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5"/>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42" r:id="rId51"/>
    <p:sldId id="307" r:id="rId52"/>
    <p:sldId id="343" r:id="rId53"/>
    <p:sldId id="308" r:id="rId54"/>
    <p:sldId id="309" r:id="rId55"/>
    <p:sldId id="310" r:id="rId56"/>
    <p:sldId id="311" r:id="rId57"/>
    <p:sldId id="312" r:id="rId58"/>
    <p:sldId id="313" r:id="rId59"/>
    <p:sldId id="344" r:id="rId60"/>
    <p:sldId id="345" r:id="rId61"/>
    <p:sldId id="346" r:id="rId62"/>
    <p:sldId id="347" r:id="rId63"/>
    <p:sldId id="348" r:id="rId64"/>
    <p:sldId id="349" r:id="rId65"/>
    <p:sldId id="314" r:id="rId66"/>
    <p:sldId id="315" r:id="rId67"/>
    <p:sldId id="316" r:id="rId68"/>
    <p:sldId id="317" r:id="rId69"/>
    <p:sldId id="318" r:id="rId70"/>
    <p:sldId id="319" r:id="rId71"/>
    <p:sldId id="320" r:id="rId72"/>
    <p:sldId id="321" r:id="rId73"/>
    <p:sldId id="280" r:id="rId74"/>
    <p:sldId id="28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50" r:id="rId96"/>
    <p:sldId id="351" r:id="rId97"/>
    <p:sldId id="352" r:id="rId98"/>
    <p:sldId id="353" r:id="rId99"/>
    <p:sldId id="354" r:id="rId100"/>
    <p:sldId id="355" r:id="rId101"/>
    <p:sldId id="356" r:id="rId102"/>
    <p:sldId id="357" r:id="rId103"/>
    <p:sldId id="358"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40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B77D5-8184-43BD-B6CF-1ECB1FC25EA8}" type="datetimeFigureOut">
              <a:rPr lang="en-IN" smtClean="0"/>
              <a:t>31-10-2023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4E3B57-C102-4018-9605-7154FBE330D1}" type="slidenum">
              <a:rPr lang="en-IN" smtClean="0"/>
              <a:t>‹#›</a:t>
            </a:fld>
            <a:endParaRPr lang="en-IN"/>
          </a:p>
        </p:txBody>
      </p:sp>
    </p:spTree>
    <p:extLst>
      <p:ext uri="{BB962C8B-B14F-4D97-AF65-F5344CB8AC3E}">
        <p14:creationId xmlns:p14="http://schemas.microsoft.com/office/powerpoint/2010/main" val="3121527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4E3B57-C102-4018-9605-7154FBE330D1}" type="slidenum">
              <a:rPr lang="en-IN" smtClean="0"/>
              <a:t>23</a:t>
            </a:fld>
            <a:endParaRPr lang="en-IN"/>
          </a:p>
        </p:txBody>
      </p:sp>
    </p:spTree>
    <p:extLst>
      <p:ext uri="{BB962C8B-B14F-4D97-AF65-F5344CB8AC3E}">
        <p14:creationId xmlns:p14="http://schemas.microsoft.com/office/powerpoint/2010/main" val="278917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584E7-4C1A-3E8D-0C34-83FB0E16B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1D3722-0FDD-24A7-F0B5-020C201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576BBD-C701-E6FB-AB41-29BD12F621FF}"/>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B83D5A92-5863-09B3-7619-F49167DE36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73FEB-D881-12EF-41C8-149113653C03}"/>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59430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6E4FB-A20A-384B-F369-7E12AFC4FE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FFA92B-6036-6B47-8E0E-5DB68ED34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7C545B-6EA0-55E7-6AD2-2C917C91BA51}"/>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68907D34-8311-679D-7A59-C7EBA9D54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BA5DDD-A597-F5E6-B2DB-8D203C16163C}"/>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298393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E75535-6EE7-057F-BE98-1195CCB5FBF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E0E3DD-DA5E-0AFF-7A0F-5367DEDBFD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52C033-89A9-E653-5647-18940557F3F2}"/>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628980CB-062F-0E8B-F0F8-AA90DBEE1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639BE-71F7-EC48-C797-12CB6C5C64C3}"/>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428294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0EA2-CBC3-5C8C-CD43-C60F73E52A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A11247E-65F6-E310-D36E-F8D69F6454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F9A993-1280-BED4-54D5-3A1A3FF6CB80}"/>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F8F13072-D26D-AEBF-0013-CAB1A5DE3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E2CC6C-1EC2-3B24-29AC-0AC202627DAD}"/>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379325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00AF-F532-F1F9-BA28-ED0E678E3E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72B344E-8231-C98E-AC8D-A8D31ADEFB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11DBE0-DE32-83E6-0974-ECC5D05A0DB3}"/>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7F99A68F-5460-51CB-40E3-D100923C1E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CFBC1-0B07-77AD-DF53-DBF1762FF87F}"/>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4199000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3E288-F8EB-1888-1996-CF1DF09938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44B9C-964F-5805-4296-EE6616ED2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F5E86A-4545-ED56-B380-8ABA59A77E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8609709-C771-7A89-A47B-90E5AF39D58F}"/>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6" name="Footer Placeholder 5">
            <a:extLst>
              <a:ext uri="{FF2B5EF4-FFF2-40B4-BE49-F238E27FC236}">
                <a16:creationId xmlns:a16="http://schemas.microsoft.com/office/drawing/2014/main" id="{1B89960D-B697-7F20-BB93-A7CA5ECEE8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97399B-81A4-FC96-F257-B6DC2E6354A0}"/>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505065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CD8A-F4A1-3E8B-E6AD-FAB2A2D01A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0273B4-EE4B-4025-5B16-C71D1B77A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E060790-A8BA-FB2C-DD43-F2391314F3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25CF2-474D-EE77-1809-161FA8F6F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4F4D2E-7CCD-448C-A01E-A0141E2B2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3C1FC7-E288-BB51-4F22-8C18DE5540AA}"/>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8" name="Footer Placeholder 7">
            <a:extLst>
              <a:ext uri="{FF2B5EF4-FFF2-40B4-BE49-F238E27FC236}">
                <a16:creationId xmlns:a16="http://schemas.microsoft.com/office/drawing/2014/main" id="{861C0227-9001-2C8A-1E21-FE99CDCA975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C828C66-7645-5F22-9DC9-BDA419379A0E}"/>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876677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FE9E-157A-9F1B-7C11-C60AF65841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FD3774-4FB7-F53A-B010-B0678FF6BEA6}"/>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4" name="Footer Placeholder 3">
            <a:extLst>
              <a:ext uri="{FF2B5EF4-FFF2-40B4-BE49-F238E27FC236}">
                <a16:creationId xmlns:a16="http://schemas.microsoft.com/office/drawing/2014/main" id="{B11ADE7B-ED33-3866-6448-EE80908BB5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7413607-71FA-9B28-5675-34FFDE210B40}"/>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375648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0B30E-2146-1D43-088E-CF702D80379E}"/>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3" name="Footer Placeholder 2">
            <a:extLst>
              <a:ext uri="{FF2B5EF4-FFF2-40B4-BE49-F238E27FC236}">
                <a16:creationId xmlns:a16="http://schemas.microsoft.com/office/drawing/2014/main" id="{F705C7E3-F296-8425-691E-9796C340CF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EB2F3C-34DC-FC63-5906-4A4BC3CD360A}"/>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3488060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70AA-78F2-E29F-6CCF-9D7DA9152C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899B677-E402-11B0-DFC4-6F9366EE1A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3EC5EB-F342-BB9D-3A0E-967C9E30B3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3175D4-CEC6-639B-5F10-81D5DDD383FA}"/>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6" name="Footer Placeholder 5">
            <a:extLst>
              <a:ext uri="{FF2B5EF4-FFF2-40B4-BE49-F238E27FC236}">
                <a16:creationId xmlns:a16="http://schemas.microsoft.com/office/drawing/2014/main" id="{104FB203-914A-5B20-5716-6C3595529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E06682-B451-38DD-0423-3C2A2BF1B22B}"/>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3765608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3D0E7-7971-14B0-3E85-D53DA25078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838706-C301-93AD-35D1-42309E8BA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3F51D46-27C6-8A92-6903-70D783CD8D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E4A501-3225-0A16-51F1-BDB45F5A589C}"/>
              </a:ext>
            </a:extLst>
          </p:cNvPr>
          <p:cNvSpPr>
            <a:spLocks noGrp="1"/>
          </p:cNvSpPr>
          <p:nvPr>
            <p:ph type="dt" sz="half" idx="10"/>
          </p:nvPr>
        </p:nvSpPr>
        <p:spPr/>
        <p:txBody>
          <a:bodyPr/>
          <a:lstStyle/>
          <a:p>
            <a:fld id="{B3E65E63-7D6F-45EB-93CF-5B3C1A5590EE}" type="datetimeFigureOut">
              <a:rPr lang="en-IN" smtClean="0"/>
              <a:t>31-10-2023</a:t>
            </a:fld>
            <a:endParaRPr lang="en-IN"/>
          </a:p>
        </p:txBody>
      </p:sp>
      <p:sp>
        <p:nvSpPr>
          <p:cNvPr id="6" name="Footer Placeholder 5">
            <a:extLst>
              <a:ext uri="{FF2B5EF4-FFF2-40B4-BE49-F238E27FC236}">
                <a16:creationId xmlns:a16="http://schemas.microsoft.com/office/drawing/2014/main" id="{CDD8A96E-C290-9E32-56AC-ADFBFF4C84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81C7C2-7D7E-23C1-10A5-475C0DF03D81}"/>
              </a:ext>
            </a:extLst>
          </p:cNvPr>
          <p:cNvSpPr>
            <a:spLocks noGrp="1"/>
          </p:cNvSpPr>
          <p:nvPr>
            <p:ph type="sldNum" sz="quarter" idx="12"/>
          </p:nvPr>
        </p:nvSpPr>
        <p:spPr/>
        <p:txBody>
          <a:bodyPr/>
          <a:lstStyle/>
          <a:p>
            <a:fld id="{A0D70582-AB2F-4325-8FB8-8A6953779360}" type="slidenum">
              <a:rPr lang="en-IN" smtClean="0"/>
              <a:t>‹#›</a:t>
            </a:fld>
            <a:endParaRPr lang="en-IN"/>
          </a:p>
        </p:txBody>
      </p:sp>
    </p:spTree>
    <p:extLst>
      <p:ext uri="{BB962C8B-B14F-4D97-AF65-F5344CB8AC3E}">
        <p14:creationId xmlns:p14="http://schemas.microsoft.com/office/powerpoint/2010/main" val="800835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568521-EB8C-2217-2147-2808CE30C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101EA-1933-9D6F-34AD-D53089444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3E9EB-AC9E-5715-2A04-19FB897236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E65E63-7D6F-45EB-93CF-5B3C1A5590EE}" type="datetimeFigureOut">
              <a:rPr lang="en-IN" smtClean="0"/>
              <a:t>31-10-2023</a:t>
            </a:fld>
            <a:endParaRPr lang="en-IN"/>
          </a:p>
        </p:txBody>
      </p:sp>
      <p:sp>
        <p:nvSpPr>
          <p:cNvPr id="5" name="Footer Placeholder 4">
            <a:extLst>
              <a:ext uri="{FF2B5EF4-FFF2-40B4-BE49-F238E27FC236}">
                <a16:creationId xmlns:a16="http://schemas.microsoft.com/office/drawing/2014/main" id="{6F2D618F-45EF-C545-BF4F-4F56EC4868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855944D-315E-895A-0DDC-121C4A1179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D70582-AB2F-4325-8FB8-8A6953779360}" type="slidenum">
              <a:rPr lang="en-IN" smtClean="0"/>
              <a:t>‹#›</a:t>
            </a:fld>
            <a:endParaRPr lang="en-IN"/>
          </a:p>
        </p:txBody>
      </p:sp>
    </p:spTree>
    <p:extLst>
      <p:ext uri="{BB962C8B-B14F-4D97-AF65-F5344CB8AC3E}">
        <p14:creationId xmlns:p14="http://schemas.microsoft.com/office/powerpoint/2010/main" val="1553613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4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7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5" Type="http://schemas.openxmlformats.org/officeDocument/2006/relationships/image" Target="../media/image75.png"/><Relationship Id="rId4" Type="http://schemas.openxmlformats.org/officeDocument/2006/relationships/image" Target="../media/image74.png"/></Relationships>
</file>

<file path=ppt/slides/_rels/slide9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79.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0962-3063-6D45-81D7-558AAB6874C6}"/>
              </a:ext>
            </a:extLst>
          </p:cNvPr>
          <p:cNvSpPr>
            <a:spLocks noGrp="1"/>
          </p:cNvSpPr>
          <p:nvPr>
            <p:ph type="ctrTitle"/>
          </p:nvPr>
        </p:nvSpPr>
        <p:spPr/>
        <p:txBody>
          <a:bodyPr/>
          <a:lstStyle/>
          <a:p>
            <a:r>
              <a:rPr lang="en-US" dirty="0"/>
              <a:t>Unit IV</a:t>
            </a:r>
            <a:endParaRPr lang="en-IN" dirty="0"/>
          </a:p>
        </p:txBody>
      </p:sp>
      <p:sp>
        <p:nvSpPr>
          <p:cNvPr id="3" name="Subtitle 2">
            <a:extLst>
              <a:ext uri="{FF2B5EF4-FFF2-40B4-BE49-F238E27FC236}">
                <a16:creationId xmlns:a16="http://schemas.microsoft.com/office/drawing/2014/main" id="{7F9B6CFF-73C0-9F9F-7DBE-08B30A0FD4C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02751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2EC77-E64B-0E82-BDD2-C3CCA041C358}"/>
              </a:ext>
            </a:extLst>
          </p:cNvPr>
          <p:cNvSpPr>
            <a:spLocks noGrp="1"/>
          </p:cNvSpPr>
          <p:nvPr>
            <p:ph idx="1"/>
          </p:nvPr>
        </p:nvSpPr>
        <p:spPr>
          <a:xfrm>
            <a:off x="356839" y="267629"/>
            <a:ext cx="11307337" cy="6400800"/>
          </a:xfrm>
        </p:spPr>
        <p:txBody>
          <a:bodyPr/>
          <a:lstStyle/>
          <a:p>
            <a:r>
              <a:rPr lang="en-US" dirty="0"/>
              <a:t>With few exceptions, the sequence of operations are:</a:t>
            </a:r>
          </a:p>
          <a:p>
            <a:pPr lvl="1"/>
            <a:r>
              <a:rPr lang="en-US" dirty="0"/>
              <a:t>Transfer a word of data from one processor to another/ALU</a:t>
            </a:r>
          </a:p>
          <a:p>
            <a:pPr lvl="1"/>
            <a:r>
              <a:rPr lang="en-US" dirty="0"/>
              <a:t>Perform ALU operation and store result in processor register</a:t>
            </a:r>
          </a:p>
          <a:p>
            <a:pPr lvl="1"/>
            <a:r>
              <a:rPr lang="en-US" dirty="0"/>
              <a:t>Load contents from memory location to processor register.</a:t>
            </a:r>
          </a:p>
          <a:p>
            <a:pPr lvl="1"/>
            <a:r>
              <a:rPr lang="en-US" dirty="0"/>
              <a:t>Store a word of data from processor register into memory location.</a:t>
            </a:r>
          </a:p>
        </p:txBody>
      </p:sp>
    </p:spTree>
    <p:extLst>
      <p:ext uri="{BB962C8B-B14F-4D97-AF65-F5344CB8AC3E}">
        <p14:creationId xmlns:p14="http://schemas.microsoft.com/office/powerpoint/2010/main" val="270798408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000" dirty="0"/>
              <a:t>The </a:t>
            </a:r>
            <a:r>
              <a:rPr lang="en-US" sz="2000" dirty="0" err="1"/>
              <a:t>microroutines</a:t>
            </a:r>
            <a:r>
              <a:rPr lang="en-US" sz="2000" dirty="0"/>
              <a:t> for all the instructions in the instruction set of a computer are stored in a special memory called </a:t>
            </a:r>
            <a:r>
              <a:rPr lang="en-US" sz="2000" b="1" dirty="0"/>
              <a:t>control store</a:t>
            </a:r>
            <a:r>
              <a:rPr lang="en-US" sz="2000" dirty="0"/>
              <a:t>.</a:t>
            </a:r>
          </a:p>
          <a:p>
            <a:pPr algn="just"/>
            <a:r>
              <a:rPr lang="en-US" sz="2000" dirty="0"/>
              <a:t>The control unit can generate the control signals for any instruction by reading the control word from the control store.</a:t>
            </a:r>
          </a:p>
          <a:p>
            <a:pPr algn="just"/>
            <a:r>
              <a:rPr lang="en-US" sz="2000" dirty="0"/>
              <a:t>A micro program counter (µPC) is used to read the control words sequentially from the control store.</a:t>
            </a:r>
          </a:p>
          <a:p>
            <a:pPr marL="0" indent="0" algn="just">
              <a:buNone/>
            </a:pPr>
            <a:endParaRPr lang="en-US" sz="2000" dirty="0"/>
          </a:p>
          <a:p>
            <a:pPr algn="just"/>
            <a:endParaRPr lang="en-IN" sz="20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962400"/>
            <a:ext cx="411480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94832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81200" y="1600200"/>
            <a:ext cx="4572000" cy="4876800"/>
          </a:xfrm>
        </p:spPr>
        <p:txBody>
          <a:bodyPr>
            <a:normAutofit fontScale="92500" lnSpcReduction="10000"/>
          </a:bodyPr>
          <a:lstStyle/>
          <a:p>
            <a:pPr algn="just"/>
            <a:r>
              <a:rPr lang="en-US" sz="2000" dirty="0"/>
              <a:t>Whenever a new instruction is loaded into the IR, the output of the block “starting address generator” is loaded into the µPC. </a:t>
            </a:r>
          </a:p>
          <a:p>
            <a:pPr algn="just"/>
            <a:r>
              <a:rPr lang="en-US" sz="2000" dirty="0"/>
              <a:t>The µPC is then automatically incremented by the clock, causing successive microinstructions to be read from the control store. Hence the control signals are delivered to various parts of the processor in the correct sequence.</a:t>
            </a:r>
          </a:p>
          <a:p>
            <a:pPr algn="just"/>
            <a:r>
              <a:rPr lang="en-US" sz="2000" dirty="0"/>
              <a:t>Whenever a branch instruction is encountered, a branch microinstruction transfers the control to the corresponding </a:t>
            </a:r>
            <a:r>
              <a:rPr lang="en-US" sz="2000" dirty="0" err="1"/>
              <a:t>microroutine</a:t>
            </a:r>
            <a:r>
              <a:rPr lang="en-US" sz="2000" dirty="0"/>
              <a:t>, which is assumed to start at a location (example: 25) in the control store.</a:t>
            </a:r>
          </a:p>
          <a:p>
            <a:pPr algn="just"/>
            <a:r>
              <a:rPr lang="en-US" sz="2000" dirty="0"/>
              <a:t>That address is the output of the starting address generator block.</a:t>
            </a:r>
          </a:p>
          <a:p>
            <a:pPr algn="just"/>
            <a:endParaRPr lang="en-US" sz="2000" dirty="0"/>
          </a:p>
          <a:p>
            <a:pPr algn="just"/>
            <a:endParaRPr lang="en-IN"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76400"/>
            <a:ext cx="3702050" cy="404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2424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81200" y="1600201"/>
            <a:ext cx="4419600" cy="4525963"/>
          </a:xfrm>
        </p:spPr>
        <p:txBody>
          <a:bodyPr>
            <a:normAutofit/>
          </a:bodyPr>
          <a:lstStyle/>
          <a:p>
            <a:pPr algn="just"/>
            <a:r>
              <a:rPr lang="en-US" sz="2000" dirty="0"/>
              <a:t>The microinstruction at location 25 test the N bit of the condition codes. If this bit is equals to 0, a branch takes place to location 0 to fetch a new machine instruction. </a:t>
            </a:r>
          </a:p>
          <a:p>
            <a:pPr algn="just"/>
            <a:r>
              <a:rPr lang="en-US" sz="2000" dirty="0"/>
              <a:t>Otherwise, the machine instruction at location 26 is executed to put the branch target address in register Z.</a:t>
            </a:r>
          </a:p>
          <a:p>
            <a:pPr algn="just"/>
            <a:r>
              <a:rPr lang="en-US" sz="2000" dirty="0"/>
              <a:t>To support </a:t>
            </a:r>
            <a:r>
              <a:rPr lang="en-US" sz="2000" dirty="0" err="1"/>
              <a:t>microprogram</a:t>
            </a:r>
            <a:r>
              <a:rPr lang="en-US" sz="2000" dirty="0"/>
              <a:t> branching, the organization of the control unit should be modified as shown in the figure. </a:t>
            </a:r>
            <a:endParaRPr lang="en-IN" sz="20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1600200"/>
            <a:ext cx="31115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91821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000" dirty="0"/>
              <a:t>In this control unit, the µPC is incremented every time a new microinstruction  is fetched from the </a:t>
            </a:r>
            <a:r>
              <a:rPr lang="en-US" sz="2000" dirty="0" err="1"/>
              <a:t>microprogram</a:t>
            </a:r>
            <a:r>
              <a:rPr lang="en-US" sz="2000" dirty="0"/>
              <a:t> memory, except in the following situations:</a:t>
            </a:r>
          </a:p>
          <a:p>
            <a:pPr lvl="1" algn="just"/>
            <a:r>
              <a:rPr lang="en-US" sz="2000" dirty="0"/>
              <a:t>When a new instruction is loaded into the IR, the µPC is loaded with the starting address of the </a:t>
            </a:r>
            <a:r>
              <a:rPr lang="en-US" sz="2000" dirty="0" err="1"/>
              <a:t>microroutine</a:t>
            </a:r>
            <a:r>
              <a:rPr lang="en-US" sz="2000" dirty="0"/>
              <a:t> for that instruction.</a:t>
            </a:r>
          </a:p>
          <a:p>
            <a:pPr lvl="1" algn="just"/>
            <a:r>
              <a:rPr lang="en-US" sz="2000" dirty="0"/>
              <a:t>When branch instruction is encountered and the branch conditions is satisfied, the µPC is loaded with the branch address.</a:t>
            </a:r>
          </a:p>
          <a:p>
            <a:pPr lvl="1" algn="just"/>
            <a:r>
              <a:rPr lang="en-US" sz="2000" dirty="0"/>
              <a:t>When an End microinstruction is encountered, the µPC is loaded with the address of the first CW in the </a:t>
            </a:r>
            <a:r>
              <a:rPr lang="en-US" sz="2000" dirty="0" err="1"/>
              <a:t>microrountine</a:t>
            </a:r>
            <a:r>
              <a:rPr lang="en-US" sz="2000" dirty="0"/>
              <a:t> for the instruction fetch cycle (address 0 in the example)</a:t>
            </a:r>
            <a:endParaRPr lang="en-IN" sz="2000" dirty="0"/>
          </a:p>
        </p:txBody>
      </p:sp>
    </p:spTree>
    <p:extLst>
      <p:ext uri="{BB962C8B-B14F-4D97-AF65-F5344CB8AC3E}">
        <p14:creationId xmlns:p14="http://schemas.microsoft.com/office/powerpoint/2010/main" val="3858733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2BF9-C256-BB28-6480-CC521BAD6154}"/>
              </a:ext>
            </a:extLst>
          </p:cNvPr>
          <p:cNvSpPr>
            <a:spLocks noGrp="1"/>
          </p:cNvSpPr>
          <p:nvPr>
            <p:ph type="title"/>
          </p:nvPr>
        </p:nvSpPr>
        <p:spPr/>
        <p:txBody>
          <a:bodyPr/>
          <a:lstStyle/>
          <a:p>
            <a:pPr algn="ctr"/>
            <a:r>
              <a:rPr lang="en-US" b="1" dirty="0"/>
              <a:t>Register transfers</a:t>
            </a:r>
            <a:endParaRPr lang="en-IN" b="1" dirty="0"/>
          </a:p>
        </p:txBody>
      </p:sp>
      <p:sp>
        <p:nvSpPr>
          <p:cNvPr id="3" name="Content Placeholder 2">
            <a:extLst>
              <a:ext uri="{FF2B5EF4-FFF2-40B4-BE49-F238E27FC236}">
                <a16:creationId xmlns:a16="http://schemas.microsoft.com/office/drawing/2014/main" id="{213975F1-1D34-EF05-9BDD-7599DB571B81}"/>
              </a:ext>
            </a:extLst>
          </p:cNvPr>
          <p:cNvSpPr>
            <a:spLocks noGrp="1"/>
          </p:cNvSpPr>
          <p:nvPr>
            <p:ph idx="1"/>
          </p:nvPr>
        </p:nvSpPr>
        <p:spPr>
          <a:xfrm>
            <a:off x="169126" y="1357272"/>
            <a:ext cx="9064084" cy="5389215"/>
          </a:xfrm>
        </p:spPr>
        <p:txBody>
          <a:bodyPr>
            <a:normAutofit lnSpcReduction="10000"/>
          </a:bodyPr>
          <a:lstStyle/>
          <a:p>
            <a:r>
              <a:rPr lang="en-US" dirty="0"/>
              <a:t>During instruction execution, a sequence of steps are executed in which data are transferred from one register to another.</a:t>
            </a:r>
          </a:p>
          <a:p>
            <a:r>
              <a:rPr lang="en-US" dirty="0"/>
              <a:t>Each register – 2 control signals.</a:t>
            </a:r>
          </a:p>
          <a:p>
            <a:pPr marL="914400" lvl="1" indent="-457200">
              <a:buAutoNum type="arabicPeriod"/>
            </a:pPr>
            <a:r>
              <a:rPr lang="en-US" dirty="0"/>
              <a:t>Place the contents of register on the bus</a:t>
            </a:r>
          </a:p>
          <a:p>
            <a:pPr marL="914400" lvl="1" indent="-457200">
              <a:buAutoNum type="arabicPeriod"/>
            </a:pPr>
            <a:r>
              <a:rPr lang="en-US" dirty="0"/>
              <a:t>Load data on the bus to register.</a:t>
            </a:r>
          </a:p>
          <a:p>
            <a:r>
              <a:rPr lang="en-US" dirty="0"/>
              <a:t>Input switch - R</a:t>
            </a:r>
            <a:r>
              <a:rPr lang="en-US" i="1" dirty="0"/>
              <a:t>i</a:t>
            </a:r>
            <a:r>
              <a:rPr lang="en-US" baseline="-25000" dirty="0"/>
              <a:t> </a:t>
            </a:r>
            <a:r>
              <a:rPr lang="en-US" baseline="-25000" dirty="0" err="1"/>
              <a:t>in</a:t>
            </a:r>
            <a:r>
              <a:rPr lang="en-US" dirty="0" err="1"/>
              <a:t>and</a:t>
            </a:r>
            <a:r>
              <a:rPr lang="en-US" dirty="0"/>
              <a:t> </a:t>
            </a:r>
          </a:p>
          <a:p>
            <a:r>
              <a:rPr lang="en-US" dirty="0"/>
              <a:t>Output switch - R</a:t>
            </a:r>
            <a:r>
              <a:rPr lang="en-US" i="1" dirty="0"/>
              <a:t>i</a:t>
            </a:r>
            <a:r>
              <a:rPr lang="en-US" baseline="-25000" dirty="0"/>
              <a:t> out</a:t>
            </a:r>
          </a:p>
          <a:p>
            <a:r>
              <a:rPr lang="en-US" dirty="0"/>
              <a:t>when R</a:t>
            </a:r>
            <a:r>
              <a:rPr lang="en-US" i="1" dirty="0"/>
              <a:t>i</a:t>
            </a:r>
            <a:r>
              <a:rPr lang="en-US" baseline="-25000" dirty="0"/>
              <a:t> in </a:t>
            </a:r>
            <a:r>
              <a:rPr lang="en-US" dirty="0"/>
              <a:t>is 1, data on bus are loaded into R</a:t>
            </a:r>
            <a:r>
              <a:rPr lang="en-US" i="1" dirty="0"/>
              <a:t>i</a:t>
            </a:r>
            <a:r>
              <a:rPr lang="en-US" baseline="-25000" dirty="0"/>
              <a:t> in</a:t>
            </a:r>
          </a:p>
          <a:p>
            <a:r>
              <a:rPr lang="en-US" dirty="0"/>
              <a:t>when R</a:t>
            </a:r>
            <a:r>
              <a:rPr lang="en-US" i="1" dirty="0"/>
              <a:t>i</a:t>
            </a:r>
            <a:r>
              <a:rPr lang="en-US" baseline="-25000" dirty="0"/>
              <a:t> out </a:t>
            </a:r>
            <a:r>
              <a:rPr lang="en-US" dirty="0"/>
              <a:t>is 1, content of Register R</a:t>
            </a:r>
            <a:r>
              <a:rPr lang="en-US" i="1" dirty="0"/>
              <a:t>i </a:t>
            </a:r>
            <a:r>
              <a:rPr lang="en-US" dirty="0"/>
              <a:t>are placed on bus.</a:t>
            </a:r>
          </a:p>
          <a:p>
            <a:r>
              <a:rPr lang="en-US" dirty="0"/>
              <a:t>While R</a:t>
            </a:r>
            <a:r>
              <a:rPr lang="en-US" i="1" dirty="0"/>
              <a:t>i</a:t>
            </a:r>
            <a:r>
              <a:rPr lang="en-US" baseline="-25000" dirty="0"/>
              <a:t> out </a:t>
            </a:r>
            <a:r>
              <a:rPr lang="en-US" dirty="0"/>
              <a:t>=0, the bus can be used for transferring data from other registers.</a:t>
            </a:r>
          </a:p>
        </p:txBody>
      </p:sp>
      <p:pic>
        <p:nvPicPr>
          <p:cNvPr id="5" name="Picture 4">
            <a:extLst>
              <a:ext uri="{FF2B5EF4-FFF2-40B4-BE49-F238E27FC236}">
                <a16:creationId xmlns:a16="http://schemas.microsoft.com/office/drawing/2014/main" id="{FEE76D2E-BB17-879E-2B7E-D390A27D5BEB}"/>
              </a:ext>
            </a:extLst>
          </p:cNvPr>
          <p:cNvPicPr>
            <a:picLocks noChangeAspect="1"/>
          </p:cNvPicPr>
          <p:nvPr/>
        </p:nvPicPr>
        <p:blipFill>
          <a:blip r:embed="rId2"/>
          <a:stretch>
            <a:fillRect/>
          </a:stretch>
        </p:blipFill>
        <p:spPr>
          <a:xfrm>
            <a:off x="9141268" y="0"/>
            <a:ext cx="3086915" cy="6858000"/>
          </a:xfrm>
          <a:prstGeom prst="rect">
            <a:avLst/>
          </a:prstGeom>
        </p:spPr>
      </p:pic>
    </p:spTree>
    <p:extLst>
      <p:ext uri="{BB962C8B-B14F-4D97-AF65-F5344CB8AC3E}">
        <p14:creationId xmlns:p14="http://schemas.microsoft.com/office/powerpoint/2010/main" val="3334274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2BF9-C256-BB28-6480-CC521BAD6154}"/>
              </a:ext>
            </a:extLst>
          </p:cNvPr>
          <p:cNvSpPr>
            <a:spLocks noGrp="1"/>
          </p:cNvSpPr>
          <p:nvPr>
            <p:ph type="title"/>
          </p:nvPr>
        </p:nvSpPr>
        <p:spPr/>
        <p:txBody>
          <a:bodyPr/>
          <a:lstStyle/>
          <a:p>
            <a:pPr algn="ctr"/>
            <a:r>
              <a:rPr lang="en-US" b="1" dirty="0"/>
              <a:t>Register transfers</a:t>
            </a:r>
            <a:endParaRPr lang="en-IN" b="1" dirty="0"/>
          </a:p>
        </p:txBody>
      </p:sp>
      <p:sp>
        <p:nvSpPr>
          <p:cNvPr id="3" name="Content Placeholder 2">
            <a:extLst>
              <a:ext uri="{FF2B5EF4-FFF2-40B4-BE49-F238E27FC236}">
                <a16:creationId xmlns:a16="http://schemas.microsoft.com/office/drawing/2014/main" id="{213975F1-1D34-EF05-9BDD-7599DB571B81}"/>
              </a:ext>
            </a:extLst>
          </p:cNvPr>
          <p:cNvSpPr>
            <a:spLocks noGrp="1"/>
          </p:cNvSpPr>
          <p:nvPr>
            <p:ph idx="1"/>
          </p:nvPr>
        </p:nvSpPr>
        <p:spPr>
          <a:xfrm>
            <a:off x="169126" y="1357272"/>
            <a:ext cx="9064084" cy="5389215"/>
          </a:xfrm>
        </p:spPr>
        <p:txBody>
          <a:bodyPr>
            <a:normAutofit/>
          </a:bodyPr>
          <a:lstStyle/>
          <a:p>
            <a:r>
              <a:rPr lang="en-US" dirty="0"/>
              <a:t>Transferring data from R1 to R4</a:t>
            </a:r>
          </a:p>
          <a:p>
            <a:pPr marL="914400" lvl="1" indent="-457200">
              <a:buAutoNum type="arabicPeriod"/>
            </a:pPr>
            <a:r>
              <a:rPr lang="en-US" dirty="0"/>
              <a:t>Enable o/p of R1, R1</a:t>
            </a:r>
            <a:r>
              <a:rPr lang="en-US" baseline="-25000" dirty="0"/>
              <a:t>out </a:t>
            </a:r>
            <a:r>
              <a:rPr lang="en-US" dirty="0"/>
              <a:t>to 1 </a:t>
            </a:r>
            <a:r>
              <a:rPr lang="en-US" dirty="0">
                <a:sym typeface="Wingdings" panose="05000000000000000000" pitchFamily="2" charset="2"/>
              </a:rPr>
              <a:t> places the contents of R1 on the processor bus.</a:t>
            </a:r>
          </a:p>
          <a:p>
            <a:pPr marL="914400" lvl="1" indent="-457200">
              <a:buFont typeface="Arial" panose="020B0604020202020204" pitchFamily="34" charset="0"/>
              <a:buAutoNum type="arabicPeriod"/>
            </a:pPr>
            <a:r>
              <a:rPr lang="en-US" dirty="0"/>
              <a:t>Enable </a:t>
            </a:r>
            <a:r>
              <a:rPr lang="en-US" dirty="0" err="1"/>
              <a:t>i</a:t>
            </a:r>
            <a:r>
              <a:rPr lang="en-US" dirty="0"/>
              <a:t>/p of R4, R4</a:t>
            </a:r>
            <a:r>
              <a:rPr lang="en-US" baseline="-25000" dirty="0"/>
              <a:t>in </a:t>
            </a:r>
            <a:r>
              <a:rPr lang="en-US" dirty="0"/>
              <a:t>to 1 </a:t>
            </a:r>
            <a:r>
              <a:rPr lang="en-US" dirty="0">
                <a:sym typeface="Wingdings" panose="05000000000000000000" pitchFamily="2" charset="2"/>
              </a:rPr>
              <a:t> loads the data from the processor bus into R4.</a:t>
            </a:r>
          </a:p>
          <a:p>
            <a:pPr marL="914400" lvl="1" indent="-457200">
              <a:buAutoNum type="arabicPeriod"/>
            </a:pPr>
            <a:endParaRPr lang="en-US" dirty="0"/>
          </a:p>
          <a:p>
            <a:pPr marL="914400" lvl="1" indent="-457200">
              <a:buAutoNum type="arabicPeriod"/>
            </a:pPr>
            <a:endParaRPr lang="en-US" dirty="0"/>
          </a:p>
        </p:txBody>
      </p:sp>
      <p:pic>
        <p:nvPicPr>
          <p:cNvPr id="5" name="Picture 4">
            <a:extLst>
              <a:ext uri="{FF2B5EF4-FFF2-40B4-BE49-F238E27FC236}">
                <a16:creationId xmlns:a16="http://schemas.microsoft.com/office/drawing/2014/main" id="{FEE76D2E-BB17-879E-2B7E-D390A27D5BEB}"/>
              </a:ext>
            </a:extLst>
          </p:cNvPr>
          <p:cNvPicPr>
            <a:picLocks noChangeAspect="1"/>
          </p:cNvPicPr>
          <p:nvPr/>
        </p:nvPicPr>
        <p:blipFill>
          <a:blip r:embed="rId2"/>
          <a:stretch>
            <a:fillRect/>
          </a:stretch>
        </p:blipFill>
        <p:spPr>
          <a:xfrm>
            <a:off x="9141268" y="0"/>
            <a:ext cx="3086915" cy="6858000"/>
          </a:xfrm>
          <a:prstGeom prst="rect">
            <a:avLst/>
          </a:prstGeom>
        </p:spPr>
      </p:pic>
    </p:spTree>
    <p:extLst>
      <p:ext uri="{BB962C8B-B14F-4D97-AF65-F5344CB8AC3E}">
        <p14:creationId xmlns:p14="http://schemas.microsoft.com/office/powerpoint/2010/main" val="283709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15E2-DA93-C280-CA0E-43C15FA70AA9}"/>
              </a:ext>
            </a:extLst>
          </p:cNvPr>
          <p:cNvSpPr>
            <a:spLocks noGrp="1"/>
          </p:cNvSpPr>
          <p:nvPr>
            <p:ph type="title"/>
          </p:nvPr>
        </p:nvSpPr>
        <p:spPr/>
        <p:txBody>
          <a:bodyPr/>
          <a:lstStyle/>
          <a:p>
            <a:pPr algn="ctr"/>
            <a:r>
              <a:rPr lang="en-US" b="1" dirty="0"/>
              <a:t>Flip flop </a:t>
            </a:r>
            <a:endParaRPr lang="en-IN" b="1" dirty="0"/>
          </a:p>
        </p:txBody>
      </p:sp>
      <p:sp>
        <p:nvSpPr>
          <p:cNvPr id="3" name="Content Placeholder 2">
            <a:extLst>
              <a:ext uri="{FF2B5EF4-FFF2-40B4-BE49-F238E27FC236}">
                <a16:creationId xmlns:a16="http://schemas.microsoft.com/office/drawing/2014/main" id="{0A90D8C9-006B-4AE7-1040-4D52C713FD37}"/>
              </a:ext>
            </a:extLst>
          </p:cNvPr>
          <p:cNvSpPr>
            <a:spLocks noGrp="1"/>
          </p:cNvSpPr>
          <p:nvPr>
            <p:ph idx="1"/>
          </p:nvPr>
        </p:nvSpPr>
        <p:spPr>
          <a:xfrm>
            <a:off x="838200" y="1825625"/>
            <a:ext cx="7283865" cy="5188492"/>
          </a:xfrm>
        </p:spPr>
        <p:txBody>
          <a:bodyPr>
            <a:normAutofit/>
          </a:bodyPr>
          <a:lstStyle/>
          <a:p>
            <a:r>
              <a:rPr lang="en-US" dirty="0"/>
              <a:t>1 – bit memory cell that stores data. </a:t>
            </a:r>
          </a:p>
          <a:p>
            <a:r>
              <a:rPr lang="en-US" dirty="0"/>
              <a:t>Stores 0 or 1.</a:t>
            </a:r>
          </a:p>
          <a:p>
            <a:r>
              <a:rPr lang="en-US" dirty="0"/>
              <a:t>2 types:</a:t>
            </a:r>
          </a:p>
          <a:p>
            <a:pPr lvl="1"/>
            <a:r>
              <a:rPr lang="en-US" dirty="0"/>
              <a:t>Edge triggered </a:t>
            </a:r>
          </a:p>
          <a:p>
            <a:pPr lvl="1"/>
            <a:r>
              <a:rPr lang="en-US" dirty="0"/>
              <a:t>Level triggered.</a:t>
            </a:r>
          </a:p>
          <a:p>
            <a:r>
              <a:rPr lang="en-US" dirty="0"/>
              <a:t>Level triggered: </a:t>
            </a:r>
          </a:p>
          <a:p>
            <a:pPr lvl="1"/>
            <a:r>
              <a:rPr lang="en-US" dirty="0"/>
              <a:t>Activated when the clock signal is either 1 or 0.</a:t>
            </a:r>
          </a:p>
          <a:p>
            <a:r>
              <a:rPr lang="en-US" dirty="0"/>
              <a:t>Edge triggered:</a:t>
            </a:r>
          </a:p>
          <a:p>
            <a:pPr lvl="1"/>
            <a:r>
              <a:rPr lang="en-US" dirty="0"/>
              <a:t>Activated when clock changes its state. Either from 1 to 0 or from 0 to 1.</a:t>
            </a:r>
          </a:p>
          <a:p>
            <a:pPr lvl="1"/>
            <a:endParaRPr lang="en-US" dirty="0"/>
          </a:p>
          <a:p>
            <a:pPr marL="457200" lvl="1" indent="0">
              <a:buNone/>
            </a:pPr>
            <a:endParaRPr lang="en-IN" dirty="0"/>
          </a:p>
        </p:txBody>
      </p:sp>
      <p:pic>
        <p:nvPicPr>
          <p:cNvPr id="5" name="Picture 4">
            <a:extLst>
              <a:ext uri="{FF2B5EF4-FFF2-40B4-BE49-F238E27FC236}">
                <a16:creationId xmlns:a16="http://schemas.microsoft.com/office/drawing/2014/main" id="{6C43C076-876F-DE16-372A-9AC7171093D2}"/>
              </a:ext>
            </a:extLst>
          </p:cNvPr>
          <p:cNvPicPr>
            <a:picLocks noChangeAspect="1"/>
          </p:cNvPicPr>
          <p:nvPr/>
        </p:nvPicPr>
        <p:blipFill>
          <a:blip r:embed="rId2"/>
          <a:stretch>
            <a:fillRect/>
          </a:stretch>
        </p:blipFill>
        <p:spPr>
          <a:xfrm>
            <a:off x="8122065" y="1342734"/>
            <a:ext cx="4601217" cy="2086266"/>
          </a:xfrm>
          <a:prstGeom prst="rect">
            <a:avLst/>
          </a:prstGeom>
        </p:spPr>
      </p:pic>
      <p:pic>
        <p:nvPicPr>
          <p:cNvPr id="7" name="Picture 6">
            <a:extLst>
              <a:ext uri="{FF2B5EF4-FFF2-40B4-BE49-F238E27FC236}">
                <a16:creationId xmlns:a16="http://schemas.microsoft.com/office/drawing/2014/main" id="{57F9F2E6-9200-D7C4-F65E-117114BA3AEE}"/>
              </a:ext>
            </a:extLst>
          </p:cNvPr>
          <p:cNvPicPr>
            <a:picLocks noChangeAspect="1"/>
          </p:cNvPicPr>
          <p:nvPr/>
        </p:nvPicPr>
        <p:blipFill>
          <a:blip r:embed="rId3"/>
          <a:stretch>
            <a:fillRect/>
          </a:stretch>
        </p:blipFill>
        <p:spPr>
          <a:xfrm>
            <a:off x="7375601" y="3683502"/>
            <a:ext cx="5001323" cy="1676634"/>
          </a:xfrm>
          <a:prstGeom prst="rect">
            <a:avLst/>
          </a:prstGeom>
        </p:spPr>
      </p:pic>
    </p:spTree>
    <p:extLst>
      <p:ext uri="{BB962C8B-B14F-4D97-AF65-F5344CB8AC3E}">
        <p14:creationId xmlns:p14="http://schemas.microsoft.com/office/powerpoint/2010/main" val="291503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AE34A-A70A-52B6-F99B-998934A15E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F928C0-19F2-2ACD-2057-D116FE73B6A7}"/>
              </a:ext>
            </a:extLst>
          </p:cNvPr>
          <p:cNvSpPr>
            <a:spLocks noGrp="1"/>
          </p:cNvSpPr>
          <p:nvPr>
            <p:ph idx="1"/>
          </p:nvPr>
        </p:nvSpPr>
        <p:spPr/>
        <p:txBody>
          <a:bodyPr/>
          <a:lstStyle/>
          <a:p>
            <a:r>
              <a:rPr lang="en-US" dirty="0"/>
              <a:t>All operations and data transfers within processor takes place within time periods defined by the </a:t>
            </a:r>
            <a:r>
              <a:rPr lang="en-US" i="1" dirty="0"/>
              <a:t>processor clock</a:t>
            </a:r>
            <a:r>
              <a:rPr lang="en-US" dirty="0"/>
              <a:t>.</a:t>
            </a:r>
          </a:p>
          <a:p>
            <a:r>
              <a:rPr lang="en-IN" dirty="0"/>
              <a:t>Control signals – govern a particular transfer at the start of the clock cycle.</a:t>
            </a:r>
          </a:p>
          <a:p>
            <a:r>
              <a:rPr lang="en-US" dirty="0"/>
              <a:t>Ex: R1</a:t>
            </a:r>
            <a:r>
              <a:rPr lang="en-US" baseline="-25000" dirty="0"/>
              <a:t>out </a:t>
            </a:r>
            <a:r>
              <a:rPr lang="en-US" dirty="0"/>
              <a:t>and R4</a:t>
            </a:r>
            <a:r>
              <a:rPr lang="en-US" baseline="-25000" dirty="0"/>
              <a:t>in </a:t>
            </a:r>
            <a:r>
              <a:rPr lang="en-US" dirty="0"/>
              <a:t>= 1</a:t>
            </a:r>
          </a:p>
          <a:p>
            <a:r>
              <a:rPr lang="en-US" dirty="0"/>
              <a:t>Registers consist of edge triggered flip-flop, hence at next active edge of the clock – R4</a:t>
            </a:r>
            <a:r>
              <a:rPr lang="en-US" baseline="-25000" dirty="0"/>
              <a:t>in </a:t>
            </a:r>
            <a:r>
              <a:rPr lang="en-US" dirty="0"/>
              <a:t>will load input that is waiting.</a:t>
            </a:r>
          </a:p>
          <a:p>
            <a:r>
              <a:rPr lang="en-US" dirty="0"/>
              <a:t>Then, R1</a:t>
            </a:r>
            <a:r>
              <a:rPr lang="en-US" baseline="-25000" dirty="0"/>
              <a:t>out </a:t>
            </a:r>
            <a:r>
              <a:rPr lang="en-US" dirty="0"/>
              <a:t>and R4</a:t>
            </a:r>
            <a:r>
              <a:rPr lang="en-US" baseline="-25000" dirty="0"/>
              <a:t>in </a:t>
            </a:r>
            <a:r>
              <a:rPr lang="en-US" dirty="0"/>
              <a:t>= 0</a:t>
            </a:r>
            <a:endParaRPr lang="en-IN" dirty="0"/>
          </a:p>
          <a:p>
            <a:endParaRPr lang="en-IN" dirty="0"/>
          </a:p>
        </p:txBody>
      </p:sp>
    </p:spTree>
    <p:extLst>
      <p:ext uri="{BB962C8B-B14F-4D97-AF65-F5344CB8AC3E}">
        <p14:creationId xmlns:p14="http://schemas.microsoft.com/office/powerpoint/2010/main" val="685375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6C7B4-7C38-65EF-73F7-EBC3ABED09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9C1239-0F12-4939-C767-18B13A5F4B38}"/>
              </a:ext>
            </a:extLst>
          </p:cNvPr>
          <p:cNvSpPr>
            <a:spLocks noGrp="1"/>
          </p:cNvSpPr>
          <p:nvPr>
            <p:ph idx="1"/>
          </p:nvPr>
        </p:nvSpPr>
        <p:spPr/>
        <p:txBody>
          <a:bodyPr/>
          <a:lstStyle/>
          <a:p>
            <a:r>
              <a:rPr lang="en-US" dirty="0"/>
              <a:t>When edge triggered flip-flops are not used, 2 or more clocks may be needed to guarantee the proper transfer of data – multiphase clocking</a:t>
            </a:r>
          </a:p>
          <a:p>
            <a:endParaRPr lang="en-US" dirty="0"/>
          </a:p>
        </p:txBody>
      </p:sp>
    </p:spTree>
    <p:extLst>
      <p:ext uri="{BB962C8B-B14F-4D97-AF65-F5344CB8AC3E}">
        <p14:creationId xmlns:p14="http://schemas.microsoft.com/office/powerpoint/2010/main" val="563670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61E4-BBC2-D74D-49DE-30144E771611}"/>
              </a:ext>
            </a:extLst>
          </p:cNvPr>
          <p:cNvSpPr>
            <a:spLocks noGrp="1"/>
          </p:cNvSpPr>
          <p:nvPr>
            <p:ph type="title"/>
          </p:nvPr>
        </p:nvSpPr>
        <p:spPr/>
        <p:txBody>
          <a:bodyPr/>
          <a:lstStyle/>
          <a:p>
            <a:pPr algn="ctr"/>
            <a:r>
              <a:rPr lang="en-US" b="1" dirty="0"/>
              <a:t>A single bit implementation </a:t>
            </a:r>
            <a:endParaRPr lang="en-IN" b="1" dirty="0"/>
          </a:p>
        </p:txBody>
      </p:sp>
      <p:sp>
        <p:nvSpPr>
          <p:cNvPr id="3" name="Content Placeholder 2">
            <a:extLst>
              <a:ext uri="{FF2B5EF4-FFF2-40B4-BE49-F238E27FC236}">
                <a16:creationId xmlns:a16="http://schemas.microsoft.com/office/drawing/2014/main" id="{E612E19A-E219-4902-CDE0-4375D89F2AAC}"/>
              </a:ext>
            </a:extLst>
          </p:cNvPr>
          <p:cNvSpPr>
            <a:spLocks noGrp="1"/>
          </p:cNvSpPr>
          <p:nvPr>
            <p:ph idx="1"/>
          </p:nvPr>
        </p:nvSpPr>
        <p:spPr>
          <a:xfrm>
            <a:off x="838200" y="1825625"/>
            <a:ext cx="6878444" cy="4351338"/>
          </a:xfrm>
        </p:spPr>
        <p:txBody>
          <a:bodyPr/>
          <a:lstStyle/>
          <a:p>
            <a:r>
              <a:rPr lang="en-US" dirty="0"/>
              <a:t>A 2 </a:t>
            </a:r>
            <a:r>
              <a:rPr lang="en-US" dirty="0" err="1"/>
              <a:t>i</a:t>
            </a:r>
            <a:r>
              <a:rPr lang="en-US" dirty="0"/>
              <a:t>/p multiplexer is shown, </a:t>
            </a:r>
          </a:p>
          <a:p>
            <a:r>
              <a:rPr lang="en-US" dirty="0"/>
              <a:t>Selects the data applied to the input of an edge triggered D flip-flop.</a:t>
            </a:r>
          </a:p>
          <a:p>
            <a:r>
              <a:rPr lang="en-US" dirty="0"/>
              <a:t>When  R</a:t>
            </a:r>
            <a:r>
              <a:rPr lang="en-US" i="1" dirty="0"/>
              <a:t>i</a:t>
            </a:r>
            <a:r>
              <a:rPr lang="en-US" baseline="-25000" dirty="0"/>
              <a:t> in</a:t>
            </a:r>
            <a:r>
              <a:rPr lang="en-US" dirty="0"/>
              <a:t>= 1, the multiplexer selects the data on the bus</a:t>
            </a:r>
          </a:p>
          <a:p>
            <a:r>
              <a:rPr lang="en-US" dirty="0"/>
              <a:t>This data is loaded into flip-flop at the rising edge of the clock.</a:t>
            </a:r>
          </a:p>
          <a:p>
            <a:r>
              <a:rPr lang="en-US" dirty="0"/>
              <a:t>When  R</a:t>
            </a:r>
            <a:r>
              <a:rPr lang="en-US" i="1" dirty="0"/>
              <a:t>i</a:t>
            </a:r>
            <a:r>
              <a:rPr lang="en-US" baseline="-25000" dirty="0"/>
              <a:t> in</a:t>
            </a:r>
            <a:r>
              <a:rPr lang="en-US" dirty="0"/>
              <a:t>= 0, the multiplexer feeds back the value currently stored in the flip-flop.</a:t>
            </a:r>
          </a:p>
          <a:p>
            <a:endParaRPr lang="en-IN" dirty="0"/>
          </a:p>
        </p:txBody>
      </p:sp>
      <p:pic>
        <p:nvPicPr>
          <p:cNvPr id="5" name="Picture 4">
            <a:extLst>
              <a:ext uri="{FF2B5EF4-FFF2-40B4-BE49-F238E27FC236}">
                <a16:creationId xmlns:a16="http://schemas.microsoft.com/office/drawing/2014/main" id="{CB797A83-6C15-EE40-C383-2B746DF29204}"/>
              </a:ext>
            </a:extLst>
          </p:cNvPr>
          <p:cNvPicPr>
            <a:picLocks noChangeAspect="1"/>
          </p:cNvPicPr>
          <p:nvPr/>
        </p:nvPicPr>
        <p:blipFill>
          <a:blip r:embed="rId2"/>
          <a:stretch>
            <a:fillRect/>
          </a:stretch>
        </p:blipFill>
        <p:spPr>
          <a:xfrm>
            <a:off x="7565741" y="1606397"/>
            <a:ext cx="4724918" cy="3054813"/>
          </a:xfrm>
          <a:prstGeom prst="rect">
            <a:avLst/>
          </a:prstGeom>
        </p:spPr>
      </p:pic>
    </p:spTree>
    <p:extLst>
      <p:ext uri="{BB962C8B-B14F-4D97-AF65-F5344CB8AC3E}">
        <p14:creationId xmlns:p14="http://schemas.microsoft.com/office/powerpoint/2010/main" val="251923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661E4-BBC2-D74D-49DE-30144E771611}"/>
              </a:ext>
            </a:extLst>
          </p:cNvPr>
          <p:cNvSpPr>
            <a:spLocks noGrp="1"/>
          </p:cNvSpPr>
          <p:nvPr>
            <p:ph type="title"/>
          </p:nvPr>
        </p:nvSpPr>
        <p:spPr/>
        <p:txBody>
          <a:bodyPr/>
          <a:lstStyle/>
          <a:p>
            <a:pPr algn="ctr"/>
            <a:r>
              <a:rPr lang="en-US" b="1" dirty="0"/>
              <a:t>A single bit implementation </a:t>
            </a:r>
            <a:endParaRPr lang="en-IN" b="1" dirty="0"/>
          </a:p>
        </p:txBody>
      </p:sp>
      <p:sp>
        <p:nvSpPr>
          <p:cNvPr id="3" name="Content Placeholder 2">
            <a:extLst>
              <a:ext uri="{FF2B5EF4-FFF2-40B4-BE49-F238E27FC236}">
                <a16:creationId xmlns:a16="http://schemas.microsoft.com/office/drawing/2014/main" id="{E612E19A-E219-4902-CDE0-4375D89F2AAC}"/>
              </a:ext>
            </a:extLst>
          </p:cNvPr>
          <p:cNvSpPr>
            <a:spLocks noGrp="1"/>
          </p:cNvSpPr>
          <p:nvPr>
            <p:ph idx="1"/>
          </p:nvPr>
        </p:nvSpPr>
        <p:spPr>
          <a:xfrm>
            <a:off x="838200" y="1825625"/>
            <a:ext cx="6878444" cy="4351338"/>
          </a:xfrm>
        </p:spPr>
        <p:txBody>
          <a:bodyPr/>
          <a:lstStyle/>
          <a:p>
            <a:pPr algn="just"/>
            <a:r>
              <a:rPr lang="en-US" dirty="0"/>
              <a:t>The Q output is connected to the bus via a tri-state gate.</a:t>
            </a:r>
          </a:p>
          <a:p>
            <a:pPr algn="just"/>
            <a:r>
              <a:rPr lang="en-US" dirty="0"/>
              <a:t>When R</a:t>
            </a:r>
            <a:r>
              <a:rPr lang="en-US" i="1" dirty="0"/>
              <a:t>i</a:t>
            </a:r>
            <a:r>
              <a:rPr lang="en-US" baseline="-25000" dirty="0"/>
              <a:t> out</a:t>
            </a:r>
            <a:r>
              <a:rPr lang="en-US" dirty="0"/>
              <a:t>= 0, it means the output is in high impedance state – this is the open circuit state of the switch.</a:t>
            </a:r>
          </a:p>
          <a:p>
            <a:pPr algn="just"/>
            <a:r>
              <a:rPr lang="en-IN" dirty="0"/>
              <a:t>When </a:t>
            </a:r>
            <a:r>
              <a:rPr lang="en-US" dirty="0"/>
              <a:t>R</a:t>
            </a:r>
            <a:r>
              <a:rPr lang="en-US" i="1" dirty="0"/>
              <a:t>i</a:t>
            </a:r>
            <a:r>
              <a:rPr lang="en-US" baseline="-25000" dirty="0"/>
              <a:t> out</a:t>
            </a:r>
            <a:r>
              <a:rPr lang="en-US" dirty="0"/>
              <a:t>= 1, the gate drives the bus to 0 or 1 – depending on value of Q.</a:t>
            </a:r>
          </a:p>
        </p:txBody>
      </p:sp>
      <p:pic>
        <p:nvPicPr>
          <p:cNvPr id="5" name="Picture 4">
            <a:extLst>
              <a:ext uri="{FF2B5EF4-FFF2-40B4-BE49-F238E27FC236}">
                <a16:creationId xmlns:a16="http://schemas.microsoft.com/office/drawing/2014/main" id="{CB797A83-6C15-EE40-C383-2B746DF29204}"/>
              </a:ext>
            </a:extLst>
          </p:cNvPr>
          <p:cNvPicPr>
            <a:picLocks noChangeAspect="1"/>
          </p:cNvPicPr>
          <p:nvPr/>
        </p:nvPicPr>
        <p:blipFill>
          <a:blip r:embed="rId2"/>
          <a:stretch>
            <a:fillRect/>
          </a:stretch>
        </p:blipFill>
        <p:spPr>
          <a:xfrm>
            <a:off x="7565741" y="1606397"/>
            <a:ext cx="4724918" cy="3054813"/>
          </a:xfrm>
          <a:prstGeom prst="rect">
            <a:avLst/>
          </a:prstGeom>
        </p:spPr>
      </p:pic>
    </p:spTree>
    <p:extLst>
      <p:ext uri="{BB962C8B-B14F-4D97-AF65-F5344CB8AC3E}">
        <p14:creationId xmlns:p14="http://schemas.microsoft.com/office/powerpoint/2010/main" val="3487556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F6DE-E377-2ABF-8BE9-895AEFD5AFC1}"/>
              </a:ext>
            </a:extLst>
          </p:cNvPr>
          <p:cNvSpPr>
            <a:spLocks noGrp="1"/>
          </p:cNvSpPr>
          <p:nvPr>
            <p:ph type="title"/>
          </p:nvPr>
        </p:nvSpPr>
        <p:spPr/>
        <p:txBody>
          <a:bodyPr/>
          <a:lstStyle/>
          <a:p>
            <a:pPr algn="ctr"/>
            <a:r>
              <a:rPr lang="en-US" b="1" dirty="0"/>
              <a:t>Performing an arithmetic and logic unit operation</a:t>
            </a:r>
            <a:endParaRPr lang="en-IN" b="1" dirty="0"/>
          </a:p>
        </p:txBody>
      </p:sp>
      <p:sp>
        <p:nvSpPr>
          <p:cNvPr id="3" name="Content Placeholder 2">
            <a:extLst>
              <a:ext uri="{FF2B5EF4-FFF2-40B4-BE49-F238E27FC236}">
                <a16:creationId xmlns:a16="http://schemas.microsoft.com/office/drawing/2014/main" id="{B55DFFC2-EF09-18D3-39F1-D5D06DB63990}"/>
              </a:ext>
            </a:extLst>
          </p:cNvPr>
          <p:cNvSpPr>
            <a:spLocks noGrp="1"/>
          </p:cNvSpPr>
          <p:nvPr>
            <p:ph idx="1"/>
          </p:nvPr>
        </p:nvSpPr>
        <p:spPr/>
        <p:txBody>
          <a:bodyPr/>
          <a:lstStyle/>
          <a:p>
            <a:r>
              <a:rPr lang="en-US" dirty="0"/>
              <a:t>ALU – combinational circuit with no internal storage.</a:t>
            </a:r>
          </a:p>
          <a:p>
            <a:r>
              <a:rPr lang="en-US" dirty="0"/>
              <a:t>Performs arithmetic operations on A and B</a:t>
            </a:r>
          </a:p>
          <a:p>
            <a:r>
              <a:rPr lang="en-US" dirty="0"/>
              <a:t>One operand is from MUX and the other is got directly from bus.</a:t>
            </a:r>
          </a:p>
          <a:p>
            <a:r>
              <a:rPr lang="en-US" dirty="0"/>
              <a:t>The result from ALU is temporarily stored in register Z.</a:t>
            </a:r>
          </a:p>
          <a:p>
            <a:r>
              <a:rPr lang="en-US" dirty="0"/>
              <a:t>Sequence of operation to add contents of register R1 to R2 and store the result in R3 is,</a:t>
            </a:r>
          </a:p>
          <a:p>
            <a:pPr lvl="1"/>
            <a:r>
              <a:rPr lang="en-US" dirty="0"/>
              <a:t>R</a:t>
            </a:r>
            <a:r>
              <a:rPr lang="en-US" i="1" dirty="0"/>
              <a:t>1</a:t>
            </a:r>
            <a:r>
              <a:rPr lang="en-US" baseline="-25000" dirty="0"/>
              <a:t> out</a:t>
            </a:r>
            <a:r>
              <a:rPr lang="en-US" dirty="0"/>
              <a:t>, Y</a:t>
            </a:r>
            <a:r>
              <a:rPr lang="en-US" baseline="-25000" dirty="0"/>
              <a:t>in</a:t>
            </a:r>
          </a:p>
          <a:p>
            <a:pPr lvl="1"/>
            <a:r>
              <a:rPr lang="en-US" dirty="0"/>
              <a:t>R</a:t>
            </a:r>
            <a:r>
              <a:rPr lang="en-US" i="1" dirty="0"/>
              <a:t>2</a:t>
            </a:r>
            <a:r>
              <a:rPr lang="en-US" baseline="-25000" dirty="0"/>
              <a:t> out</a:t>
            </a:r>
            <a:r>
              <a:rPr lang="en-US" dirty="0"/>
              <a:t> , Select Y, </a:t>
            </a:r>
            <a:r>
              <a:rPr lang="en-IN" dirty="0"/>
              <a:t>Add, Z</a:t>
            </a:r>
            <a:r>
              <a:rPr lang="en-US" baseline="-25000" dirty="0"/>
              <a:t>in</a:t>
            </a:r>
          </a:p>
          <a:p>
            <a:pPr lvl="1"/>
            <a:r>
              <a:rPr lang="en-US" i="1" dirty="0"/>
              <a:t>Z</a:t>
            </a:r>
            <a:r>
              <a:rPr lang="en-US" baseline="-25000" dirty="0"/>
              <a:t> out</a:t>
            </a:r>
            <a:r>
              <a:rPr lang="en-US" dirty="0"/>
              <a:t>, R</a:t>
            </a:r>
            <a:r>
              <a:rPr lang="en-US" i="1" dirty="0"/>
              <a:t>3</a:t>
            </a:r>
            <a:r>
              <a:rPr lang="en-US" baseline="-25000" dirty="0"/>
              <a:t> in</a:t>
            </a:r>
            <a:endParaRPr lang="en-US" dirty="0"/>
          </a:p>
        </p:txBody>
      </p:sp>
    </p:spTree>
    <p:extLst>
      <p:ext uri="{BB962C8B-B14F-4D97-AF65-F5344CB8AC3E}">
        <p14:creationId xmlns:p14="http://schemas.microsoft.com/office/powerpoint/2010/main" val="2564331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FDA3CB-B2D9-877B-0DB8-EC8600EDA620}"/>
              </a:ext>
            </a:extLst>
          </p:cNvPr>
          <p:cNvSpPr>
            <a:spLocks noGrp="1"/>
          </p:cNvSpPr>
          <p:nvPr>
            <p:ph idx="1"/>
          </p:nvPr>
        </p:nvSpPr>
        <p:spPr>
          <a:xfrm>
            <a:off x="144967" y="0"/>
            <a:ext cx="12322096" cy="7136780"/>
          </a:xfrm>
        </p:spPr>
        <p:txBody>
          <a:bodyPr>
            <a:normAutofit/>
          </a:bodyPr>
          <a:lstStyle/>
          <a:p>
            <a:r>
              <a:rPr lang="en-US" dirty="0"/>
              <a:t>Signals whose name are given in the step is activated during the clock cycle.</a:t>
            </a:r>
          </a:p>
          <a:p>
            <a:r>
              <a:rPr lang="en-US" dirty="0"/>
              <a:t>Other signals – deactivated.</a:t>
            </a:r>
          </a:p>
          <a:p>
            <a:endParaRPr lang="en-US" dirty="0"/>
          </a:p>
          <a:p>
            <a:endParaRPr lang="en-US" dirty="0"/>
          </a:p>
          <a:p>
            <a:r>
              <a:rPr lang="en-US" dirty="0"/>
              <a:t>Step1: o/p of R1 and </a:t>
            </a:r>
            <a:r>
              <a:rPr lang="en-US" dirty="0" err="1"/>
              <a:t>i</a:t>
            </a:r>
            <a:r>
              <a:rPr lang="en-US" dirty="0"/>
              <a:t>/p of Y – enabled </a:t>
            </a:r>
            <a:r>
              <a:rPr lang="en-US" dirty="0">
                <a:sym typeface="Wingdings" panose="05000000000000000000" pitchFamily="2" charset="2"/>
              </a:rPr>
              <a:t> contents of R1 are transferred to Y.</a:t>
            </a:r>
          </a:p>
          <a:p>
            <a:r>
              <a:rPr lang="en-US" dirty="0">
                <a:sym typeface="Wingdings" panose="05000000000000000000" pitchFamily="2" charset="2"/>
              </a:rPr>
              <a:t>Step2: the MUX selects Y, which is A</a:t>
            </a:r>
          </a:p>
          <a:p>
            <a:pPr marL="0" indent="0">
              <a:buNone/>
            </a:pPr>
            <a:r>
              <a:rPr lang="en-US" dirty="0">
                <a:sym typeface="Wingdings" panose="05000000000000000000" pitchFamily="2" charset="2"/>
              </a:rPr>
              <a:t>              the contents of R2 are gated onto bus and is B. </a:t>
            </a:r>
          </a:p>
          <a:p>
            <a:pPr marL="0" indent="0">
              <a:buNone/>
            </a:pPr>
            <a:r>
              <a:rPr lang="en-US" dirty="0">
                <a:sym typeface="Wingdings" panose="05000000000000000000" pitchFamily="2" charset="2"/>
              </a:rPr>
              <a:t>	   ALU performs the operation based on the signals applied to control line.</a:t>
            </a:r>
          </a:p>
          <a:p>
            <a:pPr marL="0" indent="0">
              <a:buNone/>
            </a:pPr>
            <a:r>
              <a:rPr lang="en-US" dirty="0">
                <a:sym typeface="Wingdings" panose="05000000000000000000" pitchFamily="2" charset="2"/>
              </a:rPr>
              <a:t>	    add line = 1, hence addition is performed.</a:t>
            </a:r>
          </a:p>
          <a:p>
            <a:pPr marL="0" indent="0">
              <a:buNone/>
            </a:pPr>
            <a:r>
              <a:rPr lang="en-US" dirty="0">
                <a:sym typeface="Wingdings" panose="05000000000000000000" pitchFamily="2" charset="2"/>
              </a:rPr>
              <a:t>	   the output of ALU is the sum of A and B.</a:t>
            </a:r>
          </a:p>
          <a:p>
            <a:pPr marL="0" indent="0">
              <a:buNone/>
            </a:pPr>
            <a:r>
              <a:rPr lang="en-US" dirty="0">
                <a:sym typeface="Wingdings" panose="05000000000000000000" pitchFamily="2" charset="2"/>
              </a:rPr>
              <a:t>	    the sum is loaded into Z – its </a:t>
            </a:r>
            <a:r>
              <a:rPr lang="en-US" dirty="0" err="1">
                <a:sym typeface="Wingdings" panose="05000000000000000000" pitchFamily="2" charset="2"/>
              </a:rPr>
              <a:t>i</a:t>
            </a:r>
            <a:r>
              <a:rPr lang="en-US" dirty="0">
                <a:sym typeface="Wingdings" panose="05000000000000000000" pitchFamily="2" charset="2"/>
              </a:rPr>
              <a:t>/p control signal is activated.</a:t>
            </a:r>
          </a:p>
          <a:p>
            <a:r>
              <a:rPr lang="en-US" dirty="0">
                <a:sym typeface="Wingdings" panose="05000000000000000000" pitchFamily="2" charset="2"/>
              </a:rPr>
              <a:t>Step3: contents of Z are loaded into R3 – destination register.</a:t>
            </a:r>
          </a:p>
          <a:p>
            <a:pPr marL="457200" lvl="1" indent="0">
              <a:buNone/>
            </a:pPr>
            <a:r>
              <a:rPr lang="en-US" dirty="0">
                <a:sym typeface="Wingdings" panose="05000000000000000000" pitchFamily="2" charset="2"/>
              </a:rPr>
              <a:t>this cannot be done in step2 – only one o/p can be connected to the bus.</a:t>
            </a:r>
            <a:endParaRPr lang="en-US" dirty="0"/>
          </a:p>
          <a:p>
            <a:endParaRPr lang="en-IN" dirty="0"/>
          </a:p>
        </p:txBody>
      </p:sp>
      <p:pic>
        <p:nvPicPr>
          <p:cNvPr id="5" name="Picture 4">
            <a:extLst>
              <a:ext uri="{FF2B5EF4-FFF2-40B4-BE49-F238E27FC236}">
                <a16:creationId xmlns:a16="http://schemas.microsoft.com/office/drawing/2014/main" id="{705B4A06-E36E-0D08-E8F8-0C149368238F}"/>
              </a:ext>
            </a:extLst>
          </p:cNvPr>
          <p:cNvPicPr>
            <a:picLocks noChangeAspect="1"/>
          </p:cNvPicPr>
          <p:nvPr/>
        </p:nvPicPr>
        <p:blipFill>
          <a:blip r:embed="rId2"/>
          <a:stretch>
            <a:fillRect/>
          </a:stretch>
        </p:blipFill>
        <p:spPr>
          <a:xfrm>
            <a:off x="6861147" y="561781"/>
            <a:ext cx="4256634" cy="1478891"/>
          </a:xfrm>
          <a:prstGeom prst="rect">
            <a:avLst/>
          </a:prstGeom>
        </p:spPr>
      </p:pic>
    </p:spTree>
    <p:extLst>
      <p:ext uri="{BB962C8B-B14F-4D97-AF65-F5344CB8AC3E}">
        <p14:creationId xmlns:p14="http://schemas.microsoft.com/office/powerpoint/2010/main" val="9635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2B9B4-A975-FE0D-880C-15816D8E232D}"/>
              </a:ext>
            </a:extLst>
          </p:cNvPr>
          <p:cNvSpPr>
            <a:spLocks noGrp="1"/>
          </p:cNvSpPr>
          <p:nvPr>
            <p:ph type="title"/>
          </p:nvPr>
        </p:nvSpPr>
        <p:spPr/>
        <p:txBody>
          <a:bodyPr/>
          <a:lstStyle/>
          <a:p>
            <a:pPr algn="ctr"/>
            <a:r>
              <a:rPr lang="en-US" b="1" dirty="0"/>
              <a:t>Syllabus</a:t>
            </a:r>
            <a:endParaRPr lang="en-IN" b="1" dirty="0"/>
          </a:p>
        </p:txBody>
      </p:sp>
      <p:sp>
        <p:nvSpPr>
          <p:cNvPr id="3" name="Content Placeholder 2">
            <a:extLst>
              <a:ext uri="{FF2B5EF4-FFF2-40B4-BE49-F238E27FC236}">
                <a16:creationId xmlns:a16="http://schemas.microsoft.com/office/drawing/2014/main" id="{B40D45E4-7BE7-92F0-9CC2-092F81C834FA}"/>
              </a:ext>
            </a:extLst>
          </p:cNvPr>
          <p:cNvSpPr>
            <a:spLocks noGrp="1"/>
          </p:cNvSpPr>
          <p:nvPr>
            <p:ph idx="1"/>
          </p:nvPr>
        </p:nvSpPr>
        <p:spPr/>
        <p:txBody>
          <a:bodyPr>
            <a:normAutofit/>
          </a:bodyPr>
          <a:lstStyle/>
          <a:p>
            <a:pPr marL="0" indent="0" algn="just">
              <a:buNone/>
            </a:pPr>
            <a:r>
              <a:rPr lang="en-US" sz="3500" i="1" dirty="0">
                <a:effectLst/>
                <a:latin typeface="Cambria" panose="02040503050406030204" pitchFamily="18" charset="0"/>
                <a:ea typeface="Cambria" panose="02040503050406030204" pitchFamily="18" charset="0"/>
                <a:cs typeface="Arial Narrow" panose="020B0606020202030204" pitchFamily="34" charset="0"/>
              </a:rPr>
              <a:t>Basic processing unit, ALU operations, Instruction execution, Branch instruction, Multiple bus organization, Hardwired control, Generation of control signals, Micro-programmed control; Pipelining: Basic concepts of pipelining, Performance, Hazards-Data, Instruction and Control, Influence on instruction sets.</a:t>
            </a:r>
            <a:endParaRPr lang="en-IN" sz="35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17020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18DBA-246D-4DFD-EAC6-179EA41D3BD3}"/>
              </a:ext>
            </a:extLst>
          </p:cNvPr>
          <p:cNvSpPr>
            <a:spLocks noGrp="1"/>
          </p:cNvSpPr>
          <p:nvPr>
            <p:ph idx="1"/>
          </p:nvPr>
        </p:nvSpPr>
        <p:spPr>
          <a:xfrm>
            <a:off x="838200" y="334537"/>
            <a:ext cx="10536044" cy="5842426"/>
          </a:xfrm>
        </p:spPr>
        <p:txBody>
          <a:bodyPr/>
          <a:lstStyle/>
          <a:p>
            <a:pPr algn="just"/>
            <a:r>
              <a:rPr lang="en-US" dirty="0"/>
              <a:t>We assume that there are dedicated signals for each operations – addition, subtraction, division and multiplication.</a:t>
            </a:r>
          </a:p>
          <a:p>
            <a:pPr algn="just"/>
            <a:r>
              <a:rPr lang="en-US" dirty="0"/>
              <a:t>But in reality ALU performs 8 diff operations but 3 signals are sufficient.</a:t>
            </a:r>
            <a:endParaRPr lang="en-IN" dirty="0"/>
          </a:p>
        </p:txBody>
      </p:sp>
    </p:spTree>
    <p:extLst>
      <p:ext uri="{BB962C8B-B14F-4D97-AF65-F5344CB8AC3E}">
        <p14:creationId xmlns:p14="http://schemas.microsoft.com/office/powerpoint/2010/main" val="3567380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199D-CEC9-575E-5B4E-06AD205C8D83}"/>
              </a:ext>
            </a:extLst>
          </p:cNvPr>
          <p:cNvSpPr>
            <a:spLocks noGrp="1"/>
          </p:cNvSpPr>
          <p:nvPr>
            <p:ph type="title"/>
          </p:nvPr>
        </p:nvSpPr>
        <p:spPr>
          <a:xfrm>
            <a:off x="838200" y="0"/>
            <a:ext cx="10515600" cy="780585"/>
          </a:xfrm>
        </p:spPr>
        <p:txBody>
          <a:bodyPr/>
          <a:lstStyle/>
          <a:p>
            <a:pPr algn="ctr"/>
            <a:r>
              <a:rPr lang="en-US" b="1" dirty="0"/>
              <a:t>Fetching a word from memory</a:t>
            </a:r>
            <a:endParaRPr lang="en-IN" b="1" dirty="0"/>
          </a:p>
        </p:txBody>
      </p:sp>
      <p:sp>
        <p:nvSpPr>
          <p:cNvPr id="3" name="Content Placeholder 2">
            <a:extLst>
              <a:ext uri="{FF2B5EF4-FFF2-40B4-BE49-F238E27FC236}">
                <a16:creationId xmlns:a16="http://schemas.microsoft.com/office/drawing/2014/main" id="{02A0ADC3-5824-7A3D-D3E1-CD6792A89009}"/>
              </a:ext>
            </a:extLst>
          </p:cNvPr>
          <p:cNvSpPr>
            <a:spLocks noGrp="1"/>
          </p:cNvSpPr>
          <p:nvPr>
            <p:ph idx="1"/>
          </p:nvPr>
        </p:nvSpPr>
        <p:spPr>
          <a:xfrm>
            <a:off x="122663" y="780584"/>
            <a:ext cx="12069337" cy="5910147"/>
          </a:xfrm>
        </p:spPr>
        <p:txBody>
          <a:bodyPr/>
          <a:lstStyle/>
          <a:p>
            <a:pPr algn="just"/>
            <a:r>
              <a:rPr lang="en-US" dirty="0"/>
              <a:t>To fetch a word, the address is specified by the processor, then requests a read operation – applies whether an instruction / operand is to be fetched.</a:t>
            </a:r>
          </a:p>
          <a:p>
            <a:pPr algn="just"/>
            <a:r>
              <a:rPr lang="en-US" dirty="0"/>
              <a:t>The processor transfers the required address to MAR.</a:t>
            </a:r>
          </a:p>
          <a:p>
            <a:pPr algn="just"/>
            <a:r>
              <a:rPr lang="en-US" dirty="0"/>
              <a:t>The output is connected to the address lines of the memory bus.</a:t>
            </a:r>
          </a:p>
          <a:p>
            <a:pPr algn="just"/>
            <a:r>
              <a:rPr lang="en-US" dirty="0"/>
              <a:t>The control lines of the memory bus is used to specify a read operation.</a:t>
            </a:r>
          </a:p>
          <a:p>
            <a:pPr algn="just"/>
            <a:r>
              <a:rPr lang="en-US" dirty="0"/>
              <a:t>When the data is received, it is placed in MDR and then required transfer is made.</a:t>
            </a:r>
          </a:p>
          <a:p>
            <a:pPr algn="just"/>
            <a:endParaRPr lang="en-US" dirty="0"/>
          </a:p>
        </p:txBody>
      </p:sp>
    </p:spTree>
    <p:extLst>
      <p:ext uri="{BB962C8B-B14F-4D97-AF65-F5344CB8AC3E}">
        <p14:creationId xmlns:p14="http://schemas.microsoft.com/office/powerpoint/2010/main" val="1565095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B8737-1C3B-353D-2301-A990D2CB6F1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CA2552-72DB-8C37-43FE-1C657BAD87C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8810769-A174-32CF-B8AD-E47C5DECA7C3}"/>
              </a:ext>
            </a:extLst>
          </p:cNvPr>
          <p:cNvPicPr>
            <a:picLocks noChangeAspect="1"/>
          </p:cNvPicPr>
          <p:nvPr/>
        </p:nvPicPr>
        <p:blipFill>
          <a:blip r:embed="rId2"/>
          <a:stretch>
            <a:fillRect/>
          </a:stretch>
        </p:blipFill>
        <p:spPr>
          <a:xfrm>
            <a:off x="970157" y="-105258"/>
            <a:ext cx="10228414" cy="7052468"/>
          </a:xfrm>
          <a:prstGeom prst="rect">
            <a:avLst/>
          </a:prstGeom>
        </p:spPr>
      </p:pic>
    </p:spTree>
    <p:extLst>
      <p:ext uri="{BB962C8B-B14F-4D97-AF65-F5344CB8AC3E}">
        <p14:creationId xmlns:p14="http://schemas.microsoft.com/office/powerpoint/2010/main" val="3717247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13C73-88A6-1D95-CC04-885EE9B7B1AE}"/>
              </a:ext>
            </a:extLst>
          </p:cNvPr>
          <p:cNvSpPr>
            <a:spLocks noGrp="1"/>
          </p:cNvSpPr>
          <p:nvPr>
            <p:ph idx="1"/>
          </p:nvPr>
        </p:nvSpPr>
        <p:spPr>
          <a:xfrm>
            <a:off x="1" y="122662"/>
            <a:ext cx="11820292" cy="6735337"/>
          </a:xfrm>
        </p:spPr>
        <p:txBody>
          <a:bodyPr>
            <a:noAutofit/>
          </a:bodyPr>
          <a:lstStyle/>
          <a:p>
            <a:pPr algn="just"/>
            <a:r>
              <a:rPr lang="en-US" sz="2600" dirty="0"/>
              <a:t>4 control signals.</a:t>
            </a:r>
          </a:p>
          <a:p>
            <a:pPr algn="just"/>
            <a:r>
              <a:rPr lang="en-US" sz="2600" dirty="0"/>
              <a:t>MDR</a:t>
            </a:r>
            <a:r>
              <a:rPr lang="en-US" sz="2600" baseline="-25000" dirty="0"/>
              <a:t> in </a:t>
            </a:r>
            <a:r>
              <a:rPr lang="en-US" sz="2600" dirty="0"/>
              <a:t>and MDR</a:t>
            </a:r>
            <a:r>
              <a:rPr lang="en-US" sz="2600" baseline="-25000" dirty="0"/>
              <a:t> out </a:t>
            </a:r>
            <a:r>
              <a:rPr lang="en-US" sz="2600" dirty="0">
                <a:sym typeface="Wingdings" panose="05000000000000000000" pitchFamily="2" charset="2"/>
              </a:rPr>
              <a:t> </a:t>
            </a:r>
            <a:r>
              <a:rPr lang="en-US" sz="2600" dirty="0"/>
              <a:t>Controls the connection to the internal bus.</a:t>
            </a:r>
          </a:p>
          <a:p>
            <a:pPr algn="just"/>
            <a:r>
              <a:rPr lang="en-US" sz="2600" dirty="0"/>
              <a:t>MDR</a:t>
            </a:r>
            <a:r>
              <a:rPr lang="en-US" sz="2600" baseline="-25000" dirty="0"/>
              <a:t> </a:t>
            </a:r>
            <a:r>
              <a:rPr lang="en-US" sz="2600" baseline="-25000" dirty="0" err="1"/>
              <a:t>inE</a:t>
            </a:r>
            <a:r>
              <a:rPr lang="en-US" sz="2600" baseline="-25000" dirty="0"/>
              <a:t> </a:t>
            </a:r>
            <a:r>
              <a:rPr lang="en-US" sz="2600" dirty="0"/>
              <a:t>and MDR</a:t>
            </a:r>
            <a:r>
              <a:rPr lang="en-US" sz="2600" baseline="-25000" dirty="0"/>
              <a:t> </a:t>
            </a:r>
            <a:r>
              <a:rPr lang="en-US" sz="2600" baseline="-25000" dirty="0" err="1"/>
              <a:t>outE</a:t>
            </a:r>
            <a:r>
              <a:rPr lang="en-US" sz="2600" baseline="-25000" dirty="0"/>
              <a:t> </a:t>
            </a:r>
            <a:r>
              <a:rPr lang="en-US" sz="2600" dirty="0">
                <a:sym typeface="Wingdings" panose="05000000000000000000" pitchFamily="2" charset="2"/>
              </a:rPr>
              <a:t> controls the connection to the external bus.</a:t>
            </a:r>
          </a:p>
          <a:p>
            <a:pPr algn="just"/>
            <a:r>
              <a:rPr lang="en-US" sz="2600" dirty="0">
                <a:sym typeface="Wingdings" panose="05000000000000000000" pitchFamily="2" charset="2"/>
              </a:rPr>
              <a:t>A 3 </a:t>
            </a:r>
            <a:r>
              <a:rPr lang="en-US" sz="2600" dirty="0" err="1">
                <a:sym typeface="Wingdings" panose="05000000000000000000" pitchFamily="2" charset="2"/>
              </a:rPr>
              <a:t>i</a:t>
            </a:r>
            <a:r>
              <a:rPr lang="en-US" sz="2600" dirty="0">
                <a:sym typeface="Wingdings" panose="05000000000000000000" pitchFamily="2" charset="2"/>
              </a:rPr>
              <a:t>/p multiplexer can be used – memory data line connected to the third input – selected when </a:t>
            </a:r>
            <a:r>
              <a:rPr lang="en-US" sz="2600" dirty="0"/>
              <a:t>MDR</a:t>
            </a:r>
            <a:r>
              <a:rPr lang="en-US" sz="2600" baseline="-25000" dirty="0"/>
              <a:t> </a:t>
            </a:r>
            <a:r>
              <a:rPr lang="en-US" sz="2600" baseline="-25000" dirty="0" err="1"/>
              <a:t>inE</a:t>
            </a:r>
            <a:r>
              <a:rPr lang="en-US" sz="2600" baseline="-25000" dirty="0"/>
              <a:t> </a:t>
            </a:r>
            <a:r>
              <a:rPr lang="en-US" sz="2600" dirty="0">
                <a:sym typeface="Wingdings" panose="05000000000000000000" pitchFamily="2" charset="2"/>
              </a:rPr>
              <a:t>=1</a:t>
            </a:r>
          </a:p>
          <a:p>
            <a:pPr algn="just"/>
            <a:r>
              <a:rPr lang="en-US" sz="2600" dirty="0">
                <a:sym typeface="Wingdings" panose="05000000000000000000" pitchFamily="2" charset="2"/>
              </a:rPr>
              <a:t>A second tri state gate controlled by </a:t>
            </a:r>
            <a:r>
              <a:rPr lang="en-US" sz="2600" dirty="0"/>
              <a:t>MDR</a:t>
            </a:r>
            <a:r>
              <a:rPr lang="en-US" sz="2600" baseline="-25000" dirty="0"/>
              <a:t> </a:t>
            </a:r>
            <a:r>
              <a:rPr lang="en-US" sz="2600" baseline="-25000" dirty="0" err="1"/>
              <a:t>outE</a:t>
            </a:r>
            <a:r>
              <a:rPr lang="en-US" sz="2600" baseline="-25000" dirty="0"/>
              <a:t> </a:t>
            </a:r>
            <a:r>
              <a:rPr lang="en-US" sz="2600" dirty="0"/>
              <a:t>can be used to connect the output of flip-flop to the memory bus.</a:t>
            </a:r>
          </a:p>
          <a:p>
            <a:pPr algn="just"/>
            <a:r>
              <a:rPr lang="en-US" sz="2600" dirty="0">
                <a:sym typeface="Wingdings" panose="05000000000000000000" pitchFamily="2" charset="2"/>
              </a:rPr>
              <a:t>During the R/W operations, the timing of the internal processor operations should be coordinated with the response of the addressed device on the memory bus.</a:t>
            </a:r>
          </a:p>
          <a:p>
            <a:pPr algn="just"/>
            <a:r>
              <a:rPr lang="en-US" sz="2600" dirty="0">
                <a:sym typeface="Wingdings" panose="05000000000000000000" pitchFamily="2" charset="2"/>
              </a:rPr>
              <a:t>Internal processor completes data transfer in 1 clock cycle.</a:t>
            </a:r>
          </a:p>
          <a:p>
            <a:pPr algn="just"/>
            <a:r>
              <a:rPr lang="en-US" sz="2600" dirty="0">
                <a:sym typeface="Wingdings" panose="05000000000000000000" pitchFamily="2" charset="2"/>
              </a:rPr>
              <a:t>Speed of addressed device varies with the device.</a:t>
            </a:r>
          </a:p>
          <a:p>
            <a:pPr algn="just"/>
            <a:r>
              <a:rPr lang="en-US" sz="2600" dirty="0">
                <a:sym typeface="Wingdings" panose="05000000000000000000" pitchFamily="2" charset="2"/>
              </a:rPr>
              <a:t>Some I/O operations and cache miss, introduces a delay in clock cycle.</a:t>
            </a:r>
          </a:p>
          <a:p>
            <a:pPr algn="just"/>
            <a:r>
              <a:rPr lang="en-US" sz="2600" dirty="0">
                <a:sym typeface="Wingdings" panose="05000000000000000000" pitchFamily="2" charset="2"/>
              </a:rPr>
              <a:t>To balance this, a signal called Memory Function Completed (MFC) is used.</a:t>
            </a:r>
          </a:p>
          <a:p>
            <a:pPr algn="just"/>
            <a:r>
              <a:rPr lang="en-US" sz="2600" dirty="0">
                <a:sym typeface="Wingdings" panose="05000000000000000000" pitchFamily="2" charset="2"/>
              </a:rPr>
              <a:t>Processor waits for MFC.</a:t>
            </a:r>
          </a:p>
          <a:p>
            <a:pPr algn="just"/>
            <a:r>
              <a:rPr lang="en-US" sz="2600" dirty="0">
                <a:sym typeface="Wingdings" panose="05000000000000000000" pitchFamily="2" charset="2"/>
              </a:rPr>
              <a:t>MFC = 1  read operation is over and data is available in the memory bus.</a:t>
            </a:r>
          </a:p>
        </p:txBody>
      </p:sp>
    </p:spTree>
    <p:extLst>
      <p:ext uri="{BB962C8B-B14F-4D97-AF65-F5344CB8AC3E}">
        <p14:creationId xmlns:p14="http://schemas.microsoft.com/office/powerpoint/2010/main" val="9463630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F8A106-F136-EEF2-C3F1-7C362B15C3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DBF1DA8-CC1B-6E57-6D79-64A3DC5DCB9F}"/>
              </a:ext>
            </a:extLst>
          </p:cNvPr>
          <p:cNvSpPr>
            <a:spLocks noGrp="1"/>
          </p:cNvSpPr>
          <p:nvPr>
            <p:ph idx="1"/>
          </p:nvPr>
        </p:nvSpPr>
        <p:spPr/>
        <p:txBody>
          <a:bodyPr>
            <a:normAutofit/>
          </a:bodyPr>
          <a:lstStyle/>
          <a:p>
            <a:r>
              <a:rPr lang="en-US" dirty="0"/>
              <a:t>Ex: Mov (R1), R2</a:t>
            </a:r>
          </a:p>
          <a:p>
            <a:endParaRPr lang="en-IN" dirty="0"/>
          </a:p>
        </p:txBody>
      </p:sp>
      <p:sp>
        <p:nvSpPr>
          <p:cNvPr id="7" name="Content Placeholder 6">
            <a:extLst>
              <a:ext uri="{FF2B5EF4-FFF2-40B4-BE49-F238E27FC236}">
                <a16:creationId xmlns:a16="http://schemas.microsoft.com/office/drawing/2014/main" id="{161817C3-F911-D497-4D3B-B61ADB1CB149}"/>
              </a:ext>
            </a:extLst>
          </p:cNvPr>
          <p:cNvSpPr>
            <a:spLocks noGrp="1"/>
          </p:cNvSpPr>
          <p:nvPr>
            <p:ph sz="half" idx="4294967295"/>
          </p:nvPr>
        </p:nvSpPr>
        <p:spPr>
          <a:xfrm>
            <a:off x="6265863" y="77788"/>
            <a:ext cx="5926137" cy="6702425"/>
          </a:xfrm>
        </p:spPr>
        <p:txBody>
          <a:bodyPr>
            <a:normAutofit/>
          </a:bodyPr>
          <a:lstStyle/>
          <a:p>
            <a:pPr algn="just"/>
            <a:endParaRPr lang="en-IN" dirty="0"/>
          </a:p>
        </p:txBody>
      </p:sp>
      <p:pic>
        <p:nvPicPr>
          <p:cNvPr id="5" name="Picture 4">
            <a:extLst>
              <a:ext uri="{FF2B5EF4-FFF2-40B4-BE49-F238E27FC236}">
                <a16:creationId xmlns:a16="http://schemas.microsoft.com/office/drawing/2014/main" id="{93397BFB-2243-2F9A-F9F0-8F6C18E72073}"/>
              </a:ext>
            </a:extLst>
          </p:cNvPr>
          <p:cNvPicPr>
            <a:picLocks noChangeAspect="1"/>
          </p:cNvPicPr>
          <p:nvPr/>
        </p:nvPicPr>
        <p:blipFill>
          <a:blip r:embed="rId2"/>
          <a:stretch>
            <a:fillRect/>
          </a:stretch>
        </p:blipFill>
        <p:spPr>
          <a:xfrm>
            <a:off x="263168" y="2501067"/>
            <a:ext cx="6002695" cy="2505425"/>
          </a:xfrm>
          <a:prstGeom prst="rect">
            <a:avLst/>
          </a:prstGeom>
        </p:spPr>
      </p:pic>
    </p:spTree>
    <p:extLst>
      <p:ext uri="{BB962C8B-B14F-4D97-AF65-F5344CB8AC3E}">
        <p14:creationId xmlns:p14="http://schemas.microsoft.com/office/powerpoint/2010/main" val="12700583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F1DA8-CC1B-6E57-6D79-64A3DC5DCB9F}"/>
              </a:ext>
            </a:extLst>
          </p:cNvPr>
          <p:cNvSpPr>
            <a:spLocks noGrp="1"/>
          </p:cNvSpPr>
          <p:nvPr>
            <p:ph idx="1"/>
          </p:nvPr>
        </p:nvSpPr>
        <p:spPr>
          <a:xfrm>
            <a:off x="2555487" y="3147296"/>
            <a:ext cx="2161478" cy="563407"/>
          </a:xfrm>
        </p:spPr>
        <p:txBody>
          <a:bodyPr>
            <a:normAutofit/>
          </a:bodyPr>
          <a:lstStyle/>
          <a:p>
            <a:pPr marL="0" indent="0">
              <a:buNone/>
            </a:pPr>
            <a:r>
              <a:rPr lang="en-US" b="1" dirty="0"/>
              <a:t>Step 1 &amp; 2</a:t>
            </a:r>
            <a:endParaRPr lang="en-IN" b="1" dirty="0"/>
          </a:p>
        </p:txBody>
      </p:sp>
      <p:sp>
        <p:nvSpPr>
          <p:cNvPr id="7" name="Content Placeholder 6">
            <a:extLst>
              <a:ext uri="{FF2B5EF4-FFF2-40B4-BE49-F238E27FC236}">
                <a16:creationId xmlns:a16="http://schemas.microsoft.com/office/drawing/2014/main" id="{161817C3-F911-D497-4D3B-B61ADB1CB149}"/>
              </a:ext>
            </a:extLst>
          </p:cNvPr>
          <p:cNvSpPr>
            <a:spLocks noGrp="1"/>
          </p:cNvSpPr>
          <p:nvPr>
            <p:ph sz="half" idx="4294967295"/>
          </p:nvPr>
        </p:nvSpPr>
        <p:spPr>
          <a:xfrm>
            <a:off x="5552185" y="122121"/>
            <a:ext cx="5926137" cy="6702425"/>
          </a:xfrm>
        </p:spPr>
        <p:txBody>
          <a:bodyPr>
            <a:normAutofit fontScale="85000" lnSpcReduction="10000"/>
          </a:bodyPr>
          <a:lstStyle/>
          <a:p>
            <a:pPr algn="just"/>
            <a:r>
              <a:rPr lang="en-US" dirty="0"/>
              <a:t>Actions can be carried out as separate steps – some can be combined into a single step.</a:t>
            </a:r>
          </a:p>
          <a:p>
            <a:pPr algn="just"/>
            <a:r>
              <a:rPr lang="en-US" dirty="0"/>
              <a:t>Each action can be completed in 1 clock cycle.</a:t>
            </a:r>
          </a:p>
          <a:p>
            <a:pPr algn="just"/>
            <a:r>
              <a:rPr lang="en-US" dirty="0"/>
              <a:t>Except action 3, which requires 1 or more clock cycles – this depends on the speed of the addressed device.</a:t>
            </a:r>
          </a:p>
          <a:p>
            <a:pPr algn="just"/>
            <a:r>
              <a:rPr lang="en-IN" dirty="0"/>
              <a:t>Simply, assume the o/p of MAR is enabled all the time.</a:t>
            </a:r>
          </a:p>
          <a:p>
            <a:pPr algn="just"/>
            <a:r>
              <a:rPr lang="en-IN" dirty="0"/>
              <a:t>Contents of the MAR are always available in memory bus – processor is the bus master here.</a:t>
            </a:r>
          </a:p>
          <a:p>
            <a:pPr algn="just"/>
            <a:r>
              <a:rPr lang="en-IN" dirty="0"/>
              <a:t>When a new address is loaded into the MAR – it will appear on the memory bus at the beginning of the next clock cycle.</a:t>
            </a:r>
          </a:p>
          <a:p>
            <a:r>
              <a:rPr lang="en-US" dirty="0"/>
              <a:t>A read signal is activated, at the same time MAR is loaded.</a:t>
            </a:r>
          </a:p>
          <a:p>
            <a:r>
              <a:rPr lang="en-US" dirty="0"/>
              <a:t>This signal will cause a bus interface circuit to send a read command, MR on the bus.</a:t>
            </a:r>
            <a:endParaRPr lang="en-IN" dirty="0"/>
          </a:p>
        </p:txBody>
      </p:sp>
      <p:sp>
        <p:nvSpPr>
          <p:cNvPr id="2" name="Left Brace 1">
            <a:extLst>
              <a:ext uri="{FF2B5EF4-FFF2-40B4-BE49-F238E27FC236}">
                <a16:creationId xmlns:a16="http://schemas.microsoft.com/office/drawing/2014/main" id="{F9B25121-F244-5A68-32B3-27CAFEE4C39A}"/>
              </a:ext>
            </a:extLst>
          </p:cNvPr>
          <p:cNvSpPr/>
          <p:nvPr/>
        </p:nvSpPr>
        <p:spPr>
          <a:xfrm>
            <a:off x="4449336" y="189435"/>
            <a:ext cx="535259" cy="6479130"/>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57150">
                <a:solidFill>
                  <a:schemeClr val="tx1"/>
                </a:solidFill>
              </a:ln>
            </a:endParaRPr>
          </a:p>
        </p:txBody>
      </p:sp>
    </p:spTree>
    <p:extLst>
      <p:ext uri="{BB962C8B-B14F-4D97-AF65-F5344CB8AC3E}">
        <p14:creationId xmlns:p14="http://schemas.microsoft.com/office/powerpoint/2010/main" val="598640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F1DA8-CC1B-6E57-6D79-64A3DC5DCB9F}"/>
              </a:ext>
            </a:extLst>
          </p:cNvPr>
          <p:cNvSpPr>
            <a:spLocks noGrp="1"/>
          </p:cNvSpPr>
          <p:nvPr>
            <p:ph idx="1"/>
          </p:nvPr>
        </p:nvSpPr>
        <p:spPr>
          <a:xfrm>
            <a:off x="2455126" y="1736599"/>
            <a:ext cx="2161478" cy="563407"/>
          </a:xfrm>
        </p:spPr>
        <p:txBody>
          <a:bodyPr>
            <a:normAutofit/>
          </a:bodyPr>
          <a:lstStyle/>
          <a:p>
            <a:pPr marL="0" indent="0">
              <a:buNone/>
            </a:pPr>
            <a:r>
              <a:rPr lang="en-US" b="1" dirty="0"/>
              <a:t>Step 3 &amp; 4</a:t>
            </a:r>
            <a:endParaRPr lang="en-IN" b="1" dirty="0"/>
          </a:p>
        </p:txBody>
      </p:sp>
      <p:sp>
        <p:nvSpPr>
          <p:cNvPr id="7" name="Content Placeholder 6">
            <a:extLst>
              <a:ext uri="{FF2B5EF4-FFF2-40B4-BE49-F238E27FC236}">
                <a16:creationId xmlns:a16="http://schemas.microsoft.com/office/drawing/2014/main" id="{161817C3-F911-D497-4D3B-B61ADB1CB149}"/>
              </a:ext>
            </a:extLst>
          </p:cNvPr>
          <p:cNvSpPr>
            <a:spLocks noGrp="1"/>
          </p:cNvSpPr>
          <p:nvPr>
            <p:ph sz="half" idx="4294967295"/>
          </p:nvPr>
        </p:nvSpPr>
        <p:spPr>
          <a:xfrm>
            <a:off x="5552185" y="122121"/>
            <a:ext cx="5926137" cy="6702425"/>
          </a:xfrm>
        </p:spPr>
        <p:txBody>
          <a:bodyPr>
            <a:normAutofit/>
          </a:bodyPr>
          <a:lstStyle/>
          <a:p>
            <a:pPr algn="just"/>
            <a:r>
              <a:rPr lang="en-US" dirty="0"/>
              <a:t>Action 3 &amp; 4, can be combined by activating control signal </a:t>
            </a:r>
            <a:r>
              <a:rPr lang="en-US" sz="2800" dirty="0"/>
              <a:t>MDR</a:t>
            </a:r>
            <a:r>
              <a:rPr lang="en-US" sz="2800" baseline="-25000" dirty="0"/>
              <a:t> </a:t>
            </a:r>
            <a:r>
              <a:rPr lang="en-US" sz="2800" baseline="-25000" dirty="0" err="1"/>
              <a:t>inE</a:t>
            </a:r>
            <a:r>
              <a:rPr lang="en-US" sz="2800" baseline="-25000" dirty="0"/>
              <a:t> </a:t>
            </a:r>
            <a:r>
              <a:rPr lang="en-US" sz="2800" dirty="0"/>
              <a:t>while waiting for a response from the memory.</a:t>
            </a:r>
          </a:p>
          <a:p>
            <a:pPr algn="just"/>
            <a:r>
              <a:rPr lang="en-US" dirty="0"/>
              <a:t>Data received from memory are loaded into MDR at the end of the clock cycle </a:t>
            </a:r>
            <a:r>
              <a:rPr lang="en-US" dirty="0">
                <a:sym typeface="Wingdings" panose="05000000000000000000" pitchFamily="2" charset="2"/>
              </a:rPr>
              <a:t> MFC is received.</a:t>
            </a:r>
          </a:p>
          <a:p>
            <a:pPr algn="just"/>
            <a:r>
              <a:rPr lang="en-US" sz="2800" dirty="0"/>
              <a:t>MDR</a:t>
            </a:r>
            <a:r>
              <a:rPr lang="en-US" sz="2800" baseline="-25000" dirty="0"/>
              <a:t> Out </a:t>
            </a:r>
            <a:r>
              <a:rPr lang="en-US" sz="2800" dirty="0"/>
              <a:t>is activated to transfer data to R2.</a:t>
            </a:r>
            <a:endParaRPr lang="en-IN" dirty="0"/>
          </a:p>
        </p:txBody>
      </p:sp>
      <p:sp>
        <p:nvSpPr>
          <p:cNvPr id="2" name="Left Brace 1">
            <a:extLst>
              <a:ext uri="{FF2B5EF4-FFF2-40B4-BE49-F238E27FC236}">
                <a16:creationId xmlns:a16="http://schemas.microsoft.com/office/drawing/2014/main" id="{F9B25121-F244-5A68-32B3-27CAFEE4C39A}"/>
              </a:ext>
            </a:extLst>
          </p:cNvPr>
          <p:cNvSpPr/>
          <p:nvPr/>
        </p:nvSpPr>
        <p:spPr>
          <a:xfrm>
            <a:off x="4449336" y="189435"/>
            <a:ext cx="535259" cy="3657736"/>
          </a:xfrm>
          <a:prstGeom prst="leftBrace">
            <a:avLst/>
          </a:prstGeom>
          <a:ln w="635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ln w="57150">
                <a:solidFill>
                  <a:schemeClr val="tx1"/>
                </a:solidFill>
              </a:ln>
            </a:endParaRPr>
          </a:p>
        </p:txBody>
      </p:sp>
    </p:spTree>
    <p:extLst>
      <p:ext uri="{BB962C8B-B14F-4D97-AF65-F5344CB8AC3E}">
        <p14:creationId xmlns:p14="http://schemas.microsoft.com/office/powerpoint/2010/main" val="220802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5A3C-E66A-9925-D263-4B5D4BCA6B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5590A39-26B3-70FE-BA68-868355EBE3B4}"/>
              </a:ext>
            </a:extLst>
          </p:cNvPr>
          <p:cNvSpPr>
            <a:spLocks noGrp="1"/>
          </p:cNvSpPr>
          <p:nvPr>
            <p:ph idx="1"/>
          </p:nvPr>
        </p:nvSpPr>
        <p:spPr/>
        <p:txBody>
          <a:bodyPr/>
          <a:lstStyle/>
          <a:p>
            <a:r>
              <a:rPr lang="en-US" dirty="0"/>
              <a:t>The read operation can be simplified as,</a:t>
            </a:r>
          </a:p>
          <a:p>
            <a:endParaRPr lang="en-US" dirty="0"/>
          </a:p>
          <a:p>
            <a:endParaRPr lang="en-US" dirty="0"/>
          </a:p>
          <a:p>
            <a:endParaRPr lang="en-US" dirty="0"/>
          </a:p>
          <a:p>
            <a:endParaRPr lang="en-US" dirty="0"/>
          </a:p>
          <a:p>
            <a:endParaRPr lang="en-US" dirty="0"/>
          </a:p>
          <a:p>
            <a:r>
              <a:rPr lang="en-US" dirty="0"/>
              <a:t>WMFC </a:t>
            </a:r>
            <a:r>
              <a:rPr lang="en-US" dirty="0">
                <a:sym typeface="Wingdings" panose="05000000000000000000" pitchFamily="2" charset="2"/>
              </a:rPr>
              <a:t>makes the processor to wait for MFC signal.</a:t>
            </a:r>
            <a:endParaRPr lang="en-US" dirty="0"/>
          </a:p>
          <a:p>
            <a:endParaRPr lang="en-IN" dirty="0"/>
          </a:p>
        </p:txBody>
      </p:sp>
      <p:pic>
        <p:nvPicPr>
          <p:cNvPr id="5" name="Picture 4">
            <a:extLst>
              <a:ext uri="{FF2B5EF4-FFF2-40B4-BE49-F238E27FC236}">
                <a16:creationId xmlns:a16="http://schemas.microsoft.com/office/drawing/2014/main" id="{F680EC83-A58C-B26B-E487-0FC875304CE1}"/>
              </a:ext>
            </a:extLst>
          </p:cNvPr>
          <p:cNvPicPr>
            <a:picLocks noChangeAspect="1"/>
          </p:cNvPicPr>
          <p:nvPr/>
        </p:nvPicPr>
        <p:blipFill>
          <a:blip r:embed="rId2"/>
          <a:stretch>
            <a:fillRect/>
          </a:stretch>
        </p:blipFill>
        <p:spPr>
          <a:xfrm>
            <a:off x="916259" y="3028607"/>
            <a:ext cx="3429479" cy="1581371"/>
          </a:xfrm>
          <a:prstGeom prst="rect">
            <a:avLst/>
          </a:prstGeom>
        </p:spPr>
      </p:pic>
    </p:spTree>
    <p:extLst>
      <p:ext uri="{BB962C8B-B14F-4D97-AF65-F5344CB8AC3E}">
        <p14:creationId xmlns:p14="http://schemas.microsoft.com/office/powerpoint/2010/main" val="1325878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21B3-5646-9FD4-A72F-8F7CE0CD0044}"/>
              </a:ext>
            </a:extLst>
          </p:cNvPr>
          <p:cNvSpPr>
            <a:spLocks noGrp="1"/>
          </p:cNvSpPr>
          <p:nvPr>
            <p:ph type="title"/>
          </p:nvPr>
        </p:nvSpPr>
        <p:spPr/>
        <p:txBody>
          <a:bodyPr>
            <a:normAutofit/>
          </a:bodyPr>
          <a:lstStyle/>
          <a:p>
            <a:pPr algn="ctr"/>
            <a:r>
              <a:rPr lang="en-US" sz="5500" b="1" dirty="0"/>
              <a:t>Storing a word in memory</a:t>
            </a:r>
            <a:endParaRPr lang="en-IN" sz="5500" b="1" dirty="0"/>
          </a:p>
        </p:txBody>
      </p:sp>
      <p:sp>
        <p:nvSpPr>
          <p:cNvPr id="3" name="Content Placeholder 2">
            <a:extLst>
              <a:ext uri="{FF2B5EF4-FFF2-40B4-BE49-F238E27FC236}">
                <a16:creationId xmlns:a16="http://schemas.microsoft.com/office/drawing/2014/main" id="{3B821046-D1D5-8EBD-B5B1-56D72E3BE4E3}"/>
              </a:ext>
            </a:extLst>
          </p:cNvPr>
          <p:cNvSpPr>
            <a:spLocks noGrp="1"/>
          </p:cNvSpPr>
          <p:nvPr>
            <p:ph idx="1"/>
          </p:nvPr>
        </p:nvSpPr>
        <p:spPr>
          <a:xfrm>
            <a:off x="838199" y="1825624"/>
            <a:ext cx="11127059" cy="5032375"/>
          </a:xfrm>
        </p:spPr>
        <p:txBody>
          <a:bodyPr/>
          <a:lstStyle/>
          <a:p>
            <a:r>
              <a:rPr lang="en-US" dirty="0"/>
              <a:t>The desired address is loaded into MAR.</a:t>
            </a:r>
          </a:p>
          <a:p>
            <a:r>
              <a:rPr lang="en-US" dirty="0"/>
              <a:t>Data to be written are loaded into MDR, then a write command is issued.</a:t>
            </a:r>
          </a:p>
          <a:p>
            <a:r>
              <a:rPr lang="en-US" dirty="0"/>
              <a:t>Move R2,(R1)</a:t>
            </a:r>
          </a:p>
          <a:p>
            <a:endParaRPr lang="en-US" dirty="0"/>
          </a:p>
          <a:p>
            <a:endParaRPr lang="en-US" dirty="0"/>
          </a:p>
          <a:p>
            <a:endParaRPr lang="en-US" dirty="0"/>
          </a:p>
          <a:p>
            <a:endParaRPr lang="en-US" dirty="0"/>
          </a:p>
          <a:p>
            <a:r>
              <a:rPr lang="en-US" dirty="0"/>
              <a:t>The processor remains in step3, until MFC is received.</a:t>
            </a:r>
          </a:p>
          <a:p>
            <a:endParaRPr lang="en-US" dirty="0"/>
          </a:p>
          <a:p>
            <a:endParaRPr lang="en-IN" dirty="0"/>
          </a:p>
        </p:txBody>
      </p:sp>
      <p:pic>
        <p:nvPicPr>
          <p:cNvPr id="5" name="Picture 4">
            <a:extLst>
              <a:ext uri="{FF2B5EF4-FFF2-40B4-BE49-F238E27FC236}">
                <a16:creationId xmlns:a16="http://schemas.microsoft.com/office/drawing/2014/main" id="{33174A44-8CA0-DF43-A476-67076546FDE1}"/>
              </a:ext>
            </a:extLst>
          </p:cNvPr>
          <p:cNvPicPr>
            <a:picLocks noChangeAspect="1"/>
          </p:cNvPicPr>
          <p:nvPr/>
        </p:nvPicPr>
        <p:blipFill>
          <a:blip r:embed="rId2"/>
          <a:stretch>
            <a:fillRect/>
          </a:stretch>
        </p:blipFill>
        <p:spPr>
          <a:xfrm>
            <a:off x="1084418" y="3429000"/>
            <a:ext cx="3867690" cy="1743318"/>
          </a:xfrm>
          <a:prstGeom prst="rect">
            <a:avLst/>
          </a:prstGeom>
        </p:spPr>
      </p:pic>
    </p:spTree>
    <p:extLst>
      <p:ext uri="{BB962C8B-B14F-4D97-AF65-F5344CB8AC3E}">
        <p14:creationId xmlns:p14="http://schemas.microsoft.com/office/powerpoint/2010/main" val="1345529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F6C5A7-942D-6BAA-8C5F-23E750C92D46}"/>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DB4F225-6FD2-9E8B-9B0A-CAEC943DA338}"/>
              </a:ext>
            </a:extLst>
          </p:cNvPr>
          <p:cNvPicPr>
            <a:picLocks noChangeAspect="1"/>
          </p:cNvPicPr>
          <p:nvPr/>
        </p:nvPicPr>
        <p:blipFill>
          <a:blip r:embed="rId2"/>
          <a:stretch>
            <a:fillRect/>
          </a:stretch>
        </p:blipFill>
        <p:spPr>
          <a:xfrm>
            <a:off x="3280969" y="123363"/>
            <a:ext cx="5630061" cy="6611273"/>
          </a:xfrm>
          <a:prstGeom prst="rect">
            <a:avLst/>
          </a:prstGeom>
        </p:spPr>
      </p:pic>
    </p:spTree>
    <p:extLst>
      <p:ext uri="{BB962C8B-B14F-4D97-AF65-F5344CB8AC3E}">
        <p14:creationId xmlns:p14="http://schemas.microsoft.com/office/powerpoint/2010/main" val="1468478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373C-0992-85D4-C487-8A594850FED9}"/>
              </a:ext>
            </a:extLst>
          </p:cNvPr>
          <p:cNvSpPr>
            <a:spLocks noGrp="1"/>
          </p:cNvSpPr>
          <p:nvPr>
            <p:ph type="title"/>
          </p:nvPr>
        </p:nvSpPr>
        <p:spPr/>
        <p:txBody>
          <a:bodyPr/>
          <a:lstStyle/>
          <a:p>
            <a:pPr algn="ctr"/>
            <a:r>
              <a:rPr lang="en-US" b="1" dirty="0"/>
              <a:t>Basic Processing unit </a:t>
            </a:r>
            <a:endParaRPr lang="en-IN" b="1" dirty="0"/>
          </a:p>
        </p:txBody>
      </p:sp>
      <p:sp>
        <p:nvSpPr>
          <p:cNvPr id="3" name="Content Placeholder 2">
            <a:extLst>
              <a:ext uri="{FF2B5EF4-FFF2-40B4-BE49-F238E27FC236}">
                <a16:creationId xmlns:a16="http://schemas.microsoft.com/office/drawing/2014/main" id="{C3C4BEC8-C049-E4B0-2C3C-4BF99885E59D}"/>
              </a:ext>
            </a:extLst>
          </p:cNvPr>
          <p:cNvSpPr>
            <a:spLocks noGrp="1"/>
          </p:cNvSpPr>
          <p:nvPr>
            <p:ph idx="1"/>
          </p:nvPr>
        </p:nvSpPr>
        <p:spPr/>
        <p:txBody>
          <a:bodyPr>
            <a:normAutofit lnSpcReduction="10000"/>
          </a:bodyPr>
          <a:lstStyle/>
          <a:p>
            <a:r>
              <a:rPr lang="en-US" dirty="0"/>
              <a:t>Processing unit – executes machine instructions and coordinates the other functions of other units.</a:t>
            </a:r>
          </a:p>
          <a:p>
            <a:r>
              <a:rPr lang="en-US" dirty="0"/>
              <a:t>This is often named as instruction processor/processor.</a:t>
            </a:r>
          </a:p>
          <a:p>
            <a:r>
              <a:rPr lang="en-US" dirty="0"/>
              <a:t>Its internal structure is evaluated here and how it fetches, decodes and executes instructions.</a:t>
            </a:r>
          </a:p>
          <a:p>
            <a:r>
              <a:rPr lang="en-US" dirty="0"/>
              <a:t>The processing unit was called as the central processing unit.</a:t>
            </a:r>
          </a:p>
          <a:p>
            <a:r>
              <a:rPr lang="en-US" dirty="0"/>
              <a:t>Since modern computers have many processors, it is not called as central.</a:t>
            </a:r>
          </a:p>
          <a:p>
            <a:r>
              <a:rPr lang="en-US" dirty="0"/>
              <a:t>The advancement in technology, makes processors act in parallel as much as possible.</a:t>
            </a:r>
          </a:p>
        </p:txBody>
      </p:sp>
    </p:spTree>
    <p:extLst>
      <p:ext uri="{BB962C8B-B14F-4D97-AF65-F5344CB8AC3E}">
        <p14:creationId xmlns:p14="http://schemas.microsoft.com/office/powerpoint/2010/main" val="21117773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0A18-F4E6-7BCE-B793-A0112319FFAE}"/>
              </a:ext>
            </a:extLst>
          </p:cNvPr>
          <p:cNvSpPr>
            <a:spLocks noGrp="1"/>
          </p:cNvSpPr>
          <p:nvPr>
            <p:ph type="title"/>
          </p:nvPr>
        </p:nvSpPr>
        <p:spPr>
          <a:xfrm>
            <a:off x="838200" y="365126"/>
            <a:ext cx="10515600" cy="315912"/>
          </a:xfrm>
        </p:spPr>
        <p:txBody>
          <a:bodyPr>
            <a:normAutofit fontScale="90000"/>
          </a:bodyPr>
          <a:lstStyle/>
          <a:p>
            <a:r>
              <a:rPr lang="en-US" sz="4400" b="1" dirty="0">
                <a:latin typeface="Palatino Linotype"/>
                <a:ea typeface="Palatino Linotype"/>
                <a:cs typeface="Palatino Linotype"/>
                <a:sym typeface="Palatino Linotype"/>
              </a:rPr>
              <a:t>Execution of a Complete Instruction</a:t>
            </a:r>
            <a:endParaRPr lang="en-IN" dirty="0"/>
          </a:p>
        </p:txBody>
      </p:sp>
      <p:sp>
        <p:nvSpPr>
          <p:cNvPr id="3" name="Content Placeholder 2">
            <a:extLst>
              <a:ext uri="{FF2B5EF4-FFF2-40B4-BE49-F238E27FC236}">
                <a16:creationId xmlns:a16="http://schemas.microsoft.com/office/drawing/2014/main" id="{CF1F359A-CFEA-99C7-DC90-FB99513DE0A2}"/>
              </a:ext>
            </a:extLst>
          </p:cNvPr>
          <p:cNvSpPr>
            <a:spLocks noGrp="1"/>
          </p:cNvSpPr>
          <p:nvPr>
            <p:ph idx="1"/>
          </p:nvPr>
        </p:nvSpPr>
        <p:spPr>
          <a:xfrm>
            <a:off x="838200" y="1195754"/>
            <a:ext cx="10515600" cy="4981209"/>
          </a:xfrm>
        </p:spPr>
        <p:txBody>
          <a:bodyPr>
            <a:normAutofit/>
          </a:bodyPr>
          <a:lstStyle/>
          <a:p>
            <a:pPr marL="457200" lvl="0" indent="-338137" algn="just" rtl="0">
              <a:lnSpc>
                <a:spcPct val="200000"/>
              </a:lnSpc>
              <a:spcBef>
                <a:spcPts val="1000"/>
              </a:spcBef>
              <a:spcAft>
                <a:spcPts val="0"/>
              </a:spcAft>
              <a:buSzPct val="100000"/>
              <a:buFont typeface="Palatino Linotype"/>
              <a:buChar char="➢"/>
            </a:pPr>
            <a:r>
              <a:rPr lang="en-US" sz="2800" b="1" dirty="0">
                <a:latin typeface="Palatino Linotype"/>
                <a:ea typeface="Palatino Linotype"/>
                <a:cs typeface="Palatino Linotype"/>
                <a:sym typeface="Palatino Linotype"/>
              </a:rPr>
              <a:t>Add (R3), R1</a:t>
            </a:r>
          </a:p>
          <a:p>
            <a:pPr marL="914400" lvl="1" indent="-338137" algn="just">
              <a:lnSpc>
                <a:spcPct val="200000"/>
              </a:lnSpc>
              <a:spcBef>
                <a:spcPts val="0"/>
              </a:spcBef>
              <a:buSzPct val="100000"/>
              <a:buFont typeface="Palatino Linotype"/>
              <a:buChar char="➢"/>
            </a:pPr>
            <a:r>
              <a:rPr lang="en-US" dirty="0">
                <a:latin typeface="Palatino Linotype"/>
                <a:ea typeface="Palatino Linotype"/>
                <a:cs typeface="Palatino Linotype"/>
                <a:sym typeface="Palatino Linotype"/>
              </a:rPr>
              <a:t>Fetch the instruction</a:t>
            </a:r>
          </a:p>
          <a:p>
            <a:pPr marL="914400" lvl="1" indent="-338137" algn="just">
              <a:lnSpc>
                <a:spcPct val="200000"/>
              </a:lnSpc>
              <a:spcBef>
                <a:spcPts val="0"/>
              </a:spcBef>
              <a:buSzPct val="100000"/>
              <a:buFont typeface="Palatino Linotype"/>
              <a:buChar char="➢"/>
            </a:pPr>
            <a:r>
              <a:rPr lang="en-US" dirty="0">
                <a:latin typeface="Palatino Linotype"/>
                <a:ea typeface="Palatino Linotype"/>
                <a:cs typeface="Palatino Linotype"/>
                <a:sym typeface="Palatino Linotype"/>
              </a:rPr>
              <a:t>Fetch the first operand (the contents of the memory location pointed to by R3)</a:t>
            </a:r>
          </a:p>
          <a:p>
            <a:pPr marL="914400" lvl="1" indent="-338137" algn="just">
              <a:lnSpc>
                <a:spcPct val="200000"/>
              </a:lnSpc>
              <a:spcBef>
                <a:spcPts val="0"/>
              </a:spcBef>
              <a:buSzPct val="100000"/>
              <a:buFont typeface="Palatino Linotype"/>
              <a:buChar char="➢"/>
            </a:pPr>
            <a:r>
              <a:rPr lang="en-US" dirty="0">
                <a:latin typeface="Palatino Linotype"/>
                <a:ea typeface="Palatino Linotype"/>
                <a:cs typeface="Palatino Linotype"/>
                <a:sym typeface="Palatino Linotype"/>
              </a:rPr>
              <a:t>Perform the addition</a:t>
            </a:r>
          </a:p>
          <a:p>
            <a:pPr marL="914400" lvl="1" indent="-338137" algn="just">
              <a:lnSpc>
                <a:spcPct val="200000"/>
              </a:lnSpc>
              <a:spcBef>
                <a:spcPts val="0"/>
              </a:spcBef>
              <a:buSzPct val="100000"/>
              <a:buFont typeface="Palatino Linotype"/>
              <a:buChar char="➢"/>
            </a:pPr>
            <a:r>
              <a:rPr lang="en-US" dirty="0">
                <a:latin typeface="Palatino Linotype"/>
                <a:ea typeface="Palatino Linotype"/>
                <a:cs typeface="Palatino Linotype"/>
                <a:sym typeface="Palatino Linotype"/>
              </a:rPr>
              <a:t>Load the result into R1</a:t>
            </a:r>
          </a:p>
          <a:p>
            <a:endParaRPr lang="en-IN" dirty="0"/>
          </a:p>
        </p:txBody>
      </p:sp>
    </p:spTree>
    <p:extLst>
      <p:ext uri="{BB962C8B-B14F-4D97-AF65-F5344CB8AC3E}">
        <p14:creationId xmlns:p14="http://schemas.microsoft.com/office/powerpoint/2010/main" val="1788215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35BFD-BDA3-68AC-5D32-D99C3A27A619}"/>
              </a:ext>
            </a:extLst>
          </p:cNvPr>
          <p:cNvSpPr>
            <a:spLocks noGrp="1"/>
          </p:cNvSpPr>
          <p:nvPr>
            <p:ph type="title"/>
          </p:nvPr>
        </p:nvSpPr>
        <p:spPr>
          <a:xfrm>
            <a:off x="838200" y="216168"/>
            <a:ext cx="10515600" cy="464869"/>
          </a:xfrm>
        </p:spPr>
        <p:txBody>
          <a:bodyPr>
            <a:normAutofit fontScale="90000"/>
          </a:bodyPr>
          <a:lstStyle/>
          <a:p>
            <a:r>
              <a:rPr lang="en-US" sz="4400" b="1" dirty="0">
                <a:latin typeface="Palatino Linotype"/>
                <a:ea typeface="Palatino Linotype"/>
                <a:cs typeface="Palatino Linotype"/>
                <a:sym typeface="Palatino Linotype"/>
              </a:rPr>
              <a:t>Execution of a Complete Instruction</a:t>
            </a:r>
            <a:endParaRPr lang="en-IN" dirty="0"/>
          </a:p>
        </p:txBody>
      </p:sp>
      <p:sp>
        <p:nvSpPr>
          <p:cNvPr id="3" name="Content Placeholder 2">
            <a:extLst>
              <a:ext uri="{FF2B5EF4-FFF2-40B4-BE49-F238E27FC236}">
                <a16:creationId xmlns:a16="http://schemas.microsoft.com/office/drawing/2014/main" id="{3E098C8D-88FA-8B6C-9FF3-ED475802AAAE}"/>
              </a:ext>
            </a:extLst>
          </p:cNvPr>
          <p:cNvSpPr>
            <a:spLocks noGrp="1"/>
          </p:cNvSpPr>
          <p:nvPr>
            <p:ph idx="1"/>
          </p:nvPr>
        </p:nvSpPr>
        <p:spPr>
          <a:xfrm>
            <a:off x="337625" y="872197"/>
            <a:ext cx="11549575" cy="5304766"/>
          </a:xfrm>
        </p:spPr>
        <p:txBody>
          <a:bodyPr/>
          <a:lstStyle/>
          <a:p>
            <a:r>
              <a:rPr lang="en-US" sz="2800" dirty="0">
                <a:latin typeface="Palatino Linotype"/>
                <a:ea typeface="Palatino Linotype"/>
                <a:cs typeface="Palatino Linotype"/>
                <a:sym typeface="Palatino Linotype"/>
              </a:rPr>
              <a:t>Add (R3), R1</a:t>
            </a: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endParaRPr lang="en-US" dirty="0">
              <a:latin typeface="Palatino Linotype"/>
              <a:ea typeface="Palatino Linotype"/>
              <a:cs typeface="Palatino Linotype"/>
              <a:sym typeface="Palatino Linotype"/>
            </a:endParaRPr>
          </a:p>
          <a:p>
            <a:pPr marL="0" indent="0">
              <a:buNone/>
            </a:pPr>
            <a:r>
              <a:rPr lang="en-US" sz="1200" b="1" dirty="0">
                <a:latin typeface="Palatino Linotype"/>
                <a:ea typeface="Palatino Linotype"/>
                <a:cs typeface="Palatino Linotype"/>
                <a:sym typeface="Palatino Linotype"/>
              </a:rPr>
              <a:t>Figure.</a:t>
            </a:r>
            <a:r>
              <a:rPr lang="en-US" sz="1200" dirty="0">
                <a:latin typeface="Palatino Linotype"/>
                <a:ea typeface="Palatino Linotype"/>
                <a:cs typeface="Palatino Linotype"/>
                <a:sym typeface="Palatino Linotype"/>
              </a:rPr>
              <a:t> Control Sequence for Execution</a:t>
            </a:r>
          </a:p>
          <a:p>
            <a:pPr lvl="8"/>
            <a:endParaRPr lang="en-IN" dirty="0"/>
          </a:p>
          <a:p>
            <a:pPr marL="3657600" lvl="8" indent="0">
              <a:buNone/>
            </a:pPr>
            <a:r>
              <a:rPr lang="en-US" sz="1400" b="1" dirty="0">
                <a:latin typeface="Palatino Linotype"/>
                <a:ea typeface="Palatino Linotype"/>
                <a:cs typeface="Palatino Linotype"/>
                <a:sym typeface="Palatino Linotype"/>
              </a:rPr>
              <a:t>		Figure</a:t>
            </a:r>
            <a:r>
              <a:rPr lang="en-US" sz="1400" dirty="0">
                <a:latin typeface="Palatino Linotype"/>
                <a:ea typeface="Palatino Linotype"/>
                <a:cs typeface="Palatino Linotype"/>
                <a:sym typeface="Palatino Linotype"/>
              </a:rPr>
              <a:t>. Single Bus Organization of the Datapath inside a processor</a:t>
            </a:r>
            <a:endParaRPr lang="en-IN" sz="1400" dirty="0"/>
          </a:p>
          <a:p>
            <a:endParaRPr lang="en-IN" dirty="0"/>
          </a:p>
        </p:txBody>
      </p:sp>
      <p:pic>
        <p:nvPicPr>
          <p:cNvPr id="4" name="Google Shape;308;p23">
            <a:extLst>
              <a:ext uri="{FF2B5EF4-FFF2-40B4-BE49-F238E27FC236}">
                <a16:creationId xmlns:a16="http://schemas.microsoft.com/office/drawing/2014/main" id="{B06FA2A9-BCD4-C678-1AD9-444EDF442415}"/>
              </a:ext>
            </a:extLst>
          </p:cNvPr>
          <p:cNvPicPr preferRelativeResize="0"/>
          <p:nvPr/>
        </p:nvPicPr>
        <p:blipFill rotWithShape="1">
          <a:blip r:embed="rId2">
            <a:alphaModFix/>
          </a:blip>
          <a:srcRect/>
          <a:stretch/>
        </p:blipFill>
        <p:spPr>
          <a:xfrm>
            <a:off x="734016" y="1567092"/>
            <a:ext cx="4001249" cy="3042000"/>
          </a:xfrm>
          <a:prstGeom prst="rect">
            <a:avLst/>
          </a:prstGeom>
          <a:noFill/>
          <a:ln>
            <a:noFill/>
          </a:ln>
        </p:spPr>
      </p:pic>
      <p:pic>
        <p:nvPicPr>
          <p:cNvPr id="5" name="Google Shape;309;p23">
            <a:extLst>
              <a:ext uri="{FF2B5EF4-FFF2-40B4-BE49-F238E27FC236}">
                <a16:creationId xmlns:a16="http://schemas.microsoft.com/office/drawing/2014/main" id="{B36DD98C-9090-76BF-957D-38970E447CC7}"/>
              </a:ext>
            </a:extLst>
          </p:cNvPr>
          <p:cNvPicPr preferRelativeResize="0"/>
          <p:nvPr/>
        </p:nvPicPr>
        <p:blipFill rotWithShape="1">
          <a:blip r:embed="rId3">
            <a:alphaModFix/>
          </a:blip>
          <a:srcRect/>
          <a:stretch/>
        </p:blipFill>
        <p:spPr>
          <a:xfrm>
            <a:off x="5934525" y="1133925"/>
            <a:ext cx="4984375" cy="4407851"/>
          </a:xfrm>
          <a:prstGeom prst="rect">
            <a:avLst/>
          </a:prstGeom>
          <a:noFill/>
          <a:ln>
            <a:noFill/>
          </a:ln>
        </p:spPr>
      </p:pic>
    </p:spTree>
    <p:extLst>
      <p:ext uri="{BB962C8B-B14F-4D97-AF65-F5344CB8AC3E}">
        <p14:creationId xmlns:p14="http://schemas.microsoft.com/office/powerpoint/2010/main" val="565021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308;p23">
            <a:extLst>
              <a:ext uri="{FF2B5EF4-FFF2-40B4-BE49-F238E27FC236}">
                <a16:creationId xmlns:a16="http://schemas.microsoft.com/office/drawing/2014/main" id="{8E2C5903-3ED9-6916-4AFD-B4329A4006F8}"/>
              </a:ext>
            </a:extLst>
          </p:cNvPr>
          <p:cNvPicPr preferRelativeResize="0">
            <a:picLocks noGrp="1"/>
          </p:cNvPicPr>
          <p:nvPr>
            <p:ph idx="1"/>
          </p:nvPr>
        </p:nvPicPr>
        <p:blipFill rotWithShape="1">
          <a:blip r:embed="rId2">
            <a:alphaModFix/>
          </a:blip>
          <a:srcRect/>
          <a:stretch/>
        </p:blipFill>
        <p:spPr>
          <a:xfrm>
            <a:off x="7014350" y="2087764"/>
            <a:ext cx="3528366" cy="2682472"/>
          </a:xfrm>
          <a:prstGeom prst="rect">
            <a:avLst/>
          </a:prstGeom>
          <a:noFill/>
          <a:ln>
            <a:noFill/>
          </a:ln>
        </p:spPr>
      </p:pic>
      <p:sp>
        <p:nvSpPr>
          <p:cNvPr id="10" name="TextBox 9">
            <a:extLst>
              <a:ext uri="{FF2B5EF4-FFF2-40B4-BE49-F238E27FC236}">
                <a16:creationId xmlns:a16="http://schemas.microsoft.com/office/drawing/2014/main" id="{20AB35D9-6F14-D022-38A2-69F2120837B5}"/>
              </a:ext>
            </a:extLst>
          </p:cNvPr>
          <p:cNvSpPr txBox="1"/>
          <p:nvPr/>
        </p:nvSpPr>
        <p:spPr>
          <a:xfrm>
            <a:off x="393895" y="1139483"/>
            <a:ext cx="6133514"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Step 1-3 =&gt; Instruction Fetch Phase</a:t>
            </a:r>
          </a:p>
          <a:p>
            <a:r>
              <a:rPr lang="en-US" dirty="0">
                <a:latin typeface="Times New Roman" panose="02020603050405020304" pitchFamily="18" charset="0"/>
                <a:cs typeface="Times New Roman" panose="02020603050405020304" pitchFamily="18" charset="0"/>
              </a:rPr>
              <a:t>Step 4 -7 =&gt; Execution Phase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3DB4E87-414E-7C4A-ABF0-7A8D82321E28}"/>
              </a:ext>
            </a:extLst>
          </p:cNvPr>
          <p:cNvSpPr/>
          <p:nvPr/>
        </p:nvSpPr>
        <p:spPr>
          <a:xfrm>
            <a:off x="633046" y="1969477"/>
            <a:ext cx="1927274" cy="280075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3" name="Straight Connector 12">
            <a:extLst>
              <a:ext uri="{FF2B5EF4-FFF2-40B4-BE49-F238E27FC236}">
                <a16:creationId xmlns:a16="http://schemas.microsoft.com/office/drawing/2014/main" id="{BC8F1185-F17C-D9A9-1662-9D12A9459484}"/>
              </a:ext>
            </a:extLst>
          </p:cNvPr>
          <p:cNvCxnSpPr/>
          <p:nvPr/>
        </p:nvCxnSpPr>
        <p:spPr>
          <a:xfrm>
            <a:off x="633046" y="2391508"/>
            <a:ext cx="1927274"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54D5C09F-7E8B-6D97-4CF5-C28DBD00A18C}"/>
              </a:ext>
            </a:extLst>
          </p:cNvPr>
          <p:cNvCxnSpPr/>
          <p:nvPr/>
        </p:nvCxnSpPr>
        <p:spPr>
          <a:xfrm>
            <a:off x="633046" y="2839329"/>
            <a:ext cx="1927274" cy="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F84F74B6-CDBC-D9C7-E6B9-E6D5952E3646}"/>
              </a:ext>
            </a:extLst>
          </p:cNvPr>
          <p:cNvCxnSpPr/>
          <p:nvPr/>
        </p:nvCxnSpPr>
        <p:spPr>
          <a:xfrm>
            <a:off x="633046" y="3289496"/>
            <a:ext cx="1927274"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1F131AE3-384F-68F4-4048-BD81BD149B13}"/>
              </a:ext>
            </a:extLst>
          </p:cNvPr>
          <p:cNvCxnSpPr/>
          <p:nvPr/>
        </p:nvCxnSpPr>
        <p:spPr>
          <a:xfrm>
            <a:off x="633046" y="3781865"/>
            <a:ext cx="1927274"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D83AAF00-B090-77E2-6247-217A869494BA}"/>
              </a:ext>
            </a:extLst>
          </p:cNvPr>
          <p:cNvCxnSpPr/>
          <p:nvPr/>
        </p:nvCxnSpPr>
        <p:spPr>
          <a:xfrm>
            <a:off x="633046" y="4288301"/>
            <a:ext cx="1927274"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7980DC2-C563-08D3-7D42-9DD39E9F8734}"/>
              </a:ext>
            </a:extLst>
          </p:cNvPr>
          <p:cNvSpPr txBox="1"/>
          <p:nvPr/>
        </p:nvSpPr>
        <p:spPr>
          <a:xfrm>
            <a:off x="2799472" y="1980082"/>
            <a:ext cx="647114" cy="369332"/>
          </a:xfrm>
          <a:prstGeom prst="rect">
            <a:avLst/>
          </a:prstGeom>
          <a:noFill/>
        </p:spPr>
        <p:txBody>
          <a:bodyPr wrap="square" rtlCol="0">
            <a:spAutoFit/>
          </a:bodyPr>
          <a:lstStyle/>
          <a:p>
            <a:r>
              <a:rPr lang="en-US" dirty="0"/>
              <a:t>1000</a:t>
            </a:r>
            <a:endParaRPr lang="en-IN" dirty="0"/>
          </a:p>
        </p:txBody>
      </p:sp>
      <p:sp>
        <p:nvSpPr>
          <p:cNvPr id="19" name="TextBox 18">
            <a:extLst>
              <a:ext uri="{FF2B5EF4-FFF2-40B4-BE49-F238E27FC236}">
                <a16:creationId xmlns:a16="http://schemas.microsoft.com/office/drawing/2014/main" id="{1E76379C-3BA9-C50C-25B1-AD77B900A5B8}"/>
              </a:ext>
            </a:extLst>
          </p:cNvPr>
          <p:cNvSpPr txBox="1"/>
          <p:nvPr/>
        </p:nvSpPr>
        <p:spPr>
          <a:xfrm>
            <a:off x="2723704" y="4400904"/>
            <a:ext cx="647114" cy="369332"/>
          </a:xfrm>
          <a:prstGeom prst="rect">
            <a:avLst/>
          </a:prstGeom>
          <a:noFill/>
        </p:spPr>
        <p:txBody>
          <a:bodyPr wrap="square" rtlCol="0">
            <a:spAutoFit/>
          </a:bodyPr>
          <a:lstStyle/>
          <a:p>
            <a:r>
              <a:rPr lang="en-US" dirty="0"/>
              <a:t>1008</a:t>
            </a:r>
            <a:endParaRPr lang="en-IN" dirty="0"/>
          </a:p>
        </p:txBody>
      </p:sp>
      <p:sp>
        <p:nvSpPr>
          <p:cNvPr id="20" name="TextBox 19">
            <a:extLst>
              <a:ext uri="{FF2B5EF4-FFF2-40B4-BE49-F238E27FC236}">
                <a16:creationId xmlns:a16="http://schemas.microsoft.com/office/drawing/2014/main" id="{40A9B6C1-5613-D8E8-6429-E996257A8AB9}"/>
              </a:ext>
            </a:extLst>
          </p:cNvPr>
          <p:cNvSpPr txBox="1"/>
          <p:nvPr/>
        </p:nvSpPr>
        <p:spPr>
          <a:xfrm>
            <a:off x="2799472" y="2616811"/>
            <a:ext cx="247789" cy="923330"/>
          </a:xfrm>
          <a:prstGeom prst="rect">
            <a:avLst/>
          </a:prstGeom>
          <a:noFill/>
        </p:spPr>
        <p:txBody>
          <a:bodyPr wrap="square" rtlCol="0">
            <a:spAutoFit/>
          </a:bodyPr>
          <a:lstStyle/>
          <a:p>
            <a:r>
              <a:rPr lang="en-US" dirty="0"/>
              <a:t>.</a:t>
            </a:r>
          </a:p>
          <a:p>
            <a:r>
              <a:rPr lang="en-US" dirty="0"/>
              <a:t>.</a:t>
            </a:r>
          </a:p>
          <a:p>
            <a:r>
              <a:rPr lang="en-US" dirty="0"/>
              <a:t>.</a:t>
            </a:r>
            <a:endParaRPr lang="en-IN" dirty="0"/>
          </a:p>
        </p:txBody>
      </p:sp>
      <p:sp>
        <p:nvSpPr>
          <p:cNvPr id="21" name="TextBox 20">
            <a:extLst>
              <a:ext uri="{FF2B5EF4-FFF2-40B4-BE49-F238E27FC236}">
                <a16:creationId xmlns:a16="http://schemas.microsoft.com/office/drawing/2014/main" id="{0C520612-0A77-3B80-18EB-FD3514050F8A}"/>
              </a:ext>
            </a:extLst>
          </p:cNvPr>
          <p:cNvSpPr txBox="1"/>
          <p:nvPr/>
        </p:nvSpPr>
        <p:spPr>
          <a:xfrm>
            <a:off x="933436" y="2032114"/>
            <a:ext cx="1431696" cy="369332"/>
          </a:xfrm>
          <a:prstGeom prst="rect">
            <a:avLst/>
          </a:prstGeom>
          <a:noFill/>
        </p:spPr>
        <p:txBody>
          <a:bodyPr wrap="square" rtlCol="0">
            <a:spAutoFit/>
          </a:bodyPr>
          <a:lstStyle/>
          <a:p>
            <a:r>
              <a:rPr lang="en-US" dirty="0"/>
              <a:t>Add (R3), R1</a:t>
            </a:r>
            <a:endParaRPr lang="en-IN" dirty="0"/>
          </a:p>
        </p:txBody>
      </p:sp>
      <p:sp>
        <p:nvSpPr>
          <p:cNvPr id="22" name="TextBox 21">
            <a:extLst>
              <a:ext uri="{FF2B5EF4-FFF2-40B4-BE49-F238E27FC236}">
                <a16:creationId xmlns:a16="http://schemas.microsoft.com/office/drawing/2014/main" id="{0B7D892E-D821-79A6-B8E7-6F1A42B52BA7}"/>
              </a:ext>
            </a:extLst>
          </p:cNvPr>
          <p:cNvSpPr txBox="1"/>
          <p:nvPr/>
        </p:nvSpPr>
        <p:spPr>
          <a:xfrm>
            <a:off x="3981157" y="2401446"/>
            <a:ext cx="717452" cy="369332"/>
          </a:xfrm>
          <a:prstGeom prst="rect">
            <a:avLst/>
          </a:prstGeom>
          <a:noFill/>
          <a:ln>
            <a:solidFill>
              <a:schemeClr val="tx1"/>
            </a:solidFill>
          </a:ln>
        </p:spPr>
        <p:txBody>
          <a:bodyPr wrap="square" rtlCol="0">
            <a:spAutoFit/>
          </a:bodyPr>
          <a:lstStyle/>
          <a:p>
            <a:r>
              <a:rPr lang="en-US" dirty="0"/>
              <a:t>1008</a:t>
            </a:r>
            <a:endParaRPr lang="en-IN" dirty="0"/>
          </a:p>
        </p:txBody>
      </p:sp>
      <p:sp>
        <p:nvSpPr>
          <p:cNvPr id="23" name="TextBox 22">
            <a:extLst>
              <a:ext uri="{FF2B5EF4-FFF2-40B4-BE49-F238E27FC236}">
                <a16:creationId xmlns:a16="http://schemas.microsoft.com/office/drawing/2014/main" id="{5AE047F4-B118-DED3-ECC3-18056199688E}"/>
              </a:ext>
            </a:extLst>
          </p:cNvPr>
          <p:cNvSpPr txBox="1"/>
          <p:nvPr/>
        </p:nvSpPr>
        <p:spPr>
          <a:xfrm>
            <a:off x="4722922" y="2358738"/>
            <a:ext cx="717452" cy="369332"/>
          </a:xfrm>
          <a:prstGeom prst="rect">
            <a:avLst/>
          </a:prstGeom>
          <a:noFill/>
        </p:spPr>
        <p:txBody>
          <a:bodyPr wrap="square" rtlCol="0">
            <a:spAutoFit/>
          </a:bodyPr>
          <a:lstStyle/>
          <a:p>
            <a:r>
              <a:rPr lang="en-US" dirty="0"/>
              <a:t>R3</a:t>
            </a:r>
            <a:endParaRPr lang="en-IN" dirty="0"/>
          </a:p>
        </p:txBody>
      </p:sp>
      <p:sp>
        <p:nvSpPr>
          <p:cNvPr id="24" name="TextBox 23">
            <a:extLst>
              <a:ext uri="{FF2B5EF4-FFF2-40B4-BE49-F238E27FC236}">
                <a16:creationId xmlns:a16="http://schemas.microsoft.com/office/drawing/2014/main" id="{8B07823A-85FD-1AEE-6405-AA18A3063777}"/>
              </a:ext>
            </a:extLst>
          </p:cNvPr>
          <p:cNvSpPr txBox="1"/>
          <p:nvPr/>
        </p:nvSpPr>
        <p:spPr>
          <a:xfrm>
            <a:off x="3981157" y="3071392"/>
            <a:ext cx="492369" cy="369332"/>
          </a:xfrm>
          <a:prstGeom prst="rect">
            <a:avLst/>
          </a:prstGeom>
          <a:noFill/>
          <a:ln>
            <a:solidFill>
              <a:schemeClr val="tx1"/>
            </a:solidFill>
          </a:ln>
        </p:spPr>
        <p:txBody>
          <a:bodyPr wrap="square" rtlCol="0">
            <a:spAutoFit/>
          </a:bodyPr>
          <a:lstStyle/>
          <a:p>
            <a:r>
              <a:rPr lang="en-US" dirty="0"/>
              <a:t>10</a:t>
            </a:r>
            <a:endParaRPr lang="en-IN" dirty="0"/>
          </a:p>
        </p:txBody>
      </p:sp>
      <p:sp>
        <p:nvSpPr>
          <p:cNvPr id="25" name="TextBox 24">
            <a:extLst>
              <a:ext uri="{FF2B5EF4-FFF2-40B4-BE49-F238E27FC236}">
                <a16:creationId xmlns:a16="http://schemas.microsoft.com/office/drawing/2014/main" id="{C59790A8-D654-256D-0DAB-450FB228718C}"/>
              </a:ext>
            </a:extLst>
          </p:cNvPr>
          <p:cNvSpPr txBox="1"/>
          <p:nvPr/>
        </p:nvSpPr>
        <p:spPr>
          <a:xfrm>
            <a:off x="4621237" y="3059668"/>
            <a:ext cx="717452" cy="369332"/>
          </a:xfrm>
          <a:prstGeom prst="rect">
            <a:avLst/>
          </a:prstGeom>
          <a:noFill/>
        </p:spPr>
        <p:txBody>
          <a:bodyPr wrap="square" rtlCol="0">
            <a:spAutoFit/>
          </a:bodyPr>
          <a:lstStyle/>
          <a:p>
            <a:r>
              <a:rPr lang="en-US" dirty="0"/>
              <a:t>R1</a:t>
            </a:r>
            <a:endParaRPr lang="en-IN" dirty="0"/>
          </a:p>
        </p:txBody>
      </p:sp>
      <p:sp>
        <p:nvSpPr>
          <p:cNvPr id="26" name="TextBox 25">
            <a:extLst>
              <a:ext uri="{FF2B5EF4-FFF2-40B4-BE49-F238E27FC236}">
                <a16:creationId xmlns:a16="http://schemas.microsoft.com/office/drawing/2014/main" id="{252E9CF0-CE3A-E089-8EA0-95A4F6937935}"/>
              </a:ext>
            </a:extLst>
          </p:cNvPr>
          <p:cNvSpPr txBox="1"/>
          <p:nvPr/>
        </p:nvSpPr>
        <p:spPr>
          <a:xfrm>
            <a:off x="3641927" y="4400904"/>
            <a:ext cx="492369" cy="369332"/>
          </a:xfrm>
          <a:prstGeom prst="rect">
            <a:avLst/>
          </a:prstGeom>
          <a:noFill/>
          <a:ln>
            <a:solidFill>
              <a:schemeClr val="tx1"/>
            </a:solidFill>
          </a:ln>
        </p:spPr>
        <p:txBody>
          <a:bodyPr wrap="square" rtlCol="0">
            <a:spAutoFit/>
          </a:bodyPr>
          <a:lstStyle/>
          <a:p>
            <a:r>
              <a:rPr lang="en-US" dirty="0"/>
              <a:t>PC</a:t>
            </a:r>
            <a:endParaRPr lang="en-IN" dirty="0"/>
          </a:p>
        </p:txBody>
      </p:sp>
      <p:sp>
        <p:nvSpPr>
          <p:cNvPr id="27" name="TextBox 26">
            <a:extLst>
              <a:ext uri="{FF2B5EF4-FFF2-40B4-BE49-F238E27FC236}">
                <a16:creationId xmlns:a16="http://schemas.microsoft.com/office/drawing/2014/main" id="{FAD81186-E297-EA53-CB5F-60320E3D1EFE}"/>
              </a:ext>
            </a:extLst>
          </p:cNvPr>
          <p:cNvSpPr txBox="1"/>
          <p:nvPr/>
        </p:nvSpPr>
        <p:spPr>
          <a:xfrm>
            <a:off x="2954217" y="5349185"/>
            <a:ext cx="492369" cy="369332"/>
          </a:xfrm>
          <a:prstGeom prst="rect">
            <a:avLst/>
          </a:prstGeom>
          <a:noFill/>
          <a:ln>
            <a:solidFill>
              <a:schemeClr val="tx1"/>
            </a:solidFill>
          </a:ln>
        </p:spPr>
        <p:txBody>
          <a:bodyPr wrap="square" rtlCol="0">
            <a:spAutoFit/>
          </a:bodyPr>
          <a:lstStyle/>
          <a:p>
            <a:r>
              <a:rPr lang="en-US" dirty="0"/>
              <a:t>IR</a:t>
            </a:r>
            <a:endParaRPr lang="en-IN" dirty="0"/>
          </a:p>
        </p:txBody>
      </p:sp>
      <p:sp>
        <p:nvSpPr>
          <p:cNvPr id="2" name="TextBox 1">
            <a:extLst>
              <a:ext uri="{FF2B5EF4-FFF2-40B4-BE49-F238E27FC236}">
                <a16:creationId xmlns:a16="http://schemas.microsoft.com/office/drawing/2014/main" id="{5BC6398E-ED29-99F0-7B93-3669DFD0D533}"/>
              </a:ext>
            </a:extLst>
          </p:cNvPr>
          <p:cNvSpPr txBox="1"/>
          <p:nvPr/>
        </p:nvSpPr>
        <p:spPr>
          <a:xfrm>
            <a:off x="3511493" y="5438839"/>
            <a:ext cx="1431696" cy="369332"/>
          </a:xfrm>
          <a:prstGeom prst="rect">
            <a:avLst/>
          </a:prstGeom>
          <a:noFill/>
        </p:spPr>
        <p:txBody>
          <a:bodyPr wrap="square" rtlCol="0">
            <a:spAutoFit/>
          </a:bodyPr>
          <a:lstStyle/>
          <a:p>
            <a:r>
              <a:rPr lang="en-US" dirty="0"/>
              <a:t>Add (R3), R1</a:t>
            </a:r>
            <a:endParaRPr lang="en-IN" dirty="0"/>
          </a:p>
        </p:txBody>
      </p:sp>
    </p:spTree>
    <p:extLst>
      <p:ext uri="{BB962C8B-B14F-4D97-AF65-F5344CB8AC3E}">
        <p14:creationId xmlns:p14="http://schemas.microsoft.com/office/powerpoint/2010/main" val="36758924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4E947-0DBE-F2B3-CC62-85D3AE2AAD5B}"/>
              </a:ext>
            </a:extLst>
          </p:cNvPr>
          <p:cNvSpPr>
            <a:spLocks noGrp="1"/>
          </p:cNvSpPr>
          <p:nvPr>
            <p:ph type="title"/>
          </p:nvPr>
        </p:nvSpPr>
        <p:spPr>
          <a:xfrm>
            <a:off x="838200" y="365126"/>
            <a:ext cx="10515600" cy="315912"/>
          </a:xfrm>
        </p:spPr>
        <p:txBody>
          <a:bodyPr>
            <a:normAutofit fontScale="90000"/>
          </a:bodyPr>
          <a:lstStyle/>
          <a:p>
            <a:r>
              <a:rPr lang="en-US" sz="4400" b="1" dirty="0">
                <a:latin typeface="Palatino Linotype"/>
                <a:ea typeface="Palatino Linotype"/>
                <a:cs typeface="Palatino Linotype"/>
                <a:sym typeface="Palatino Linotype"/>
              </a:rPr>
              <a:t>Execution of Branch Instruction</a:t>
            </a:r>
            <a:endParaRPr lang="en-IN" dirty="0"/>
          </a:p>
        </p:txBody>
      </p:sp>
      <p:sp>
        <p:nvSpPr>
          <p:cNvPr id="3" name="Content Placeholder 2">
            <a:extLst>
              <a:ext uri="{FF2B5EF4-FFF2-40B4-BE49-F238E27FC236}">
                <a16:creationId xmlns:a16="http://schemas.microsoft.com/office/drawing/2014/main" id="{DB449163-9D51-283D-275C-54DBE27648AD}"/>
              </a:ext>
            </a:extLst>
          </p:cNvPr>
          <p:cNvSpPr>
            <a:spLocks noGrp="1"/>
          </p:cNvSpPr>
          <p:nvPr>
            <p:ph idx="1"/>
          </p:nvPr>
        </p:nvSpPr>
        <p:spPr>
          <a:xfrm>
            <a:off x="838200" y="1055077"/>
            <a:ext cx="10515600" cy="5121886"/>
          </a:xfrm>
        </p:spPr>
        <p:txBody>
          <a:bodyPr>
            <a:normAutofit fontScale="92500" lnSpcReduction="20000"/>
          </a:bodyPr>
          <a:lstStyle/>
          <a:p>
            <a:pPr marL="457200" lvl="0" indent="-338137" algn="just" rtl="0">
              <a:lnSpc>
                <a:spcPct val="200000"/>
              </a:lnSpc>
              <a:spcBef>
                <a:spcPts val="1000"/>
              </a:spcBef>
              <a:spcAft>
                <a:spcPts val="0"/>
              </a:spcAft>
              <a:buSzPct val="100000"/>
              <a:buFont typeface="Palatino Linotype"/>
              <a:buChar char="➢"/>
            </a:pPr>
            <a:r>
              <a:rPr lang="en-US" sz="2800" dirty="0">
                <a:latin typeface="Palatino Linotype"/>
                <a:ea typeface="Palatino Linotype"/>
                <a:cs typeface="Palatino Linotype"/>
                <a:sym typeface="Palatino Linotype"/>
              </a:rPr>
              <a:t>A branch instruction replaces the contents of PC with the branch target address, which is usually obtained by adding an offset X given in the branch instruction.</a:t>
            </a:r>
          </a:p>
          <a:p>
            <a:pPr marL="457200" lvl="0" indent="-338137" algn="just" rtl="0">
              <a:lnSpc>
                <a:spcPct val="200000"/>
              </a:lnSpc>
              <a:spcBef>
                <a:spcPts val="0"/>
              </a:spcBef>
              <a:spcAft>
                <a:spcPts val="0"/>
              </a:spcAft>
              <a:buSzPct val="100000"/>
              <a:buFont typeface="Palatino Linotype"/>
              <a:buChar char="➢"/>
            </a:pPr>
            <a:r>
              <a:rPr lang="en-US" sz="2800" dirty="0">
                <a:latin typeface="Palatino Linotype"/>
                <a:ea typeface="Palatino Linotype"/>
                <a:cs typeface="Palatino Linotype"/>
                <a:sym typeface="Palatino Linotype"/>
              </a:rPr>
              <a:t>The offset X is usually the difference between the branch target address and the address immediately following the branch instruction.</a:t>
            </a:r>
          </a:p>
          <a:p>
            <a:pPr marL="457200" lvl="0" indent="-338137" algn="just" rtl="0">
              <a:lnSpc>
                <a:spcPct val="200000"/>
              </a:lnSpc>
              <a:spcBef>
                <a:spcPts val="0"/>
              </a:spcBef>
              <a:spcAft>
                <a:spcPts val="0"/>
              </a:spcAft>
              <a:buSzPct val="100000"/>
              <a:buFont typeface="Palatino Linotype"/>
              <a:buChar char="➢"/>
            </a:pPr>
            <a:r>
              <a:rPr lang="en-US" sz="2800" dirty="0" err="1">
                <a:latin typeface="Palatino Linotype"/>
                <a:ea typeface="Palatino Linotype"/>
                <a:cs typeface="Palatino Linotype"/>
                <a:sym typeface="Palatino Linotype"/>
              </a:rPr>
              <a:t>UnConditional</a:t>
            </a:r>
            <a:r>
              <a:rPr lang="en-US" sz="2800" dirty="0">
                <a:latin typeface="Palatino Linotype"/>
                <a:ea typeface="Palatino Linotype"/>
                <a:cs typeface="Palatino Linotype"/>
                <a:sym typeface="Palatino Linotype"/>
              </a:rPr>
              <a:t> branch</a:t>
            </a:r>
          </a:p>
          <a:p>
            <a:endParaRPr lang="en-IN" dirty="0"/>
          </a:p>
        </p:txBody>
      </p:sp>
    </p:spTree>
    <p:extLst>
      <p:ext uri="{BB962C8B-B14F-4D97-AF65-F5344CB8AC3E}">
        <p14:creationId xmlns:p14="http://schemas.microsoft.com/office/powerpoint/2010/main" val="3272323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A810-F2CA-1693-531C-71AC8ECC0FD5}"/>
              </a:ext>
            </a:extLst>
          </p:cNvPr>
          <p:cNvSpPr>
            <a:spLocks noGrp="1"/>
          </p:cNvSpPr>
          <p:nvPr>
            <p:ph type="title"/>
          </p:nvPr>
        </p:nvSpPr>
        <p:spPr>
          <a:xfrm>
            <a:off x="838200" y="365125"/>
            <a:ext cx="10515600" cy="549275"/>
          </a:xfrm>
        </p:spPr>
        <p:txBody>
          <a:bodyPr>
            <a:normAutofit fontScale="90000"/>
          </a:bodyPr>
          <a:lstStyle/>
          <a:p>
            <a:r>
              <a:rPr lang="en-US" sz="4400" b="1" dirty="0">
                <a:latin typeface="Palatino Linotype"/>
                <a:ea typeface="Palatino Linotype"/>
                <a:cs typeface="Palatino Linotype"/>
                <a:sym typeface="Palatino Linotype"/>
              </a:rPr>
              <a:t>Execution of Branch Instruction</a:t>
            </a:r>
            <a:endParaRPr lang="en-IN" dirty="0"/>
          </a:p>
        </p:txBody>
      </p:sp>
      <p:sp>
        <p:nvSpPr>
          <p:cNvPr id="3" name="Content Placeholder 2">
            <a:extLst>
              <a:ext uri="{FF2B5EF4-FFF2-40B4-BE49-F238E27FC236}">
                <a16:creationId xmlns:a16="http://schemas.microsoft.com/office/drawing/2014/main" id="{0773A754-2AE2-1324-BD05-0377887BFD2D}"/>
              </a:ext>
            </a:extLst>
          </p:cNvPr>
          <p:cNvSpPr>
            <a:spLocks noGrp="1"/>
          </p:cNvSpPr>
          <p:nvPr>
            <p:ph idx="1"/>
          </p:nvPr>
        </p:nvSpPr>
        <p:spPr>
          <a:xfrm>
            <a:off x="838200" y="1223889"/>
            <a:ext cx="10515600" cy="4953074"/>
          </a:xfrm>
        </p:spPr>
        <p:txBody>
          <a:bodyPr/>
          <a:lstStyle/>
          <a:p>
            <a:pPr marL="0" indent="0">
              <a:buNone/>
            </a:pPr>
            <a:endParaRPr lang="en-US" sz="2800" b="1" dirty="0">
              <a:latin typeface="Palatino Linotype"/>
              <a:ea typeface="Palatino Linotype"/>
              <a:cs typeface="Palatino Linotype"/>
              <a:sym typeface="Palatino Linotype"/>
            </a:endParaRPr>
          </a:p>
          <a:p>
            <a:pPr marL="0" indent="0">
              <a:buNone/>
            </a:pPr>
            <a:endParaRPr lang="en-US" b="1" dirty="0">
              <a:latin typeface="Palatino Linotype"/>
              <a:ea typeface="Palatino Linotype"/>
              <a:cs typeface="Palatino Linotype"/>
              <a:sym typeface="Palatino Linotype"/>
            </a:endParaRPr>
          </a:p>
          <a:p>
            <a:pPr marL="0" indent="0">
              <a:buNone/>
            </a:pPr>
            <a:endParaRPr lang="en-US" sz="2800" b="1" dirty="0">
              <a:latin typeface="Palatino Linotype"/>
              <a:ea typeface="Palatino Linotype"/>
              <a:cs typeface="Palatino Linotype"/>
              <a:sym typeface="Palatino Linotype"/>
            </a:endParaRPr>
          </a:p>
          <a:p>
            <a:pPr marL="0" indent="0">
              <a:buNone/>
            </a:pPr>
            <a:endParaRPr lang="en-US" b="1" dirty="0">
              <a:latin typeface="Palatino Linotype"/>
              <a:ea typeface="Palatino Linotype"/>
              <a:cs typeface="Palatino Linotype"/>
              <a:sym typeface="Palatino Linotype"/>
            </a:endParaRPr>
          </a:p>
          <a:p>
            <a:pPr marL="0" indent="0">
              <a:buNone/>
            </a:pPr>
            <a:endParaRPr lang="en-US" sz="2800" b="1" dirty="0">
              <a:latin typeface="Palatino Linotype"/>
              <a:ea typeface="Palatino Linotype"/>
              <a:cs typeface="Palatino Linotype"/>
              <a:sym typeface="Palatino Linotype"/>
            </a:endParaRPr>
          </a:p>
          <a:p>
            <a:pPr marL="0" indent="0">
              <a:buNone/>
            </a:pPr>
            <a:endParaRPr lang="en-US" b="1" dirty="0">
              <a:latin typeface="Palatino Linotype"/>
              <a:ea typeface="Palatino Linotype"/>
              <a:cs typeface="Palatino Linotype"/>
              <a:sym typeface="Palatino Linotype"/>
            </a:endParaRPr>
          </a:p>
          <a:p>
            <a:pPr marL="0" indent="0">
              <a:buNone/>
            </a:pPr>
            <a:endParaRPr lang="en-US" sz="2800" b="1" dirty="0">
              <a:latin typeface="Palatino Linotype"/>
              <a:ea typeface="Palatino Linotype"/>
              <a:cs typeface="Palatino Linotype"/>
              <a:sym typeface="Palatino Linotype"/>
            </a:endParaRPr>
          </a:p>
          <a:p>
            <a:pPr marL="0" indent="0">
              <a:buNone/>
            </a:pPr>
            <a:endParaRPr lang="en-US" b="1" dirty="0">
              <a:latin typeface="Palatino Linotype"/>
              <a:ea typeface="Palatino Linotype"/>
              <a:cs typeface="Palatino Linotype"/>
              <a:sym typeface="Palatino Linotype"/>
            </a:endParaRPr>
          </a:p>
          <a:p>
            <a:pPr marL="0" indent="0">
              <a:buNone/>
            </a:pPr>
            <a:r>
              <a:rPr lang="en-US" sz="2800" b="1" dirty="0">
                <a:latin typeface="Palatino Linotype"/>
                <a:ea typeface="Palatino Linotype"/>
                <a:cs typeface="Palatino Linotype"/>
                <a:sym typeface="Palatino Linotype"/>
              </a:rPr>
              <a:t> Figure.</a:t>
            </a:r>
            <a:r>
              <a:rPr lang="en-US" sz="2800" dirty="0">
                <a:latin typeface="Palatino Linotype"/>
                <a:ea typeface="Palatino Linotype"/>
                <a:cs typeface="Palatino Linotype"/>
                <a:sym typeface="Palatino Linotype"/>
              </a:rPr>
              <a:t> Control Sequence for Unconditional Branch Instructions                       </a:t>
            </a:r>
            <a:r>
              <a:rPr lang="en-US" sz="3600" dirty="0">
                <a:latin typeface="Palatino Linotype"/>
                <a:ea typeface="Palatino Linotype"/>
                <a:cs typeface="Palatino Linotype"/>
                <a:sym typeface="Palatino Linotype"/>
              </a:rPr>
              <a:t> </a:t>
            </a:r>
            <a:endParaRPr lang="en-IN" dirty="0"/>
          </a:p>
        </p:txBody>
      </p:sp>
      <p:pic>
        <p:nvPicPr>
          <p:cNvPr id="5" name="Google Shape;328;p25">
            <a:extLst>
              <a:ext uri="{FF2B5EF4-FFF2-40B4-BE49-F238E27FC236}">
                <a16:creationId xmlns:a16="http://schemas.microsoft.com/office/drawing/2014/main" id="{83344386-7594-8D71-8170-C9C59257C799}"/>
              </a:ext>
            </a:extLst>
          </p:cNvPr>
          <p:cNvPicPr preferRelativeResize="0"/>
          <p:nvPr/>
        </p:nvPicPr>
        <p:blipFill rotWithShape="1">
          <a:blip r:embed="rId2">
            <a:alphaModFix/>
          </a:blip>
          <a:srcRect/>
          <a:stretch/>
        </p:blipFill>
        <p:spPr>
          <a:xfrm>
            <a:off x="2291950" y="1443925"/>
            <a:ext cx="6621174" cy="3684725"/>
          </a:xfrm>
          <a:prstGeom prst="rect">
            <a:avLst/>
          </a:prstGeom>
          <a:noFill/>
          <a:ln>
            <a:noFill/>
          </a:ln>
        </p:spPr>
      </p:pic>
    </p:spTree>
    <p:extLst>
      <p:ext uri="{BB962C8B-B14F-4D97-AF65-F5344CB8AC3E}">
        <p14:creationId xmlns:p14="http://schemas.microsoft.com/office/powerpoint/2010/main" val="1726376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AD1BE9B-EF3C-149C-E6DC-53462EE11592}"/>
              </a:ext>
            </a:extLst>
          </p:cNvPr>
          <p:cNvPicPr>
            <a:picLocks noGrp="1" noChangeAspect="1"/>
          </p:cNvPicPr>
          <p:nvPr>
            <p:ph idx="1"/>
          </p:nvPr>
        </p:nvPicPr>
        <p:blipFill>
          <a:blip r:embed="rId2"/>
          <a:stretch>
            <a:fillRect/>
          </a:stretch>
        </p:blipFill>
        <p:spPr>
          <a:xfrm>
            <a:off x="1695417" y="397528"/>
            <a:ext cx="8801166" cy="1710996"/>
          </a:xfrm>
        </p:spPr>
      </p:pic>
      <p:pic>
        <p:nvPicPr>
          <p:cNvPr id="8" name="Google Shape;328;p25">
            <a:extLst>
              <a:ext uri="{FF2B5EF4-FFF2-40B4-BE49-F238E27FC236}">
                <a16:creationId xmlns:a16="http://schemas.microsoft.com/office/drawing/2014/main" id="{0C9C1FAB-B801-51F3-2AA3-28452A196B59}"/>
              </a:ext>
            </a:extLst>
          </p:cNvPr>
          <p:cNvPicPr preferRelativeResize="0"/>
          <p:nvPr/>
        </p:nvPicPr>
        <p:blipFill rotWithShape="1">
          <a:blip r:embed="rId3">
            <a:alphaModFix/>
          </a:blip>
          <a:srcRect/>
          <a:stretch/>
        </p:blipFill>
        <p:spPr>
          <a:xfrm>
            <a:off x="1082129" y="2414596"/>
            <a:ext cx="6621174" cy="3684725"/>
          </a:xfrm>
          <a:prstGeom prst="rect">
            <a:avLst/>
          </a:prstGeom>
          <a:noFill/>
          <a:ln>
            <a:noFill/>
          </a:ln>
        </p:spPr>
      </p:pic>
      <p:pic>
        <p:nvPicPr>
          <p:cNvPr id="9" name="Picture 8">
            <a:extLst>
              <a:ext uri="{FF2B5EF4-FFF2-40B4-BE49-F238E27FC236}">
                <a16:creationId xmlns:a16="http://schemas.microsoft.com/office/drawing/2014/main" id="{796D897E-513A-5AE3-58DF-F9E33E318DFD}"/>
              </a:ext>
            </a:extLst>
          </p:cNvPr>
          <p:cNvPicPr>
            <a:picLocks noChangeAspect="1"/>
          </p:cNvPicPr>
          <p:nvPr/>
        </p:nvPicPr>
        <p:blipFill>
          <a:blip r:embed="rId4"/>
          <a:stretch>
            <a:fillRect/>
          </a:stretch>
        </p:blipFill>
        <p:spPr>
          <a:xfrm>
            <a:off x="7912893" y="2572629"/>
            <a:ext cx="3496005" cy="2605016"/>
          </a:xfrm>
          <a:prstGeom prst="rect">
            <a:avLst/>
          </a:prstGeom>
        </p:spPr>
      </p:pic>
    </p:spTree>
    <p:extLst>
      <p:ext uri="{BB962C8B-B14F-4D97-AF65-F5344CB8AC3E}">
        <p14:creationId xmlns:p14="http://schemas.microsoft.com/office/powerpoint/2010/main" val="26494488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4417-47BC-8449-FF1B-D4BDC3489C5C}"/>
              </a:ext>
            </a:extLst>
          </p:cNvPr>
          <p:cNvSpPr>
            <a:spLocks noGrp="1"/>
          </p:cNvSpPr>
          <p:nvPr>
            <p:ph type="title"/>
          </p:nvPr>
        </p:nvSpPr>
        <p:spPr>
          <a:xfrm>
            <a:off x="838200" y="365125"/>
            <a:ext cx="10515600" cy="661817"/>
          </a:xfrm>
        </p:spPr>
        <p:txBody>
          <a:bodyPr>
            <a:normAutofit fontScale="90000"/>
          </a:bodyPr>
          <a:lstStyle/>
          <a:p>
            <a:r>
              <a:rPr lang="en-US" dirty="0"/>
              <a:t>Bus</a:t>
            </a:r>
            <a:endParaRPr lang="en-IN" dirty="0"/>
          </a:p>
        </p:txBody>
      </p:sp>
      <p:sp>
        <p:nvSpPr>
          <p:cNvPr id="3" name="Content Placeholder 2">
            <a:extLst>
              <a:ext uri="{FF2B5EF4-FFF2-40B4-BE49-F238E27FC236}">
                <a16:creationId xmlns:a16="http://schemas.microsoft.com/office/drawing/2014/main" id="{DD2041C9-C634-C03E-8ABA-B4A4A6F32B82}"/>
              </a:ext>
            </a:extLst>
          </p:cNvPr>
          <p:cNvSpPr>
            <a:spLocks noGrp="1"/>
          </p:cNvSpPr>
          <p:nvPr>
            <p:ph idx="1"/>
          </p:nvPr>
        </p:nvSpPr>
        <p:spPr>
          <a:xfrm>
            <a:off x="838200" y="1266092"/>
            <a:ext cx="10515600" cy="4910871"/>
          </a:xfrm>
        </p:spPr>
        <p:txBody>
          <a:bodyPr>
            <a:normAutofit/>
          </a:bodyPr>
          <a:lstStyle/>
          <a:p>
            <a:pPr marL="457200" lvl="1" indent="0" eaLnBrk="1" hangingPunct="1">
              <a:lnSpc>
                <a:spcPct val="80000"/>
              </a:lnSpc>
              <a:spcBef>
                <a:spcPct val="40000"/>
              </a:spcBef>
              <a:buNone/>
            </a:pPr>
            <a:r>
              <a:rPr lang="en-GB" dirty="0">
                <a:solidFill>
                  <a:schemeClr val="tx1"/>
                </a:solidFill>
                <a:latin typeface="Arial" panose="020B0604020202020204" pitchFamily="34" charset="0"/>
                <a:cs typeface="Arial" panose="020B0604020202020204" pitchFamily="34" charset="0"/>
              </a:rPr>
              <a:t>Simple single-bus structure</a:t>
            </a:r>
          </a:p>
          <a:p>
            <a:pPr lvl="1" eaLnBrk="1" hangingPunct="1">
              <a:lnSpc>
                <a:spcPct val="80000"/>
              </a:lnSpc>
              <a:spcBef>
                <a:spcPct val="40000"/>
              </a:spcBef>
            </a:pPr>
            <a:r>
              <a:rPr lang="en-GB" dirty="0">
                <a:solidFill>
                  <a:schemeClr val="tx1"/>
                </a:solidFill>
                <a:latin typeface="Arial" panose="020B0604020202020204" pitchFamily="34" charset="0"/>
                <a:cs typeface="Arial" panose="020B0604020202020204" pitchFamily="34" charset="0"/>
              </a:rPr>
              <a:t>Has one common bus for data transfer.</a:t>
            </a:r>
          </a:p>
          <a:p>
            <a:pPr lvl="1" eaLnBrk="1" hangingPunct="1">
              <a:lnSpc>
                <a:spcPct val="80000"/>
              </a:lnSpc>
              <a:spcBef>
                <a:spcPct val="40000"/>
              </a:spcBef>
            </a:pPr>
            <a:r>
              <a:rPr lang="en-GB" dirty="0">
                <a:solidFill>
                  <a:schemeClr val="tx1"/>
                </a:solidFill>
                <a:latin typeface="Arial" panose="020B0604020202020204" pitchFamily="34" charset="0"/>
                <a:cs typeface="Arial" panose="020B0604020202020204" pitchFamily="34" charset="0"/>
              </a:rPr>
              <a:t>Interconnected circuits/devices which has varying speed of execution like CPU and memory.</a:t>
            </a:r>
          </a:p>
          <a:p>
            <a:pPr lvl="1" eaLnBrk="1" hangingPunct="1">
              <a:lnSpc>
                <a:spcPct val="80000"/>
              </a:lnSpc>
              <a:spcBef>
                <a:spcPct val="40000"/>
              </a:spcBef>
            </a:pPr>
            <a:r>
              <a:rPr lang="en-GB" dirty="0">
                <a:solidFill>
                  <a:schemeClr val="tx1"/>
                </a:solidFill>
                <a:latin typeface="Arial" panose="020B0604020202020204" pitchFamily="34" charset="0"/>
                <a:cs typeface="Arial" panose="020B0604020202020204" pitchFamily="34" charset="0"/>
              </a:rPr>
              <a:t>Results in long control sequences, because only one data item can be transferred over the bus in a clock cycle.</a:t>
            </a:r>
          </a:p>
          <a:p>
            <a:pPr marL="457200" lvl="1" indent="0">
              <a:lnSpc>
                <a:spcPct val="80000"/>
              </a:lnSpc>
              <a:spcBef>
                <a:spcPct val="40000"/>
              </a:spcBef>
              <a:buNone/>
            </a:pPr>
            <a:endParaRPr lang="en-GB" dirty="0">
              <a:solidFill>
                <a:schemeClr val="tx1"/>
              </a:solidFill>
              <a:latin typeface="Arial" panose="020B0604020202020204" pitchFamily="34" charset="0"/>
              <a:cs typeface="Arial" panose="020B0604020202020204" pitchFamily="34" charset="0"/>
            </a:endParaRPr>
          </a:p>
          <a:p>
            <a:pPr marL="457200" lvl="1" indent="0">
              <a:lnSpc>
                <a:spcPct val="80000"/>
              </a:lnSpc>
              <a:spcBef>
                <a:spcPct val="40000"/>
              </a:spcBef>
              <a:buNone/>
            </a:pPr>
            <a:r>
              <a:rPr lang="en-GB" dirty="0">
                <a:solidFill>
                  <a:schemeClr val="tx1"/>
                </a:solidFill>
                <a:latin typeface="Arial" panose="020B0604020202020204" pitchFamily="34" charset="0"/>
                <a:cs typeface="Arial" panose="020B0604020202020204" pitchFamily="34" charset="0"/>
              </a:rPr>
              <a:t>Multi-bus structure </a:t>
            </a:r>
          </a:p>
          <a:p>
            <a:pPr lvl="1" eaLnBrk="1" hangingPunct="1">
              <a:lnSpc>
                <a:spcPct val="80000"/>
              </a:lnSpc>
              <a:spcBef>
                <a:spcPct val="40000"/>
              </a:spcBef>
            </a:pPr>
            <a:r>
              <a:rPr lang="en-GB" dirty="0">
                <a:solidFill>
                  <a:schemeClr val="tx1"/>
                </a:solidFill>
                <a:latin typeface="Arial" panose="020B0604020202020204" pitchFamily="34" charset="0"/>
                <a:cs typeface="Arial" panose="020B0604020202020204" pitchFamily="34" charset="0"/>
              </a:rPr>
              <a:t>Most commercial processors provide multiple internal paths to enable several transfers to take place in parallel.</a:t>
            </a:r>
          </a:p>
          <a:p>
            <a:pPr lvl="1" eaLnBrk="1" hangingPunct="1">
              <a:lnSpc>
                <a:spcPct val="80000"/>
              </a:lnSpc>
              <a:spcBef>
                <a:spcPct val="40000"/>
              </a:spcBef>
            </a:pPr>
            <a:r>
              <a:rPr lang="en-GB" dirty="0">
                <a:solidFill>
                  <a:schemeClr val="tx1"/>
                </a:solidFill>
                <a:latin typeface="Arial" panose="020B0604020202020204" pitchFamily="34" charset="0"/>
                <a:cs typeface="Arial" panose="020B0604020202020204" pitchFamily="34" charset="0"/>
              </a:rPr>
              <a:t>Data transfer requires less control sequences.</a:t>
            </a:r>
          </a:p>
          <a:p>
            <a:pPr lvl="1" eaLnBrk="1" hangingPunct="1">
              <a:lnSpc>
                <a:spcPct val="80000"/>
              </a:lnSpc>
              <a:spcBef>
                <a:spcPct val="40000"/>
              </a:spcBef>
            </a:pPr>
            <a:r>
              <a:rPr lang="en-GB" dirty="0" err="1">
                <a:solidFill>
                  <a:schemeClr val="tx1"/>
                </a:solidFill>
                <a:latin typeface="Arial" panose="020B0604020202020204" pitchFamily="34" charset="0"/>
                <a:cs typeface="Arial" panose="020B0604020202020204" pitchFamily="34" charset="0"/>
              </a:rPr>
              <a:t>Mutiple</a:t>
            </a:r>
            <a:r>
              <a:rPr lang="en-GB" dirty="0">
                <a:solidFill>
                  <a:schemeClr val="tx1"/>
                </a:solidFill>
                <a:latin typeface="Arial" panose="020B0604020202020204" pitchFamily="34" charset="0"/>
                <a:cs typeface="Arial" panose="020B0604020202020204" pitchFamily="34" charset="0"/>
              </a:rPr>
              <a:t> data transfer can be done in a single clock cycle</a:t>
            </a:r>
          </a:p>
          <a:p>
            <a:endParaRPr lang="en-IN" dirty="0"/>
          </a:p>
        </p:txBody>
      </p:sp>
    </p:spTree>
    <p:extLst>
      <p:ext uri="{BB962C8B-B14F-4D97-AF65-F5344CB8AC3E}">
        <p14:creationId xmlns:p14="http://schemas.microsoft.com/office/powerpoint/2010/main" val="3979769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3E6E-2F5F-18E1-48EB-F68AF1801E6C}"/>
              </a:ext>
            </a:extLst>
          </p:cNvPr>
          <p:cNvSpPr>
            <a:spLocks noGrp="1"/>
          </p:cNvSpPr>
          <p:nvPr>
            <p:ph type="title"/>
          </p:nvPr>
        </p:nvSpPr>
        <p:spPr>
          <a:xfrm>
            <a:off x="838200" y="365125"/>
            <a:ext cx="10515600" cy="436733"/>
          </a:xfrm>
        </p:spPr>
        <p:txBody>
          <a:bodyPr>
            <a:normAutofit fontScale="90000"/>
          </a:bodyPr>
          <a:lstStyle/>
          <a:p>
            <a:r>
              <a:rPr lang="en-US" sz="4400" b="1" dirty="0" err="1">
                <a:latin typeface="Palatino Linotype"/>
                <a:ea typeface="Palatino Linotype"/>
                <a:cs typeface="Palatino Linotype"/>
                <a:sym typeface="Palatino Linotype"/>
              </a:rPr>
              <a:t>Multibus</a:t>
            </a:r>
            <a:r>
              <a:rPr lang="en-US" sz="4400" b="1" dirty="0">
                <a:latin typeface="Palatino Linotype"/>
                <a:ea typeface="Palatino Linotype"/>
                <a:cs typeface="Palatino Linotype"/>
                <a:sym typeface="Palatino Linotype"/>
              </a:rPr>
              <a:t> Architecture</a:t>
            </a:r>
            <a:endParaRPr lang="en-IN" dirty="0"/>
          </a:p>
        </p:txBody>
      </p:sp>
      <p:pic>
        <p:nvPicPr>
          <p:cNvPr id="4" name="Picture 2">
            <a:extLst>
              <a:ext uri="{FF2B5EF4-FFF2-40B4-BE49-F238E27FC236}">
                <a16:creationId xmlns:a16="http://schemas.microsoft.com/office/drawing/2014/main" id="{F34C9E9C-4548-B259-C7F3-D44E200221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91943" y="1253331"/>
            <a:ext cx="31016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7738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F06F-104C-F3F6-8A4A-F2BBC39C2228}"/>
              </a:ext>
            </a:extLst>
          </p:cNvPr>
          <p:cNvSpPr>
            <a:spLocks noGrp="1"/>
          </p:cNvSpPr>
          <p:nvPr>
            <p:ph type="title"/>
          </p:nvPr>
        </p:nvSpPr>
        <p:spPr>
          <a:xfrm>
            <a:off x="838200" y="365126"/>
            <a:ext cx="10515600" cy="315912"/>
          </a:xfrm>
        </p:spPr>
        <p:txBody>
          <a:bodyPr>
            <a:normAutofit fontScale="90000"/>
          </a:bodyPr>
          <a:lstStyle/>
          <a:p>
            <a:r>
              <a:rPr lang="en-US" sz="4400" b="1" dirty="0" err="1">
                <a:latin typeface="Palatino Linotype"/>
                <a:ea typeface="Palatino Linotype"/>
                <a:cs typeface="Palatino Linotype"/>
                <a:sym typeface="Palatino Linotype"/>
              </a:rPr>
              <a:t>Multibus</a:t>
            </a:r>
            <a:r>
              <a:rPr lang="en-US" sz="4400" b="1" dirty="0">
                <a:latin typeface="Palatino Linotype"/>
                <a:ea typeface="Palatino Linotype"/>
                <a:cs typeface="Palatino Linotype"/>
                <a:sym typeface="Palatino Linotype"/>
              </a:rPr>
              <a:t> Architecture</a:t>
            </a:r>
            <a:endParaRPr lang="en-IN" dirty="0"/>
          </a:p>
        </p:txBody>
      </p:sp>
      <p:sp>
        <p:nvSpPr>
          <p:cNvPr id="4" name="TextBox 3">
            <a:extLst>
              <a:ext uri="{FF2B5EF4-FFF2-40B4-BE49-F238E27FC236}">
                <a16:creationId xmlns:a16="http://schemas.microsoft.com/office/drawing/2014/main" id="{0420F7DB-112E-787D-7407-11A05871412B}"/>
              </a:ext>
            </a:extLst>
          </p:cNvPr>
          <p:cNvSpPr txBox="1"/>
          <p:nvPr/>
        </p:nvSpPr>
        <p:spPr>
          <a:xfrm>
            <a:off x="-1" y="1012873"/>
            <a:ext cx="6527409" cy="4418774"/>
          </a:xfrm>
          <a:prstGeom prst="rect">
            <a:avLst/>
          </a:prstGeom>
          <a:noFill/>
        </p:spPr>
        <p:txBody>
          <a:bodyPr wrap="square" rtlCol="0">
            <a:spAutoFit/>
          </a:bodyPr>
          <a:lstStyle/>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Three-bus organization to connect the registers and the ALU of a processor.</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All general-purpose registers are combined into a single block called register file.</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Register file has three ports.</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Two outputs ports connected to buses A and B, allowing the contents of two different registers to be accessed simultaneously, and placed on buses A and B.</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Third input port allows the data on bus C to be loaded into a third register during the same clock cycle.</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Inputs to the ALU and outputs from the ALU:</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Buses A and B are used to transfer the source operands to the A and B inputs of the ALU.</a:t>
            </a:r>
          </a:p>
          <a:p>
            <a:pPr marL="742950" lvl="1" indent="-285750" algn="just" eaLnBrk="1" hangingPunct="1">
              <a:lnSpc>
                <a:spcPct val="80000"/>
              </a:lnSpc>
              <a:spcBef>
                <a:spcPct val="40000"/>
              </a:spcBef>
              <a:buFont typeface="Arial" panose="020B0604020202020204" pitchFamily="34" charset="0"/>
              <a:buChar char="•"/>
            </a:pPr>
            <a:r>
              <a:rPr lang="en-GB" sz="1800" dirty="0">
                <a:solidFill>
                  <a:srgbClr val="444444"/>
                </a:solidFill>
                <a:latin typeface="Open Sans" panose="020B0606030504020204" pitchFamily="34" charset="0"/>
              </a:rPr>
              <a:t>Result is transferred to the destination over bus C.</a:t>
            </a:r>
            <a:endParaRPr lang="en-US" sz="2400" dirty="0"/>
          </a:p>
        </p:txBody>
      </p:sp>
      <p:pic>
        <p:nvPicPr>
          <p:cNvPr id="5" name="Picture 2">
            <a:extLst>
              <a:ext uri="{FF2B5EF4-FFF2-40B4-BE49-F238E27FC236}">
                <a16:creationId xmlns:a16="http://schemas.microsoft.com/office/drawing/2014/main" id="{7D769736-81FC-7766-2CCA-78EBEE682E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26558" y="1123628"/>
            <a:ext cx="3286584" cy="4610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67492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0A9133F-1D61-68BE-190B-058DB8CF38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96324" y="865796"/>
            <a:ext cx="310167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2B7E40-1887-8262-5C38-BE10D814F51F}"/>
              </a:ext>
            </a:extLst>
          </p:cNvPr>
          <p:cNvSpPr txBox="1"/>
          <p:nvPr/>
        </p:nvSpPr>
        <p:spPr>
          <a:xfrm>
            <a:off x="570914" y="865796"/>
            <a:ext cx="6364458" cy="5410712"/>
          </a:xfrm>
          <a:prstGeom prst="rect">
            <a:avLst/>
          </a:prstGeom>
          <a:noFill/>
        </p:spPr>
        <p:txBody>
          <a:bodyPr wrap="square" rtlCol="0">
            <a:spAutoFit/>
          </a:bodyPr>
          <a:lstStyle/>
          <a:p>
            <a:pPr marL="285750" indent="-285750" algn="just">
              <a:spcBef>
                <a:spcPct val="40000"/>
              </a:spcBef>
              <a:buFont typeface="Arial" panose="020B0604020202020204" pitchFamily="34" charset="0"/>
              <a:buChar char="•"/>
            </a:pPr>
            <a:r>
              <a:rPr lang="en-GB" dirty="0">
                <a:solidFill>
                  <a:srgbClr val="444444"/>
                </a:solidFill>
                <a:latin typeface="Arial" panose="020B0604020202020204" pitchFamily="34" charset="0"/>
                <a:cs typeface="Arial" panose="020B0604020202020204" pitchFamily="34" charset="0"/>
              </a:rPr>
              <a:t>ALU can also pass one of its two input operands unmodified if needed:</a:t>
            </a:r>
          </a:p>
          <a:p>
            <a:pPr marL="285750" indent="-285750" algn="just">
              <a:spcBef>
                <a:spcPct val="40000"/>
              </a:spcBef>
              <a:buFont typeface="Arial" panose="020B0604020202020204" pitchFamily="34" charset="0"/>
              <a:buChar char="•"/>
            </a:pPr>
            <a:endParaRPr lang="en-GB" dirty="0">
              <a:solidFill>
                <a:srgbClr val="444444"/>
              </a:solidFill>
              <a:latin typeface="Arial" panose="020B0604020202020204" pitchFamily="34" charset="0"/>
              <a:cs typeface="Arial" panose="020B0604020202020204" pitchFamily="34" charset="0"/>
            </a:endParaRPr>
          </a:p>
          <a:p>
            <a:pPr marL="285750" indent="-285750" algn="just">
              <a:spcBef>
                <a:spcPct val="40000"/>
              </a:spcBef>
              <a:buFont typeface="Arial" panose="020B0604020202020204" pitchFamily="34" charset="0"/>
              <a:buChar char="•"/>
            </a:pPr>
            <a:r>
              <a:rPr lang="en-GB" b="1" dirty="0">
                <a:solidFill>
                  <a:srgbClr val="FF0000"/>
                </a:solidFill>
                <a:latin typeface="Arial" panose="020B0604020202020204" pitchFamily="34" charset="0"/>
                <a:cs typeface="Arial" panose="020B0604020202020204" pitchFamily="34" charset="0"/>
              </a:rPr>
              <a:t>Control signals </a:t>
            </a:r>
            <a:r>
              <a:rPr lang="en-GB" dirty="0">
                <a:solidFill>
                  <a:srgbClr val="444444"/>
                </a:solidFill>
                <a:latin typeface="Arial" panose="020B0604020202020204" pitchFamily="34" charset="0"/>
                <a:cs typeface="Arial" panose="020B0604020202020204" pitchFamily="34" charset="0"/>
              </a:rPr>
              <a:t>for such an operation are R=A or R=B. (Passing the value of A to Bus C through ALU or Passing the value of B to Bus C through ALU)</a:t>
            </a:r>
          </a:p>
          <a:p>
            <a:pPr marL="285750" indent="-285750" algn="just">
              <a:spcBef>
                <a:spcPct val="40000"/>
              </a:spcBef>
              <a:buFont typeface="Arial" panose="020B0604020202020204" pitchFamily="34" charset="0"/>
              <a:buChar char="•"/>
            </a:pPr>
            <a:endParaRPr lang="en-GB" dirty="0">
              <a:solidFill>
                <a:srgbClr val="444444"/>
              </a:solidFill>
              <a:latin typeface="Arial" panose="020B0604020202020204" pitchFamily="34" charset="0"/>
              <a:cs typeface="Arial" panose="020B0604020202020204" pitchFamily="34" charset="0"/>
            </a:endParaRPr>
          </a:p>
          <a:p>
            <a:pPr marL="285750" indent="-285750" algn="just">
              <a:spcBef>
                <a:spcPct val="40000"/>
              </a:spcBef>
              <a:buFont typeface="Arial" panose="020B0604020202020204" pitchFamily="34" charset="0"/>
              <a:buChar char="•"/>
            </a:pPr>
            <a:r>
              <a:rPr lang="en-GB" dirty="0">
                <a:solidFill>
                  <a:srgbClr val="444444"/>
                </a:solidFill>
                <a:latin typeface="Arial" panose="020B0604020202020204" pitchFamily="34" charset="0"/>
                <a:cs typeface="Arial" panose="020B0604020202020204" pitchFamily="34" charset="0"/>
              </a:rPr>
              <a:t>Three bus arrangement obviates the need for Registers Y and Z in the single bus organization.</a:t>
            </a:r>
          </a:p>
          <a:p>
            <a:pPr marL="285750" indent="-285750" algn="just">
              <a:spcBef>
                <a:spcPct val="40000"/>
              </a:spcBef>
              <a:buFont typeface="Arial" panose="020B0604020202020204" pitchFamily="34" charset="0"/>
              <a:buChar char="•"/>
            </a:pPr>
            <a:endParaRPr lang="en-GB" dirty="0">
              <a:solidFill>
                <a:srgbClr val="444444"/>
              </a:solidFill>
              <a:latin typeface="Arial" panose="020B0604020202020204" pitchFamily="34" charset="0"/>
              <a:cs typeface="Arial" panose="020B0604020202020204" pitchFamily="34" charset="0"/>
            </a:endParaRPr>
          </a:p>
          <a:p>
            <a:pPr marL="285750" indent="-285750" algn="just">
              <a:spcBef>
                <a:spcPct val="40000"/>
              </a:spcBef>
              <a:buFont typeface="Arial" panose="020B0604020202020204" pitchFamily="34" charset="0"/>
              <a:buChar char="•"/>
            </a:pPr>
            <a:r>
              <a:rPr lang="en-GB" dirty="0" err="1">
                <a:solidFill>
                  <a:srgbClr val="444444"/>
                </a:solidFill>
                <a:latin typeface="Arial" panose="020B0604020202020204" pitchFamily="34" charset="0"/>
                <a:cs typeface="Arial" panose="020B0604020202020204" pitchFamily="34" charset="0"/>
              </a:rPr>
              <a:t>Incrementer</a:t>
            </a:r>
            <a:r>
              <a:rPr lang="en-GB" dirty="0">
                <a:solidFill>
                  <a:srgbClr val="444444"/>
                </a:solidFill>
                <a:latin typeface="Arial" panose="020B0604020202020204" pitchFamily="34" charset="0"/>
                <a:cs typeface="Arial" panose="020B0604020202020204" pitchFamily="34" charset="0"/>
              </a:rPr>
              <a:t> unit: Used to increment the PC by 4. </a:t>
            </a:r>
          </a:p>
          <a:p>
            <a:pPr marL="285750" indent="-285750" algn="just">
              <a:spcBef>
                <a:spcPct val="40000"/>
              </a:spcBef>
              <a:buFont typeface="Arial" panose="020B0604020202020204" pitchFamily="34" charset="0"/>
              <a:buChar char="•"/>
            </a:pPr>
            <a:endParaRPr lang="en-GB" dirty="0">
              <a:solidFill>
                <a:srgbClr val="444444"/>
              </a:solidFill>
              <a:latin typeface="Arial" panose="020B0604020202020204" pitchFamily="34" charset="0"/>
              <a:cs typeface="Arial" panose="020B0604020202020204" pitchFamily="34" charset="0"/>
            </a:endParaRPr>
          </a:p>
          <a:p>
            <a:pPr marL="285750" indent="-285750" algn="just">
              <a:spcBef>
                <a:spcPct val="40000"/>
              </a:spcBef>
              <a:buFont typeface="Arial" panose="020B0604020202020204" pitchFamily="34" charset="0"/>
              <a:buChar char="•"/>
            </a:pPr>
            <a:r>
              <a:rPr lang="en-GB" dirty="0">
                <a:solidFill>
                  <a:srgbClr val="444444"/>
                </a:solidFill>
                <a:latin typeface="Arial" panose="020B0604020202020204" pitchFamily="34" charset="0"/>
                <a:cs typeface="Arial" panose="020B0604020202020204" pitchFamily="34" charset="0"/>
              </a:rPr>
              <a:t>Source for the constant 4 at the ALU multiplexer can be used to increment other addresses such as the memory addresses in multiple load/store instructions.</a:t>
            </a:r>
            <a:br>
              <a:rPr lang="en-GB"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99377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9373C-0992-85D4-C487-8A594850FED9}"/>
              </a:ext>
            </a:extLst>
          </p:cNvPr>
          <p:cNvSpPr>
            <a:spLocks noGrp="1"/>
          </p:cNvSpPr>
          <p:nvPr>
            <p:ph type="title"/>
          </p:nvPr>
        </p:nvSpPr>
        <p:spPr/>
        <p:txBody>
          <a:bodyPr/>
          <a:lstStyle/>
          <a:p>
            <a:pPr algn="ctr"/>
            <a:r>
              <a:rPr lang="en-US" b="1" dirty="0"/>
              <a:t>Basic Processing unit </a:t>
            </a:r>
            <a:endParaRPr lang="en-IN" b="1" dirty="0"/>
          </a:p>
        </p:txBody>
      </p:sp>
      <p:sp>
        <p:nvSpPr>
          <p:cNvPr id="3" name="Content Placeholder 2">
            <a:extLst>
              <a:ext uri="{FF2B5EF4-FFF2-40B4-BE49-F238E27FC236}">
                <a16:creationId xmlns:a16="http://schemas.microsoft.com/office/drawing/2014/main" id="{C3C4BEC8-C049-E4B0-2C3C-4BF99885E59D}"/>
              </a:ext>
            </a:extLst>
          </p:cNvPr>
          <p:cNvSpPr>
            <a:spLocks noGrp="1"/>
          </p:cNvSpPr>
          <p:nvPr>
            <p:ph idx="1"/>
          </p:nvPr>
        </p:nvSpPr>
        <p:spPr/>
        <p:txBody>
          <a:bodyPr>
            <a:normAutofit/>
          </a:bodyPr>
          <a:lstStyle/>
          <a:p>
            <a:r>
              <a:rPr lang="en-US" dirty="0"/>
              <a:t>High performance processors have pipelined organization.</a:t>
            </a:r>
          </a:p>
          <a:p>
            <a:r>
              <a:rPr lang="en-US" dirty="0"/>
              <a:t>pipelined organization – execution of instruction starts before preceding instruction.</a:t>
            </a:r>
          </a:p>
          <a:p>
            <a:r>
              <a:rPr lang="en-US" dirty="0"/>
              <a:t>Superscalar operation – several instructions are fetched and executed at the same time;</a:t>
            </a:r>
          </a:p>
          <a:p>
            <a:r>
              <a:rPr lang="en-US" dirty="0"/>
              <a:t>A typical computing task – series of task specified by a sequence of instructions </a:t>
            </a:r>
            <a:r>
              <a:rPr lang="en-US"/>
              <a:t>called program.</a:t>
            </a:r>
          </a:p>
          <a:p>
            <a:endParaRPr lang="en-US" dirty="0"/>
          </a:p>
          <a:p>
            <a:endParaRPr lang="en-US" dirty="0"/>
          </a:p>
          <a:p>
            <a:endParaRPr lang="en-US" dirty="0"/>
          </a:p>
        </p:txBody>
      </p:sp>
    </p:spTree>
    <p:extLst>
      <p:ext uri="{BB962C8B-B14F-4D97-AF65-F5344CB8AC3E}">
        <p14:creationId xmlns:p14="http://schemas.microsoft.com/office/powerpoint/2010/main" val="22288476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3DB86-590D-1225-13DD-4B8EF1FD686A}"/>
              </a:ext>
            </a:extLst>
          </p:cNvPr>
          <p:cNvSpPr>
            <a:spLocks noGrp="1"/>
          </p:cNvSpPr>
          <p:nvPr>
            <p:ph type="title"/>
          </p:nvPr>
        </p:nvSpPr>
        <p:spPr>
          <a:xfrm>
            <a:off x="838200" y="365126"/>
            <a:ext cx="10515600" cy="315912"/>
          </a:xfrm>
        </p:spPr>
        <p:txBody>
          <a:bodyPr>
            <a:normAutofit fontScale="90000"/>
          </a:bodyPr>
          <a:lstStyle/>
          <a:p>
            <a:r>
              <a:rPr lang="en-US" altLang="en-US" b="1" dirty="0">
                <a:latin typeface="Arial Black" panose="020B0A04020102020204" pitchFamily="34" charset="0"/>
              </a:rPr>
              <a:t>Input Output Specifications</a:t>
            </a:r>
            <a:endParaRPr lang="en-IN" b="1" dirty="0"/>
          </a:p>
        </p:txBody>
      </p:sp>
      <p:pic>
        <p:nvPicPr>
          <p:cNvPr id="5" name="Content Placeholder 4">
            <a:extLst>
              <a:ext uri="{FF2B5EF4-FFF2-40B4-BE49-F238E27FC236}">
                <a16:creationId xmlns:a16="http://schemas.microsoft.com/office/drawing/2014/main" id="{E388671C-2A1D-7067-9DFC-6487DDBC7072}"/>
              </a:ext>
            </a:extLst>
          </p:cNvPr>
          <p:cNvPicPr>
            <a:picLocks noGrp="1" noChangeAspect="1"/>
          </p:cNvPicPr>
          <p:nvPr>
            <p:ph idx="1"/>
          </p:nvPr>
        </p:nvPicPr>
        <p:blipFill>
          <a:blip r:embed="rId2"/>
          <a:stretch>
            <a:fillRect/>
          </a:stretch>
        </p:blipFill>
        <p:spPr>
          <a:xfrm>
            <a:off x="1010801" y="1041400"/>
            <a:ext cx="9922748" cy="5135563"/>
          </a:xfrm>
        </p:spPr>
      </p:pic>
    </p:spTree>
    <p:extLst>
      <p:ext uri="{BB962C8B-B14F-4D97-AF65-F5344CB8AC3E}">
        <p14:creationId xmlns:p14="http://schemas.microsoft.com/office/powerpoint/2010/main" val="22089580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B63D-ADD5-C5B0-2979-0C76901B35A8}"/>
              </a:ext>
            </a:extLst>
          </p:cNvPr>
          <p:cNvSpPr>
            <a:spLocks noGrp="1"/>
          </p:cNvSpPr>
          <p:nvPr>
            <p:ph type="title"/>
          </p:nvPr>
        </p:nvSpPr>
        <p:spPr/>
        <p:txBody>
          <a:bodyPr>
            <a:normAutofit fontScale="90000"/>
          </a:bodyPr>
          <a:lstStyle/>
          <a:p>
            <a:r>
              <a:rPr lang="en-US" altLang="en-US" sz="4400" dirty="0">
                <a:latin typeface="Arial Black" panose="020B0A04020102020204" pitchFamily="34" charset="0"/>
              </a:rPr>
              <a:t>Execution of the Statement </a:t>
            </a:r>
            <a:br>
              <a:rPr lang="en-US" altLang="en-US" sz="4400" dirty="0">
                <a:latin typeface="Arial Black" panose="020B0A04020102020204" pitchFamily="34" charset="0"/>
              </a:rPr>
            </a:br>
            <a:r>
              <a:rPr lang="en-US" altLang="en-US" sz="4400" dirty="0">
                <a:latin typeface="Arial Black" panose="020B0A04020102020204" pitchFamily="34" charset="0"/>
              </a:rPr>
              <a:t>“Add R4 R5 R6” in </a:t>
            </a:r>
            <a:r>
              <a:rPr lang="en-US" altLang="en-US" sz="4400" dirty="0" err="1">
                <a:latin typeface="Arial Black" panose="020B0A04020102020204" pitchFamily="34" charset="0"/>
              </a:rPr>
              <a:t>multibus</a:t>
            </a:r>
            <a:r>
              <a:rPr lang="en-US" altLang="en-US" sz="4400" dirty="0">
                <a:latin typeface="Arial Black" panose="020B0A04020102020204" pitchFamily="34" charset="0"/>
              </a:rPr>
              <a:t> environment</a:t>
            </a:r>
            <a:endParaRPr lang="en-IN" dirty="0"/>
          </a:p>
        </p:txBody>
      </p:sp>
      <p:pic>
        <p:nvPicPr>
          <p:cNvPr id="5" name="Content Placeholder 4">
            <a:extLst>
              <a:ext uri="{FF2B5EF4-FFF2-40B4-BE49-F238E27FC236}">
                <a16:creationId xmlns:a16="http://schemas.microsoft.com/office/drawing/2014/main" id="{0926ACA4-95AB-8A6B-174B-094E32DC37EE}"/>
              </a:ext>
            </a:extLst>
          </p:cNvPr>
          <p:cNvPicPr>
            <a:picLocks noGrp="1" noChangeAspect="1"/>
          </p:cNvPicPr>
          <p:nvPr>
            <p:ph idx="1"/>
          </p:nvPr>
        </p:nvPicPr>
        <p:blipFill>
          <a:blip r:embed="rId2"/>
          <a:stretch>
            <a:fillRect/>
          </a:stretch>
        </p:blipFill>
        <p:spPr>
          <a:xfrm>
            <a:off x="1077360" y="2086682"/>
            <a:ext cx="4681248" cy="2684635"/>
          </a:xfrm>
        </p:spPr>
      </p:pic>
      <p:sp>
        <p:nvSpPr>
          <p:cNvPr id="6" name="TextBox 5">
            <a:extLst>
              <a:ext uri="{FF2B5EF4-FFF2-40B4-BE49-F238E27FC236}">
                <a16:creationId xmlns:a16="http://schemas.microsoft.com/office/drawing/2014/main" id="{39417DDD-E904-A4E3-699B-8861AF6B5644}"/>
              </a:ext>
            </a:extLst>
          </p:cNvPr>
          <p:cNvSpPr txBox="1"/>
          <p:nvPr/>
        </p:nvSpPr>
        <p:spPr>
          <a:xfrm>
            <a:off x="6546574" y="2120348"/>
            <a:ext cx="3869635" cy="4524315"/>
          </a:xfrm>
          <a:prstGeom prst="rect">
            <a:avLst/>
          </a:prstGeom>
          <a:noFill/>
        </p:spPr>
        <p:txBody>
          <a:bodyPr wrap="square" rtlCol="0">
            <a:spAutoFit/>
          </a:bodyPr>
          <a:lstStyle/>
          <a:p>
            <a:pPr marL="342900" indent="-342900">
              <a:buAutoNum type="arabicPeriod"/>
            </a:pPr>
            <a:r>
              <a:rPr lang="en-US" dirty="0"/>
              <a:t>PC value is passed to Bus B, From bus B (Through ALU)  to Bus C.</a:t>
            </a:r>
          </a:p>
          <a:p>
            <a:pPr marL="342900" indent="-342900">
              <a:buAutoNum type="arabicPeriod"/>
            </a:pPr>
            <a:r>
              <a:rPr lang="en-US" dirty="0"/>
              <a:t>Bus C to MAR</a:t>
            </a:r>
          </a:p>
          <a:p>
            <a:pPr marL="342900" indent="-342900">
              <a:buAutoNum type="arabicPeriod"/>
            </a:pPr>
            <a:r>
              <a:rPr lang="en-US" dirty="0"/>
              <a:t>PC value will be incremented</a:t>
            </a:r>
          </a:p>
          <a:p>
            <a:pPr marL="342900" indent="-342900">
              <a:buAutoNum type="arabicPeriod"/>
            </a:pPr>
            <a:r>
              <a:rPr lang="en-US" dirty="0"/>
              <a:t>Wait for Memory function complete operation</a:t>
            </a:r>
          </a:p>
          <a:p>
            <a:pPr marL="342900" indent="-342900">
              <a:buAutoNum type="arabicPeriod"/>
            </a:pPr>
            <a:r>
              <a:rPr lang="en-US" dirty="0"/>
              <a:t>MDR(out) to Bus B (Instruction to B)</a:t>
            </a:r>
          </a:p>
          <a:p>
            <a:pPr marL="342900" indent="-342900">
              <a:buAutoNum type="arabicPeriod"/>
            </a:pPr>
            <a:r>
              <a:rPr lang="en-US" dirty="0"/>
              <a:t>B to IR</a:t>
            </a:r>
          </a:p>
          <a:p>
            <a:pPr marL="342900" indent="-342900">
              <a:buAutoNum type="arabicPeriod"/>
            </a:pPr>
            <a:r>
              <a:rPr lang="en-US" dirty="0"/>
              <a:t>R4 given to Bus A</a:t>
            </a:r>
          </a:p>
          <a:p>
            <a:pPr marL="342900" indent="-342900">
              <a:buAutoNum type="arabicPeriod"/>
            </a:pPr>
            <a:r>
              <a:rPr lang="en-US" dirty="0"/>
              <a:t>R5 Given to Bus B</a:t>
            </a:r>
          </a:p>
          <a:p>
            <a:pPr marL="342900" indent="-342900">
              <a:buAutoNum type="arabicPeriod"/>
            </a:pPr>
            <a:r>
              <a:rPr lang="en-US" dirty="0"/>
              <a:t>Select A =&gt; means A will be selected in ALU. Bus B passes R5 value directly.</a:t>
            </a:r>
          </a:p>
          <a:p>
            <a:pPr marL="342900" indent="-342900">
              <a:buAutoNum type="arabicPeriod"/>
            </a:pPr>
            <a:r>
              <a:rPr lang="en-US" dirty="0"/>
              <a:t>The OP of ALU will be passed to Bus C and to Register R6</a:t>
            </a:r>
            <a:endParaRPr lang="en-IN" dirty="0"/>
          </a:p>
        </p:txBody>
      </p:sp>
    </p:spTree>
    <p:extLst>
      <p:ext uri="{BB962C8B-B14F-4D97-AF65-F5344CB8AC3E}">
        <p14:creationId xmlns:p14="http://schemas.microsoft.com/office/powerpoint/2010/main" val="21786174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8059" y="202103"/>
            <a:ext cx="12113941" cy="4708981"/>
          </a:xfrm>
          <a:prstGeom prst="rect">
            <a:avLst/>
          </a:prstGeom>
        </p:spPr>
        <p:txBody>
          <a:bodyPr wrap="square">
            <a:spAutoFit/>
          </a:bodyPr>
          <a:lstStyle/>
          <a:p>
            <a:pPr marL="285750" indent="-285750" algn="just">
              <a:buFont typeface="Arial" panose="020B0604020202020204" pitchFamily="34" charset="0"/>
              <a:buChar char="•"/>
            </a:pPr>
            <a:r>
              <a:rPr lang="en-US" sz="2500" dirty="0"/>
              <a:t>ALU is a main component of the central processing unit, which stands for arithmetic logic unit and performs arithmetic and logic operations. It is also known as an integer unit (IU) that is an integrated circuit within a CPU or GPU, which is the last component to perform calculations in the processor. </a:t>
            </a:r>
          </a:p>
          <a:p>
            <a:pPr marL="285750" indent="-285750" algn="just">
              <a:buFont typeface="Arial" panose="020B0604020202020204" pitchFamily="34" charset="0"/>
              <a:buChar char="•"/>
            </a:pPr>
            <a:r>
              <a:rPr lang="en-US" sz="2500" dirty="0"/>
              <a:t>It has the ability to perform all processes related to arithmetic and logic operations such as addition, subtraction, and shifting operations, including Boolean comparisons (XOR, OR, AND, and NOT operations). Also, binary numbers can accomplish mathematical and bitwise operations. </a:t>
            </a:r>
          </a:p>
          <a:p>
            <a:pPr marL="285750" indent="-285750" algn="just">
              <a:buFont typeface="Arial" panose="020B0604020202020204" pitchFamily="34" charset="0"/>
              <a:buChar char="•"/>
            </a:pPr>
            <a:r>
              <a:rPr lang="en-US" sz="2500" dirty="0"/>
              <a:t>The arithmetic logic unit is split into AU (arithmetic unit) and LU (logic unit). The operands and code used by the ALU tell it which operations have to perform according to input data. When the ALU completes the processing of input, the information is sent to the computer's memory.</a:t>
            </a:r>
            <a:endParaRPr lang="en-IN" sz="2500" dirty="0"/>
          </a:p>
        </p:txBody>
      </p:sp>
      <p:pic>
        <p:nvPicPr>
          <p:cNvPr id="5" name="Picture 4"/>
          <p:cNvPicPr>
            <a:picLocks noChangeAspect="1"/>
          </p:cNvPicPr>
          <p:nvPr/>
        </p:nvPicPr>
        <p:blipFill>
          <a:blip r:embed="rId2"/>
          <a:stretch>
            <a:fillRect/>
          </a:stretch>
        </p:blipFill>
        <p:spPr>
          <a:xfrm>
            <a:off x="3028379" y="4911084"/>
            <a:ext cx="6135241" cy="1946916"/>
          </a:xfrm>
          <a:prstGeom prst="rect">
            <a:avLst/>
          </a:prstGeom>
        </p:spPr>
      </p:pic>
    </p:spTree>
    <p:extLst>
      <p:ext uri="{BB962C8B-B14F-4D97-AF65-F5344CB8AC3E}">
        <p14:creationId xmlns:p14="http://schemas.microsoft.com/office/powerpoint/2010/main" val="20875150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9314" y="438166"/>
            <a:ext cx="11534432" cy="2785378"/>
          </a:xfrm>
          <a:prstGeom prst="rect">
            <a:avLst/>
          </a:prstGeom>
        </p:spPr>
        <p:txBody>
          <a:bodyPr wrap="square">
            <a:spAutoFit/>
          </a:bodyPr>
          <a:lstStyle/>
          <a:p>
            <a:pPr marL="285750" indent="-285750" algn="just">
              <a:buFont typeface="Arial" panose="020B0604020202020204" pitchFamily="34" charset="0"/>
              <a:buChar char="•"/>
            </a:pPr>
            <a:r>
              <a:rPr lang="en-US" sz="2500" dirty="0"/>
              <a:t>Except performing calculations related to addition and subtraction, ALUs handle the multiplication of two integers as they are designed to execute integer calculations; hence, its result is also an integer. </a:t>
            </a:r>
          </a:p>
          <a:p>
            <a:pPr marL="285750" indent="-285750" algn="just">
              <a:buFont typeface="Arial" panose="020B0604020202020204" pitchFamily="34" charset="0"/>
              <a:buChar char="•"/>
            </a:pPr>
            <a:r>
              <a:rPr lang="en-US" sz="2500" dirty="0"/>
              <a:t>However, division operations commonly may not be performed by ALU as division operations may produce a result in a floating-point number. </a:t>
            </a:r>
          </a:p>
          <a:p>
            <a:pPr marL="285750" indent="-285750" algn="just">
              <a:buFont typeface="Arial" panose="020B0604020202020204" pitchFamily="34" charset="0"/>
              <a:buChar char="•"/>
            </a:pPr>
            <a:r>
              <a:rPr lang="en-US" sz="2500" dirty="0"/>
              <a:t>Instead, the floating-point unit (FPU) usually handles the division operations; other non-integer calculations can also be performed by FPU.</a:t>
            </a:r>
            <a:endParaRPr lang="en-IN" sz="2500" dirty="0"/>
          </a:p>
        </p:txBody>
      </p:sp>
    </p:spTree>
    <p:extLst>
      <p:ext uri="{BB962C8B-B14F-4D97-AF65-F5344CB8AC3E}">
        <p14:creationId xmlns:p14="http://schemas.microsoft.com/office/powerpoint/2010/main" val="1133918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165" y="506145"/>
            <a:ext cx="4333035" cy="627182"/>
          </a:xfrm>
          <a:prstGeom prst="rect">
            <a:avLst/>
          </a:prstGeom>
        </p:spPr>
        <p:txBody>
          <a:bodyPr vert="horz" wrap="square" lIns="0" tIns="11516" rIns="0" bIns="0" rtlCol="0" anchor="ctr">
            <a:spAutoFit/>
          </a:bodyPr>
          <a:lstStyle/>
          <a:p>
            <a:pPr marL="11516">
              <a:spcBef>
                <a:spcPts val="91"/>
              </a:spcBef>
            </a:pPr>
            <a:r>
              <a:rPr b="1" spc="-5" dirty="0"/>
              <a:t>What </a:t>
            </a:r>
            <a:r>
              <a:rPr b="1" dirty="0"/>
              <a:t>is</a:t>
            </a:r>
            <a:r>
              <a:rPr b="1" spc="-63" dirty="0"/>
              <a:t> </a:t>
            </a:r>
            <a:r>
              <a:rPr b="1" spc="-5" dirty="0"/>
              <a:t>Pipelining?</a:t>
            </a:r>
          </a:p>
        </p:txBody>
      </p:sp>
      <p:sp>
        <p:nvSpPr>
          <p:cNvPr id="3" name="object 3"/>
          <p:cNvSpPr txBox="1"/>
          <p:nvPr/>
        </p:nvSpPr>
        <p:spPr>
          <a:xfrm>
            <a:off x="1969685" y="1565651"/>
            <a:ext cx="8813544" cy="1928500"/>
          </a:xfrm>
          <a:prstGeom prst="rect">
            <a:avLst/>
          </a:prstGeom>
        </p:spPr>
        <p:txBody>
          <a:bodyPr vert="horz" wrap="square" lIns="0" tIns="11516" rIns="0" bIns="0" rtlCol="0">
            <a:spAutoFit/>
          </a:bodyPr>
          <a:lstStyle/>
          <a:p>
            <a:pPr marL="11516">
              <a:spcBef>
                <a:spcPts val="91"/>
              </a:spcBef>
            </a:pPr>
            <a:r>
              <a:rPr sz="2539" dirty="0">
                <a:latin typeface="Liberation Sans"/>
                <a:cs typeface="Liberation Sans"/>
              </a:rPr>
              <a:t>A </a:t>
            </a:r>
            <a:r>
              <a:rPr sz="2539" spc="-5" dirty="0">
                <a:latin typeface="Liberation Sans"/>
                <a:cs typeface="Liberation Sans"/>
              </a:rPr>
              <a:t>way of speeding up execution of</a:t>
            </a:r>
            <a:r>
              <a:rPr sz="2539" spc="-150" dirty="0">
                <a:latin typeface="Liberation Sans"/>
                <a:cs typeface="Liberation Sans"/>
              </a:rPr>
              <a:t> </a:t>
            </a:r>
            <a:r>
              <a:rPr sz="2539" spc="-5" dirty="0">
                <a:latin typeface="Liberation Sans"/>
                <a:cs typeface="Liberation Sans"/>
              </a:rPr>
              <a:t>instructions</a:t>
            </a:r>
            <a:endParaRPr sz="2539" dirty="0">
              <a:latin typeface="Liberation Sans"/>
              <a:cs typeface="Liberation Sans"/>
            </a:endParaRPr>
          </a:p>
          <a:p>
            <a:pPr>
              <a:spcBef>
                <a:spcPts val="18"/>
              </a:spcBef>
            </a:pPr>
            <a:endParaRPr sz="3809" dirty="0">
              <a:latin typeface="Liberation Sans"/>
              <a:cs typeface="Liberation Sans"/>
            </a:endParaRPr>
          </a:p>
          <a:p>
            <a:pPr marL="11516"/>
            <a:r>
              <a:rPr sz="2902" i="1" spc="-5" dirty="0">
                <a:solidFill>
                  <a:srgbClr val="0136BB"/>
                </a:solidFill>
                <a:latin typeface="Liberation Sans"/>
                <a:cs typeface="Liberation Sans"/>
              </a:rPr>
              <a:t>Key </a:t>
            </a:r>
            <a:r>
              <a:rPr sz="2902" i="1" dirty="0">
                <a:solidFill>
                  <a:srgbClr val="0136BB"/>
                </a:solidFill>
                <a:latin typeface="Liberation Sans"/>
                <a:cs typeface="Liberation Sans"/>
              </a:rPr>
              <a:t>idea</a:t>
            </a:r>
            <a:r>
              <a:rPr sz="2902" dirty="0">
                <a:latin typeface="Liberation Sans"/>
                <a:cs typeface="Liberation Sans"/>
              </a:rPr>
              <a:t>:</a:t>
            </a:r>
          </a:p>
          <a:p>
            <a:pPr marL="11516">
              <a:spcBef>
                <a:spcPts val="762"/>
              </a:spcBef>
            </a:pPr>
            <a:r>
              <a:rPr sz="2539" u="heavy" spc="-5" dirty="0">
                <a:solidFill>
                  <a:srgbClr val="980000"/>
                </a:solidFill>
                <a:uFill>
                  <a:solidFill>
                    <a:srgbClr val="980000"/>
                  </a:solidFill>
                </a:uFill>
                <a:latin typeface="Liberation Sans"/>
                <a:cs typeface="Liberation Sans"/>
              </a:rPr>
              <a:t>overlap</a:t>
            </a:r>
            <a:r>
              <a:rPr sz="2539" spc="-5" dirty="0">
                <a:solidFill>
                  <a:srgbClr val="980000"/>
                </a:solidFill>
                <a:latin typeface="Liberation Sans"/>
                <a:cs typeface="Liberation Sans"/>
              </a:rPr>
              <a:t> </a:t>
            </a:r>
            <a:r>
              <a:rPr sz="2539" spc="-5" dirty="0">
                <a:latin typeface="Liberation Sans"/>
                <a:cs typeface="Liberation Sans"/>
              </a:rPr>
              <a:t>execution of </a:t>
            </a:r>
            <a:r>
              <a:rPr sz="2539" u="heavy" spc="-5" dirty="0">
                <a:solidFill>
                  <a:srgbClr val="980000"/>
                </a:solidFill>
                <a:uFill>
                  <a:solidFill>
                    <a:srgbClr val="980000"/>
                  </a:solidFill>
                </a:uFill>
                <a:latin typeface="Liberation Sans"/>
                <a:cs typeface="Liberation Sans"/>
              </a:rPr>
              <a:t>multiple</a:t>
            </a:r>
            <a:r>
              <a:rPr sz="2539" spc="68" dirty="0">
                <a:solidFill>
                  <a:srgbClr val="980000"/>
                </a:solidFill>
                <a:latin typeface="Liberation Sans"/>
                <a:cs typeface="Liberation Sans"/>
              </a:rPr>
              <a:t> </a:t>
            </a:r>
            <a:r>
              <a:rPr sz="2539" spc="-5" dirty="0">
                <a:latin typeface="Liberation Sans"/>
                <a:cs typeface="Liberation Sans"/>
              </a:rPr>
              <a:t>instructions</a:t>
            </a:r>
            <a:endParaRPr sz="2539" dirty="0">
              <a:latin typeface="Liberation Sans"/>
              <a:cs typeface="Liberation Sans"/>
            </a:endParaRPr>
          </a:p>
        </p:txBody>
      </p:sp>
    </p:spTree>
    <p:extLst>
      <p:ext uri="{BB962C8B-B14F-4D97-AF65-F5344CB8AC3E}">
        <p14:creationId xmlns:p14="http://schemas.microsoft.com/office/powerpoint/2010/main" val="1636583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86776" y="506145"/>
            <a:ext cx="4808661" cy="627182"/>
          </a:xfrm>
          <a:prstGeom prst="rect">
            <a:avLst/>
          </a:prstGeom>
        </p:spPr>
        <p:txBody>
          <a:bodyPr vert="horz" wrap="square" lIns="0" tIns="11516" rIns="0" bIns="0" rtlCol="0" anchor="ctr">
            <a:spAutoFit/>
          </a:bodyPr>
          <a:lstStyle/>
          <a:p>
            <a:pPr marL="11516">
              <a:spcBef>
                <a:spcPts val="91"/>
              </a:spcBef>
            </a:pPr>
            <a:r>
              <a:rPr spc="-5" dirty="0"/>
              <a:t>The Laundry</a:t>
            </a:r>
            <a:r>
              <a:rPr spc="-304" dirty="0"/>
              <a:t> </a:t>
            </a:r>
            <a:r>
              <a:rPr spc="-5" dirty="0"/>
              <a:t>Analogy</a:t>
            </a:r>
          </a:p>
        </p:txBody>
      </p:sp>
      <p:sp>
        <p:nvSpPr>
          <p:cNvPr id="3" name="object 3"/>
          <p:cNvSpPr txBox="1"/>
          <p:nvPr/>
        </p:nvSpPr>
        <p:spPr>
          <a:xfrm>
            <a:off x="2167767" y="1497704"/>
            <a:ext cx="143379" cy="194252"/>
          </a:xfrm>
          <a:prstGeom prst="rect">
            <a:avLst/>
          </a:prstGeom>
        </p:spPr>
        <p:txBody>
          <a:bodyPr vert="horz" wrap="square" lIns="0" tIns="12668" rIns="0" bIns="0" rtlCol="0">
            <a:spAutoFit/>
          </a:bodyPr>
          <a:lstStyle/>
          <a:p>
            <a:pPr marL="11516">
              <a:spcBef>
                <a:spcPts val="100"/>
              </a:spcBef>
            </a:pPr>
            <a:r>
              <a:rPr sz="1179" spc="5" dirty="0">
                <a:latin typeface="OpenSymbol"/>
                <a:cs typeface="OpenSymbol"/>
              </a:rPr>
              <a:t>●</a:t>
            </a:r>
            <a:endParaRPr sz="1179">
              <a:latin typeface="OpenSymbol"/>
              <a:cs typeface="OpenSymbol"/>
            </a:endParaRPr>
          </a:p>
        </p:txBody>
      </p:sp>
      <p:sp>
        <p:nvSpPr>
          <p:cNvPr id="4" name="object 4"/>
          <p:cNvSpPr txBox="1"/>
          <p:nvPr/>
        </p:nvSpPr>
        <p:spPr>
          <a:xfrm>
            <a:off x="2438401" y="1382541"/>
            <a:ext cx="4511539" cy="1203100"/>
          </a:xfrm>
          <a:prstGeom prst="rect">
            <a:avLst/>
          </a:prstGeom>
        </p:spPr>
        <p:txBody>
          <a:bodyPr vert="horz" wrap="square" lIns="0" tIns="10365" rIns="0" bIns="0" rtlCol="0">
            <a:spAutoFit/>
          </a:bodyPr>
          <a:lstStyle/>
          <a:p>
            <a:pPr marL="11516">
              <a:lnSpc>
                <a:spcPts val="3092"/>
              </a:lnSpc>
              <a:spcBef>
                <a:spcPts val="82"/>
              </a:spcBef>
            </a:pPr>
            <a:r>
              <a:rPr sz="2675" spc="-14" dirty="0">
                <a:latin typeface="Liberation Sans"/>
                <a:cs typeface="Liberation Sans"/>
              </a:rPr>
              <a:t>A, B, </a:t>
            </a:r>
            <a:r>
              <a:rPr sz="2675" spc="-45" dirty="0">
                <a:latin typeface="Liberation Sans"/>
                <a:cs typeface="Liberation Sans"/>
              </a:rPr>
              <a:t>C,</a:t>
            </a:r>
            <a:r>
              <a:rPr sz="2675" spc="-5" dirty="0">
                <a:latin typeface="Liberation Sans"/>
                <a:cs typeface="Liberation Sans"/>
              </a:rPr>
              <a:t> </a:t>
            </a:r>
            <a:r>
              <a:rPr sz="2675" spc="-9" dirty="0">
                <a:latin typeface="Liberation Sans"/>
                <a:cs typeface="Liberation Sans"/>
              </a:rPr>
              <a:t>D</a:t>
            </a:r>
            <a:endParaRPr sz="2675" dirty="0">
              <a:latin typeface="Liberation Sans"/>
              <a:cs typeface="Liberation Sans"/>
            </a:endParaRPr>
          </a:p>
          <a:p>
            <a:pPr marL="11516" marR="4607">
              <a:lnSpc>
                <a:spcPts val="2983"/>
              </a:lnSpc>
              <a:spcBef>
                <a:spcPts val="168"/>
              </a:spcBef>
            </a:pPr>
            <a:r>
              <a:rPr sz="2675" spc="-9" dirty="0">
                <a:latin typeface="Liberation Sans"/>
                <a:cs typeface="Liberation Sans"/>
              </a:rPr>
              <a:t>each have </a:t>
            </a:r>
            <a:r>
              <a:rPr sz="2675" spc="-14" dirty="0">
                <a:latin typeface="Liberation Sans"/>
                <a:cs typeface="Liberation Sans"/>
              </a:rPr>
              <a:t>one load </a:t>
            </a:r>
            <a:r>
              <a:rPr sz="2675" spc="-9" dirty="0">
                <a:latin typeface="Liberation Sans"/>
                <a:cs typeface="Liberation Sans"/>
              </a:rPr>
              <a:t>of clothes  </a:t>
            </a:r>
            <a:r>
              <a:rPr sz="2675" spc="-5" dirty="0">
                <a:latin typeface="Liberation Sans"/>
                <a:cs typeface="Liberation Sans"/>
              </a:rPr>
              <a:t>to </a:t>
            </a:r>
            <a:r>
              <a:rPr sz="2675" spc="-9" dirty="0">
                <a:latin typeface="Liberation Sans"/>
                <a:cs typeface="Liberation Sans"/>
              </a:rPr>
              <a:t>wash, </a:t>
            </a:r>
            <a:r>
              <a:rPr sz="2675" spc="-59" dirty="0">
                <a:latin typeface="Liberation Sans"/>
                <a:cs typeface="Liberation Sans"/>
              </a:rPr>
              <a:t>dry, </a:t>
            </a:r>
            <a:r>
              <a:rPr sz="2675" spc="-14" dirty="0">
                <a:latin typeface="Liberation Sans"/>
                <a:cs typeface="Liberation Sans"/>
              </a:rPr>
              <a:t>and</a:t>
            </a:r>
            <a:r>
              <a:rPr sz="2675" spc="18" dirty="0">
                <a:latin typeface="Liberation Sans"/>
                <a:cs typeface="Liberation Sans"/>
              </a:rPr>
              <a:t> </a:t>
            </a:r>
            <a:r>
              <a:rPr sz="2675" spc="-9" dirty="0">
                <a:latin typeface="Liberation Sans"/>
                <a:cs typeface="Liberation Sans"/>
              </a:rPr>
              <a:t>fold</a:t>
            </a:r>
            <a:endParaRPr sz="2675" dirty="0">
              <a:latin typeface="Liberation Sans"/>
              <a:cs typeface="Liberation Sans"/>
            </a:endParaRPr>
          </a:p>
        </p:txBody>
      </p:sp>
      <p:sp>
        <p:nvSpPr>
          <p:cNvPr id="5" name="object 5"/>
          <p:cNvSpPr txBox="1"/>
          <p:nvPr/>
        </p:nvSpPr>
        <p:spPr>
          <a:xfrm>
            <a:off x="2167767" y="2871608"/>
            <a:ext cx="143379" cy="194252"/>
          </a:xfrm>
          <a:prstGeom prst="rect">
            <a:avLst/>
          </a:prstGeom>
        </p:spPr>
        <p:txBody>
          <a:bodyPr vert="horz" wrap="square" lIns="0" tIns="12668" rIns="0" bIns="0" rtlCol="0">
            <a:spAutoFit/>
          </a:bodyPr>
          <a:lstStyle/>
          <a:p>
            <a:pPr marL="11516">
              <a:spcBef>
                <a:spcPts val="100"/>
              </a:spcBef>
            </a:pPr>
            <a:r>
              <a:rPr sz="1179" spc="5" dirty="0">
                <a:latin typeface="OpenSymbol"/>
                <a:cs typeface="OpenSymbol"/>
              </a:rPr>
              <a:t>●</a:t>
            </a:r>
            <a:endParaRPr sz="1179">
              <a:latin typeface="OpenSymbol"/>
              <a:cs typeface="OpenSymbol"/>
            </a:endParaRPr>
          </a:p>
        </p:txBody>
      </p:sp>
      <p:sp>
        <p:nvSpPr>
          <p:cNvPr id="6" name="object 6"/>
          <p:cNvSpPr txBox="1"/>
          <p:nvPr/>
        </p:nvSpPr>
        <p:spPr>
          <a:xfrm>
            <a:off x="2438401" y="2756445"/>
            <a:ext cx="3824587" cy="422117"/>
          </a:xfrm>
          <a:prstGeom prst="rect">
            <a:avLst/>
          </a:prstGeom>
        </p:spPr>
        <p:txBody>
          <a:bodyPr vert="horz" wrap="square" lIns="0" tIns="10365" rIns="0" bIns="0" rtlCol="0">
            <a:spAutoFit/>
          </a:bodyPr>
          <a:lstStyle/>
          <a:p>
            <a:pPr marL="11516">
              <a:spcBef>
                <a:spcPts val="82"/>
              </a:spcBef>
            </a:pPr>
            <a:r>
              <a:rPr sz="2675" spc="-27" dirty="0">
                <a:latin typeface="Liberation Sans"/>
                <a:cs typeface="Liberation Sans"/>
              </a:rPr>
              <a:t>Washer </a:t>
            </a:r>
            <a:r>
              <a:rPr sz="2675" spc="-9" dirty="0">
                <a:latin typeface="Liberation Sans"/>
                <a:cs typeface="Liberation Sans"/>
              </a:rPr>
              <a:t>takes 30</a:t>
            </a:r>
            <a:r>
              <a:rPr sz="2675" spc="-50" dirty="0">
                <a:latin typeface="Liberation Sans"/>
                <a:cs typeface="Liberation Sans"/>
              </a:rPr>
              <a:t> </a:t>
            </a:r>
            <a:r>
              <a:rPr sz="2675" spc="-9" dirty="0">
                <a:latin typeface="Liberation Sans"/>
                <a:cs typeface="Liberation Sans"/>
              </a:rPr>
              <a:t>minutes</a:t>
            </a:r>
            <a:endParaRPr sz="2675" dirty="0">
              <a:latin typeface="Liberation Sans"/>
              <a:cs typeface="Liberation Sans"/>
            </a:endParaRPr>
          </a:p>
        </p:txBody>
      </p:sp>
      <p:sp>
        <p:nvSpPr>
          <p:cNvPr id="7" name="object 7"/>
          <p:cNvSpPr txBox="1"/>
          <p:nvPr/>
        </p:nvSpPr>
        <p:spPr>
          <a:xfrm>
            <a:off x="2167767" y="3631688"/>
            <a:ext cx="143379" cy="194252"/>
          </a:xfrm>
          <a:prstGeom prst="rect">
            <a:avLst/>
          </a:prstGeom>
        </p:spPr>
        <p:txBody>
          <a:bodyPr vert="horz" wrap="square" lIns="0" tIns="12668" rIns="0" bIns="0" rtlCol="0">
            <a:spAutoFit/>
          </a:bodyPr>
          <a:lstStyle/>
          <a:p>
            <a:pPr marL="11516">
              <a:spcBef>
                <a:spcPts val="100"/>
              </a:spcBef>
            </a:pPr>
            <a:r>
              <a:rPr sz="1179" spc="5" dirty="0">
                <a:latin typeface="OpenSymbol"/>
                <a:cs typeface="OpenSymbol"/>
              </a:rPr>
              <a:t>●</a:t>
            </a:r>
            <a:endParaRPr sz="1179">
              <a:latin typeface="OpenSymbol"/>
              <a:cs typeface="OpenSymbol"/>
            </a:endParaRPr>
          </a:p>
        </p:txBody>
      </p:sp>
      <p:sp>
        <p:nvSpPr>
          <p:cNvPr id="8" name="object 8"/>
          <p:cNvSpPr txBox="1"/>
          <p:nvPr/>
        </p:nvSpPr>
        <p:spPr>
          <a:xfrm>
            <a:off x="2438400" y="3516526"/>
            <a:ext cx="3499250" cy="422117"/>
          </a:xfrm>
          <a:prstGeom prst="rect">
            <a:avLst/>
          </a:prstGeom>
        </p:spPr>
        <p:txBody>
          <a:bodyPr vert="horz" wrap="square" lIns="0" tIns="10365" rIns="0" bIns="0" rtlCol="0">
            <a:spAutoFit/>
          </a:bodyPr>
          <a:lstStyle/>
          <a:p>
            <a:pPr marL="11516">
              <a:spcBef>
                <a:spcPts val="82"/>
              </a:spcBef>
            </a:pPr>
            <a:r>
              <a:rPr sz="2675" spc="-9" dirty="0">
                <a:latin typeface="Liberation Sans"/>
                <a:cs typeface="Liberation Sans"/>
              </a:rPr>
              <a:t>Dryer takes 30</a:t>
            </a:r>
            <a:r>
              <a:rPr sz="2675" spc="-41" dirty="0">
                <a:latin typeface="Liberation Sans"/>
                <a:cs typeface="Liberation Sans"/>
              </a:rPr>
              <a:t> </a:t>
            </a:r>
            <a:r>
              <a:rPr sz="2675" spc="-14" dirty="0">
                <a:latin typeface="Liberation Sans"/>
                <a:cs typeface="Liberation Sans"/>
              </a:rPr>
              <a:t>minutes</a:t>
            </a:r>
            <a:endParaRPr sz="2675" dirty="0">
              <a:latin typeface="Liberation Sans"/>
              <a:cs typeface="Liberation Sans"/>
            </a:endParaRPr>
          </a:p>
        </p:txBody>
      </p:sp>
      <p:sp>
        <p:nvSpPr>
          <p:cNvPr id="9" name="object 9"/>
          <p:cNvSpPr txBox="1"/>
          <p:nvPr/>
        </p:nvSpPr>
        <p:spPr>
          <a:xfrm>
            <a:off x="2167767" y="4391769"/>
            <a:ext cx="143379" cy="194252"/>
          </a:xfrm>
          <a:prstGeom prst="rect">
            <a:avLst/>
          </a:prstGeom>
        </p:spPr>
        <p:txBody>
          <a:bodyPr vert="horz" wrap="square" lIns="0" tIns="12668" rIns="0" bIns="0" rtlCol="0">
            <a:spAutoFit/>
          </a:bodyPr>
          <a:lstStyle/>
          <a:p>
            <a:pPr marL="11516">
              <a:spcBef>
                <a:spcPts val="100"/>
              </a:spcBef>
            </a:pPr>
            <a:r>
              <a:rPr sz="1179" spc="5" dirty="0">
                <a:latin typeface="OpenSymbol"/>
                <a:cs typeface="OpenSymbol"/>
              </a:rPr>
              <a:t>●</a:t>
            </a:r>
            <a:endParaRPr sz="1179">
              <a:latin typeface="OpenSymbol"/>
              <a:cs typeface="OpenSymbol"/>
            </a:endParaRPr>
          </a:p>
        </p:txBody>
      </p:sp>
      <p:sp>
        <p:nvSpPr>
          <p:cNvPr id="10" name="object 10"/>
          <p:cNvSpPr txBox="1"/>
          <p:nvPr/>
        </p:nvSpPr>
        <p:spPr>
          <a:xfrm>
            <a:off x="2438401" y="4275455"/>
            <a:ext cx="3856833" cy="422117"/>
          </a:xfrm>
          <a:prstGeom prst="rect">
            <a:avLst/>
          </a:prstGeom>
        </p:spPr>
        <p:txBody>
          <a:bodyPr vert="horz" wrap="square" lIns="0" tIns="10365" rIns="0" bIns="0" rtlCol="0">
            <a:spAutoFit/>
          </a:bodyPr>
          <a:lstStyle/>
          <a:p>
            <a:pPr marL="11516">
              <a:spcBef>
                <a:spcPts val="82"/>
              </a:spcBef>
            </a:pPr>
            <a:r>
              <a:rPr sz="2675" spc="-9" dirty="0">
                <a:latin typeface="Liberation Sans"/>
                <a:cs typeface="Liberation Sans"/>
              </a:rPr>
              <a:t>“Folder” takes </a:t>
            </a:r>
            <a:r>
              <a:rPr sz="2675" spc="-14" dirty="0">
                <a:latin typeface="Liberation Sans"/>
                <a:cs typeface="Liberation Sans"/>
              </a:rPr>
              <a:t>30</a:t>
            </a:r>
            <a:r>
              <a:rPr sz="2675" spc="-50" dirty="0">
                <a:latin typeface="Liberation Sans"/>
                <a:cs typeface="Liberation Sans"/>
              </a:rPr>
              <a:t> </a:t>
            </a:r>
            <a:r>
              <a:rPr sz="2675" spc="-9" dirty="0">
                <a:latin typeface="Liberation Sans"/>
                <a:cs typeface="Liberation Sans"/>
              </a:rPr>
              <a:t>minutes</a:t>
            </a:r>
            <a:endParaRPr sz="2675" dirty="0">
              <a:latin typeface="Liberation Sans"/>
              <a:cs typeface="Liberation Sans"/>
            </a:endParaRPr>
          </a:p>
        </p:txBody>
      </p:sp>
      <p:sp>
        <p:nvSpPr>
          <p:cNvPr id="11" name="object 11"/>
          <p:cNvSpPr txBox="1"/>
          <p:nvPr/>
        </p:nvSpPr>
        <p:spPr>
          <a:xfrm>
            <a:off x="2167767" y="5151850"/>
            <a:ext cx="143379" cy="194252"/>
          </a:xfrm>
          <a:prstGeom prst="rect">
            <a:avLst/>
          </a:prstGeom>
        </p:spPr>
        <p:txBody>
          <a:bodyPr vert="horz" wrap="square" lIns="0" tIns="12668" rIns="0" bIns="0" rtlCol="0">
            <a:spAutoFit/>
          </a:bodyPr>
          <a:lstStyle/>
          <a:p>
            <a:pPr marL="11516">
              <a:spcBef>
                <a:spcPts val="100"/>
              </a:spcBef>
            </a:pPr>
            <a:r>
              <a:rPr sz="1179" spc="5" dirty="0">
                <a:latin typeface="OpenSymbol"/>
                <a:cs typeface="OpenSymbol"/>
              </a:rPr>
              <a:t>●</a:t>
            </a:r>
            <a:endParaRPr sz="1179">
              <a:latin typeface="OpenSymbol"/>
              <a:cs typeface="OpenSymbol"/>
            </a:endParaRPr>
          </a:p>
        </p:txBody>
      </p:sp>
      <p:sp>
        <p:nvSpPr>
          <p:cNvPr id="12" name="object 12"/>
          <p:cNvSpPr txBox="1"/>
          <p:nvPr/>
        </p:nvSpPr>
        <p:spPr>
          <a:xfrm>
            <a:off x="2438400" y="5035535"/>
            <a:ext cx="4064128" cy="816538"/>
          </a:xfrm>
          <a:prstGeom prst="rect">
            <a:avLst/>
          </a:prstGeom>
        </p:spPr>
        <p:txBody>
          <a:bodyPr vert="horz" wrap="square" lIns="0" tIns="46641" rIns="0" bIns="0" rtlCol="0">
            <a:spAutoFit/>
          </a:bodyPr>
          <a:lstStyle/>
          <a:p>
            <a:pPr marL="11516" marR="4607">
              <a:lnSpc>
                <a:spcPts val="2983"/>
              </a:lnSpc>
              <a:spcBef>
                <a:spcPts val="367"/>
              </a:spcBef>
            </a:pPr>
            <a:r>
              <a:rPr sz="2675" spc="-9" dirty="0">
                <a:latin typeface="Liberation Sans"/>
                <a:cs typeface="Liberation Sans"/>
              </a:rPr>
              <a:t>“Stasher” takes </a:t>
            </a:r>
            <a:r>
              <a:rPr sz="2675" spc="-14" dirty="0">
                <a:latin typeface="Liberation Sans"/>
                <a:cs typeface="Liberation Sans"/>
              </a:rPr>
              <a:t>30 </a:t>
            </a:r>
            <a:r>
              <a:rPr sz="2675" spc="-9" dirty="0">
                <a:latin typeface="Liberation Sans"/>
                <a:cs typeface="Liberation Sans"/>
              </a:rPr>
              <a:t>minutes  </a:t>
            </a:r>
            <a:r>
              <a:rPr sz="2675" spc="-5" dirty="0">
                <a:latin typeface="Liberation Sans"/>
                <a:cs typeface="Liberation Sans"/>
              </a:rPr>
              <a:t>to </a:t>
            </a:r>
            <a:r>
              <a:rPr sz="2675" spc="-9" dirty="0">
                <a:latin typeface="Liberation Sans"/>
                <a:cs typeface="Liberation Sans"/>
              </a:rPr>
              <a:t>put clothes into</a:t>
            </a:r>
            <a:r>
              <a:rPr sz="2675" spc="-63" dirty="0">
                <a:latin typeface="Liberation Sans"/>
                <a:cs typeface="Liberation Sans"/>
              </a:rPr>
              <a:t> </a:t>
            </a:r>
            <a:r>
              <a:rPr sz="2675" spc="-9" dirty="0">
                <a:latin typeface="Liberation Sans"/>
                <a:cs typeface="Liberation Sans"/>
              </a:rPr>
              <a:t>drawers</a:t>
            </a:r>
            <a:endParaRPr sz="2675" dirty="0">
              <a:latin typeface="Liberation Sans"/>
              <a:cs typeface="Liberation Sans"/>
            </a:endParaRPr>
          </a:p>
        </p:txBody>
      </p:sp>
      <p:grpSp>
        <p:nvGrpSpPr>
          <p:cNvPr id="13" name="object 13"/>
          <p:cNvGrpSpPr/>
          <p:nvPr/>
        </p:nvGrpSpPr>
        <p:grpSpPr>
          <a:xfrm>
            <a:off x="8253072" y="3108899"/>
            <a:ext cx="560847" cy="665646"/>
            <a:chOff x="7420670" y="3425250"/>
            <a:chExt cx="618490" cy="734060"/>
          </a:xfrm>
        </p:grpSpPr>
        <p:sp>
          <p:nvSpPr>
            <p:cNvPr id="14" name="object 14"/>
            <p:cNvSpPr/>
            <p:nvPr/>
          </p:nvSpPr>
          <p:spPr>
            <a:xfrm>
              <a:off x="7426959" y="3547109"/>
              <a:ext cx="605790" cy="605790"/>
            </a:xfrm>
            <a:custGeom>
              <a:avLst/>
              <a:gdLst/>
              <a:ahLst/>
              <a:cxnLst/>
              <a:rect l="l" t="t" r="r" b="b"/>
              <a:pathLst>
                <a:path w="605790" h="605789">
                  <a:moveTo>
                    <a:pt x="0" y="605789"/>
                  </a:moveTo>
                  <a:lnTo>
                    <a:pt x="0" y="151129"/>
                  </a:lnTo>
                  <a:lnTo>
                    <a:pt x="151130" y="0"/>
                  </a:lnTo>
                  <a:lnTo>
                    <a:pt x="605790" y="0"/>
                  </a:lnTo>
                  <a:lnTo>
                    <a:pt x="605790" y="454660"/>
                  </a:lnTo>
                  <a:lnTo>
                    <a:pt x="454660" y="605789"/>
                  </a:lnTo>
                  <a:lnTo>
                    <a:pt x="0" y="605789"/>
                  </a:lnTo>
                  <a:close/>
                </a:path>
              </a:pathLst>
            </a:custGeom>
            <a:ln w="12579">
              <a:solidFill>
                <a:srgbClr val="000000"/>
              </a:solidFill>
            </a:ln>
          </p:spPr>
          <p:txBody>
            <a:bodyPr wrap="square" lIns="0" tIns="0" rIns="0" bIns="0" rtlCol="0"/>
            <a:lstStyle/>
            <a:p>
              <a:endParaRPr sz="1632"/>
            </a:p>
          </p:txBody>
        </p:sp>
        <p:sp>
          <p:nvSpPr>
            <p:cNvPr id="15" name="object 15"/>
            <p:cNvSpPr/>
            <p:nvPr/>
          </p:nvSpPr>
          <p:spPr>
            <a:xfrm>
              <a:off x="7426959" y="3547109"/>
              <a:ext cx="605790" cy="151130"/>
            </a:xfrm>
            <a:custGeom>
              <a:avLst/>
              <a:gdLst/>
              <a:ahLst/>
              <a:cxnLst/>
              <a:rect l="l" t="t" r="r" b="b"/>
              <a:pathLst>
                <a:path w="605790" h="151129">
                  <a:moveTo>
                    <a:pt x="0" y="151129"/>
                  </a:moveTo>
                  <a:lnTo>
                    <a:pt x="151130" y="0"/>
                  </a:lnTo>
                  <a:lnTo>
                    <a:pt x="605790" y="0"/>
                  </a:lnTo>
                  <a:lnTo>
                    <a:pt x="454660" y="151129"/>
                  </a:lnTo>
                  <a:lnTo>
                    <a:pt x="0" y="151129"/>
                  </a:lnTo>
                  <a:close/>
                </a:path>
              </a:pathLst>
            </a:custGeom>
            <a:ln w="12579">
              <a:solidFill>
                <a:srgbClr val="000000"/>
              </a:solidFill>
            </a:ln>
          </p:spPr>
          <p:txBody>
            <a:bodyPr wrap="square" lIns="0" tIns="0" rIns="0" bIns="0" rtlCol="0"/>
            <a:lstStyle/>
            <a:p>
              <a:endParaRPr sz="1632"/>
            </a:p>
          </p:txBody>
        </p:sp>
        <p:sp>
          <p:nvSpPr>
            <p:cNvPr id="16" name="object 16"/>
            <p:cNvSpPr/>
            <p:nvPr/>
          </p:nvSpPr>
          <p:spPr>
            <a:xfrm>
              <a:off x="7881619" y="3547109"/>
              <a:ext cx="151130" cy="605790"/>
            </a:xfrm>
            <a:custGeom>
              <a:avLst/>
              <a:gdLst/>
              <a:ahLst/>
              <a:cxnLst/>
              <a:rect l="l" t="t" r="r" b="b"/>
              <a:pathLst>
                <a:path w="151129" h="605789">
                  <a:moveTo>
                    <a:pt x="151129" y="0"/>
                  </a:moveTo>
                  <a:lnTo>
                    <a:pt x="0" y="151129"/>
                  </a:lnTo>
                  <a:lnTo>
                    <a:pt x="0" y="605789"/>
                  </a:lnTo>
                  <a:lnTo>
                    <a:pt x="151129" y="454660"/>
                  </a:lnTo>
                  <a:lnTo>
                    <a:pt x="151129" y="0"/>
                  </a:lnTo>
                  <a:close/>
                </a:path>
              </a:pathLst>
            </a:custGeom>
            <a:solidFill>
              <a:srgbClr val="CCCCCC"/>
            </a:solidFill>
          </p:spPr>
          <p:txBody>
            <a:bodyPr wrap="square" lIns="0" tIns="0" rIns="0" bIns="0" rtlCol="0"/>
            <a:lstStyle/>
            <a:p>
              <a:endParaRPr sz="1632"/>
            </a:p>
          </p:txBody>
        </p:sp>
        <p:sp>
          <p:nvSpPr>
            <p:cNvPr id="17" name="object 17"/>
            <p:cNvSpPr/>
            <p:nvPr/>
          </p:nvSpPr>
          <p:spPr>
            <a:xfrm>
              <a:off x="7881619" y="3547109"/>
              <a:ext cx="151130" cy="605790"/>
            </a:xfrm>
            <a:custGeom>
              <a:avLst/>
              <a:gdLst/>
              <a:ahLst/>
              <a:cxnLst/>
              <a:rect l="l" t="t" r="r" b="b"/>
              <a:pathLst>
                <a:path w="151129" h="605789">
                  <a:moveTo>
                    <a:pt x="0" y="605789"/>
                  </a:moveTo>
                  <a:lnTo>
                    <a:pt x="0" y="151129"/>
                  </a:lnTo>
                  <a:lnTo>
                    <a:pt x="151129" y="0"/>
                  </a:lnTo>
                  <a:lnTo>
                    <a:pt x="151129" y="454660"/>
                  </a:lnTo>
                  <a:lnTo>
                    <a:pt x="0" y="605789"/>
                  </a:lnTo>
                  <a:close/>
                </a:path>
              </a:pathLst>
            </a:custGeom>
            <a:ln w="12579">
              <a:solidFill>
                <a:srgbClr val="000000"/>
              </a:solidFill>
            </a:ln>
          </p:spPr>
          <p:txBody>
            <a:bodyPr wrap="square" lIns="0" tIns="0" rIns="0" bIns="0" rtlCol="0"/>
            <a:lstStyle/>
            <a:p>
              <a:endParaRPr sz="1632"/>
            </a:p>
          </p:txBody>
        </p:sp>
        <p:sp>
          <p:nvSpPr>
            <p:cNvPr id="18" name="object 18"/>
            <p:cNvSpPr/>
            <p:nvPr/>
          </p:nvSpPr>
          <p:spPr>
            <a:xfrm>
              <a:off x="7562849" y="3431539"/>
              <a:ext cx="468630" cy="125730"/>
            </a:xfrm>
            <a:custGeom>
              <a:avLst/>
              <a:gdLst/>
              <a:ahLst/>
              <a:cxnLst/>
              <a:rect l="l" t="t" r="r" b="b"/>
              <a:pathLst>
                <a:path w="468629" h="125729">
                  <a:moveTo>
                    <a:pt x="468629" y="0"/>
                  </a:moveTo>
                  <a:lnTo>
                    <a:pt x="31750" y="0"/>
                  </a:lnTo>
                  <a:lnTo>
                    <a:pt x="0" y="31750"/>
                  </a:lnTo>
                  <a:lnTo>
                    <a:pt x="0" y="125730"/>
                  </a:lnTo>
                  <a:lnTo>
                    <a:pt x="438150" y="125730"/>
                  </a:lnTo>
                  <a:lnTo>
                    <a:pt x="468629" y="95250"/>
                  </a:lnTo>
                  <a:lnTo>
                    <a:pt x="468629" y="0"/>
                  </a:lnTo>
                  <a:close/>
                </a:path>
              </a:pathLst>
            </a:custGeom>
            <a:solidFill>
              <a:srgbClr val="FFFFFF"/>
            </a:solidFill>
          </p:spPr>
          <p:txBody>
            <a:bodyPr wrap="square" lIns="0" tIns="0" rIns="0" bIns="0" rtlCol="0"/>
            <a:lstStyle/>
            <a:p>
              <a:endParaRPr sz="1632"/>
            </a:p>
          </p:txBody>
        </p:sp>
        <p:sp>
          <p:nvSpPr>
            <p:cNvPr id="19" name="object 19"/>
            <p:cNvSpPr/>
            <p:nvPr/>
          </p:nvSpPr>
          <p:spPr>
            <a:xfrm>
              <a:off x="7562849" y="3431539"/>
              <a:ext cx="468630" cy="125730"/>
            </a:xfrm>
            <a:custGeom>
              <a:avLst/>
              <a:gdLst/>
              <a:ahLst/>
              <a:cxnLst/>
              <a:rect l="l" t="t" r="r" b="b"/>
              <a:pathLst>
                <a:path w="468629" h="125729">
                  <a:moveTo>
                    <a:pt x="0" y="125730"/>
                  </a:moveTo>
                  <a:lnTo>
                    <a:pt x="0" y="31750"/>
                  </a:lnTo>
                  <a:lnTo>
                    <a:pt x="31750" y="0"/>
                  </a:lnTo>
                  <a:lnTo>
                    <a:pt x="468629" y="0"/>
                  </a:lnTo>
                  <a:lnTo>
                    <a:pt x="468629" y="95250"/>
                  </a:lnTo>
                  <a:lnTo>
                    <a:pt x="438150" y="125730"/>
                  </a:lnTo>
                  <a:lnTo>
                    <a:pt x="0" y="125730"/>
                  </a:lnTo>
                  <a:close/>
                </a:path>
              </a:pathLst>
            </a:custGeom>
            <a:ln w="12579">
              <a:solidFill>
                <a:srgbClr val="000000"/>
              </a:solidFill>
            </a:ln>
          </p:spPr>
          <p:txBody>
            <a:bodyPr wrap="square" lIns="0" tIns="0" rIns="0" bIns="0" rtlCol="0"/>
            <a:lstStyle/>
            <a:p>
              <a:endParaRPr sz="1632"/>
            </a:p>
          </p:txBody>
        </p:sp>
        <p:sp>
          <p:nvSpPr>
            <p:cNvPr id="20" name="object 20"/>
            <p:cNvSpPr/>
            <p:nvPr/>
          </p:nvSpPr>
          <p:spPr>
            <a:xfrm>
              <a:off x="7562849" y="3425250"/>
              <a:ext cx="0" cy="6350"/>
            </a:xfrm>
            <a:custGeom>
              <a:avLst/>
              <a:gdLst/>
              <a:ahLst/>
              <a:cxnLst/>
              <a:rect l="l" t="t" r="r" b="b"/>
              <a:pathLst>
                <a:path h="6350">
                  <a:moveTo>
                    <a:pt x="0" y="0"/>
                  </a:moveTo>
                  <a:lnTo>
                    <a:pt x="0" y="6289"/>
                  </a:lnTo>
                </a:path>
              </a:pathLst>
            </a:custGeom>
            <a:ln w="3175">
              <a:solidFill>
                <a:srgbClr val="000000"/>
              </a:solidFill>
            </a:ln>
          </p:spPr>
          <p:txBody>
            <a:bodyPr wrap="square" lIns="0" tIns="0" rIns="0" bIns="0" rtlCol="0"/>
            <a:lstStyle/>
            <a:p>
              <a:endParaRPr sz="1632"/>
            </a:p>
          </p:txBody>
        </p:sp>
        <p:sp>
          <p:nvSpPr>
            <p:cNvPr id="21" name="object 21"/>
            <p:cNvSpPr/>
            <p:nvPr/>
          </p:nvSpPr>
          <p:spPr>
            <a:xfrm>
              <a:off x="8032750" y="3550980"/>
              <a:ext cx="0" cy="12700"/>
            </a:xfrm>
            <a:custGeom>
              <a:avLst/>
              <a:gdLst/>
              <a:ahLst/>
              <a:cxnLst/>
              <a:rect l="l" t="t" r="r" b="b"/>
              <a:pathLst>
                <a:path h="12700">
                  <a:moveTo>
                    <a:pt x="0" y="12579"/>
                  </a:moveTo>
                  <a:lnTo>
                    <a:pt x="0" y="0"/>
                  </a:lnTo>
                  <a:lnTo>
                    <a:pt x="0" y="12579"/>
                  </a:lnTo>
                  <a:close/>
                </a:path>
              </a:pathLst>
            </a:custGeom>
            <a:solidFill>
              <a:srgbClr val="000000"/>
            </a:solidFill>
          </p:spPr>
          <p:txBody>
            <a:bodyPr wrap="square" lIns="0" tIns="0" rIns="0" bIns="0" rtlCol="0"/>
            <a:lstStyle/>
            <a:p>
              <a:endParaRPr sz="1632"/>
            </a:p>
          </p:txBody>
        </p:sp>
        <p:sp>
          <p:nvSpPr>
            <p:cNvPr id="22" name="object 22"/>
            <p:cNvSpPr/>
            <p:nvPr/>
          </p:nvSpPr>
          <p:spPr>
            <a:xfrm>
              <a:off x="7562849" y="3431539"/>
              <a:ext cx="468630" cy="31750"/>
            </a:xfrm>
            <a:custGeom>
              <a:avLst/>
              <a:gdLst/>
              <a:ahLst/>
              <a:cxnLst/>
              <a:rect l="l" t="t" r="r" b="b"/>
              <a:pathLst>
                <a:path w="468629" h="31750">
                  <a:moveTo>
                    <a:pt x="468629" y="0"/>
                  </a:moveTo>
                  <a:lnTo>
                    <a:pt x="31750" y="0"/>
                  </a:lnTo>
                  <a:lnTo>
                    <a:pt x="0" y="31750"/>
                  </a:lnTo>
                  <a:lnTo>
                    <a:pt x="438150" y="31750"/>
                  </a:lnTo>
                  <a:lnTo>
                    <a:pt x="468629" y="0"/>
                  </a:lnTo>
                  <a:close/>
                </a:path>
              </a:pathLst>
            </a:custGeom>
            <a:solidFill>
              <a:srgbClr val="FFFFFF"/>
            </a:solidFill>
          </p:spPr>
          <p:txBody>
            <a:bodyPr wrap="square" lIns="0" tIns="0" rIns="0" bIns="0" rtlCol="0"/>
            <a:lstStyle/>
            <a:p>
              <a:endParaRPr sz="1632"/>
            </a:p>
          </p:txBody>
        </p:sp>
        <p:sp>
          <p:nvSpPr>
            <p:cNvPr id="23" name="object 23"/>
            <p:cNvSpPr/>
            <p:nvPr/>
          </p:nvSpPr>
          <p:spPr>
            <a:xfrm>
              <a:off x="7562849" y="3431539"/>
              <a:ext cx="468630" cy="31750"/>
            </a:xfrm>
            <a:custGeom>
              <a:avLst/>
              <a:gdLst/>
              <a:ahLst/>
              <a:cxnLst/>
              <a:rect l="l" t="t" r="r" b="b"/>
              <a:pathLst>
                <a:path w="468629" h="31750">
                  <a:moveTo>
                    <a:pt x="0" y="31750"/>
                  </a:moveTo>
                  <a:lnTo>
                    <a:pt x="31750" y="0"/>
                  </a:lnTo>
                  <a:lnTo>
                    <a:pt x="468629" y="0"/>
                  </a:lnTo>
                  <a:lnTo>
                    <a:pt x="438150" y="31750"/>
                  </a:lnTo>
                  <a:lnTo>
                    <a:pt x="0" y="31750"/>
                  </a:lnTo>
                  <a:close/>
                </a:path>
              </a:pathLst>
            </a:custGeom>
            <a:ln w="12579">
              <a:solidFill>
                <a:srgbClr val="000000"/>
              </a:solidFill>
            </a:ln>
          </p:spPr>
          <p:txBody>
            <a:bodyPr wrap="square" lIns="0" tIns="0" rIns="0" bIns="0" rtlCol="0"/>
            <a:lstStyle/>
            <a:p>
              <a:endParaRPr sz="1632"/>
            </a:p>
          </p:txBody>
        </p:sp>
        <p:sp>
          <p:nvSpPr>
            <p:cNvPr id="24" name="object 24"/>
            <p:cNvSpPr/>
            <p:nvPr/>
          </p:nvSpPr>
          <p:spPr>
            <a:xfrm>
              <a:off x="8001000" y="3431539"/>
              <a:ext cx="30480" cy="125730"/>
            </a:xfrm>
            <a:custGeom>
              <a:avLst/>
              <a:gdLst/>
              <a:ahLst/>
              <a:cxnLst/>
              <a:rect l="l" t="t" r="r" b="b"/>
              <a:pathLst>
                <a:path w="30479" h="125729">
                  <a:moveTo>
                    <a:pt x="30479" y="0"/>
                  </a:moveTo>
                  <a:lnTo>
                    <a:pt x="0" y="31750"/>
                  </a:lnTo>
                  <a:lnTo>
                    <a:pt x="0" y="125730"/>
                  </a:lnTo>
                  <a:lnTo>
                    <a:pt x="30479" y="95250"/>
                  </a:lnTo>
                  <a:lnTo>
                    <a:pt x="30479" y="0"/>
                  </a:lnTo>
                  <a:close/>
                </a:path>
              </a:pathLst>
            </a:custGeom>
            <a:solidFill>
              <a:srgbClr val="CCCCCC"/>
            </a:solidFill>
          </p:spPr>
          <p:txBody>
            <a:bodyPr wrap="square" lIns="0" tIns="0" rIns="0" bIns="0" rtlCol="0"/>
            <a:lstStyle/>
            <a:p>
              <a:endParaRPr sz="1632"/>
            </a:p>
          </p:txBody>
        </p:sp>
        <p:sp>
          <p:nvSpPr>
            <p:cNvPr id="25" name="object 25"/>
            <p:cNvSpPr/>
            <p:nvPr/>
          </p:nvSpPr>
          <p:spPr>
            <a:xfrm>
              <a:off x="8001000" y="3431539"/>
              <a:ext cx="30480" cy="125730"/>
            </a:xfrm>
            <a:custGeom>
              <a:avLst/>
              <a:gdLst/>
              <a:ahLst/>
              <a:cxnLst/>
              <a:rect l="l" t="t" r="r" b="b"/>
              <a:pathLst>
                <a:path w="30479" h="125729">
                  <a:moveTo>
                    <a:pt x="0" y="125730"/>
                  </a:moveTo>
                  <a:lnTo>
                    <a:pt x="0" y="31750"/>
                  </a:lnTo>
                  <a:lnTo>
                    <a:pt x="30479" y="0"/>
                  </a:lnTo>
                  <a:lnTo>
                    <a:pt x="30479" y="95250"/>
                  </a:lnTo>
                  <a:lnTo>
                    <a:pt x="0" y="125730"/>
                  </a:lnTo>
                  <a:close/>
                </a:path>
              </a:pathLst>
            </a:custGeom>
            <a:ln w="12579">
              <a:solidFill>
                <a:srgbClr val="000000"/>
              </a:solidFill>
            </a:ln>
          </p:spPr>
          <p:txBody>
            <a:bodyPr wrap="square" lIns="0" tIns="0" rIns="0" bIns="0" rtlCol="0"/>
            <a:lstStyle/>
            <a:p>
              <a:endParaRPr sz="1632"/>
            </a:p>
          </p:txBody>
        </p:sp>
        <p:sp>
          <p:nvSpPr>
            <p:cNvPr id="26" name="object 26"/>
            <p:cNvSpPr/>
            <p:nvPr/>
          </p:nvSpPr>
          <p:spPr>
            <a:xfrm>
              <a:off x="7608569" y="3488689"/>
              <a:ext cx="80010" cy="45720"/>
            </a:xfrm>
            <a:custGeom>
              <a:avLst/>
              <a:gdLst/>
              <a:ahLst/>
              <a:cxnLst/>
              <a:rect l="l" t="t" r="r" b="b"/>
              <a:pathLst>
                <a:path w="80009" h="45720">
                  <a:moveTo>
                    <a:pt x="39370" y="0"/>
                  </a:moveTo>
                  <a:lnTo>
                    <a:pt x="24110" y="1785"/>
                  </a:lnTo>
                  <a:lnTo>
                    <a:pt x="11588" y="6667"/>
                  </a:lnTo>
                  <a:lnTo>
                    <a:pt x="3115" y="13930"/>
                  </a:lnTo>
                  <a:lnTo>
                    <a:pt x="0" y="22860"/>
                  </a:lnTo>
                  <a:lnTo>
                    <a:pt x="3115" y="31789"/>
                  </a:lnTo>
                  <a:lnTo>
                    <a:pt x="11588" y="39052"/>
                  </a:lnTo>
                  <a:lnTo>
                    <a:pt x="24110" y="43934"/>
                  </a:lnTo>
                  <a:lnTo>
                    <a:pt x="39370" y="45720"/>
                  </a:lnTo>
                  <a:lnTo>
                    <a:pt x="55364" y="43934"/>
                  </a:lnTo>
                  <a:lnTo>
                    <a:pt x="68262" y="39052"/>
                  </a:lnTo>
                  <a:lnTo>
                    <a:pt x="76874" y="31789"/>
                  </a:lnTo>
                  <a:lnTo>
                    <a:pt x="80009" y="22860"/>
                  </a:lnTo>
                  <a:lnTo>
                    <a:pt x="76874" y="13930"/>
                  </a:lnTo>
                  <a:lnTo>
                    <a:pt x="68262" y="6667"/>
                  </a:lnTo>
                  <a:lnTo>
                    <a:pt x="55364" y="1785"/>
                  </a:lnTo>
                  <a:lnTo>
                    <a:pt x="39370" y="0"/>
                  </a:lnTo>
                  <a:close/>
                </a:path>
              </a:pathLst>
            </a:custGeom>
            <a:solidFill>
              <a:srgbClr val="FFFFFF"/>
            </a:solidFill>
          </p:spPr>
          <p:txBody>
            <a:bodyPr wrap="square" lIns="0" tIns="0" rIns="0" bIns="0" rtlCol="0"/>
            <a:lstStyle/>
            <a:p>
              <a:endParaRPr sz="1632"/>
            </a:p>
          </p:txBody>
        </p:sp>
        <p:sp>
          <p:nvSpPr>
            <p:cNvPr id="27" name="object 27"/>
            <p:cNvSpPr/>
            <p:nvPr/>
          </p:nvSpPr>
          <p:spPr>
            <a:xfrm>
              <a:off x="7608569" y="3488689"/>
              <a:ext cx="81280" cy="45720"/>
            </a:xfrm>
            <a:custGeom>
              <a:avLst/>
              <a:gdLst/>
              <a:ahLst/>
              <a:cxnLst/>
              <a:rect l="l" t="t" r="r" b="b"/>
              <a:pathLst>
                <a:path w="81279" h="45720">
                  <a:moveTo>
                    <a:pt x="39370" y="0"/>
                  </a:moveTo>
                  <a:lnTo>
                    <a:pt x="55364" y="1785"/>
                  </a:lnTo>
                  <a:lnTo>
                    <a:pt x="68262" y="6667"/>
                  </a:lnTo>
                  <a:lnTo>
                    <a:pt x="76874" y="13930"/>
                  </a:lnTo>
                  <a:lnTo>
                    <a:pt x="80009" y="22860"/>
                  </a:lnTo>
                  <a:lnTo>
                    <a:pt x="76874" y="31789"/>
                  </a:lnTo>
                  <a:lnTo>
                    <a:pt x="68262" y="39052"/>
                  </a:lnTo>
                  <a:lnTo>
                    <a:pt x="55364" y="43934"/>
                  </a:lnTo>
                  <a:lnTo>
                    <a:pt x="39370" y="45720"/>
                  </a:lnTo>
                  <a:lnTo>
                    <a:pt x="24110" y="43934"/>
                  </a:lnTo>
                  <a:lnTo>
                    <a:pt x="11588" y="39052"/>
                  </a:lnTo>
                  <a:lnTo>
                    <a:pt x="3115" y="31789"/>
                  </a:lnTo>
                  <a:lnTo>
                    <a:pt x="0" y="22860"/>
                  </a:lnTo>
                  <a:lnTo>
                    <a:pt x="3115" y="13930"/>
                  </a:lnTo>
                  <a:lnTo>
                    <a:pt x="11588" y="6667"/>
                  </a:lnTo>
                  <a:lnTo>
                    <a:pt x="24110" y="1785"/>
                  </a:lnTo>
                  <a:lnTo>
                    <a:pt x="39370" y="0"/>
                  </a:lnTo>
                  <a:close/>
                </a:path>
                <a:path w="81279" h="45720">
                  <a:moveTo>
                    <a:pt x="0" y="0"/>
                  </a:moveTo>
                  <a:lnTo>
                    <a:pt x="0" y="0"/>
                  </a:lnTo>
                </a:path>
                <a:path w="81279" h="45720">
                  <a:moveTo>
                    <a:pt x="81279" y="45720"/>
                  </a:moveTo>
                  <a:lnTo>
                    <a:pt x="81279" y="45720"/>
                  </a:lnTo>
                </a:path>
              </a:pathLst>
            </a:custGeom>
            <a:ln w="12579">
              <a:solidFill>
                <a:srgbClr val="000000"/>
              </a:solidFill>
            </a:ln>
          </p:spPr>
          <p:txBody>
            <a:bodyPr wrap="square" lIns="0" tIns="0" rIns="0" bIns="0" rtlCol="0"/>
            <a:lstStyle/>
            <a:p>
              <a:endParaRPr sz="1632"/>
            </a:p>
          </p:txBody>
        </p:sp>
        <p:sp>
          <p:nvSpPr>
            <p:cNvPr id="28" name="object 28"/>
            <p:cNvSpPr/>
            <p:nvPr/>
          </p:nvSpPr>
          <p:spPr>
            <a:xfrm>
              <a:off x="7500619" y="3826509"/>
              <a:ext cx="320040" cy="137160"/>
            </a:xfrm>
            <a:custGeom>
              <a:avLst/>
              <a:gdLst/>
              <a:ahLst/>
              <a:cxnLst/>
              <a:rect l="l" t="t" r="r" b="b"/>
              <a:pathLst>
                <a:path w="320040" h="137160">
                  <a:moveTo>
                    <a:pt x="39370" y="0"/>
                  </a:moveTo>
                  <a:lnTo>
                    <a:pt x="279400" y="0"/>
                  </a:lnTo>
                  <a:lnTo>
                    <a:pt x="320039" y="39369"/>
                  </a:lnTo>
                  <a:lnTo>
                    <a:pt x="320039" y="96519"/>
                  </a:lnTo>
                  <a:lnTo>
                    <a:pt x="279400" y="137160"/>
                  </a:lnTo>
                  <a:lnTo>
                    <a:pt x="39370" y="137160"/>
                  </a:lnTo>
                  <a:lnTo>
                    <a:pt x="0" y="96519"/>
                  </a:lnTo>
                  <a:lnTo>
                    <a:pt x="0" y="39369"/>
                  </a:lnTo>
                  <a:lnTo>
                    <a:pt x="39370" y="0"/>
                  </a:lnTo>
                  <a:close/>
                </a:path>
                <a:path w="320040" h="137160">
                  <a:moveTo>
                    <a:pt x="0" y="0"/>
                  </a:moveTo>
                  <a:lnTo>
                    <a:pt x="0" y="0"/>
                  </a:lnTo>
                </a:path>
                <a:path w="320040" h="137160">
                  <a:moveTo>
                    <a:pt x="320039" y="137160"/>
                  </a:moveTo>
                  <a:lnTo>
                    <a:pt x="320039" y="137160"/>
                  </a:lnTo>
                </a:path>
              </a:pathLst>
            </a:custGeom>
            <a:ln w="25518">
              <a:solidFill>
                <a:srgbClr val="000000"/>
              </a:solidFill>
            </a:ln>
          </p:spPr>
          <p:txBody>
            <a:bodyPr wrap="square" lIns="0" tIns="0" rIns="0" bIns="0" rtlCol="0"/>
            <a:lstStyle/>
            <a:p>
              <a:endParaRPr sz="1632"/>
            </a:p>
          </p:txBody>
        </p:sp>
      </p:grpSp>
      <p:grpSp>
        <p:nvGrpSpPr>
          <p:cNvPr id="29" name="object 29"/>
          <p:cNvGrpSpPr/>
          <p:nvPr/>
        </p:nvGrpSpPr>
        <p:grpSpPr>
          <a:xfrm>
            <a:off x="8250712" y="3993357"/>
            <a:ext cx="540118" cy="534360"/>
            <a:chOff x="7418069" y="4400610"/>
            <a:chExt cx="595630" cy="589280"/>
          </a:xfrm>
        </p:grpSpPr>
        <p:sp>
          <p:nvSpPr>
            <p:cNvPr id="30" name="object 30"/>
            <p:cNvSpPr/>
            <p:nvPr/>
          </p:nvSpPr>
          <p:spPr>
            <a:xfrm>
              <a:off x="7420610" y="4682490"/>
              <a:ext cx="593090" cy="306070"/>
            </a:xfrm>
            <a:custGeom>
              <a:avLst/>
              <a:gdLst/>
              <a:ahLst/>
              <a:cxnLst/>
              <a:rect l="l" t="t" r="r" b="b"/>
              <a:pathLst>
                <a:path w="593090" h="306070">
                  <a:moveTo>
                    <a:pt x="165100" y="129540"/>
                  </a:moveTo>
                  <a:lnTo>
                    <a:pt x="0" y="129540"/>
                  </a:lnTo>
                  <a:lnTo>
                    <a:pt x="0" y="148590"/>
                  </a:lnTo>
                  <a:lnTo>
                    <a:pt x="165100" y="148590"/>
                  </a:lnTo>
                  <a:lnTo>
                    <a:pt x="165100" y="129540"/>
                  </a:lnTo>
                  <a:close/>
                </a:path>
                <a:path w="593090" h="306070">
                  <a:moveTo>
                    <a:pt x="593090" y="0"/>
                  </a:moveTo>
                  <a:lnTo>
                    <a:pt x="281940" y="0"/>
                  </a:lnTo>
                  <a:lnTo>
                    <a:pt x="281940" y="16510"/>
                  </a:lnTo>
                  <a:lnTo>
                    <a:pt x="382397" y="16510"/>
                  </a:lnTo>
                  <a:lnTo>
                    <a:pt x="345655" y="129540"/>
                  </a:lnTo>
                  <a:lnTo>
                    <a:pt x="279400" y="129540"/>
                  </a:lnTo>
                  <a:lnTo>
                    <a:pt x="279400" y="148590"/>
                  </a:lnTo>
                  <a:lnTo>
                    <a:pt x="339471" y="148590"/>
                  </a:lnTo>
                  <a:lnTo>
                    <a:pt x="288290" y="306070"/>
                  </a:lnTo>
                  <a:lnTo>
                    <a:pt x="325120" y="306070"/>
                  </a:lnTo>
                  <a:lnTo>
                    <a:pt x="376301" y="148590"/>
                  </a:lnTo>
                  <a:lnTo>
                    <a:pt x="590550" y="148590"/>
                  </a:lnTo>
                  <a:lnTo>
                    <a:pt x="590550" y="129540"/>
                  </a:lnTo>
                  <a:lnTo>
                    <a:pt x="382485" y="129540"/>
                  </a:lnTo>
                  <a:lnTo>
                    <a:pt x="419227" y="16510"/>
                  </a:lnTo>
                  <a:lnTo>
                    <a:pt x="593090" y="16510"/>
                  </a:lnTo>
                  <a:lnTo>
                    <a:pt x="593090" y="0"/>
                  </a:lnTo>
                  <a:close/>
                </a:path>
              </a:pathLst>
            </a:custGeom>
            <a:solidFill>
              <a:srgbClr val="FCA3B4"/>
            </a:solidFill>
          </p:spPr>
          <p:txBody>
            <a:bodyPr wrap="square" lIns="0" tIns="0" rIns="0" bIns="0" rtlCol="0"/>
            <a:lstStyle/>
            <a:p>
              <a:endParaRPr sz="1632"/>
            </a:p>
          </p:txBody>
        </p:sp>
        <p:sp>
          <p:nvSpPr>
            <p:cNvPr id="31" name="object 31"/>
            <p:cNvSpPr/>
            <p:nvPr/>
          </p:nvSpPr>
          <p:spPr>
            <a:xfrm>
              <a:off x="7531160" y="4400610"/>
              <a:ext cx="91319" cy="91319"/>
            </a:xfrm>
            <a:prstGeom prst="rect">
              <a:avLst/>
            </a:prstGeom>
            <a:blipFill>
              <a:blip r:embed="rId2" cstate="print"/>
              <a:stretch>
                <a:fillRect/>
              </a:stretch>
            </a:blipFill>
          </p:spPr>
          <p:txBody>
            <a:bodyPr wrap="square" lIns="0" tIns="0" rIns="0" bIns="0" rtlCol="0"/>
            <a:lstStyle/>
            <a:p>
              <a:endParaRPr sz="1632"/>
            </a:p>
          </p:txBody>
        </p:sp>
        <p:sp>
          <p:nvSpPr>
            <p:cNvPr id="32" name="object 32"/>
            <p:cNvSpPr/>
            <p:nvPr/>
          </p:nvSpPr>
          <p:spPr>
            <a:xfrm>
              <a:off x="7418069" y="4517390"/>
              <a:ext cx="308610" cy="472440"/>
            </a:xfrm>
            <a:custGeom>
              <a:avLst/>
              <a:gdLst/>
              <a:ahLst/>
              <a:cxnLst/>
              <a:rect l="l" t="t" r="r" b="b"/>
              <a:pathLst>
                <a:path w="308609" h="472439">
                  <a:moveTo>
                    <a:pt x="148589" y="0"/>
                  </a:moveTo>
                  <a:lnTo>
                    <a:pt x="120650" y="0"/>
                  </a:lnTo>
                  <a:lnTo>
                    <a:pt x="115570" y="2540"/>
                  </a:lnTo>
                  <a:lnTo>
                    <a:pt x="110489" y="3810"/>
                  </a:lnTo>
                  <a:lnTo>
                    <a:pt x="100329" y="8890"/>
                  </a:lnTo>
                  <a:lnTo>
                    <a:pt x="97789" y="13970"/>
                  </a:lnTo>
                  <a:lnTo>
                    <a:pt x="91439" y="20320"/>
                  </a:lnTo>
                  <a:lnTo>
                    <a:pt x="88900" y="26670"/>
                  </a:lnTo>
                  <a:lnTo>
                    <a:pt x="86359" y="29210"/>
                  </a:lnTo>
                  <a:lnTo>
                    <a:pt x="85089" y="35560"/>
                  </a:lnTo>
                  <a:lnTo>
                    <a:pt x="2539" y="217170"/>
                  </a:lnTo>
                  <a:lnTo>
                    <a:pt x="1270" y="220980"/>
                  </a:lnTo>
                  <a:lnTo>
                    <a:pt x="1270" y="223520"/>
                  </a:lnTo>
                  <a:lnTo>
                    <a:pt x="0" y="226060"/>
                  </a:lnTo>
                  <a:lnTo>
                    <a:pt x="0" y="238760"/>
                  </a:lnTo>
                  <a:lnTo>
                    <a:pt x="1270" y="243840"/>
                  </a:lnTo>
                  <a:lnTo>
                    <a:pt x="17779" y="261620"/>
                  </a:lnTo>
                  <a:lnTo>
                    <a:pt x="20320" y="265430"/>
                  </a:lnTo>
                  <a:lnTo>
                    <a:pt x="201929" y="265430"/>
                  </a:lnTo>
                  <a:lnTo>
                    <a:pt x="201929" y="472440"/>
                  </a:lnTo>
                  <a:lnTo>
                    <a:pt x="254000" y="472440"/>
                  </a:lnTo>
                  <a:lnTo>
                    <a:pt x="254000" y="223520"/>
                  </a:lnTo>
                  <a:lnTo>
                    <a:pt x="252729" y="220980"/>
                  </a:lnTo>
                  <a:lnTo>
                    <a:pt x="251459" y="217170"/>
                  </a:lnTo>
                  <a:lnTo>
                    <a:pt x="251459" y="215900"/>
                  </a:lnTo>
                  <a:lnTo>
                    <a:pt x="246379" y="210820"/>
                  </a:lnTo>
                  <a:lnTo>
                    <a:pt x="242570" y="209550"/>
                  </a:lnTo>
                  <a:lnTo>
                    <a:pt x="237489" y="207010"/>
                  </a:lnTo>
                  <a:lnTo>
                    <a:pt x="218439" y="207010"/>
                  </a:lnTo>
                  <a:lnTo>
                    <a:pt x="121920" y="200660"/>
                  </a:lnTo>
                  <a:lnTo>
                    <a:pt x="148589" y="119380"/>
                  </a:lnTo>
                  <a:lnTo>
                    <a:pt x="307975" y="119380"/>
                  </a:lnTo>
                  <a:lnTo>
                    <a:pt x="306070" y="115570"/>
                  </a:lnTo>
                  <a:lnTo>
                    <a:pt x="304800" y="111760"/>
                  </a:lnTo>
                  <a:lnTo>
                    <a:pt x="302259" y="109220"/>
                  </a:lnTo>
                  <a:lnTo>
                    <a:pt x="299720" y="107950"/>
                  </a:lnTo>
                  <a:lnTo>
                    <a:pt x="297179" y="105410"/>
                  </a:lnTo>
                  <a:lnTo>
                    <a:pt x="294639" y="104140"/>
                  </a:lnTo>
                  <a:lnTo>
                    <a:pt x="293370" y="101600"/>
                  </a:lnTo>
                  <a:lnTo>
                    <a:pt x="195579" y="101600"/>
                  </a:lnTo>
                  <a:lnTo>
                    <a:pt x="176529" y="69850"/>
                  </a:lnTo>
                  <a:lnTo>
                    <a:pt x="179070" y="66040"/>
                  </a:lnTo>
                  <a:lnTo>
                    <a:pt x="180339" y="62230"/>
                  </a:lnTo>
                  <a:lnTo>
                    <a:pt x="180339" y="58420"/>
                  </a:lnTo>
                  <a:lnTo>
                    <a:pt x="181609" y="53340"/>
                  </a:lnTo>
                  <a:lnTo>
                    <a:pt x="181609" y="38100"/>
                  </a:lnTo>
                  <a:lnTo>
                    <a:pt x="180339" y="34290"/>
                  </a:lnTo>
                  <a:lnTo>
                    <a:pt x="179070" y="29210"/>
                  </a:lnTo>
                  <a:lnTo>
                    <a:pt x="177800" y="27940"/>
                  </a:lnTo>
                  <a:lnTo>
                    <a:pt x="175259" y="20320"/>
                  </a:lnTo>
                  <a:lnTo>
                    <a:pt x="165100" y="10160"/>
                  </a:lnTo>
                  <a:lnTo>
                    <a:pt x="157479" y="5080"/>
                  </a:lnTo>
                  <a:lnTo>
                    <a:pt x="153670" y="3810"/>
                  </a:lnTo>
                  <a:lnTo>
                    <a:pt x="148589" y="0"/>
                  </a:lnTo>
                  <a:close/>
                </a:path>
                <a:path w="308609" h="472439">
                  <a:moveTo>
                    <a:pt x="307975" y="119380"/>
                  </a:moveTo>
                  <a:lnTo>
                    <a:pt x="148589" y="119380"/>
                  </a:lnTo>
                  <a:lnTo>
                    <a:pt x="168909" y="147320"/>
                  </a:lnTo>
                  <a:lnTo>
                    <a:pt x="287020" y="147320"/>
                  </a:lnTo>
                  <a:lnTo>
                    <a:pt x="290829" y="146050"/>
                  </a:lnTo>
                  <a:lnTo>
                    <a:pt x="295909" y="146050"/>
                  </a:lnTo>
                  <a:lnTo>
                    <a:pt x="298450" y="143510"/>
                  </a:lnTo>
                  <a:lnTo>
                    <a:pt x="302259" y="142240"/>
                  </a:lnTo>
                  <a:lnTo>
                    <a:pt x="303529" y="139700"/>
                  </a:lnTo>
                  <a:lnTo>
                    <a:pt x="306070" y="137160"/>
                  </a:lnTo>
                  <a:lnTo>
                    <a:pt x="307339" y="134620"/>
                  </a:lnTo>
                  <a:lnTo>
                    <a:pt x="307339" y="132080"/>
                  </a:lnTo>
                  <a:lnTo>
                    <a:pt x="308609" y="129540"/>
                  </a:lnTo>
                  <a:lnTo>
                    <a:pt x="308609" y="120650"/>
                  </a:lnTo>
                  <a:lnTo>
                    <a:pt x="307975" y="119380"/>
                  </a:lnTo>
                  <a:close/>
                </a:path>
              </a:pathLst>
            </a:custGeom>
            <a:solidFill>
              <a:srgbClr val="FCA3B4"/>
            </a:solidFill>
          </p:spPr>
          <p:txBody>
            <a:bodyPr wrap="square" lIns="0" tIns="0" rIns="0" bIns="0" rtlCol="0"/>
            <a:lstStyle/>
            <a:p>
              <a:endParaRPr sz="1632"/>
            </a:p>
          </p:txBody>
        </p:sp>
      </p:grpSp>
      <p:grpSp>
        <p:nvGrpSpPr>
          <p:cNvPr id="33" name="object 33"/>
          <p:cNvGrpSpPr/>
          <p:nvPr/>
        </p:nvGrpSpPr>
        <p:grpSpPr>
          <a:xfrm>
            <a:off x="8263437" y="2279721"/>
            <a:ext cx="561999" cy="665646"/>
            <a:chOff x="7432100" y="2510850"/>
            <a:chExt cx="619760" cy="734060"/>
          </a:xfrm>
        </p:grpSpPr>
        <p:sp>
          <p:nvSpPr>
            <p:cNvPr id="34" name="object 34"/>
            <p:cNvSpPr/>
            <p:nvPr/>
          </p:nvSpPr>
          <p:spPr>
            <a:xfrm>
              <a:off x="7438390" y="2631439"/>
              <a:ext cx="607060" cy="607060"/>
            </a:xfrm>
            <a:custGeom>
              <a:avLst/>
              <a:gdLst/>
              <a:ahLst/>
              <a:cxnLst/>
              <a:rect l="l" t="t" r="r" b="b"/>
              <a:pathLst>
                <a:path w="607059" h="607060">
                  <a:moveTo>
                    <a:pt x="607059" y="0"/>
                  </a:moveTo>
                  <a:lnTo>
                    <a:pt x="152400" y="0"/>
                  </a:lnTo>
                  <a:lnTo>
                    <a:pt x="0" y="152400"/>
                  </a:lnTo>
                  <a:lnTo>
                    <a:pt x="0" y="607060"/>
                  </a:lnTo>
                  <a:lnTo>
                    <a:pt x="455929" y="607060"/>
                  </a:lnTo>
                  <a:lnTo>
                    <a:pt x="607059" y="454660"/>
                  </a:lnTo>
                  <a:lnTo>
                    <a:pt x="607059" y="0"/>
                  </a:lnTo>
                  <a:close/>
                </a:path>
              </a:pathLst>
            </a:custGeom>
            <a:solidFill>
              <a:srgbClr val="DB0080"/>
            </a:solidFill>
          </p:spPr>
          <p:txBody>
            <a:bodyPr wrap="square" lIns="0" tIns="0" rIns="0" bIns="0" rtlCol="0"/>
            <a:lstStyle/>
            <a:p>
              <a:endParaRPr sz="1632"/>
            </a:p>
          </p:txBody>
        </p:sp>
        <p:sp>
          <p:nvSpPr>
            <p:cNvPr id="35" name="object 35"/>
            <p:cNvSpPr/>
            <p:nvPr/>
          </p:nvSpPr>
          <p:spPr>
            <a:xfrm>
              <a:off x="7438390" y="2631439"/>
              <a:ext cx="607060" cy="607060"/>
            </a:xfrm>
            <a:custGeom>
              <a:avLst/>
              <a:gdLst/>
              <a:ahLst/>
              <a:cxnLst/>
              <a:rect l="l" t="t" r="r" b="b"/>
              <a:pathLst>
                <a:path w="607059" h="607060">
                  <a:moveTo>
                    <a:pt x="0" y="607060"/>
                  </a:moveTo>
                  <a:lnTo>
                    <a:pt x="0" y="152400"/>
                  </a:lnTo>
                  <a:lnTo>
                    <a:pt x="152400" y="0"/>
                  </a:lnTo>
                  <a:lnTo>
                    <a:pt x="607059" y="0"/>
                  </a:lnTo>
                  <a:lnTo>
                    <a:pt x="607059" y="454660"/>
                  </a:lnTo>
                  <a:lnTo>
                    <a:pt x="455929" y="607060"/>
                  </a:lnTo>
                  <a:lnTo>
                    <a:pt x="0" y="607060"/>
                  </a:lnTo>
                  <a:close/>
                </a:path>
              </a:pathLst>
            </a:custGeom>
            <a:ln w="12579">
              <a:solidFill>
                <a:srgbClr val="000000"/>
              </a:solidFill>
            </a:ln>
          </p:spPr>
          <p:txBody>
            <a:bodyPr wrap="square" lIns="0" tIns="0" rIns="0" bIns="0" rtlCol="0"/>
            <a:lstStyle/>
            <a:p>
              <a:endParaRPr sz="1632"/>
            </a:p>
          </p:txBody>
        </p:sp>
        <p:sp>
          <p:nvSpPr>
            <p:cNvPr id="36" name="object 36"/>
            <p:cNvSpPr/>
            <p:nvPr/>
          </p:nvSpPr>
          <p:spPr>
            <a:xfrm>
              <a:off x="7438390" y="2631439"/>
              <a:ext cx="607060" cy="152400"/>
            </a:xfrm>
            <a:custGeom>
              <a:avLst/>
              <a:gdLst/>
              <a:ahLst/>
              <a:cxnLst/>
              <a:rect l="l" t="t" r="r" b="b"/>
              <a:pathLst>
                <a:path w="607059" h="152400">
                  <a:moveTo>
                    <a:pt x="607059" y="0"/>
                  </a:moveTo>
                  <a:lnTo>
                    <a:pt x="152400" y="0"/>
                  </a:lnTo>
                  <a:lnTo>
                    <a:pt x="0" y="152400"/>
                  </a:lnTo>
                  <a:lnTo>
                    <a:pt x="455929" y="152400"/>
                  </a:lnTo>
                  <a:lnTo>
                    <a:pt x="607059" y="0"/>
                  </a:lnTo>
                  <a:close/>
                </a:path>
              </a:pathLst>
            </a:custGeom>
            <a:solidFill>
              <a:srgbClr val="E22C97"/>
            </a:solidFill>
          </p:spPr>
          <p:txBody>
            <a:bodyPr wrap="square" lIns="0" tIns="0" rIns="0" bIns="0" rtlCol="0"/>
            <a:lstStyle/>
            <a:p>
              <a:endParaRPr sz="1632"/>
            </a:p>
          </p:txBody>
        </p:sp>
        <p:sp>
          <p:nvSpPr>
            <p:cNvPr id="37" name="object 37"/>
            <p:cNvSpPr/>
            <p:nvPr/>
          </p:nvSpPr>
          <p:spPr>
            <a:xfrm>
              <a:off x="7438390" y="2631439"/>
              <a:ext cx="607060" cy="152400"/>
            </a:xfrm>
            <a:custGeom>
              <a:avLst/>
              <a:gdLst/>
              <a:ahLst/>
              <a:cxnLst/>
              <a:rect l="l" t="t" r="r" b="b"/>
              <a:pathLst>
                <a:path w="607059" h="152400">
                  <a:moveTo>
                    <a:pt x="0" y="152400"/>
                  </a:moveTo>
                  <a:lnTo>
                    <a:pt x="152400" y="0"/>
                  </a:lnTo>
                  <a:lnTo>
                    <a:pt x="607059" y="0"/>
                  </a:lnTo>
                  <a:lnTo>
                    <a:pt x="455929" y="152400"/>
                  </a:lnTo>
                  <a:lnTo>
                    <a:pt x="0" y="152400"/>
                  </a:lnTo>
                  <a:close/>
                </a:path>
              </a:pathLst>
            </a:custGeom>
            <a:ln w="12579">
              <a:solidFill>
                <a:srgbClr val="000000"/>
              </a:solidFill>
            </a:ln>
          </p:spPr>
          <p:txBody>
            <a:bodyPr wrap="square" lIns="0" tIns="0" rIns="0" bIns="0" rtlCol="0"/>
            <a:lstStyle/>
            <a:p>
              <a:endParaRPr sz="1632"/>
            </a:p>
          </p:txBody>
        </p:sp>
        <p:sp>
          <p:nvSpPr>
            <p:cNvPr id="38" name="object 38"/>
            <p:cNvSpPr/>
            <p:nvPr/>
          </p:nvSpPr>
          <p:spPr>
            <a:xfrm>
              <a:off x="7894320" y="2631439"/>
              <a:ext cx="151130" cy="607060"/>
            </a:xfrm>
            <a:custGeom>
              <a:avLst/>
              <a:gdLst/>
              <a:ahLst/>
              <a:cxnLst/>
              <a:rect l="l" t="t" r="r" b="b"/>
              <a:pathLst>
                <a:path w="151129" h="607060">
                  <a:moveTo>
                    <a:pt x="151129" y="0"/>
                  </a:moveTo>
                  <a:lnTo>
                    <a:pt x="0" y="152400"/>
                  </a:lnTo>
                  <a:lnTo>
                    <a:pt x="0" y="607060"/>
                  </a:lnTo>
                  <a:lnTo>
                    <a:pt x="151129" y="454660"/>
                  </a:lnTo>
                  <a:lnTo>
                    <a:pt x="151129" y="0"/>
                  </a:lnTo>
                  <a:close/>
                </a:path>
              </a:pathLst>
            </a:custGeom>
            <a:solidFill>
              <a:srgbClr val="AF0066"/>
            </a:solidFill>
          </p:spPr>
          <p:txBody>
            <a:bodyPr wrap="square" lIns="0" tIns="0" rIns="0" bIns="0" rtlCol="0"/>
            <a:lstStyle/>
            <a:p>
              <a:endParaRPr sz="1632"/>
            </a:p>
          </p:txBody>
        </p:sp>
        <p:sp>
          <p:nvSpPr>
            <p:cNvPr id="39" name="object 39"/>
            <p:cNvSpPr/>
            <p:nvPr/>
          </p:nvSpPr>
          <p:spPr>
            <a:xfrm>
              <a:off x="7894320" y="2631439"/>
              <a:ext cx="151130" cy="607060"/>
            </a:xfrm>
            <a:custGeom>
              <a:avLst/>
              <a:gdLst/>
              <a:ahLst/>
              <a:cxnLst/>
              <a:rect l="l" t="t" r="r" b="b"/>
              <a:pathLst>
                <a:path w="151129" h="607060">
                  <a:moveTo>
                    <a:pt x="0" y="607060"/>
                  </a:moveTo>
                  <a:lnTo>
                    <a:pt x="0" y="152400"/>
                  </a:lnTo>
                  <a:lnTo>
                    <a:pt x="151129" y="0"/>
                  </a:lnTo>
                  <a:lnTo>
                    <a:pt x="151129" y="454660"/>
                  </a:lnTo>
                  <a:lnTo>
                    <a:pt x="0" y="607060"/>
                  </a:lnTo>
                  <a:close/>
                </a:path>
              </a:pathLst>
            </a:custGeom>
            <a:ln w="12579">
              <a:solidFill>
                <a:srgbClr val="000000"/>
              </a:solidFill>
            </a:ln>
          </p:spPr>
          <p:txBody>
            <a:bodyPr wrap="square" lIns="0" tIns="0" rIns="0" bIns="0" rtlCol="0"/>
            <a:lstStyle/>
            <a:p>
              <a:endParaRPr sz="1632"/>
            </a:p>
          </p:txBody>
        </p:sp>
        <p:sp>
          <p:nvSpPr>
            <p:cNvPr id="40" name="object 40"/>
            <p:cNvSpPr/>
            <p:nvPr/>
          </p:nvSpPr>
          <p:spPr>
            <a:xfrm>
              <a:off x="7575550" y="2517139"/>
              <a:ext cx="469900" cy="125730"/>
            </a:xfrm>
            <a:custGeom>
              <a:avLst/>
              <a:gdLst/>
              <a:ahLst/>
              <a:cxnLst/>
              <a:rect l="l" t="t" r="r" b="b"/>
              <a:pathLst>
                <a:path w="469900" h="125730">
                  <a:moveTo>
                    <a:pt x="469900" y="0"/>
                  </a:moveTo>
                  <a:lnTo>
                    <a:pt x="31750" y="0"/>
                  </a:lnTo>
                  <a:lnTo>
                    <a:pt x="0" y="31750"/>
                  </a:lnTo>
                  <a:lnTo>
                    <a:pt x="0" y="125730"/>
                  </a:lnTo>
                  <a:lnTo>
                    <a:pt x="438150" y="125730"/>
                  </a:lnTo>
                  <a:lnTo>
                    <a:pt x="469900" y="95250"/>
                  </a:lnTo>
                  <a:lnTo>
                    <a:pt x="469900" y="0"/>
                  </a:lnTo>
                  <a:close/>
                </a:path>
              </a:pathLst>
            </a:custGeom>
            <a:solidFill>
              <a:srgbClr val="DB0080"/>
            </a:solidFill>
          </p:spPr>
          <p:txBody>
            <a:bodyPr wrap="square" lIns="0" tIns="0" rIns="0" bIns="0" rtlCol="0"/>
            <a:lstStyle/>
            <a:p>
              <a:endParaRPr sz="1632"/>
            </a:p>
          </p:txBody>
        </p:sp>
        <p:sp>
          <p:nvSpPr>
            <p:cNvPr id="41" name="object 41"/>
            <p:cNvSpPr/>
            <p:nvPr/>
          </p:nvSpPr>
          <p:spPr>
            <a:xfrm>
              <a:off x="7575550" y="2517139"/>
              <a:ext cx="469900" cy="125730"/>
            </a:xfrm>
            <a:custGeom>
              <a:avLst/>
              <a:gdLst/>
              <a:ahLst/>
              <a:cxnLst/>
              <a:rect l="l" t="t" r="r" b="b"/>
              <a:pathLst>
                <a:path w="469900" h="125730">
                  <a:moveTo>
                    <a:pt x="0" y="125730"/>
                  </a:moveTo>
                  <a:lnTo>
                    <a:pt x="0" y="31750"/>
                  </a:lnTo>
                  <a:lnTo>
                    <a:pt x="31750" y="0"/>
                  </a:lnTo>
                  <a:lnTo>
                    <a:pt x="469900" y="0"/>
                  </a:lnTo>
                  <a:lnTo>
                    <a:pt x="469900" y="95250"/>
                  </a:lnTo>
                  <a:lnTo>
                    <a:pt x="438150" y="125730"/>
                  </a:lnTo>
                  <a:lnTo>
                    <a:pt x="0" y="125730"/>
                  </a:lnTo>
                  <a:close/>
                </a:path>
              </a:pathLst>
            </a:custGeom>
            <a:ln w="12579">
              <a:solidFill>
                <a:srgbClr val="000000"/>
              </a:solidFill>
            </a:ln>
          </p:spPr>
          <p:txBody>
            <a:bodyPr wrap="square" lIns="0" tIns="0" rIns="0" bIns="0" rtlCol="0"/>
            <a:lstStyle/>
            <a:p>
              <a:endParaRPr sz="1632"/>
            </a:p>
          </p:txBody>
        </p:sp>
        <p:sp>
          <p:nvSpPr>
            <p:cNvPr id="42" name="object 42"/>
            <p:cNvSpPr/>
            <p:nvPr/>
          </p:nvSpPr>
          <p:spPr>
            <a:xfrm>
              <a:off x="7575550" y="2517139"/>
              <a:ext cx="469900" cy="31750"/>
            </a:xfrm>
            <a:custGeom>
              <a:avLst/>
              <a:gdLst/>
              <a:ahLst/>
              <a:cxnLst/>
              <a:rect l="l" t="t" r="r" b="b"/>
              <a:pathLst>
                <a:path w="469900" h="31750">
                  <a:moveTo>
                    <a:pt x="469900" y="0"/>
                  </a:moveTo>
                  <a:lnTo>
                    <a:pt x="31750" y="0"/>
                  </a:lnTo>
                  <a:lnTo>
                    <a:pt x="0" y="31750"/>
                  </a:lnTo>
                  <a:lnTo>
                    <a:pt x="438150" y="31750"/>
                  </a:lnTo>
                  <a:lnTo>
                    <a:pt x="469900" y="0"/>
                  </a:lnTo>
                  <a:close/>
                </a:path>
              </a:pathLst>
            </a:custGeom>
            <a:solidFill>
              <a:srgbClr val="E22C97"/>
            </a:solidFill>
          </p:spPr>
          <p:txBody>
            <a:bodyPr wrap="square" lIns="0" tIns="0" rIns="0" bIns="0" rtlCol="0"/>
            <a:lstStyle/>
            <a:p>
              <a:endParaRPr sz="1632"/>
            </a:p>
          </p:txBody>
        </p:sp>
        <p:sp>
          <p:nvSpPr>
            <p:cNvPr id="43" name="object 43"/>
            <p:cNvSpPr/>
            <p:nvPr/>
          </p:nvSpPr>
          <p:spPr>
            <a:xfrm>
              <a:off x="7575550" y="2517139"/>
              <a:ext cx="469900" cy="31750"/>
            </a:xfrm>
            <a:custGeom>
              <a:avLst/>
              <a:gdLst/>
              <a:ahLst/>
              <a:cxnLst/>
              <a:rect l="l" t="t" r="r" b="b"/>
              <a:pathLst>
                <a:path w="469900" h="31750">
                  <a:moveTo>
                    <a:pt x="0" y="31750"/>
                  </a:moveTo>
                  <a:lnTo>
                    <a:pt x="31750" y="0"/>
                  </a:lnTo>
                  <a:lnTo>
                    <a:pt x="469900" y="0"/>
                  </a:lnTo>
                  <a:lnTo>
                    <a:pt x="438150" y="31750"/>
                  </a:lnTo>
                  <a:lnTo>
                    <a:pt x="0" y="31750"/>
                  </a:lnTo>
                  <a:close/>
                </a:path>
              </a:pathLst>
            </a:custGeom>
            <a:ln w="12579">
              <a:solidFill>
                <a:srgbClr val="000000"/>
              </a:solidFill>
            </a:ln>
          </p:spPr>
          <p:txBody>
            <a:bodyPr wrap="square" lIns="0" tIns="0" rIns="0" bIns="0" rtlCol="0"/>
            <a:lstStyle/>
            <a:p>
              <a:endParaRPr sz="1632"/>
            </a:p>
          </p:txBody>
        </p:sp>
        <p:sp>
          <p:nvSpPr>
            <p:cNvPr id="44" name="object 44"/>
            <p:cNvSpPr/>
            <p:nvPr/>
          </p:nvSpPr>
          <p:spPr>
            <a:xfrm>
              <a:off x="8013700" y="2517139"/>
              <a:ext cx="31750" cy="125730"/>
            </a:xfrm>
            <a:custGeom>
              <a:avLst/>
              <a:gdLst/>
              <a:ahLst/>
              <a:cxnLst/>
              <a:rect l="l" t="t" r="r" b="b"/>
              <a:pathLst>
                <a:path w="31750" h="125730">
                  <a:moveTo>
                    <a:pt x="31750" y="0"/>
                  </a:moveTo>
                  <a:lnTo>
                    <a:pt x="0" y="31750"/>
                  </a:lnTo>
                  <a:lnTo>
                    <a:pt x="0" y="125730"/>
                  </a:lnTo>
                  <a:lnTo>
                    <a:pt x="31750" y="95250"/>
                  </a:lnTo>
                  <a:lnTo>
                    <a:pt x="31750" y="0"/>
                  </a:lnTo>
                  <a:close/>
                </a:path>
              </a:pathLst>
            </a:custGeom>
            <a:solidFill>
              <a:srgbClr val="AF0066"/>
            </a:solidFill>
          </p:spPr>
          <p:txBody>
            <a:bodyPr wrap="square" lIns="0" tIns="0" rIns="0" bIns="0" rtlCol="0"/>
            <a:lstStyle/>
            <a:p>
              <a:endParaRPr sz="1632"/>
            </a:p>
          </p:txBody>
        </p:sp>
        <p:sp>
          <p:nvSpPr>
            <p:cNvPr id="45" name="object 45"/>
            <p:cNvSpPr/>
            <p:nvPr/>
          </p:nvSpPr>
          <p:spPr>
            <a:xfrm>
              <a:off x="8013700" y="2517139"/>
              <a:ext cx="31750" cy="125730"/>
            </a:xfrm>
            <a:custGeom>
              <a:avLst/>
              <a:gdLst/>
              <a:ahLst/>
              <a:cxnLst/>
              <a:rect l="l" t="t" r="r" b="b"/>
              <a:pathLst>
                <a:path w="31750" h="125730">
                  <a:moveTo>
                    <a:pt x="0" y="125730"/>
                  </a:moveTo>
                  <a:lnTo>
                    <a:pt x="0" y="31750"/>
                  </a:lnTo>
                  <a:lnTo>
                    <a:pt x="31750" y="0"/>
                  </a:lnTo>
                  <a:lnTo>
                    <a:pt x="31750" y="95250"/>
                  </a:lnTo>
                  <a:lnTo>
                    <a:pt x="0" y="125730"/>
                  </a:lnTo>
                  <a:close/>
                </a:path>
              </a:pathLst>
            </a:custGeom>
            <a:ln w="12579">
              <a:solidFill>
                <a:srgbClr val="000000"/>
              </a:solidFill>
            </a:ln>
          </p:spPr>
          <p:txBody>
            <a:bodyPr wrap="square" lIns="0" tIns="0" rIns="0" bIns="0" rtlCol="0"/>
            <a:lstStyle/>
            <a:p>
              <a:endParaRPr sz="1632"/>
            </a:p>
          </p:txBody>
        </p:sp>
        <p:sp>
          <p:nvSpPr>
            <p:cNvPr id="46" name="object 46"/>
            <p:cNvSpPr/>
            <p:nvPr/>
          </p:nvSpPr>
          <p:spPr>
            <a:xfrm>
              <a:off x="7559040" y="2683509"/>
              <a:ext cx="320040" cy="45720"/>
            </a:xfrm>
            <a:custGeom>
              <a:avLst/>
              <a:gdLst/>
              <a:ahLst/>
              <a:cxnLst/>
              <a:rect l="l" t="t" r="r" b="b"/>
              <a:pathLst>
                <a:path w="320040" h="45719">
                  <a:moveTo>
                    <a:pt x="320039" y="0"/>
                  </a:moveTo>
                  <a:lnTo>
                    <a:pt x="80009" y="0"/>
                  </a:lnTo>
                  <a:lnTo>
                    <a:pt x="0" y="45719"/>
                  </a:lnTo>
                  <a:lnTo>
                    <a:pt x="240029" y="45719"/>
                  </a:lnTo>
                  <a:lnTo>
                    <a:pt x="320039" y="0"/>
                  </a:lnTo>
                  <a:close/>
                </a:path>
              </a:pathLst>
            </a:custGeom>
            <a:solidFill>
              <a:srgbClr val="DB0080"/>
            </a:solidFill>
          </p:spPr>
          <p:txBody>
            <a:bodyPr wrap="square" lIns="0" tIns="0" rIns="0" bIns="0" rtlCol="0"/>
            <a:lstStyle/>
            <a:p>
              <a:endParaRPr sz="1632"/>
            </a:p>
          </p:txBody>
        </p:sp>
        <p:sp>
          <p:nvSpPr>
            <p:cNvPr id="47" name="object 47"/>
            <p:cNvSpPr/>
            <p:nvPr/>
          </p:nvSpPr>
          <p:spPr>
            <a:xfrm>
              <a:off x="7559040" y="2683509"/>
              <a:ext cx="320040" cy="45720"/>
            </a:xfrm>
            <a:custGeom>
              <a:avLst/>
              <a:gdLst/>
              <a:ahLst/>
              <a:cxnLst/>
              <a:rect l="l" t="t" r="r" b="b"/>
              <a:pathLst>
                <a:path w="320040" h="45719">
                  <a:moveTo>
                    <a:pt x="80009" y="0"/>
                  </a:moveTo>
                  <a:lnTo>
                    <a:pt x="320039" y="0"/>
                  </a:lnTo>
                  <a:lnTo>
                    <a:pt x="240029" y="45719"/>
                  </a:lnTo>
                  <a:lnTo>
                    <a:pt x="0" y="45719"/>
                  </a:lnTo>
                  <a:lnTo>
                    <a:pt x="80009" y="0"/>
                  </a:lnTo>
                  <a:close/>
                </a:path>
                <a:path w="320040" h="45719">
                  <a:moveTo>
                    <a:pt x="0" y="0"/>
                  </a:moveTo>
                  <a:lnTo>
                    <a:pt x="0" y="0"/>
                  </a:lnTo>
                </a:path>
                <a:path w="320040" h="45719">
                  <a:moveTo>
                    <a:pt x="320039" y="45719"/>
                  </a:moveTo>
                  <a:lnTo>
                    <a:pt x="320039" y="45719"/>
                  </a:lnTo>
                </a:path>
              </a:pathLst>
            </a:custGeom>
            <a:ln w="25518">
              <a:solidFill>
                <a:srgbClr val="000000"/>
              </a:solidFill>
            </a:ln>
          </p:spPr>
          <p:txBody>
            <a:bodyPr wrap="square" lIns="0" tIns="0" rIns="0" bIns="0" rtlCol="0"/>
            <a:lstStyle/>
            <a:p>
              <a:endParaRPr sz="1632"/>
            </a:p>
          </p:txBody>
        </p:sp>
        <p:sp>
          <p:nvSpPr>
            <p:cNvPr id="48" name="object 48"/>
            <p:cNvSpPr/>
            <p:nvPr/>
          </p:nvSpPr>
          <p:spPr>
            <a:xfrm>
              <a:off x="7908290" y="2575559"/>
              <a:ext cx="80010" cy="44450"/>
            </a:xfrm>
            <a:custGeom>
              <a:avLst/>
              <a:gdLst/>
              <a:ahLst/>
              <a:cxnLst/>
              <a:rect l="l" t="t" r="r" b="b"/>
              <a:pathLst>
                <a:path w="80009" h="44450">
                  <a:moveTo>
                    <a:pt x="39369" y="0"/>
                  </a:moveTo>
                  <a:lnTo>
                    <a:pt x="23574" y="1587"/>
                  </a:lnTo>
                  <a:lnTo>
                    <a:pt x="11112" y="6032"/>
                  </a:lnTo>
                  <a:lnTo>
                    <a:pt x="2936" y="12858"/>
                  </a:lnTo>
                  <a:lnTo>
                    <a:pt x="0" y="21589"/>
                  </a:lnTo>
                  <a:lnTo>
                    <a:pt x="2936" y="30519"/>
                  </a:lnTo>
                  <a:lnTo>
                    <a:pt x="11112" y="37782"/>
                  </a:lnTo>
                  <a:lnTo>
                    <a:pt x="23574" y="42664"/>
                  </a:lnTo>
                  <a:lnTo>
                    <a:pt x="39369" y="44450"/>
                  </a:lnTo>
                  <a:lnTo>
                    <a:pt x="55364" y="42664"/>
                  </a:lnTo>
                  <a:lnTo>
                    <a:pt x="68262" y="37782"/>
                  </a:lnTo>
                  <a:lnTo>
                    <a:pt x="76874" y="30519"/>
                  </a:lnTo>
                  <a:lnTo>
                    <a:pt x="80009" y="21589"/>
                  </a:lnTo>
                  <a:lnTo>
                    <a:pt x="76874" y="12858"/>
                  </a:lnTo>
                  <a:lnTo>
                    <a:pt x="68262" y="6032"/>
                  </a:lnTo>
                  <a:lnTo>
                    <a:pt x="55364" y="1587"/>
                  </a:lnTo>
                  <a:lnTo>
                    <a:pt x="39369" y="0"/>
                  </a:lnTo>
                  <a:close/>
                </a:path>
              </a:pathLst>
            </a:custGeom>
            <a:solidFill>
              <a:srgbClr val="DB0080"/>
            </a:solidFill>
          </p:spPr>
          <p:txBody>
            <a:bodyPr wrap="square" lIns="0" tIns="0" rIns="0" bIns="0" rtlCol="0"/>
            <a:lstStyle/>
            <a:p>
              <a:endParaRPr sz="1632"/>
            </a:p>
          </p:txBody>
        </p:sp>
        <p:sp>
          <p:nvSpPr>
            <p:cNvPr id="49" name="object 49"/>
            <p:cNvSpPr/>
            <p:nvPr/>
          </p:nvSpPr>
          <p:spPr>
            <a:xfrm>
              <a:off x="7908290" y="2575559"/>
              <a:ext cx="80010" cy="45720"/>
            </a:xfrm>
            <a:custGeom>
              <a:avLst/>
              <a:gdLst/>
              <a:ahLst/>
              <a:cxnLst/>
              <a:rect l="l" t="t" r="r" b="b"/>
              <a:pathLst>
                <a:path w="80009" h="45719">
                  <a:moveTo>
                    <a:pt x="39369" y="0"/>
                  </a:moveTo>
                  <a:lnTo>
                    <a:pt x="55364" y="1587"/>
                  </a:lnTo>
                  <a:lnTo>
                    <a:pt x="68262" y="6032"/>
                  </a:lnTo>
                  <a:lnTo>
                    <a:pt x="76874" y="12858"/>
                  </a:lnTo>
                  <a:lnTo>
                    <a:pt x="80009" y="21589"/>
                  </a:lnTo>
                  <a:lnTo>
                    <a:pt x="76874" y="30519"/>
                  </a:lnTo>
                  <a:lnTo>
                    <a:pt x="68262" y="37782"/>
                  </a:lnTo>
                  <a:lnTo>
                    <a:pt x="55364" y="42664"/>
                  </a:lnTo>
                  <a:lnTo>
                    <a:pt x="39369" y="44450"/>
                  </a:lnTo>
                  <a:lnTo>
                    <a:pt x="23574" y="42664"/>
                  </a:lnTo>
                  <a:lnTo>
                    <a:pt x="11112" y="37782"/>
                  </a:lnTo>
                  <a:lnTo>
                    <a:pt x="2936" y="30519"/>
                  </a:lnTo>
                  <a:lnTo>
                    <a:pt x="0" y="21589"/>
                  </a:lnTo>
                  <a:lnTo>
                    <a:pt x="2936" y="12858"/>
                  </a:lnTo>
                  <a:lnTo>
                    <a:pt x="11112" y="6032"/>
                  </a:lnTo>
                  <a:lnTo>
                    <a:pt x="23574" y="1587"/>
                  </a:lnTo>
                  <a:lnTo>
                    <a:pt x="39369" y="0"/>
                  </a:lnTo>
                  <a:close/>
                </a:path>
                <a:path w="80009" h="45719">
                  <a:moveTo>
                    <a:pt x="0" y="0"/>
                  </a:moveTo>
                  <a:lnTo>
                    <a:pt x="0" y="0"/>
                  </a:lnTo>
                </a:path>
                <a:path w="80009" h="45719">
                  <a:moveTo>
                    <a:pt x="80009" y="45719"/>
                  </a:moveTo>
                  <a:lnTo>
                    <a:pt x="80009" y="45719"/>
                  </a:lnTo>
                </a:path>
              </a:pathLst>
            </a:custGeom>
            <a:ln w="12579">
              <a:solidFill>
                <a:srgbClr val="000000"/>
              </a:solidFill>
            </a:ln>
          </p:spPr>
          <p:txBody>
            <a:bodyPr wrap="square" lIns="0" tIns="0" rIns="0" bIns="0" rtlCol="0"/>
            <a:lstStyle/>
            <a:p>
              <a:endParaRPr sz="1632"/>
            </a:p>
          </p:txBody>
        </p:sp>
      </p:grpSp>
      <p:grpSp>
        <p:nvGrpSpPr>
          <p:cNvPr id="50" name="object 50"/>
          <p:cNvGrpSpPr/>
          <p:nvPr/>
        </p:nvGrpSpPr>
        <p:grpSpPr>
          <a:xfrm>
            <a:off x="7589729" y="1481637"/>
            <a:ext cx="2028033" cy="436471"/>
            <a:chOff x="6689150" y="1630740"/>
            <a:chExt cx="2236470" cy="481330"/>
          </a:xfrm>
        </p:grpSpPr>
        <p:sp>
          <p:nvSpPr>
            <p:cNvPr id="51" name="object 51"/>
            <p:cNvSpPr/>
            <p:nvPr/>
          </p:nvSpPr>
          <p:spPr>
            <a:xfrm>
              <a:off x="6695440" y="1637030"/>
              <a:ext cx="520700" cy="466090"/>
            </a:xfrm>
            <a:custGeom>
              <a:avLst/>
              <a:gdLst/>
              <a:ahLst/>
              <a:cxnLst/>
              <a:rect l="l" t="t" r="r" b="b"/>
              <a:pathLst>
                <a:path w="520700" h="466089">
                  <a:moveTo>
                    <a:pt x="63500" y="6350"/>
                  </a:moveTo>
                  <a:lnTo>
                    <a:pt x="182879" y="132080"/>
                  </a:lnTo>
                  <a:lnTo>
                    <a:pt x="162559" y="135890"/>
                  </a:lnTo>
                  <a:lnTo>
                    <a:pt x="129539" y="144780"/>
                  </a:lnTo>
                  <a:lnTo>
                    <a:pt x="77469" y="168910"/>
                  </a:lnTo>
                  <a:lnTo>
                    <a:pt x="38100" y="204470"/>
                  </a:lnTo>
                  <a:lnTo>
                    <a:pt x="11429" y="247650"/>
                  </a:lnTo>
                  <a:lnTo>
                    <a:pt x="1269" y="290830"/>
                  </a:lnTo>
                  <a:lnTo>
                    <a:pt x="0" y="303530"/>
                  </a:lnTo>
                  <a:lnTo>
                    <a:pt x="1269" y="318770"/>
                  </a:lnTo>
                  <a:lnTo>
                    <a:pt x="20319" y="368300"/>
                  </a:lnTo>
                  <a:lnTo>
                    <a:pt x="48259" y="401320"/>
                  </a:lnTo>
                  <a:lnTo>
                    <a:pt x="88900" y="431800"/>
                  </a:lnTo>
                  <a:lnTo>
                    <a:pt x="143509" y="454660"/>
                  </a:lnTo>
                  <a:lnTo>
                    <a:pt x="194309" y="464820"/>
                  </a:lnTo>
                  <a:lnTo>
                    <a:pt x="210819" y="466090"/>
                  </a:lnTo>
                  <a:lnTo>
                    <a:pt x="300989" y="466090"/>
                  </a:lnTo>
                  <a:lnTo>
                    <a:pt x="341629" y="463550"/>
                  </a:lnTo>
                  <a:lnTo>
                    <a:pt x="374650" y="454660"/>
                  </a:lnTo>
                  <a:lnTo>
                    <a:pt x="391159" y="450850"/>
                  </a:lnTo>
                  <a:lnTo>
                    <a:pt x="444500" y="424180"/>
                  </a:lnTo>
                  <a:lnTo>
                    <a:pt x="481329" y="392430"/>
                  </a:lnTo>
                  <a:lnTo>
                    <a:pt x="510539" y="349250"/>
                  </a:lnTo>
                  <a:lnTo>
                    <a:pt x="514350" y="332740"/>
                  </a:lnTo>
                  <a:lnTo>
                    <a:pt x="519429" y="317500"/>
                  </a:lnTo>
                  <a:lnTo>
                    <a:pt x="520700" y="295910"/>
                  </a:lnTo>
                  <a:lnTo>
                    <a:pt x="519429" y="275590"/>
                  </a:lnTo>
                  <a:lnTo>
                    <a:pt x="516889" y="261620"/>
                  </a:lnTo>
                  <a:lnTo>
                    <a:pt x="491489" y="214630"/>
                  </a:lnTo>
                  <a:lnTo>
                    <a:pt x="452119" y="176530"/>
                  </a:lnTo>
                  <a:lnTo>
                    <a:pt x="417829" y="157480"/>
                  </a:lnTo>
                  <a:lnTo>
                    <a:pt x="397509" y="147320"/>
                  </a:lnTo>
                  <a:lnTo>
                    <a:pt x="379729" y="140970"/>
                  </a:lnTo>
                  <a:lnTo>
                    <a:pt x="359409" y="135890"/>
                  </a:lnTo>
                  <a:lnTo>
                    <a:pt x="341629" y="133350"/>
                  </a:lnTo>
                  <a:lnTo>
                    <a:pt x="325119" y="132080"/>
                  </a:lnTo>
                  <a:lnTo>
                    <a:pt x="454366" y="25400"/>
                  </a:lnTo>
                  <a:lnTo>
                    <a:pt x="247650" y="25400"/>
                  </a:lnTo>
                  <a:lnTo>
                    <a:pt x="232410" y="21590"/>
                  </a:lnTo>
                  <a:lnTo>
                    <a:pt x="147319" y="21590"/>
                  </a:lnTo>
                  <a:lnTo>
                    <a:pt x="63500" y="6350"/>
                  </a:lnTo>
                  <a:close/>
                </a:path>
                <a:path w="520700" h="466089">
                  <a:moveTo>
                    <a:pt x="355600" y="0"/>
                  </a:moveTo>
                  <a:lnTo>
                    <a:pt x="247650" y="0"/>
                  </a:lnTo>
                  <a:lnTo>
                    <a:pt x="247650" y="25400"/>
                  </a:lnTo>
                  <a:lnTo>
                    <a:pt x="454366" y="25400"/>
                  </a:lnTo>
                  <a:lnTo>
                    <a:pt x="455905" y="24130"/>
                  </a:lnTo>
                  <a:lnTo>
                    <a:pt x="354329" y="24130"/>
                  </a:lnTo>
                  <a:lnTo>
                    <a:pt x="355600" y="0"/>
                  </a:lnTo>
                  <a:close/>
                </a:path>
                <a:path w="520700" h="466089">
                  <a:moveTo>
                    <a:pt x="485139" y="0"/>
                  </a:moveTo>
                  <a:lnTo>
                    <a:pt x="354329" y="24130"/>
                  </a:lnTo>
                  <a:lnTo>
                    <a:pt x="455905" y="24130"/>
                  </a:lnTo>
                  <a:lnTo>
                    <a:pt x="485139" y="0"/>
                  </a:lnTo>
                  <a:close/>
                </a:path>
                <a:path w="520700" h="466089">
                  <a:moveTo>
                    <a:pt x="146050" y="0"/>
                  </a:moveTo>
                  <a:lnTo>
                    <a:pt x="147319" y="21590"/>
                  </a:lnTo>
                  <a:lnTo>
                    <a:pt x="232410" y="21590"/>
                  </a:lnTo>
                  <a:lnTo>
                    <a:pt x="146050" y="0"/>
                  </a:lnTo>
                  <a:close/>
                </a:path>
              </a:pathLst>
            </a:custGeom>
            <a:solidFill>
              <a:srgbClr val="909090"/>
            </a:solidFill>
          </p:spPr>
          <p:txBody>
            <a:bodyPr wrap="square" lIns="0" tIns="0" rIns="0" bIns="0" rtlCol="0"/>
            <a:lstStyle/>
            <a:p>
              <a:endParaRPr sz="1632"/>
            </a:p>
          </p:txBody>
        </p:sp>
        <p:sp>
          <p:nvSpPr>
            <p:cNvPr id="52" name="object 52"/>
            <p:cNvSpPr/>
            <p:nvPr/>
          </p:nvSpPr>
          <p:spPr>
            <a:xfrm>
              <a:off x="6695440" y="1637030"/>
              <a:ext cx="523240" cy="468630"/>
            </a:xfrm>
            <a:custGeom>
              <a:avLst/>
              <a:gdLst/>
              <a:ahLst/>
              <a:cxnLst/>
              <a:rect l="l" t="t" r="r" b="b"/>
              <a:pathLst>
                <a:path w="523240" h="468630">
                  <a:moveTo>
                    <a:pt x="63500" y="6350"/>
                  </a:moveTo>
                  <a:lnTo>
                    <a:pt x="147319" y="21590"/>
                  </a:lnTo>
                  <a:lnTo>
                    <a:pt x="146050" y="0"/>
                  </a:lnTo>
                  <a:lnTo>
                    <a:pt x="247650" y="25400"/>
                  </a:lnTo>
                  <a:lnTo>
                    <a:pt x="247650" y="0"/>
                  </a:lnTo>
                  <a:lnTo>
                    <a:pt x="355600" y="0"/>
                  </a:lnTo>
                  <a:lnTo>
                    <a:pt x="354329" y="24130"/>
                  </a:lnTo>
                  <a:lnTo>
                    <a:pt x="485139" y="0"/>
                  </a:lnTo>
                  <a:lnTo>
                    <a:pt x="325119" y="132080"/>
                  </a:lnTo>
                  <a:lnTo>
                    <a:pt x="341629" y="133350"/>
                  </a:lnTo>
                  <a:lnTo>
                    <a:pt x="359409" y="135890"/>
                  </a:lnTo>
                  <a:lnTo>
                    <a:pt x="379729" y="140970"/>
                  </a:lnTo>
                  <a:lnTo>
                    <a:pt x="397509" y="147320"/>
                  </a:lnTo>
                  <a:lnTo>
                    <a:pt x="417829" y="157480"/>
                  </a:lnTo>
                  <a:lnTo>
                    <a:pt x="435609" y="165100"/>
                  </a:lnTo>
                  <a:lnTo>
                    <a:pt x="467359" y="187960"/>
                  </a:lnTo>
                  <a:lnTo>
                    <a:pt x="501650" y="228600"/>
                  </a:lnTo>
                  <a:lnTo>
                    <a:pt x="519429" y="275590"/>
                  </a:lnTo>
                  <a:lnTo>
                    <a:pt x="520700" y="295910"/>
                  </a:lnTo>
                  <a:lnTo>
                    <a:pt x="519429" y="317500"/>
                  </a:lnTo>
                  <a:lnTo>
                    <a:pt x="514350" y="332740"/>
                  </a:lnTo>
                  <a:lnTo>
                    <a:pt x="510539" y="349250"/>
                  </a:lnTo>
                  <a:lnTo>
                    <a:pt x="481329" y="392430"/>
                  </a:lnTo>
                  <a:lnTo>
                    <a:pt x="444500" y="424180"/>
                  </a:lnTo>
                  <a:lnTo>
                    <a:pt x="425450" y="434340"/>
                  </a:lnTo>
                  <a:lnTo>
                    <a:pt x="408939" y="443230"/>
                  </a:lnTo>
                  <a:lnTo>
                    <a:pt x="391159" y="450850"/>
                  </a:lnTo>
                  <a:lnTo>
                    <a:pt x="374650" y="454660"/>
                  </a:lnTo>
                  <a:lnTo>
                    <a:pt x="355600" y="459740"/>
                  </a:lnTo>
                  <a:lnTo>
                    <a:pt x="341629" y="463550"/>
                  </a:lnTo>
                  <a:lnTo>
                    <a:pt x="320039" y="464820"/>
                  </a:lnTo>
                  <a:lnTo>
                    <a:pt x="300989" y="466090"/>
                  </a:lnTo>
                  <a:lnTo>
                    <a:pt x="210819" y="466090"/>
                  </a:lnTo>
                  <a:lnTo>
                    <a:pt x="194309" y="464820"/>
                  </a:lnTo>
                  <a:lnTo>
                    <a:pt x="143509" y="454660"/>
                  </a:lnTo>
                  <a:lnTo>
                    <a:pt x="88900" y="431800"/>
                  </a:lnTo>
                  <a:lnTo>
                    <a:pt x="48259" y="401320"/>
                  </a:lnTo>
                  <a:lnTo>
                    <a:pt x="20319" y="368300"/>
                  </a:lnTo>
                  <a:lnTo>
                    <a:pt x="6350" y="332740"/>
                  </a:lnTo>
                  <a:lnTo>
                    <a:pt x="1269" y="318770"/>
                  </a:lnTo>
                  <a:lnTo>
                    <a:pt x="0" y="303530"/>
                  </a:lnTo>
                  <a:lnTo>
                    <a:pt x="1269" y="290830"/>
                  </a:lnTo>
                  <a:lnTo>
                    <a:pt x="5079" y="267970"/>
                  </a:lnTo>
                  <a:lnTo>
                    <a:pt x="21589" y="223520"/>
                  </a:lnTo>
                  <a:lnTo>
                    <a:pt x="55879" y="186690"/>
                  </a:lnTo>
                  <a:lnTo>
                    <a:pt x="100329" y="157480"/>
                  </a:lnTo>
                  <a:lnTo>
                    <a:pt x="162559" y="135890"/>
                  </a:lnTo>
                  <a:lnTo>
                    <a:pt x="182879" y="132080"/>
                  </a:lnTo>
                  <a:lnTo>
                    <a:pt x="63500" y="6350"/>
                  </a:lnTo>
                  <a:close/>
                </a:path>
                <a:path w="523240" h="468630">
                  <a:moveTo>
                    <a:pt x="0" y="0"/>
                  </a:moveTo>
                  <a:lnTo>
                    <a:pt x="0" y="0"/>
                  </a:lnTo>
                </a:path>
                <a:path w="523240" h="468630">
                  <a:moveTo>
                    <a:pt x="523239" y="468630"/>
                  </a:moveTo>
                  <a:lnTo>
                    <a:pt x="523239" y="468630"/>
                  </a:lnTo>
                </a:path>
              </a:pathLst>
            </a:custGeom>
            <a:ln w="12579">
              <a:solidFill>
                <a:srgbClr val="000000"/>
              </a:solidFill>
            </a:ln>
          </p:spPr>
          <p:txBody>
            <a:bodyPr wrap="square" lIns="0" tIns="0" rIns="0" bIns="0" rtlCol="0"/>
            <a:lstStyle/>
            <a:p>
              <a:endParaRPr sz="1632"/>
            </a:p>
          </p:txBody>
        </p:sp>
        <p:sp>
          <p:nvSpPr>
            <p:cNvPr id="53" name="object 53"/>
            <p:cNvSpPr/>
            <p:nvPr/>
          </p:nvSpPr>
          <p:spPr>
            <a:xfrm>
              <a:off x="7266940" y="1637030"/>
              <a:ext cx="520700" cy="466090"/>
            </a:xfrm>
            <a:custGeom>
              <a:avLst/>
              <a:gdLst/>
              <a:ahLst/>
              <a:cxnLst/>
              <a:rect l="l" t="t" r="r" b="b"/>
              <a:pathLst>
                <a:path w="520700" h="466089">
                  <a:moveTo>
                    <a:pt x="63500" y="6350"/>
                  </a:moveTo>
                  <a:lnTo>
                    <a:pt x="182879" y="132080"/>
                  </a:lnTo>
                  <a:lnTo>
                    <a:pt x="162559" y="135890"/>
                  </a:lnTo>
                  <a:lnTo>
                    <a:pt x="130809" y="144780"/>
                  </a:lnTo>
                  <a:lnTo>
                    <a:pt x="78739" y="168910"/>
                  </a:lnTo>
                  <a:lnTo>
                    <a:pt x="38100" y="204470"/>
                  </a:lnTo>
                  <a:lnTo>
                    <a:pt x="11429" y="247650"/>
                  </a:lnTo>
                  <a:lnTo>
                    <a:pt x="1269" y="290830"/>
                  </a:lnTo>
                  <a:lnTo>
                    <a:pt x="0" y="303530"/>
                  </a:lnTo>
                  <a:lnTo>
                    <a:pt x="1269" y="318770"/>
                  </a:lnTo>
                  <a:lnTo>
                    <a:pt x="20319" y="368300"/>
                  </a:lnTo>
                  <a:lnTo>
                    <a:pt x="48259" y="401320"/>
                  </a:lnTo>
                  <a:lnTo>
                    <a:pt x="88900" y="431800"/>
                  </a:lnTo>
                  <a:lnTo>
                    <a:pt x="143509" y="454660"/>
                  </a:lnTo>
                  <a:lnTo>
                    <a:pt x="194309" y="464820"/>
                  </a:lnTo>
                  <a:lnTo>
                    <a:pt x="210819" y="466090"/>
                  </a:lnTo>
                  <a:lnTo>
                    <a:pt x="300989" y="466090"/>
                  </a:lnTo>
                  <a:lnTo>
                    <a:pt x="341629" y="463550"/>
                  </a:lnTo>
                  <a:lnTo>
                    <a:pt x="374650" y="454660"/>
                  </a:lnTo>
                  <a:lnTo>
                    <a:pt x="391159" y="450850"/>
                  </a:lnTo>
                  <a:lnTo>
                    <a:pt x="444500" y="424180"/>
                  </a:lnTo>
                  <a:lnTo>
                    <a:pt x="481329" y="392430"/>
                  </a:lnTo>
                  <a:lnTo>
                    <a:pt x="510539" y="349250"/>
                  </a:lnTo>
                  <a:lnTo>
                    <a:pt x="514350" y="332740"/>
                  </a:lnTo>
                  <a:lnTo>
                    <a:pt x="519429" y="317500"/>
                  </a:lnTo>
                  <a:lnTo>
                    <a:pt x="520700" y="295910"/>
                  </a:lnTo>
                  <a:lnTo>
                    <a:pt x="519429" y="275590"/>
                  </a:lnTo>
                  <a:lnTo>
                    <a:pt x="516889" y="261620"/>
                  </a:lnTo>
                  <a:lnTo>
                    <a:pt x="491489" y="214630"/>
                  </a:lnTo>
                  <a:lnTo>
                    <a:pt x="453389" y="176530"/>
                  </a:lnTo>
                  <a:lnTo>
                    <a:pt x="417829" y="157480"/>
                  </a:lnTo>
                  <a:lnTo>
                    <a:pt x="397509" y="147320"/>
                  </a:lnTo>
                  <a:lnTo>
                    <a:pt x="379729" y="140970"/>
                  </a:lnTo>
                  <a:lnTo>
                    <a:pt x="359409" y="135890"/>
                  </a:lnTo>
                  <a:lnTo>
                    <a:pt x="341629" y="133350"/>
                  </a:lnTo>
                  <a:lnTo>
                    <a:pt x="326389" y="132080"/>
                  </a:lnTo>
                  <a:lnTo>
                    <a:pt x="454611" y="25400"/>
                  </a:lnTo>
                  <a:lnTo>
                    <a:pt x="247650" y="25400"/>
                  </a:lnTo>
                  <a:lnTo>
                    <a:pt x="232410" y="21590"/>
                  </a:lnTo>
                  <a:lnTo>
                    <a:pt x="148589" y="21590"/>
                  </a:lnTo>
                  <a:lnTo>
                    <a:pt x="63500" y="6350"/>
                  </a:lnTo>
                  <a:close/>
                </a:path>
                <a:path w="520700" h="466089">
                  <a:moveTo>
                    <a:pt x="355600" y="0"/>
                  </a:moveTo>
                  <a:lnTo>
                    <a:pt x="247650" y="0"/>
                  </a:lnTo>
                  <a:lnTo>
                    <a:pt x="247650" y="25400"/>
                  </a:lnTo>
                  <a:lnTo>
                    <a:pt x="454611" y="25400"/>
                  </a:lnTo>
                  <a:lnTo>
                    <a:pt x="456137" y="24130"/>
                  </a:lnTo>
                  <a:lnTo>
                    <a:pt x="354329" y="24130"/>
                  </a:lnTo>
                  <a:lnTo>
                    <a:pt x="355600" y="0"/>
                  </a:lnTo>
                  <a:close/>
                </a:path>
                <a:path w="520700" h="466089">
                  <a:moveTo>
                    <a:pt x="485139" y="0"/>
                  </a:moveTo>
                  <a:lnTo>
                    <a:pt x="354329" y="24130"/>
                  </a:lnTo>
                  <a:lnTo>
                    <a:pt x="456137" y="24130"/>
                  </a:lnTo>
                  <a:lnTo>
                    <a:pt x="485139" y="0"/>
                  </a:lnTo>
                  <a:close/>
                </a:path>
                <a:path w="520700" h="466089">
                  <a:moveTo>
                    <a:pt x="146050" y="0"/>
                  </a:moveTo>
                  <a:lnTo>
                    <a:pt x="148589" y="21590"/>
                  </a:lnTo>
                  <a:lnTo>
                    <a:pt x="232410" y="21590"/>
                  </a:lnTo>
                  <a:lnTo>
                    <a:pt x="146050" y="0"/>
                  </a:lnTo>
                  <a:close/>
                </a:path>
              </a:pathLst>
            </a:custGeom>
            <a:solidFill>
              <a:srgbClr val="909090"/>
            </a:solidFill>
          </p:spPr>
          <p:txBody>
            <a:bodyPr wrap="square" lIns="0" tIns="0" rIns="0" bIns="0" rtlCol="0"/>
            <a:lstStyle/>
            <a:p>
              <a:endParaRPr sz="1632"/>
            </a:p>
          </p:txBody>
        </p:sp>
        <p:sp>
          <p:nvSpPr>
            <p:cNvPr id="54" name="object 54"/>
            <p:cNvSpPr/>
            <p:nvPr/>
          </p:nvSpPr>
          <p:spPr>
            <a:xfrm>
              <a:off x="7266940" y="1637030"/>
              <a:ext cx="523240" cy="468630"/>
            </a:xfrm>
            <a:custGeom>
              <a:avLst/>
              <a:gdLst/>
              <a:ahLst/>
              <a:cxnLst/>
              <a:rect l="l" t="t" r="r" b="b"/>
              <a:pathLst>
                <a:path w="523240" h="468630">
                  <a:moveTo>
                    <a:pt x="63500" y="6350"/>
                  </a:moveTo>
                  <a:lnTo>
                    <a:pt x="148589" y="21590"/>
                  </a:lnTo>
                  <a:lnTo>
                    <a:pt x="146050" y="0"/>
                  </a:lnTo>
                  <a:lnTo>
                    <a:pt x="247650" y="25400"/>
                  </a:lnTo>
                  <a:lnTo>
                    <a:pt x="247650" y="0"/>
                  </a:lnTo>
                  <a:lnTo>
                    <a:pt x="355600" y="0"/>
                  </a:lnTo>
                  <a:lnTo>
                    <a:pt x="354329" y="24130"/>
                  </a:lnTo>
                  <a:lnTo>
                    <a:pt x="485139" y="0"/>
                  </a:lnTo>
                  <a:lnTo>
                    <a:pt x="326389" y="132080"/>
                  </a:lnTo>
                  <a:lnTo>
                    <a:pt x="341629" y="133350"/>
                  </a:lnTo>
                  <a:lnTo>
                    <a:pt x="359409" y="135890"/>
                  </a:lnTo>
                  <a:lnTo>
                    <a:pt x="379729" y="140970"/>
                  </a:lnTo>
                  <a:lnTo>
                    <a:pt x="397509" y="147320"/>
                  </a:lnTo>
                  <a:lnTo>
                    <a:pt x="417829" y="157480"/>
                  </a:lnTo>
                  <a:lnTo>
                    <a:pt x="435609" y="165100"/>
                  </a:lnTo>
                  <a:lnTo>
                    <a:pt x="467359" y="187960"/>
                  </a:lnTo>
                  <a:lnTo>
                    <a:pt x="501650" y="228600"/>
                  </a:lnTo>
                  <a:lnTo>
                    <a:pt x="519429" y="275590"/>
                  </a:lnTo>
                  <a:lnTo>
                    <a:pt x="520700" y="295910"/>
                  </a:lnTo>
                  <a:lnTo>
                    <a:pt x="519429" y="317500"/>
                  </a:lnTo>
                  <a:lnTo>
                    <a:pt x="514350" y="332740"/>
                  </a:lnTo>
                  <a:lnTo>
                    <a:pt x="510539" y="349250"/>
                  </a:lnTo>
                  <a:lnTo>
                    <a:pt x="481329" y="392430"/>
                  </a:lnTo>
                  <a:lnTo>
                    <a:pt x="444500" y="424180"/>
                  </a:lnTo>
                  <a:lnTo>
                    <a:pt x="425450" y="434340"/>
                  </a:lnTo>
                  <a:lnTo>
                    <a:pt x="408939" y="443230"/>
                  </a:lnTo>
                  <a:lnTo>
                    <a:pt x="391159" y="450850"/>
                  </a:lnTo>
                  <a:lnTo>
                    <a:pt x="374650" y="454660"/>
                  </a:lnTo>
                  <a:lnTo>
                    <a:pt x="355600" y="459740"/>
                  </a:lnTo>
                  <a:lnTo>
                    <a:pt x="341629" y="463550"/>
                  </a:lnTo>
                  <a:lnTo>
                    <a:pt x="320039" y="464820"/>
                  </a:lnTo>
                  <a:lnTo>
                    <a:pt x="300989" y="466090"/>
                  </a:lnTo>
                  <a:lnTo>
                    <a:pt x="210819" y="466090"/>
                  </a:lnTo>
                  <a:lnTo>
                    <a:pt x="194309" y="464820"/>
                  </a:lnTo>
                  <a:lnTo>
                    <a:pt x="143509" y="454660"/>
                  </a:lnTo>
                  <a:lnTo>
                    <a:pt x="88900" y="431800"/>
                  </a:lnTo>
                  <a:lnTo>
                    <a:pt x="48259" y="401320"/>
                  </a:lnTo>
                  <a:lnTo>
                    <a:pt x="20319" y="368300"/>
                  </a:lnTo>
                  <a:lnTo>
                    <a:pt x="6350" y="332740"/>
                  </a:lnTo>
                  <a:lnTo>
                    <a:pt x="1269" y="318770"/>
                  </a:lnTo>
                  <a:lnTo>
                    <a:pt x="0" y="303530"/>
                  </a:lnTo>
                  <a:lnTo>
                    <a:pt x="1269" y="290830"/>
                  </a:lnTo>
                  <a:lnTo>
                    <a:pt x="5079" y="267970"/>
                  </a:lnTo>
                  <a:lnTo>
                    <a:pt x="22859" y="223520"/>
                  </a:lnTo>
                  <a:lnTo>
                    <a:pt x="55879" y="186690"/>
                  </a:lnTo>
                  <a:lnTo>
                    <a:pt x="100329" y="157480"/>
                  </a:lnTo>
                  <a:lnTo>
                    <a:pt x="162559" y="135890"/>
                  </a:lnTo>
                  <a:lnTo>
                    <a:pt x="182879" y="132080"/>
                  </a:lnTo>
                  <a:lnTo>
                    <a:pt x="63500" y="6350"/>
                  </a:lnTo>
                  <a:close/>
                </a:path>
                <a:path w="523240" h="468630">
                  <a:moveTo>
                    <a:pt x="0" y="0"/>
                  </a:moveTo>
                  <a:lnTo>
                    <a:pt x="0" y="0"/>
                  </a:lnTo>
                </a:path>
                <a:path w="523240" h="468630">
                  <a:moveTo>
                    <a:pt x="523239" y="468630"/>
                  </a:moveTo>
                  <a:lnTo>
                    <a:pt x="523239" y="468630"/>
                  </a:lnTo>
                </a:path>
              </a:pathLst>
            </a:custGeom>
            <a:ln w="12579">
              <a:solidFill>
                <a:srgbClr val="000000"/>
              </a:solidFill>
            </a:ln>
          </p:spPr>
          <p:txBody>
            <a:bodyPr wrap="square" lIns="0" tIns="0" rIns="0" bIns="0" rtlCol="0"/>
            <a:lstStyle/>
            <a:p>
              <a:endParaRPr sz="1632"/>
            </a:p>
          </p:txBody>
        </p:sp>
        <p:sp>
          <p:nvSpPr>
            <p:cNvPr id="55" name="object 55"/>
            <p:cNvSpPr/>
            <p:nvPr/>
          </p:nvSpPr>
          <p:spPr>
            <a:xfrm>
              <a:off x="7838440" y="1637030"/>
              <a:ext cx="520700" cy="466090"/>
            </a:xfrm>
            <a:custGeom>
              <a:avLst/>
              <a:gdLst/>
              <a:ahLst/>
              <a:cxnLst/>
              <a:rect l="l" t="t" r="r" b="b"/>
              <a:pathLst>
                <a:path w="520700" h="466089">
                  <a:moveTo>
                    <a:pt x="63500" y="6350"/>
                  </a:moveTo>
                  <a:lnTo>
                    <a:pt x="182879" y="132080"/>
                  </a:lnTo>
                  <a:lnTo>
                    <a:pt x="162559" y="135890"/>
                  </a:lnTo>
                  <a:lnTo>
                    <a:pt x="129539" y="144780"/>
                  </a:lnTo>
                  <a:lnTo>
                    <a:pt x="77469" y="168910"/>
                  </a:lnTo>
                  <a:lnTo>
                    <a:pt x="38100" y="204470"/>
                  </a:lnTo>
                  <a:lnTo>
                    <a:pt x="11429" y="247650"/>
                  </a:lnTo>
                  <a:lnTo>
                    <a:pt x="1269" y="290830"/>
                  </a:lnTo>
                  <a:lnTo>
                    <a:pt x="0" y="303530"/>
                  </a:lnTo>
                  <a:lnTo>
                    <a:pt x="1269" y="318770"/>
                  </a:lnTo>
                  <a:lnTo>
                    <a:pt x="20319" y="368300"/>
                  </a:lnTo>
                  <a:lnTo>
                    <a:pt x="48259" y="401320"/>
                  </a:lnTo>
                  <a:lnTo>
                    <a:pt x="88900" y="431800"/>
                  </a:lnTo>
                  <a:lnTo>
                    <a:pt x="143509" y="454660"/>
                  </a:lnTo>
                  <a:lnTo>
                    <a:pt x="194309" y="464820"/>
                  </a:lnTo>
                  <a:lnTo>
                    <a:pt x="210819" y="466090"/>
                  </a:lnTo>
                  <a:lnTo>
                    <a:pt x="300989" y="466090"/>
                  </a:lnTo>
                  <a:lnTo>
                    <a:pt x="341629" y="463550"/>
                  </a:lnTo>
                  <a:lnTo>
                    <a:pt x="374650" y="454660"/>
                  </a:lnTo>
                  <a:lnTo>
                    <a:pt x="391159" y="450850"/>
                  </a:lnTo>
                  <a:lnTo>
                    <a:pt x="444500" y="424180"/>
                  </a:lnTo>
                  <a:lnTo>
                    <a:pt x="481329" y="392430"/>
                  </a:lnTo>
                  <a:lnTo>
                    <a:pt x="510539" y="349250"/>
                  </a:lnTo>
                  <a:lnTo>
                    <a:pt x="514350" y="332740"/>
                  </a:lnTo>
                  <a:lnTo>
                    <a:pt x="519429" y="317500"/>
                  </a:lnTo>
                  <a:lnTo>
                    <a:pt x="520700" y="295910"/>
                  </a:lnTo>
                  <a:lnTo>
                    <a:pt x="519429" y="275590"/>
                  </a:lnTo>
                  <a:lnTo>
                    <a:pt x="516889" y="261620"/>
                  </a:lnTo>
                  <a:lnTo>
                    <a:pt x="491489" y="214630"/>
                  </a:lnTo>
                  <a:lnTo>
                    <a:pt x="452119" y="176530"/>
                  </a:lnTo>
                  <a:lnTo>
                    <a:pt x="417829" y="157480"/>
                  </a:lnTo>
                  <a:lnTo>
                    <a:pt x="397509" y="147320"/>
                  </a:lnTo>
                  <a:lnTo>
                    <a:pt x="379729" y="140970"/>
                  </a:lnTo>
                  <a:lnTo>
                    <a:pt x="359409" y="135890"/>
                  </a:lnTo>
                  <a:lnTo>
                    <a:pt x="341629" y="133350"/>
                  </a:lnTo>
                  <a:lnTo>
                    <a:pt x="325119" y="132080"/>
                  </a:lnTo>
                  <a:lnTo>
                    <a:pt x="454366" y="25400"/>
                  </a:lnTo>
                  <a:lnTo>
                    <a:pt x="247650" y="25400"/>
                  </a:lnTo>
                  <a:lnTo>
                    <a:pt x="232410" y="21590"/>
                  </a:lnTo>
                  <a:lnTo>
                    <a:pt x="147319" y="21590"/>
                  </a:lnTo>
                  <a:lnTo>
                    <a:pt x="63500" y="6350"/>
                  </a:lnTo>
                  <a:close/>
                </a:path>
                <a:path w="520700" h="466089">
                  <a:moveTo>
                    <a:pt x="355600" y="0"/>
                  </a:moveTo>
                  <a:lnTo>
                    <a:pt x="247650" y="0"/>
                  </a:lnTo>
                  <a:lnTo>
                    <a:pt x="247650" y="25400"/>
                  </a:lnTo>
                  <a:lnTo>
                    <a:pt x="454366" y="25400"/>
                  </a:lnTo>
                  <a:lnTo>
                    <a:pt x="455905" y="24130"/>
                  </a:lnTo>
                  <a:lnTo>
                    <a:pt x="354329" y="24130"/>
                  </a:lnTo>
                  <a:lnTo>
                    <a:pt x="355600" y="0"/>
                  </a:lnTo>
                  <a:close/>
                </a:path>
                <a:path w="520700" h="466089">
                  <a:moveTo>
                    <a:pt x="485139" y="0"/>
                  </a:moveTo>
                  <a:lnTo>
                    <a:pt x="354329" y="24130"/>
                  </a:lnTo>
                  <a:lnTo>
                    <a:pt x="455905" y="24130"/>
                  </a:lnTo>
                  <a:lnTo>
                    <a:pt x="485139" y="0"/>
                  </a:lnTo>
                  <a:close/>
                </a:path>
                <a:path w="520700" h="466089">
                  <a:moveTo>
                    <a:pt x="146050" y="0"/>
                  </a:moveTo>
                  <a:lnTo>
                    <a:pt x="147319" y="21590"/>
                  </a:lnTo>
                  <a:lnTo>
                    <a:pt x="232410" y="21590"/>
                  </a:lnTo>
                  <a:lnTo>
                    <a:pt x="146050" y="0"/>
                  </a:lnTo>
                  <a:close/>
                </a:path>
              </a:pathLst>
            </a:custGeom>
            <a:solidFill>
              <a:srgbClr val="909090"/>
            </a:solidFill>
          </p:spPr>
          <p:txBody>
            <a:bodyPr wrap="square" lIns="0" tIns="0" rIns="0" bIns="0" rtlCol="0"/>
            <a:lstStyle/>
            <a:p>
              <a:endParaRPr sz="1632"/>
            </a:p>
          </p:txBody>
        </p:sp>
        <p:sp>
          <p:nvSpPr>
            <p:cNvPr id="56" name="object 56"/>
            <p:cNvSpPr/>
            <p:nvPr/>
          </p:nvSpPr>
          <p:spPr>
            <a:xfrm>
              <a:off x="7838440" y="1637030"/>
              <a:ext cx="523240" cy="468630"/>
            </a:xfrm>
            <a:custGeom>
              <a:avLst/>
              <a:gdLst/>
              <a:ahLst/>
              <a:cxnLst/>
              <a:rect l="l" t="t" r="r" b="b"/>
              <a:pathLst>
                <a:path w="523240" h="468630">
                  <a:moveTo>
                    <a:pt x="63500" y="6350"/>
                  </a:moveTo>
                  <a:lnTo>
                    <a:pt x="147319" y="21590"/>
                  </a:lnTo>
                  <a:lnTo>
                    <a:pt x="146050" y="0"/>
                  </a:lnTo>
                  <a:lnTo>
                    <a:pt x="247650" y="25400"/>
                  </a:lnTo>
                  <a:lnTo>
                    <a:pt x="247650" y="0"/>
                  </a:lnTo>
                  <a:lnTo>
                    <a:pt x="355600" y="0"/>
                  </a:lnTo>
                  <a:lnTo>
                    <a:pt x="354329" y="24130"/>
                  </a:lnTo>
                  <a:lnTo>
                    <a:pt x="485139" y="0"/>
                  </a:lnTo>
                  <a:lnTo>
                    <a:pt x="325119" y="132080"/>
                  </a:lnTo>
                  <a:lnTo>
                    <a:pt x="341629" y="133350"/>
                  </a:lnTo>
                  <a:lnTo>
                    <a:pt x="359409" y="135890"/>
                  </a:lnTo>
                  <a:lnTo>
                    <a:pt x="379729" y="140970"/>
                  </a:lnTo>
                  <a:lnTo>
                    <a:pt x="397509" y="147320"/>
                  </a:lnTo>
                  <a:lnTo>
                    <a:pt x="417829" y="157480"/>
                  </a:lnTo>
                  <a:lnTo>
                    <a:pt x="435609" y="165100"/>
                  </a:lnTo>
                  <a:lnTo>
                    <a:pt x="467359" y="187960"/>
                  </a:lnTo>
                  <a:lnTo>
                    <a:pt x="501650" y="228600"/>
                  </a:lnTo>
                  <a:lnTo>
                    <a:pt x="519429" y="275590"/>
                  </a:lnTo>
                  <a:lnTo>
                    <a:pt x="520700" y="295910"/>
                  </a:lnTo>
                  <a:lnTo>
                    <a:pt x="519429" y="317500"/>
                  </a:lnTo>
                  <a:lnTo>
                    <a:pt x="514350" y="332740"/>
                  </a:lnTo>
                  <a:lnTo>
                    <a:pt x="510539" y="349250"/>
                  </a:lnTo>
                  <a:lnTo>
                    <a:pt x="481329" y="392430"/>
                  </a:lnTo>
                  <a:lnTo>
                    <a:pt x="444500" y="424180"/>
                  </a:lnTo>
                  <a:lnTo>
                    <a:pt x="425450" y="434340"/>
                  </a:lnTo>
                  <a:lnTo>
                    <a:pt x="408939" y="443230"/>
                  </a:lnTo>
                  <a:lnTo>
                    <a:pt x="391159" y="450850"/>
                  </a:lnTo>
                  <a:lnTo>
                    <a:pt x="374650" y="454660"/>
                  </a:lnTo>
                  <a:lnTo>
                    <a:pt x="355600" y="459740"/>
                  </a:lnTo>
                  <a:lnTo>
                    <a:pt x="341629" y="463550"/>
                  </a:lnTo>
                  <a:lnTo>
                    <a:pt x="320039" y="464820"/>
                  </a:lnTo>
                  <a:lnTo>
                    <a:pt x="300989" y="466090"/>
                  </a:lnTo>
                  <a:lnTo>
                    <a:pt x="210819" y="466090"/>
                  </a:lnTo>
                  <a:lnTo>
                    <a:pt x="194309" y="464820"/>
                  </a:lnTo>
                  <a:lnTo>
                    <a:pt x="143509" y="454660"/>
                  </a:lnTo>
                  <a:lnTo>
                    <a:pt x="88900" y="431800"/>
                  </a:lnTo>
                  <a:lnTo>
                    <a:pt x="48259" y="401320"/>
                  </a:lnTo>
                  <a:lnTo>
                    <a:pt x="20319" y="368300"/>
                  </a:lnTo>
                  <a:lnTo>
                    <a:pt x="6350" y="332740"/>
                  </a:lnTo>
                  <a:lnTo>
                    <a:pt x="1269" y="318770"/>
                  </a:lnTo>
                  <a:lnTo>
                    <a:pt x="0" y="303530"/>
                  </a:lnTo>
                  <a:lnTo>
                    <a:pt x="1269" y="290830"/>
                  </a:lnTo>
                  <a:lnTo>
                    <a:pt x="5079" y="267970"/>
                  </a:lnTo>
                  <a:lnTo>
                    <a:pt x="21589" y="223520"/>
                  </a:lnTo>
                  <a:lnTo>
                    <a:pt x="55879" y="186690"/>
                  </a:lnTo>
                  <a:lnTo>
                    <a:pt x="100329" y="157480"/>
                  </a:lnTo>
                  <a:lnTo>
                    <a:pt x="162559" y="135890"/>
                  </a:lnTo>
                  <a:lnTo>
                    <a:pt x="182879" y="132080"/>
                  </a:lnTo>
                  <a:lnTo>
                    <a:pt x="63500" y="6350"/>
                  </a:lnTo>
                  <a:close/>
                </a:path>
                <a:path w="523240" h="468630">
                  <a:moveTo>
                    <a:pt x="0" y="0"/>
                  </a:moveTo>
                  <a:lnTo>
                    <a:pt x="0" y="0"/>
                  </a:lnTo>
                </a:path>
                <a:path w="523240" h="468630">
                  <a:moveTo>
                    <a:pt x="523239" y="468630"/>
                  </a:moveTo>
                  <a:lnTo>
                    <a:pt x="523239" y="468630"/>
                  </a:lnTo>
                </a:path>
              </a:pathLst>
            </a:custGeom>
            <a:ln w="12579">
              <a:solidFill>
                <a:srgbClr val="000000"/>
              </a:solidFill>
            </a:ln>
          </p:spPr>
          <p:txBody>
            <a:bodyPr wrap="square" lIns="0" tIns="0" rIns="0" bIns="0" rtlCol="0"/>
            <a:lstStyle/>
            <a:p>
              <a:endParaRPr sz="1632"/>
            </a:p>
          </p:txBody>
        </p:sp>
        <p:sp>
          <p:nvSpPr>
            <p:cNvPr id="57" name="object 57"/>
            <p:cNvSpPr/>
            <p:nvPr/>
          </p:nvSpPr>
          <p:spPr>
            <a:xfrm>
              <a:off x="8398510" y="1637030"/>
              <a:ext cx="520700" cy="466090"/>
            </a:xfrm>
            <a:custGeom>
              <a:avLst/>
              <a:gdLst/>
              <a:ahLst/>
              <a:cxnLst/>
              <a:rect l="l" t="t" r="r" b="b"/>
              <a:pathLst>
                <a:path w="520700" h="466089">
                  <a:moveTo>
                    <a:pt x="63500" y="6350"/>
                  </a:moveTo>
                  <a:lnTo>
                    <a:pt x="181610" y="132080"/>
                  </a:lnTo>
                  <a:lnTo>
                    <a:pt x="161290" y="135890"/>
                  </a:lnTo>
                  <a:lnTo>
                    <a:pt x="129540" y="144780"/>
                  </a:lnTo>
                  <a:lnTo>
                    <a:pt x="77470" y="168910"/>
                  </a:lnTo>
                  <a:lnTo>
                    <a:pt x="36830" y="204470"/>
                  </a:lnTo>
                  <a:lnTo>
                    <a:pt x="10160" y="247650"/>
                  </a:lnTo>
                  <a:lnTo>
                    <a:pt x="1270" y="290830"/>
                  </a:lnTo>
                  <a:lnTo>
                    <a:pt x="0" y="303530"/>
                  </a:lnTo>
                  <a:lnTo>
                    <a:pt x="1270" y="318770"/>
                  </a:lnTo>
                  <a:lnTo>
                    <a:pt x="20320" y="368300"/>
                  </a:lnTo>
                  <a:lnTo>
                    <a:pt x="46990" y="401320"/>
                  </a:lnTo>
                  <a:lnTo>
                    <a:pt x="87630" y="431800"/>
                  </a:lnTo>
                  <a:lnTo>
                    <a:pt x="142240" y="454660"/>
                  </a:lnTo>
                  <a:lnTo>
                    <a:pt x="193040" y="464820"/>
                  </a:lnTo>
                  <a:lnTo>
                    <a:pt x="210820" y="466090"/>
                  </a:lnTo>
                  <a:lnTo>
                    <a:pt x="299720" y="466090"/>
                  </a:lnTo>
                  <a:lnTo>
                    <a:pt x="340360" y="463550"/>
                  </a:lnTo>
                  <a:lnTo>
                    <a:pt x="373380" y="454660"/>
                  </a:lnTo>
                  <a:lnTo>
                    <a:pt x="389890" y="450850"/>
                  </a:lnTo>
                  <a:lnTo>
                    <a:pt x="443230" y="424180"/>
                  </a:lnTo>
                  <a:lnTo>
                    <a:pt x="480060" y="392430"/>
                  </a:lnTo>
                  <a:lnTo>
                    <a:pt x="509270" y="349250"/>
                  </a:lnTo>
                  <a:lnTo>
                    <a:pt x="513080" y="332740"/>
                  </a:lnTo>
                  <a:lnTo>
                    <a:pt x="518160" y="317500"/>
                  </a:lnTo>
                  <a:lnTo>
                    <a:pt x="520700" y="295910"/>
                  </a:lnTo>
                  <a:lnTo>
                    <a:pt x="518160" y="275590"/>
                  </a:lnTo>
                  <a:lnTo>
                    <a:pt x="515620" y="261620"/>
                  </a:lnTo>
                  <a:lnTo>
                    <a:pt x="509270" y="246380"/>
                  </a:lnTo>
                  <a:lnTo>
                    <a:pt x="501650" y="228600"/>
                  </a:lnTo>
                  <a:lnTo>
                    <a:pt x="490220" y="214630"/>
                  </a:lnTo>
                  <a:lnTo>
                    <a:pt x="478790" y="199390"/>
                  </a:lnTo>
                  <a:lnTo>
                    <a:pt x="466090" y="187960"/>
                  </a:lnTo>
                  <a:lnTo>
                    <a:pt x="452120" y="176530"/>
                  </a:lnTo>
                  <a:lnTo>
                    <a:pt x="434340" y="165100"/>
                  </a:lnTo>
                  <a:lnTo>
                    <a:pt x="416560" y="157480"/>
                  </a:lnTo>
                  <a:lnTo>
                    <a:pt x="396240" y="147320"/>
                  </a:lnTo>
                  <a:lnTo>
                    <a:pt x="378460" y="140970"/>
                  </a:lnTo>
                  <a:lnTo>
                    <a:pt x="358140" y="135890"/>
                  </a:lnTo>
                  <a:lnTo>
                    <a:pt x="340360" y="133350"/>
                  </a:lnTo>
                  <a:lnTo>
                    <a:pt x="325120" y="132080"/>
                  </a:lnTo>
                  <a:lnTo>
                    <a:pt x="453341" y="25400"/>
                  </a:lnTo>
                  <a:lnTo>
                    <a:pt x="247650" y="25400"/>
                  </a:lnTo>
                  <a:lnTo>
                    <a:pt x="232219" y="21590"/>
                  </a:lnTo>
                  <a:lnTo>
                    <a:pt x="147320" y="21590"/>
                  </a:lnTo>
                  <a:lnTo>
                    <a:pt x="63500" y="6350"/>
                  </a:lnTo>
                  <a:close/>
                </a:path>
                <a:path w="520700" h="466089">
                  <a:moveTo>
                    <a:pt x="354330" y="0"/>
                  </a:moveTo>
                  <a:lnTo>
                    <a:pt x="247650" y="0"/>
                  </a:lnTo>
                  <a:lnTo>
                    <a:pt x="247650" y="25400"/>
                  </a:lnTo>
                  <a:lnTo>
                    <a:pt x="453341" y="25400"/>
                  </a:lnTo>
                  <a:lnTo>
                    <a:pt x="454867" y="24130"/>
                  </a:lnTo>
                  <a:lnTo>
                    <a:pt x="353060" y="24130"/>
                  </a:lnTo>
                  <a:lnTo>
                    <a:pt x="354330" y="0"/>
                  </a:lnTo>
                  <a:close/>
                </a:path>
                <a:path w="520700" h="466089">
                  <a:moveTo>
                    <a:pt x="483870" y="0"/>
                  </a:moveTo>
                  <a:lnTo>
                    <a:pt x="353060" y="24130"/>
                  </a:lnTo>
                  <a:lnTo>
                    <a:pt x="454867" y="24130"/>
                  </a:lnTo>
                  <a:lnTo>
                    <a:pt x="483870" y="0"/>
                  </a:lnTo>
                  <a:close/>
                </a:path>
                <a:path w="520700" h="466089">
                  <a:moveTo>
                    <a:pt x="144780" y="0"/>
                  </a:moveTo>
                  <a:lnTo>
                    <a:pt x="147320" y="21590"/>
                  </a:lnTo>
                  <a:lnTo>
                    <a:pt x="232219" y="21590"/>
                  </a:lnTo>
                  <a:lnTo>
                    <a:pt x="144780" y="0"/>
                  </a:lnTo>
                  <a:close/>
                </a:path>
              </a:pathLst>
            </a:custGeom>
            <a:solidFill>
              <a:srgbClr val="909090"/>
            </a:solidFill>
          </p:spPr>
          <p:txBody>
            <a:bodyPr wrap="square" lIns="0" tIns="0" rIns="0" bIns="0" rtlCol="0"/>
            <a:lstStyle/>
            <a:p>
              <a:endParaRPr sz="1632"/>
            </a:p>
          </p:txBody>
        </p:sp>
        <p:sp>
          <p:nvSpPr>
            <p:cNvPr id="58" name="object 58"/>
            <p:cNvSpPr/>
            <p:nvPr/>
          </p:nvSpPr>
          <p:spPr>
            <a:xfrm>
              <a:off x="8398510" y="1637030"/>
              <a:ext cx="521970" cy="468630"/>
            </a:xfrm>
            <a:custGeom>
              <a:avLst/>
              <a:gdLst/>
              <a:ahLst/>
              <a:cxnLst/>
              <a:rect l="l" t="t" r="r" b="b"/>
              <a:pathLst>
                <a:path w="521970" h="468630">
                  <a:moveTo>
                    <a:pt x="63500" y="6350"/>
                  </a:moveTo>
                  <a:lnTo>
                    <a:pt x="147320" y="21590"/>
                  </a:lnTo>
                  <a:lnTo>
                    <a:pt x="144780" y="0"/>
                  </a:lnTo>
                  <a:lnTo>
                    <a:pt x="247650" y="25400"/>
                  </a:lnTo>
                  <a:lnTo>
                    <a:pt x="247650" y="0"/>
                  </a:lnTo>
                  <a:lnTo>
                    <a:pt x="354330" y="0"/>
                  </a:lnTo>
                  <a:lnTo>
                    <a:pt x="353060" y="24130"/>
                  </a:lnTo>
                  <a:lnTo>
                    <a:pt x="483870" y="0"/>
                  </a:lnTo>
                  <a:lnTo>
                    <a:pt x="325120" y="132080"/>
                  </a:lnTo>
                  <a:lnTo>
                    <a:pt x="340360" y="133350"/>
                  </a:lnTo>
                  <a:lnTo>
                    <a:pt x="358140" y="135890"/>
                  </a:lnTo>
                  <a:lnTo>
                    <a:pt x="378460" y="140970"/>
                  </a:lnTo>
                  <a:lnTo>
                    <a:pt x="396240" y="147320"/>
                  </a:lnTo>
                  <a:lnTo>
                    <a:pt x="416560" y="157480"/>
                  </a:lnTo>
                  <a:lnTo>
                    <a:pt x="434340" y="165100"/>
                  </a:lnTo>
                  <a:lnTo>
                    <a:pt x="452120" y="176530"/>
                  </a:lnTo>
                  <a:lnTo>
                    <a:pt x="466090" y="187960"/>
                  </a:lnTo>
                  <a:lnTo>
                    <a:pt x="478790" y="199390"/>
                  </a:lnTo>
                  <a:lnTo>
                    <a:pt x="490220" y="214630"/>
                  </a:lnTo>
                  <a:lnTo>
                    <a:pt x="501650" y="228600"/>
                  </a:lnTo>
                  <a:lnTo>
                    <a:pt x="509270" y="246380"/>
                  </a:lnTo>
                  <a:lnTo>
                    <a:pt x="515620" y="261620"/>
                  </a:lnTo>
                  <a:lnTo>
                    <a:pt x="518160" y="275590"/>
                  </a:lnTo>
                  <a:lnTo>
                    <a:pt x="520700" y="295910"/>
                  </a:lnTo>
                  <a:lnTo>
                    <a:pt x="518160" y="317500"/>
                  </a:lnTo>
                  <a:lnTo>
                    <a:pt x="513080" y="332740"/>
                  </a:lnTo>
                  <a:lnTo>
                    <a:pt x="509270" y="349250"/>
                  </a:lnTo>
                  <a:lnTo>
                    <a:pt x="480060" y="392430"/>
                  </a:lnTo>
                  <a:lnTo>
                    <a:pt x="443230" y="424180"/>
                  </a:lnTo>
                  <a:lnTo>
                    <a:pt x="424180" y="434340"/>
                  </a:lnTo>
                  <a:lnTo>
                    <a:pt x="407670" y="443230"/>
                  </a:lnTo>
                  <a:lnTo>
                    <a:pt x="389890" y="450850"/>
                  </a:lnTo>
                  <a:lnTo>
                    <a:pt x="373380" y="454660"/>
                  </a:lnTo>
                  <a:lnTo>
                    <a:pt x="354330" y="459740"/>
                  </a:lnTo>
                  <a:lnTo>
                    <a:pt x="340360" y="463550"/>
                  </a:lnTo>
                  <a:lnTo>
                    <a:pt x="318770" y="464820"/>
                  </a:lnTo>
                  <a:lnTo>
                    <a:pt x="299720" y="466090"/>
                  </a:lnTo>
                  <a:lnTo>
                    <a:pt x="210820" y="466090"/>
                  </a:lnTo>
                  <a:lnTo>
                    <a:pt x="193040" y="464820"/>
                  </a:lnTo>
                  <a:lnTo>
                    <a:pt x="142240" y="454660"/>
                  </a:lnTo>
                  <a:lnTo>
                    <a:pt x="87630" y="431800"/>
                  </a:lnTo>
                  <a:lnTo>
                    <a:pt x="46990" y="401320"/>
                  </a:lnTo>
                  <a:lnTo>
                    <a:pt x="20320" y="368300"/>
                  </a:lnTo>
                  <a:lnTo>
                    <a:pt x="5080" y="332740"/>
                  </a:lnTo>
                  <a:lnTo>
                    <a:pt x="0" y="303530"/>
                  </a:lnTo>
                  <a:lnTo>
                    <a:pt x="1270" y="290830"/>
                  </a:lnTo>
                  <a:lnTo>
                    <a:pt x="10160" y="247650"/>
                  </a:lnTo>
                  <a:lnTo>
                    <a:pt x="36830" y="204470"/>
                  </a:lnTo>
                  <a:lnTo>
                    <a:pt x="77470" y="168910"/>
                  </a:lnTo>
                  <a:lnTo>
                    <a:pt x="129540" y="144780"/>
                  </a:lnTo>
                  <a:lnTo>
                    <a:pt x="181610" y="132080"/>
                  </a:lnTo>
                  <a:lnTo>
                    <a:pt x="63500" y="6350"/>
                  </a:lnTo>
                  <a:close/>
                </a:path>
                <a:path w="521970" h="468630">
                  <a:moveTo>
                    <a:pt x="0" y="0"/>
                  </a:moveTo>
                  <a:lnTo>
                    <a:pt x="0" y="0"/>
                  </a:lnTo>
                </a:path>
                <a:path w="521970" h="468630">
                  <a:moveTo>
                    <a:pt x="521970" y="468630"/>
                  </a:moveTo>
                  <a:lnTo>
                    <a:pt x="521970" y="468630"/>
                  </a:lnTo>
                </a:path>
              </a:pathLst>
            </a:custGeom>
            <a:ln w="12579">
              <a:solidFill>
                <a:srgbClr val="000000"/>
              </a:solidFill>
            </a:ln>
          </p:spPr>
          <p:txBody>
            <a:bodyPr wrap="square" lIns="0" tIns="0" rIns="0" bIns="0" rtlCol="0"/>
            <a:lstStyle/>
            <a:p>
              <a:endParaRPr sz="1632"/>
            </a:p>
          </p:txBody>
        </p:sp>
      </p:grpSp>
      <p:sp>
        <p:nvSpPr>
          <p:cNvPr id="59" name="object 59"/>
          <p:cNvSpPr txBox="1"/>
          <p:nvPr/>
        </p:nvSpPr>
        <p:spPr>
          <a:xfrm>
            <a:off x="7765874" y="1588685"/>
            <a:ext cx="1715940" cy="262787"/>
          </a:xfrm>
          <a:prstGeom prst="rect">
            <a:avLst/>
          </a:prstGeom>
        </p:spPr>
        <p:txBody>
          <a:bodyPr vert="horz" wrap="square" lIns="0" tIns="11516" rIns="0" bIns="0" rtlCol="0">
            <a:spAutoFit/>
          </a:bodyPr>
          <a:lstStyle/>
          <a:p>
            <a:pPr marL="11516">
              <a:spcBef>
                <a:spcPts val="91"/>
              </a:spcBef>
              <a:tabLst>
                <a:tab pos="529177" algn="l"/>
                <a:tab pos="1047413" algn="l"/>
                <a:tab pos="1554132" algn="l"/>
              </a:tabLst>
            </a:pPr>
            <a:r>
              <a:rPr sz="1632" b="1" dirty="0">
                <a:solidFill>
                  <a:srgbClr val="FFFFFF"/>
                </a:solidFill>
                <a:latin typeface="Liberation Sans"/>
                <a:cs typeface="Liberation Sans"/>
              </a:rPr>
              <a:t>A	B	C	D</a:t>
            </a:r>
            <a:endParaRPr sz="1632">
              <a:latin typeface="Liberation Sans"/>
              <a:cs typeface="Liberation Sans"/>
            </a:endParaRPr>
          </a:p>
        </p:txBody>
      </p:sp>
      <p:grpSp>
        <p:nvGrpSpPr>
          <p:cNvPr id="60" name="object 60"/>
          <p:cNvGrpSpPr/>
          <p:nvPr/>
        </p:nvGrpSpPr>
        <p:grpSpPr>
          <a:xfrm>
            <a:off x="8349809" y="4730405"/>
            <a:ext cx="436471" cy="632249"/>
            <a:chOff x="7527350" y="5213410"/>
            <a:chExt cx="481330" cy="697230"/>
          </a:xfrm>
        </p:grpSpPr>
        <p:sp>
          <p:nvSpPr>
            <p:cNvPr id="61" name="object 61"/>
            <p:cNvSpPr/>
            <p:nvPr/>
          </p:nvSpPr>
          <p:spPr>
            <a:xfrm>
              <a:off x="7533640" y="5219700"/>
              <a:ext cx="468630" cy="683260"/>
            </a:xfrm>
            <a:custGeom>
              <a:avLst/>
              <a:gdLst/>
              <a:ahLst/>
              <a:cxnLst/>
              <a:rect l="l" t="t" r="r" b="b"/>
              <a:pathLst>
                <a:path w="468629" h="683260">
                  <a:moveTo>
                    <a:pt x="322002" y="255269"/>
                  </a:moveTo>
                  <a:lnTo>
                    <a:pt x="149859" y="255269"/>
                  </a:lnTo>
                  <a:lnTo>
                    <a:pt x="161289" y="257810"/>
                  </a:lnTo>
                  <a:lnTo>
                    <a:pt x="166369" y="266700"/>
                  </a:lnTo>
                  <a:lnTo>
                    <a:pt x="161289" y="293369"/>
                  </a:lnTo>
                  <a:lnTo>
                    <a:pt x="158750" y="330200"/>
                  </a:lnTo>
                  <a:lnTo>
                    <a:pt x="153669" y="360680"/>
                  </a:lnTo>
                  <a:lnTo>
                    <a:pt x="144779" y="391160"/>
                  </a:lnTo>
                  <a:lnTo>
                    <a:pt x="135889" y="429260"/>
                  </a:lnTo>
                  <a:lnTo>
                    <a:pt x="124459" y="461010"/>
                  </a:lnTo>
                  <a:lnTo>
                    <a:pt x="97789" y="502919"/>
                  </a:lnTo>
                  <a:lnTo>
                    <a:pt x="77469" y="529589"/>
                  </a:lnTo>
                  <a:lnTo>
                    <a:pt x="41909" y="571500"/>
                  </a:lnTo>
                  <a:lnTo>
                    <a:pt x="17779" y="599439"/>
                  </a:lnTo>
                  <a:lnTo>
                    <a:pt x="0" y="627380"/>
                  </a:lnTo>
                  <a:lnTo>
                    <a:pt x="0" y="638810"/>
                  </a:lnTo>
                  <a:lnTo>
                    <a:pt x="17779" y="660400"/>
                  </a:lnTo>
                  <a:lnTo>
                    <a:pt x="44450" y="683260"/>
                  </a:lnTo>
                  <a:lnTo>
                    <a:pt x="71119" y="683260"/>
                  </a:lnTo>
                  <a:lnTo>
                    <a:pt x="77469" y="676910"/>
                  </a:lnTo>
                  <a:lnTo>
                    <a:pt x="64769" y="662939"/>
                  </a:lnTo>
                  <a:lnTo>
                    <a:pt x="53339" y="646430"/>
                  </a:lnTo>
                  <a:lnTo>
                    <a:pt x="53339" y="635000"/>
                  </a:lnTo>
                  <a:lnTo>
                    <a:pt x="71119" y="608330"/>
                  </a:lnTo>
                  <a:lnTo>
                    <a:pt x="100329" y="580389"/>
                  </a:lnTo>
                  <a:lnTo>
                    <a:pt x="144779" y="524510"/>
                  </a:lnTo>
                  <a:lnTo>
                    <a:pt x="182879" y="477519"/>
                  </a:lnTo>
                  <a:lnTo>
                    <a:pt x="196850" y="461010"/>
                  </a:lnTo>
                  <a:lnTo>
                    <a:pt x="205739" y="449580"/>
                  </a:lnTo>
                  <a:lnTo>
                    <a:pt x="224789" y="447039"/>
                  </a:lnTo>
                  <a:lnTo>
                    <a:pt x="316229" y="447039"/>
                  </a:lnTo>
                  <a:lnTo>
                    <a:pt x="285750" y="396239"/>
                  </a:lnTo>
                  <a:lnTo>
                    <a:pt x="266700" y="355600"/>
                  </a:lnTo>
                  <a:lnTo>
                    <a:pt x="262889" y="332739"/>
                  </a:lnTo>
                  <a:lnTo>
                    <a:pt x="262889" y="304800"/>
                  </a:lnTo>
                  <a:lnTo>
                    <a:pt x="269239" y="288289"/>
                  </a:lnTo>
                  <a:lnTo>
                    <a:pt x="280669" y="279400"/>
                  </a:lnTo>
                  <a:lnTo>
                    <a:pt x="355973" y="279400"/>
                  </a:lnTo>
                  <a:lnTo>
                    <a:pt x="336550" y="266700"/>
                  </a:lnTo>
                  <a:lnTo>
                    <a:pt x="322002" y="255269"/>
                  </a:lnTo>
                  <a:close/>
                </a:path>
                <a:path w="468629" h="683260">
                  <a:moveTo>
                    <a:pt x="316229" y="447039"/>
                  </a:moveTo>
                  <a:lnTo>
                    <a:pt x="224789" y="447039"/>
                  </a:lnTo>
                  <a:lnTo>
                    <a:pt x="238759" y="455930"/>
                  </a:lnTo>
                  <a:lnTo>
                    <a:pt x="256539" y="468630"/>
                  </a:lnTo>
                  <a:lnTo>
                    <a:pt x="292100" y="515619"/>
                  </a:lnTo>
                  <a:lnTo>
                    <a:pt x="332739" y="571500"/>
                  </a:lnTo>
                  <a:lnTo>
                    <a:pt x="372109" y="627380"/>
                  </a:lnTo>
                  <a:lnTo>
                    <a:pt x="394969" y="660400"/>
                  </a:lnTo>
                  <a:lnTo>
                    <a:pt x="405129" y="665480"/>
                  </a:lnTo>
                  <a:lnTo>
                    <a:pt x="419100" y="665480"/>
                  </a:lnTo>
                  <a:lnTo>
                    <a:pt x="433069" y="652780"/>
                  </a:lnTo>
                  <a:lnTo>
                    <a:pt x="452119" y="641350"/>
                  </a:lnTo>
                  <a:lnTo>
                    <a:pt x="466089" y="629919"/>
                  </a:lnTo>
                  <a:lnTo>
                    <a:pt x="468065" y="621030"/>
                  </a:lnTo>
                  <a:lnTo>
                    <a:pt x="452119" y="621030"/>
                  </a:lnTo>
                  <a:lnTo>
                    <a:pt x="433069" y="618489"/>
                  </a:lnTo>
                  <a:lnTo>
                    <a:pt x="410209" y="599439"/>
                  </a:lnTo>
                  <a:lnTo>
                    <a:pt x="372109" y="538480"/>
                  </a:lnTo>
                  <a:lnTo>
                    <a:pt x="316229" y="447039"/>
                  </a:lnTo>
                  <a:close/>
                </a:path>
                <a:path w="468629" h="683260">
                  <a:moveTo>
                    <a:pt x="468629" y="618489"/>
                  </a:moveTo>
                  <a:lnTo>
                    <a:pt x="452119" y="621030"/>
                  </a:lnTo>
                  <a:lnTo>
                    <a:pt x="468065" y="621030"/>
                  </a:lnTo>
                  <a:lnTo>
                    <a:pt x="468629" y="618489"/>
                  </a:lnTo>
                  <a:close/>
                </a:path>
                <a:path w="468629" h="683260">
                  <a:moveTo>
                    <a:pt x="227329" y="0"/>
                  </a:moveTo>
                  <a:lnTo>
                    <a:pt x="213359" y="5080"/>
                  </a:lnTo>
                  <a:lnTo>
                    <a:pt x="203200" y="13969"/>
                  </a:lnTo>
                  <a:lnTo>
                    <a:pt x="196850" y="29210"/>
                  </a:lnTo>
                  <a:lnTo>
                    <a:pt x="194309" y="40639"/>
                  </a:lnTo>
                  <a:lnTo>
                    <a:pt x="196850" y="52069"/>
                  </a:lnTo>
                  <a:lnTo>
                    <a:pt x="203200" y="69850"/>
                  </a:lnTo>
                  <a:lnTo>
                    <a:pt x="205739" y="82550"/>
                  </a:lnTo>
                  <a:lnTo>
                    <a:pt x="208279" y="93980"/>
                  </a:lnTo>
                  <a:lnTo>
                    <a:pt x="205739" y="107950"/>
                  </a:lnTo>
                  <a:lnTo>
                    <a:pt x="196850" y="119380"/>
                  </a:lnTo>
                  <a:lnTo>
                    <a:pt x="182879" y="132080"/>
                  </a:lnTo>
                  <a:lnTo>
                    <a:pt x="166369" y="140969"/>
                  </a:lnTo>
                  <a:lnTo>
                    <a:pt x="153669" y="149860"/>
                  </a:lnTo>
                  <a:lnTo>
                    <a:pt x="140969" y="161289"/>
                  </a:lnTo>
                  <a:lnTo>
                    <a:pt x="130809" y="176530"/>
                  </a:lnTo>
                  <a:lnTo>
                    <a:pt x="119379" y="201930"/>
                  </a:lnTo>
                  <a:lnTo>
                    <a:pt x="109219" y="232410"/>
                  </a:lnTo>
                  <a:lnTo>
                    <a:pt x="100329" y="255269"/>
                  </a:lnTo>
                  <a:lnTo>
                    <a:pt x="97789" y="285750"/>
                  </a:lnTo>
                  <a:lnTo>
                    <a:pt x="93979" y="321310"/>
                  </a:lnTo>
                  <a:lnTo>
                    <a:pt x="93979" y="358139"/>
                  </a:lnTo>
                  <a:lnTo>
                    <a:pt x="97789" y="370839"/>
                  </a:lnTo>
                  <a:lnTo>
                    <a:pt x="102869" y="377189"/>
                  </a:lnTo>
                  <a:lnTo>
                    <a:pt x="114300" y="379730"/>
                  </a:lnTo>
                  <a:lnTo>
                    <a:pt x="121919" y="377189"/>
                  </a:lnTo>
                  <a:lnTo>
                    <a:pt x="124459" y="370839"/>
                  </a:lnTo>
                  <a:lnTo>
                    <a:pt x="124459" y="311150"/>
                  </a:lnTo>
                  <a:lnTo>
                    <a:pt x="127000" y="288289"/>
                  </a:lnTo>
                  <a:lnTo>
                    <a:pt x="130809" y="274319"/>
                  </a:lnTo>
                  <a:lnTo>
                    <a:pt x="138429" y="257810"/>
                  </a:lnTo>
                  <a:lnTo>
                    <a:pt x="149859" y="255269"/>
                  </a:lnTo>
                  <a:lnTo>
                    <a:pt x="322002" y="255269"/>
                  </a:lnTo>
                  <a:lnTo>
                    <a:pt x="318769" y="252730"/>
                  </a:lnTo>
                  <a:lnTo>
                    <a:pt x="307339" y="232410"/>
                  </a:lnTo>
                  <a:lnTo>
                    <a:pt x="297179" y="201930"/>
                  </a:lnTo>
                  <a:lnTo>
                    <a:pt x="294639" y="173989"/>
                  </a:lnTo>
                  <a:lnTo>
                    <a:pt x="280669" y="146050"/>
                  </a:lnTo>
                  <a:lnTo>
                    <a:pt x="266700" y="132080"/>
                  </a:lnTo>
                  <a:lnTo>
                    <a:pt x="256539" y="123189"/>
                  </a:lnTo>
                  <a:lnTo>
                    <a:pt x="256539" y="110489"/>
                  </a:lnTo>
                  <a:lnTo>
                    <a:pt x="262889" y="93980"/>
                  </a:lnTo>
                  <a:lnTo>
                    <a:pt x="269239" y="85089"/>
                  </a:lnTo>
                  <a:lnTo>
                    <a:pt x="274319" y="73660"/>
                  </a:lnTo>
                  <a:lnTo>
                    <a:pt x="280669" y="54610"/>
                  </a:lnTo>
                  <a:lnTo>
                    <a:pt x="274319" y="35560"/>
                  </a:lnTo>
                  <a:lnTo>
                    <a:pt x="271779" y="19050"/>
                  </a:lnTo>
                  <a:lnTo>
                    <a:pt x="262889" y="7619"/>
                  </a:lnTo>
                  <a:lnTo>
                    <a:pt x="247650" y="2539"/>
                  </a:lnTo>
                  <a:lnTo>
                    <a:pt x="227329" y="0"/>
                  </a:lnTo>
                  <a:close/>
                </a:path>
                <a:path w="468629" h="683260">
                  <a:moveTo>
                    <a:pt x="355973" y="279400"/>
                  </a:moveTo>
                  <a:lnTo>
                    <a:pt x="288289" y="279400"/>
                  </a:lnTo>
                  <a:lnTo>
                    <a:pt x="299719" y="285750"/>
                  </a:lnTo>
                  <a:lnTo>
                    <a:pt x="321309" y="302260"/>
                  </a:lnTo>
                  <a:lnTo>
                    <a:pt x="347979" y="321310"/>
                  </a:lnTo>
                  <a:lnTo>
                    <a:pt x="365759" y="330200"/>
                  </a:lnTo>
                  <a:lnTo>
                    <a:pt x="377189" y="332739"/>
                  </a:lnTo>
                  <a:lnTo>
                    <a:pt x="386079" y="330200"/>
                  </a:lnTo>
                  <a:lnTo>
                    <a:pt x="391159" y="321310"/>
                  </a:lnTo>
                  <a:lnTo>
                    <a:pt x="388619" y="313689"/>
                  </a:lnTo>
                  <a:lnTo>
                    <a:pt x="386079" y="304800"/>
                  </a:lnTo>
                  <a:lnTo>
                    <a:pt x="369569" y="288289"/>
                  </a:lnTo>
                  <a:lnTo>
                    <a:pt x="355973" y="279400"/>
                  </a:lnTo>
                  <a:close/>
                </a:path>
              </a:pathLst>
            </a:custGeom>
            <a:solidFill>
              <a:srgbClr val="CDCDCD"/>
            </a:solidFill>
          </p:spPr>
          <p:txBody>
            <a:bodyPr wrap="square" lIns="0" tIns="0" rIns="0" bIns="0" rtlCol="0"/>
            <a:lstStyle/>
            <a:p>
              <a:endParaRPr sz="1632"/>
            </a:p>
          </p:txBody>
        </p:sp>
        <p:sp>
          <p:nvSpPr>
            <p:cNvPr id="62" name="object 62"/>
            <p:cNvSpPr/>
            <p:nvPr/>
          </p:nvSpPr>
          <p:spPr>
            <a:xfrm>
              <a:off x="7533640" y="5219700"/>
              <a:ext cx="471170" cy="684530"/>
            </a:xfrm>
            <a:custGeom>
              <a:avLst/>
              <a:gdLst/>
              <a:ahLst/>
              <a:cxnLst/>
              <a:rect l="l" t="t" r="r" b="b"/>
              <a:pathLst>
                <a:path w="471170" h="684529">
                  <a:moveTo>
                    <a:pt x="466089" y="629919"/>
                  </a:moveTo>
                  <a:lnTo>
                    <a:pt x="468629" y="618489"/>
                  </a:lnTo>
                  <a:lnTo>
                    <a:pt x="452119" y="621030"/>
                  </a:lnTo>
                  <a:lnTo>
                    <a:pt x="433069" y="618489"/>
                  </a:lnTo>
                  <a:lnTo>
                    <a:pt x="372109" y="538480"/>
                  </a:lnTo>
                  <a:lnTo>
                    <a:pt x="316229" y="447039"/>
                  </a:lnTo>
                  <a:lnTo>
                    <a:pt x="285750" y="396239"/>
                  </a:lnTo>
                  <a:lnTo>
                    <a:pt x="266700" y="355600"/>
                  </a:lnTo>
                  <a:lnTo>
                    <a:pt x="262889" y="332739"/>
                  </a:lnTo>
                  <a:lnTo>
                    <a:pt x="262889" y="304800"/>
                  </a:lnTo>
                  <a:lnTo>
                    <a:pt x="269239" y="288289"/>
                  </a:lnTo>
                  <a:lnTo>
                    <a:pt x="280669" y="279400"/>
                  </a:lnTo>
                  <a:lnTo>
                    <a:pt x="288289" y="279400"/>
                  </a:lnTo>
                  <a:lnTo>
                    <a:pt x="299719" y="285750"/>
                  </a:lnTo>
                  <a:lnTo>
                    <a:pt x="321309" y="302260"/>
                  </a:lnTo>
                  <a:lnTo>
                    <a:pt x="347979" y="321310"/>
                  </a:lnTo>
                  <a:lnTo>
                    <a:pt x="365759" y="330200"/>
                  </a:lnTo>
                  <a:lnTo>
                    <a:pt x="377189" y="332739"/>
                  </a:lnTo>
                  <a:lnTo>
                    <a:pt x="386079" y="330200"/>
                  </a:lnTo>
                  <a:lnTo>
                    <a:pt x="391159" y="321310"/>
                  </a:lnTo>
                  <a:lnTo>
                    <a:pt x="388619" y="313689"/>
                  </a:lnTo>
                  <a:lnTo>
                    <a:pt x="386079" y="304800"/>
                  </a:lnTo>
                  <a:lnTo>
                    <a:pt x="369569" y="288289"/>
                  </a:lnTo>
                  <a:lnTo>
                    <a:pt x="336550" y="266700"/>
                  </a:lnTo>
                  <a:lnTo>
                    <a:pt x="318769" y="252730"/>
                  </a:lnTo>
                  <a:lnTo>
                    <a:pt x="307339" y="232410"/>
                  </a:lnTo>
                  <a:lnTo>
                    <a:pt x="297179" y="201930"/>
                  </a:lnTo>
                  <a:lnTo>
                    <a:pt x="294639" y="173989"/>
                  </a:lnTo>
                  <a:lnTo>
                    <a:pt x="288289" y="161289"/>
                  </a:lnTo>
                  <a:lnTo>
                    <a:pt x="280669" y="146050"/>
                  </a:lnTo>
                  <a:lnTo>
                    <a:pt x="266700" y="132080"/>
                  </a:lnTo>
                  <a:lnTo>
                    <a:pt x="256539" y="123189"/>
                  </a:lnTo>
                  <a:lnTo>
                    <a:pt x="256539" y="110489"/>
                  </a:lnTo>
                  <a:lnTo>
                    <a:pt x="262889" y="93980"/>
                  </a:lnTo>
                  <a:lnTo>
                    <a:pt x="269239" y="85089"/>
                  </a:lnTo>
                  <a:lnTo>
                    <a:pt x="274319" y="73660"/>
                  </a:lnTo>
                  <a:lnTo>
                    <a:pt x="280669" y="54610"/>
                  </a:lnTo>
                  <a:lnTo>
                    <a:pt x="274319" y="35560"/>
                  </a:lnTo>
                  <a:lnTo>
                    <a:pt x="271779" y="19050"/>
                  </a:lnTo>
                  <a:lnTo>
                    <a:pt x="262889" y="7619"/>
                  </a:lnTo>
                  <a:lnTo>
                    <a:pt x="247650" y="2539"/>
                  </a:lnTo>
                  <a:lnTo>
                    <a:pt x="227329" y="0"/>
                  </a:lnTo>
                  <a:lnTo>
                    <a:pt x="213359" y="5080"/>
                  </a:lnTo>
                  <a:lnTo>
                    <a:pt x="203200" y="13969"/>
                  </a:lnTo>
                  <a:lnTo>
                    <a:pt x="196850" y="29210"/>
                  </a:lnTo>
                  <a:lnTo>
                    <a:pt x="194309" y="40639"/>
                  </a:lnTo>
                  <a:lnTo>
                    <a:pt x="196850" y="52069"/>
                  </a:lnTo>
                  <a:lnTo>
                    <a:pt x="203200" y="69850"/>
                  </a:lnTo>
                  <a:lnTo>
                    <a:pt x="205739" y="82550"/>
                  </a:lnTo>
                  <a:lnTo>
                    <a:pt x="208279" y="93980"/>
                  </a:lnTo>
                  <a:lnTo>
                    <a:pt x="205739" y="107950"/>
                  </a:lnTo>
                  <a:lnTo>
                    <a:pt x="196850" y="119380"/>
                  </a:lnTo>
                  <a:lnTo>
                    <a:pt x="182879" y="132080"/>
                  </a:lnTo>
                  <a:lnTo>
                    <a:pt x="166369" y="140969"/>
                  </a:lnTo>
                  <a:lnTo>
                    <a:pt x="153669" y="149860"/>
                  </a:lnTo>
                  <a:lnTo>
                    <a:pt x="140969" y="161289"/>
                  </a:lnTo>
                  <a:lnTo>
                    <a:pt x="130809" y="176530"/>
                  </a:lnTo>
                  <a:lnTo>
                    <a:pt x="119379" y="201930"/>
                  </a:lnTo>
                  <a:lnTo>
                    <a:pt x="109219" y="232410"/>
                  </a:lnTo>
                  <a:lnTo>
                    <a:pt x="100329" y="255269"/>
                  </a:lnTo>
                  <a:lnTo>
                    <a:pt x="97789" y="285750"/>
                  </a:lnTo>
                  <a:lnTo>
                    <a:pt x="93979" y="321310"/>
                  </a:lnTo>
                  <a:lnTo>
                    <a:pt x="93979" y="341630"/>
                  </a:lnTo>
                  <a:lnTo>
                    <a:pt x="93979" y="358139"/>
                  </a:lnTo>
                  <a:lnTo>
                    <a:pt x="97789" y="370839"/>
                  </a:lnTo>
                  <a:lnTo>
                    <a:pt x="102869" y="377189"/>
                  </a:lnTo>
                  <a:lnTo>
                    <a:pt x="114300" y="379730"/>
                  </a:lnTo>
                  <a:lnTo>
                    <a:pt x="121919" y="377189"/>
                  </a:lnTo>
                  <a:lnTo>
                    <a:pt x="124459" y="370839"/>
                  </a:lnTo>
                  <a:lnTo>
                    <a:pt x="124459" y="346710"/>
                  </a:lnTo>
                  <a:lnTo>
                    <a:pt x="124459" y="311150"/>
                  </a:lnTo>
                  <a:lnTo>
                    <a:pt x="127000" y="288289"/>
                  </a:lnTo>
                  <a:lnTo>
                    <a:pt x="130809" y="274319"/>
                  </a:lnTo>
                  <a:lnTo>
                    <a:pt x="138429" y="257810"/>
                  </a:lnTo>
                  <a:lnTo>
                    <a:pt x="149859" y="255269"/>
                  </a:lnTo>
                  <a:lnTo>
                    <a:pt x="161289" y="257810"/>
                  </a:lnTo>
                  <a:lnTo>
                    <a:pt x="166369" y="266700"/>
                  </a:lnTo>
                  <a:lnTo>
                    <a:pt x="161289" y="293369"/>
                  </a:lnTo>
                  <a:lnTo>
                    <a:pt x="158750" y="330200"/>
                  </a:lnTo>
                  <a:lnTo>
                    <a:pt x="153669" y="360680"/>
                  </a:lnTo>
                  <a:lnTo>
                    <a:pt x="144779" y="391160"/>
                  </a:lnTo>
                  <a:lnTo>
                    <a:pt x="135889" y="429260"/>
                  </a:lnTo>
                  <a:lnTo>
                    <a:pt x="97789" y="502919"/>
                  </a:lnTo>
                  <a:lnTo>
                    <a:pt x="41909" y="571500"/>
                  </a:lnTo>
                  <a:lnTo>
                    <a:pt x="17779" y="599439"/>
                  </a:lnTo>
                  <a:lnTo>
                    <a:pt x="0" y="627380"/>
                  </a:lnTo>
                  <a:lnTo>
                    <a:pt x="0" y="638810"/>
                  </a:lnTo>
                  <a:lnTo>
                    <a:pt x="17779" y="660400"/>
                  </a:lnTo>
                  <a:lnTo>
                    <a:pt x="44450" y="683260"/>
                  </a:lnTo>
                  <a:lnTo>
                    <a:pt x="71119" y="683260"/>
                  </a:lnTo>
                  <a:lnTo>
                    <a:pt x="77469" y="676910"/>
                  </a:lnTo>
                  <a:lnTo>
                    <a:pt x="64769" y="662939"/>
                  </a:lnTo>
                  <a:lnTo>
                    <a:pt x="53339" y="646430"/>
                  </a:lnTo>
                  <a:lnTo>
                    <a:pt x="53339" y="635000"/>
                  </a:lnTo>
                  <a:lnTo>
                    <a:pt x="71119" y="608330"/>
                  </a:lnTo>
                  <a:lnTo>
                    <a:pt x="100329" y="580389"/>
                  </a:lnTo>
                  <a:lnTo>
                    <a:pt x="144779" y="524510"/>
                  </a:lnTo>
                  <a:lnTo>
                    <a:pt x="182879" y="477519"/>
                  </a:lnTo>
                  <a:lnTo>
                    <a:pt x="196850" y="461010"/>
                  </a:lnTo>
                  <a:lnTo>
                    <a:pt x="205739" y="449580"/>
                  </a:lnTo>
                  <a:lnTo>
                    <a:pt x="256539" y="468630"/>
                  </a:lnTo>
                  <a:lnTo>
                    <a:pt x="292100" y="515619"/>
                  </a:lnTo>
                  <a:lnTo>
                    <a:pt x="332739" y="571500"/>
                  </a:lnTo>
                  <a:lnTo>
                    <a:pt x="372109" y="627380"/>
                  </a:lnTo>
                  <a:lnTo>
                    <a:pt x="394969" y="660400"/>
                  </a:lnTo>
                  <a:lnTo>
                    <a:pt x="405129" y="665480"/>
                  </a:lnTo>
                  <a:lnTo>
                    <a:pt x="419100" y="665480"/>
                  </a:lnTo>
                  <a:lnTo>
                    <a:pt x="433069" y="652780"/>
                  </a:lnTo>
                  <a:lnTo>
                    <a:pt x="452119" y="641350"/>
                  </a:lnTo>
                  <a:lnTo>
                    <a:pt x="466089" y="629919"/>
                  </a:lnTo>
                  <a:close/>
                </a:path>
                <a:path w="471170" h="684529">
                  <a:moveTo>
                    <a:pt x="0" y="0"/>
                  </a:moveTo>
                  <a:lnTo>
                    <a:pt x="0" y="0"/>
                  </a:lnTo>
                </a:path>
                <a:path w="471170" h="684529">
                  <a:moveTo>
                    <a:pt x="471169" y="684530"/>
                  </a:moveTo>
                  <a:lnTo>
                    <a:pt x="471169" y="684530"/>
                  </a:lnTo>
                </a:path>
              </a:pathLst>
            </a:custGeom>
            <a:ln w="12579">
              <a:solidFill>
                <a:srgbClr val="000000"/>
              </a:solidFill>
            </a:ln>
          </p:spPr>
          <p:txBody>
            <a:bodyPr wrap="square" lIns="0" tIns="0" rIns="0" bIns="0" rtlCol="0"/>
            <a:lstStyle/>
            <a:p>
              <a:endParaRPr sz="1632"/>
            </a:p>
          </p:txBody>
        </p:sp>
      </p:grpSp>
    </p:spTree>
    <p:extLst>
      <p:ext uri="{BB962C8B-B14F-4D97-AF65-F5344CB8AC3E}">
        <p14:creationId xmlns:p14="http://schemas.microsoft.com/office/powerpoint/2010/main" val="39900879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89457" y="506145"/>
            <a:ext cx="6800993" cy="627182"/>
          </a:xfrm>
          <a:prstGeom prst="rect">
            <a:avLst/>
          </a:prstGeom>
        </p:spPr>
        <p:txBody>
          <a:bodyPr vert="horz" wrap="square" lIns="0" tIns="11516" rIns="0" bIns="0" rtlCol="0" anchor="ctr">
            <a:spAutoFit/>
          </a:bodyPr>
          <a:lstStyle/>
          <a:p>
            <a:pPr marL="11516">
              <a:spcBef>
                <a:spcPts val="91"/>
              </a:spcBef>
            </a:pPr>
            <a:r>
              <a:rPr spc="-5" dirty="0"/>
              <a:t>If we do laundry</a:t>
            </a:r>
            <a:r>
              <a:rPr spc="-63" dirty="0"/>
              <a:t> </a:t>
            </a:r>
            <a:r>
              <a:rPr spc="-23" dirty="0"/>
              <a:t>sequentially...</a:t>
            </a:r>
          </a:p>
        </p:txBody>
      </p:sp>
      <p:sp>
        <p:nvSpPr>
          <p:cNvPr id="3" name="object 3"/>
          <p:cNvSpPr txBox="1"/>
          <p:nvPr/>
        </p:nvSpPr>
        <p:spPr>
          <a:xfrm>
            <a:off x="2067574" y="1687726"/>
            <a:ext cx="154895" cy="212829"/>
          </a:xfrm>
          <a:prstGeom prst="rect">
            <a:avLst/>
          </a:prstGeom>
        </p:spPr>
        <p:txBody>
          <a:bodyPr vert="horz" wrap="square" lIns="0" tIns="10365" rIns="0" bIns="0" rtlCol="0">
            <a:spAutoFit/>
          </a:bodyPr>
          <a:lstStyle/>
          <a:p>
            <a:pPr marL="11516">
              <a:spcBef>
                <a:spcPts val="82"/>
              </a:spcBef>
            </a:pPr>
            <a:r>
              <a:rPr sz="1315" spc="-9" dirty="0">
                <a:latin typeface="OpenSymbol"/>
                <a:cs typeface="OpenSymbol"/>
              </a:rPr>
              <a:t>●</a:t>
            </a:r>
            <a:endParaRPr sz="1315">
              <a:latin typeface="OpenSymbol"/>
              <a:cs typeface="OpenSymbol"/>
            </a:endParaRPr>
          </a:p>
        </p:txBody>
      </p:sp>
      <p:sp>
        <p:nvSpPr>
          <p:cNvPr id="4" name="object 4"/>
          <p:cNvSpPr txBox="1"/>
          <p:nvPr/>
        </p:nvSpPr>
        <p:spPr>
          <a:xfrm>
            <a:off x="2067574" y="2263545"/>
            <a:ext cx="154895" cy="212829"/>
          </a:xfrm>
          <a:prstGeom prst="rect">
            <a:avLst/>
          </a:prstGeom>
        </p:spPr>
        <p:txBody>
          <a:bodyPr vert="horz" wrap="square" lIns="0" tIns="10365" rIns="0" bIns="0" rtlCol="0">
            <a:spAutoFit/>
          </a:bodyPr>
          <a:lstStyle/>
          <a:p>
            <a:pPr marL="11516">
              <a:spcBef>
                <a:spcPts val="82"/>
              </a:spcBef>
            </a:pPr>
            <a:r>
              <a:rPr sz="1315" spc="-9" dirty="0">
                <a:latin typeface="OpenSymbol"/>
                <a:cs typeface="OpenSymbol"/>
              </a:rPr>
              <a:t>●</a:t>
            </a:r>
            <a:endParaRPr sz="1315">
              <a:latin typeface="OpenSymbol"/>
              <a:cs typeface="OpenSymbol"/>
            </a:endParaRPr>
          </a:p>
        </p:txBody>
      </p:sp>
      <p:grpSp>
        <p:nvGrpSpPr>
          <p:cNvPr id="5" name="object 5"/>
          <p:cNvGrpSpPr/>
          <p:nvPr/>
        </p:nvGrpSpPr>
        <p:grpSpPr>
          <a:xfrm>
            <a:off x="2568248" y="2055961"/>
            <a:ext cx="5990241" cy="296547"/>
            <a:chOff x="1151572" y="2264092"/>
            <a:chExt cx="6605905" cy="327025"/>
          </a:xfrm>
        </p:grpSpPr>
        <p:sp>
          <p:nvSpPr>
            <p:cNvPr id="6" name="object 6"/>
            <p:cNvSpPr/>
            <p:nvPr/>
          </p:nvSpPr>
          <p:spPr>
            <a:xfrm>
              <a:off x="1164590" y="2423159"/>
              <a:ext cx="420370" cy="0"/>
            </a:xfrm>
            <a:custGeom>
              <a:avLst/>
              <a:gdLst/>
              <a:ahLst/>
              <a:cxnLst/>
              <a:rect l="l" t="t" r="r" b="b"/>
              <a:pathLst>
                <a:path w="420369">
                  <a:moveTo>
                    <a:pt x="0" y="0"/>
                  </a:moveTo>
                  <a:lnTo>
                    <a:pt x="420369" y="0"/>
                  </a:lnTo>
                </a:path>
              </a:pathLst>
            </a:custGeom>
            <a:ln w="25518">
              <a:solidFill>
                <a:srgbClr val="DB0080"/>
              </a:solidFill>
            </a:ln>
          </p:spPr>
          <p:txBody>
            <a:bodyPr wrap="square" lIns="0" tIns="0" rIns="0" bIns="0" rtlCol="0"/>
            <a:lstStyle/>
            <a:p>
              <a:endParaRPr sz="1632"/>
            </a:p>
          </p:txBody>
        </p:sp>
        <p:sp>
          <p:nvSpPr>
            <p:cNvPr id="7" name="object 7"/>
            <p:cNvSpPr/>
            <p:nvPr/>
          </p:nvSpPr>
          <p:spPr>
            <a:xfrm>
              <a:off x="1616710" y="2277109"/>
              <a:ext cx="473709" cy="300990"/>
            </a:xfrm>
            <a:custGeom>
              <a:avLst/>
              <a:gdLst/>
              <a:ahLst/>
              <a:cxnLst/>
              <a:rect l="l" t="t" r="r" b="b"/>
              <a:pathLst>
                <a:path w="473710" h="300989">
                  <a:moveTo>
                    <a:pt x="20320" y="146050"/>
                  </a:moveTo>
                  <a:lnTo>
                    <a:pt x="461009" y="146050"/>
                  </a:lnTo>
                </a:path>
                <a:path w="473710" h="300989">
                  <a:moveTo>
                    <a:pt x="0" y="0"/>
                  </a:moveTo>
                  <a:lnTo>
                    <a:pt x="0" y="300989"/>
                  </a:lnTo>
                </a:path>
                <a:path w="473710" h="300989">
                  <a:moveTo>
                    <a:pt x="473709" y="0"/>
                  </a:moveTo>
                  <a:lnTo>
                    <a:pt x="473709" y="300989"/>
                  </a:lnTo>
                </a:path>
              </a:pathLst>
            </a:custGeom>
            <a:ln w="25518">
              <a:solidFill>
                <a:srgbClr val="000000"/>
              </a:solidFill>
            </a:ln>
          </p:spPr>
          <p:txBody>
            <a:bodyPr wrap="square" lIns="0" tIns="0" rIns="0" bIns="0" rtlCol="0"/>
            <a:lstStyle/>
            <a:p>
              <a:endParaRPr sz="1632"/>
            </a:p>
          </p:txBody>
        </p:sp>
        <p:sp>
          <p:nvSpPr>
            <p:cNvPr id="8" name="object 8"/>
            <p:cNvSpPr/>
            <p:nvPr/>
          </p:nvSpPr>
          <p:spPr>
            <a:xfrm>
              <a:off x="2114550" y="2423159"/>
              <a:ext cx="415290" cy="0"/>
            </a:xfrm>
            <a:custGeom>
              <a:avLst/>
              <a:gdLst/>
              <a:ahLst/>
              <a:cxnLst/>
              <a:rect l="l" t="t" r="r" b="b"/>
              <a:pathLst>
                <a:path w="415289">
                  <a:moveTo>
                    <a:pt x="0" y="0"/>
                  </a:moveTo>
                  <a:lnTo>
                    <a:pt x="415289" y="0"/>
                  </a:lnTo>
                </a:path>
              </a:pathLst>
            </a:custGeom>
            <a:ln w="25518">
              <a:solidFill>
                <a:srgbClr val="F29ED0"/>
              </a:solidFill>
            </a:ln>
          </p:spPr>
          <p:txBody>
            <a:bodyPr wrap="square" lIns="0" tIns="0" rIns="0" bIns="0" rtlCol="0"/>
            <a:lstStyle/>
            <a:p>
              <a:endParaRPr sz="1632"/>
            </a:p>
          </p:txBody>
        </p:sp>
        <p:sp>
          <p:nvSpPr>
            <p:cNvPr id="9" name="object 9"/>
            <p:cNvSpPr/>
            <p:nvPr/>
          </p:nvSpPr>
          <p:spPr>
            <a:xfrm>
              <a:off x="3032760" y="2277109"/>
              <a:ext cx="0" cy="300990"/>
            </a:xfrm>
            <a:custGeom>
              <a:avLst/>
              <a:gdLst/>
              <a:ahLst/>
              <a:cxnLst/>
              <a:rect l="l" t="t" r="r" b="b"/>
              <a:pathLst>
                <a:path h="300989">
                  <a:moveTo>
                    <a:pt x="0" y="0"/>
                  </a:moveTo>
                  <a:lnTo>
                    <a:pt x="0" y="300989"/>
                  </a:lnTo>
                </a:path>
              </a:pathLst>
            </a:custGeom>
            <a:ln w="25518">
              <a:solidFill>
                <a:srgbClr val="000000"/>
              </a:solidFill>
            </a:ln>
          </p:spPr>
          <p:txBody>
            <a:bodyPr wrap="square" lIns="0" tIns="0" rIns="0" bIns="0" rtlCol="0"/>
            <a:lstStyle/>
            <a:p>
              <a:endParaRPr sz="1632"/>
            </a:p>
          </p:txBody>
        </p:sp>
        <p:sp>
          <p:nvSpPr>
            <p:cNvPr id="10" name="object 10"/>
            <p:cNvSpPr/>
            <p:nvPr/>
          </p:nvSpPr>
          <p:spPr>
            <a:xfrm>
              <a:off x="2581910" y="2423159"/>
              <a:ext cx="434340" cy="15240"/>
            </a:xfrm>
            <a:custGeom>
              <a:avLst/>
              <a:gdLst/>
              <a:ahLst/>
              <a:cxnLst/>
              <a:rect l="l" t="t" r="r" b="b"/>
              <a:pathLst>
                <a:path w="434339" h="15239">
                  <a:moveTo>
                    <a:pt x="0" y="0"/>
                  </a:moveTo>
                  <a:lnTo>
                    <a:pt x="434339" y="15239"/>
                  </a:lnTo>
                </a:path>
              </a:pathLst>
            </a:custGeom>
            <a:ln w="25518">
              <a:solidFill>
                <a:srgbClr val="909090"/>
              </a:solidFill>
            </a:ln>
          </p:spPr>
          <p:txBody>
            <a:bodyPr wrap="square" lIns="0" tIns="0" rIns="0" bIns="0" rtlCol="0"/>
            <a:lstStyle/>
            <a:p>
              <a:endParaRPr sz="1632"/>
            </a:p>
          </p:txBody>
        </p:sp>
        <p:sp>
          <p:nvSpPr>
            <p:cNvPr id="11" name="object 11"/>
            <p:cNvSpPr/>
            <p:nvPr/>
          </p:nvSpPr>
          <p:spPr>
            <a:xfrm>
              <a:off x="3054350" y="2423159"/>
              <a:ext cx="421640" cy="0"/>
            </a:xfrm>
            <a:custGeom>
              <a:avLst/>
              <a:gdLst/>
              <a:ahLst/>
              <a:cxnLst/>
              <a:rect l="l" t="t" r="r" b="b"/>
              <a:pathLst>
                <a:path w="421639">
                  <a:moveTo>
                    <a:pt x="0" y="0"/>
                  </a:moveTo>
                  <a:lnTo>
                    <a:pt x="421639" y="0"/>
                  </a:lnTo>
                </a:path>
              </a:pathLst>
            </a:custGeom>
            <a:ln w="25518">
              <a:solidFill>
                <a:srgbClr val="DB0080"/>
              </a:solidFill>
            </a:ln>
          </p:spPr>
          <p:txBody>
            <a:bodyPr wrap="square" lIns="0" tIns="0" rIns="0" bIns="0" rtlCol="0"/>
            <a:lstStyle/>
            <a:p>
              <a:endParaRPr sz="1632"/>
            </a:p>
          </p:txBody>
        </p:sp>
        <p:sp>
          <p:nvSpPr>
            <p:cNvPr id="12" name="object 12"/>
            <p:cNvSpPr/>
            <p:nvPr/>
          </p:nvSpPr>
          <p:spPr>
            <a:xfrm>
              <a:off x="3506470" y="2277109"/>
              <a:ext cx="471170" cy="300990"/>
            </a:xfrm>
            <a:custGeom>
              <a:avLst/>
              <a:gdLst/>
              <a:ahLst/>
              <a:cxnLst/>
              <a:rect l="l" t="t" r="r" b="b"/>
              <a:pathLst>
                <a:path w="471170" h="300989">
                  <a:moveTo>
                    <a:pt x="21589" y="146050"/>
                  </a:moveTo>
                  <a:lnTo>
                    <a:pt x="458469" y="146050"/>
                  </a:lnTo>
                </a:path>
                <a:path w="471170" h="300989">
                  <a:moveTo>
                    <a:pt x="0" y="0"/>
                  </a:moveTo>
                  <a:lnTo>
                    <a:pt x="0" y="300989"/>
                  </a:lnTo>
                </a:path>
                <a:path w="471170" h="300989">
                  <a:moveTo>
                    <a:pt x="471169" y="0"/>
                  </a:moveTo>
                  <a:lnTo>
                    <a:pt x="471169" y="300989"/>
                  </a:lnTo>
                </a:path>
              </a:pathLst>
            </a:custGeom>
            <a:ln w="25518">
              <a:solidFill>
                <a:srgbClr val="000000"/>
              </a:solidFill>
            </a:ln>
          </p:spPr>
          <p:txBody>
            <a:bodyPr wrap="square" lIns="0" tIns="0" rIns="0" bIns="0" rtlCol="0"/>
            <a:lstStyle/>
            <a:p>
              <a:endParaRPr sz="1632"/>
            </a:p>
          </p:txBody>
        </p:sp>
        <p:sp>
          <p:nvSpPr>
            <p:cNvPr id="13" name="object 13"/>
            <p:cNvSpPr/>
            <p:nvPr/>
          </p:nvSpPr>
          <p:spPr>
            <a:xfrm>
              <a:off x="4003039" y="2423159"/>
              <a:ext cx="412750" cy="0"/>
            </a:xfrm>
            <a:custGeom>
              <a:avLst/>
              <a:gdLst/>
              <a:ahLst/>
              <a:cxnLst/>
              <a:rect l="l" t="t" r="r" b="b"/>
              <a:pathLst>
                <a:path w="412750">
                  <a:moveTo>
                    <a:pt x="0" y="0"/>
                  </a:moveTo>
                  <a:lnTo>
                    <a:pt x="412750" y="0"/>
                  </a:lnTo>
                </a:path>
              </a:pathLst>
            </a:custGeom>
            <a:ln w="25518">
              <a:solidFill>
                <a:srgbClr val="F29ED0"/>
              </a:solidFill>
            </a:ln>
          </p:spPr>
          <p:txBody>
            <a:bodyPr wrap="square" lIns="0" tIns="0" rIns="0" bIns="0" rtlCol="0"/>
            <a:lstStyle/>
            <a:p>
              <a:endParaRPr sz="1632"/>
            </a:p>
          </p:txBody>
        </p:sp>
        <p:sp>
          <p:nvSpPr>
            <p:cNvPr id="14" name="object 14"/>
            <p:cNvSpPr/>
            <p:nvPr/>
          </p:nvSpPr>
          <p:spPr>
            <a:xfrm>
              <a:off x="4923789" y="2277109"/>
              <a:ext cx="0" cy="300990"/>
            </a:xfrm>
            <a:custGeom>
              <a:avLst/>
              <a:gdLst/>
              <a:ahLst/>
              <a:cxnLst/>
              <a:rect l="l" t="t" r="r" b="b"/>
              <a:pathLst>
                <a:path h="300989">
                  <a:moveTo>
                    <a:pt x="0" y="0"/>
                  </a:moveTo>
                  <a:lnTo>
                    <a:pt x="0" y="300989"/>
                  </a:lnTo>
                </a:path>
              </a:pathLst>
            </a:custGeom>
            <a:ln w="25518">
              <a:solidFill>
                <a:srgbClr val="000000"/>
              </a:solidFill>
            </a:ln>
          </p:spPr>
          <p:txBody>
            <a:bodyPr wrap="square" lIns="0" tIns="0" rIns="0" bIns="0" rtlCol="0"/>
            <a:lstStyle/>
            <a:p>
              <a:endParaRPr sz="1632"/>
            </a:p>
          </p:txBody>
        </p:sp>
        <p:sp>
          <p:nvSpPr>
            <p:cNvPr id="15" name="object 15"/>
            <p:cNvSpPr/>
            <p:nvPr/>
          </p:nvSpPr>
          <p:spPr>
            <a:xfrm>
              <a:off x="4472939" y="2423159"/>
              <a:ext cx="417830" cy="2540"/>
            </a:xfrm>
            <a:custGeom>
              <a:avLst/>
              <a:gdLst/>
              <a:ahLst/>
              <a:cxnLst/>
              <a:rect l="l" t="t" r="r" b="b"/>
              <a:pathLst>
                <a:path w="417829" h="2539">
                  <a:moveTo>
                    <a:pt x="0" y="0"/>
                  </a:moveTo>
                  <a:lnTo>
                    <a:pt x="417830" y="2539"/>
                  </a:lnTo>
                </a:path>
              </a:pathLst>
            </a:custGeom>
            <a:ln w="25518">
              <a:solidFill>
                <a:srgbClr val="909090"/>
              </a:solidFill>
            </a:ln>
          </p:spPr>
          <p:txBody>
            <a:bodyPr wrap="square" lIns="0" tIns="0" rIns="0" bIns="0" rtlCol="0"/>
            <a:lstStyle/>
            <a:p>
              <a:endParaRPr sz="1632"/>
            </a:p>
          </p:txBody>
        </p:sp>
        <p:sp>
          <p:nvSpPr>
            <p:cNvPr id="16" name="object 16"/>
            <p:cNvSpPr/>
            <p:nvPr/>
          </p:nvSpPr>
          <p:spPr>
            <a:xfrm>
              <a:off x="4942839" y="2423159"/>
              <a:ext cx="420370" cy="0"/>
            </a:xfrm>
            <a:custGeom>
              <a:avLst/>
              <a:gdLst/>
              <a:ahLst/>
              <a:cxnLst/>
              <a:rect l="l" t="t" r="r" b="b"/>
              <a:pathLst>
                <a:path w="420370">
                  <a:moveTo>
                    <a:pt x="0" y="0"/>
                  </a:moveTo>
                  <a:lnTo>
                    <a:pt x="420370" y="0"/>
                  </a:lnTo>
                </a:path>
              </a:pathLst>
            </a:custGeom>
            <a:ln w="25518">
              <a:solidFill>
                <a:srgbClr val="DB0080"/>
              </a:solidFill>
            </a:ln>
          </p:spPr>
          <p:txBody>
            <a:bodyPr wrap="square" lIns="0" tIns="0" rIns="0" bIns="0" rtlCol="0"/>
            <a:lstStyle/>
            <a:p>
              <a:endParaRPr sz="1632"/>
            </a:p>
          </p:txBody>
        </p:sp>
        <p:sp>
          <p:nvSpPr>
            <p:cNvPr id="17" name="object 17"/>
            <p:cNvSpPr/>
            <p:nvPr/>
          </p:nvSpPr>
          <p:spPr>
            <a:xfrm>
              <a:off x="5394960" y="2277109"/>
              <a:ext cx="473709" cy="300990"/>
            </a:xfrm>
            <a:custGeom>
              <a:avLst/>
              <a:gdLst/>
              <a:ahLst/>
              <a:cxnLst/>
              <a:rect l="l" t="t" r="r" b="b"/>
              <a:pathLst>
                <a:path w="473710" h="300989">
                  <a:moveTo>
                    <a:pt x="22860" y="146050"/>
                  </a:moveTo>
                  <a:lnTo>
                    <a:pt x="461010" y="146050"/>
                  </a:lnTo>
                </a:path>
                <a:path w="473710" h="300989">
                  <a:moveTo>
                    <a:pt x="0" y="0"/>
                  </a:moveTo>
                  <a:lnTo>
                    <a:pt x="0" y="300989"/>
                  </a:lnTo>
                </a:path>
                <a:path w="473710" h="300989">
                  <a:moveTo>
                    <a:pt x="473710" y="0"/>
                  </a:moveTo>
                  <a:lnTo>
                    <a:pt x="473710" y="300989"/>
                  </a:lnTo>
                </a:path>
              </a:pathLst>
            </a:custGeom>
            <a:ln w="25518">
              <a:solidFill>
                <a:srgbClr val="000000"/>
              </a:solidFill>
            </a:ln>
          </p:spPr>
          <p:txBody>
            <a:bodyPr wrap="square" lIns="0" tIns="0" rIns="0" bIns="0" rtlCol="0"/>
            <a:lstStyle/>
            <a:p>
              <a:endParaRPr sz="1632"/>
            </a:p>
          </p:txBody>
        </p:sp>
        <p:sp>
          <p:nvSpPr>
            <p:cNvPr id="18" name="object 18"/>
            <p:cNvSpPr/>
            <p:nvPr/>
          </p:nvSpPr>
          <p:spPr>
            <a:xfrm>
              <a:off x="5894069" y="2423159"/>
              <a:ext cx="414020" cy="0"/>
            </a:xfrm>
            <a:custGeom>
              <a:avLst/>
              <a:gdLst/>
              <a:ahLst/>
              <a:cxnLst/>
              <a:rect l="l" t="t" r="r" b="b"/>
              <a:pathLst>
                <a:path w="414020">
                  <a:moveTo>
                    <a:pt x="0" y="0"/>
                  </a:moveTo>
                  <a:lnTo>
                    <a:pt x="414019" y="0"/>
                  </a:lnTo>
                </a:path>
              </a:pathLst>
            </a:custGeom>
            <a:ln w="25518">
              <a:solidFill>
                <a:srgbClr val="F29ED0"/>
              </a:solidFill>
            </a:ln>
          </p:spPr>
          <p:txBody>
            <a:bodyPr wrap="square" lIns="0" tIns="0" rIns="0" bIns="0" rtlCol="0"/>
            <a:lstStyle/>
            <a:p>
              <a:endParaRPr sz="1632"/>
            </a:p>
          </p:txBody>
        </p:sp>
        <p:sp>
          <p:nvSpPr>
            <p:cNvPr id="19" name="object 19"/>
            <p:cNvSpPr/>
            <p:nvPr/>
          </p:nvSpPr>
          <p:spPr>
            <a:xfrm>
              <a:off x="6813550" y="2277109"/>
              <a:ext cx="0" cy="300990"/>
            </a:xfrm>
            <a:custGeom>
              <a:avLst/>
              <a:gdLst/>
              <a:ahLst/>
              <a:cxnLst/>
              <a:rect l="l" t="t" r="r" b="b"/>
              <a:pathLst>
                <a:path h="300989">
                  <a:moveTo>
                    <a:pt x="0" y="0"/>
                  </a:moveTo>
                  <a:lnTo>
                    <a:pt x="0" y="300989"/>
                  </a:lnTo>
                </a:path>
              </a:pathLst>
            </a:custGeom>
            <a:ln w="25518">
              <a:solidFill>
                <a:srgbClr val="000000"/>
              </a:solidFill>
            </a:ln>
          </p:spPr>
          <p:txBody>
            <a:bodyPr wrap="square" lIns="0" tIns="0" rIns="0" bIns="0" rtlCol="0"/>
            <a:lstStyle/>
            <a:p>
              <a:endParaRPr sz="1632"/>
            </a:p>
          </p:txBody>
        </p:sp>
        <p:sp>
          <p:nvSpPr>
            <p:cNvPr id="20" name="object 20"/>
            <p:cNvSpPr/>
            <p:nvPr/>
          </p:nvSpPr>
          <p:spPr>
            <a:xfrm>
              <a:off x="6361430" y="2423159"/>
              <a:ext cx="417830" cy="2540"/>
            </a:xfrm>
            <a:custGeom>
              <a:avLst/>
              <a:gdLst/>
              <a:ahLst/>
              <a:cxnLst/>
              <a:rect l="l" t="t" r="r" b="b"/>
              <a:pathLst>
                <a:path w="417829" h="2539">
                  <a:moveTo>
                    <a:pt x="0" y="0"/>
                  </a:moveTo>
                  <a:lnTo>
                    <a:pt x="417829" y="2539"/>
                  </a:lnTo>
                </a:path>
              </a:pathLst>
            </a:custGeom>
            <a:ln w="25518">
              <a:solidFill>
                <a:srgbClr val="909090"/>
              </a:solidFill>
            </a:ln>
          </p:spPr>
          <p:txBody>
            <a:bodyPr wrap="square" lIns="0" tIns="0" rIns="0" bIns="0" rtlCol="0"/>
            <a:lstStyle/>
            <a:p>
              <a:endParaRPr sz="1632"/>
            </a:p>
          </p:txBody>
        </p:sp>
        <p:sp>
          <p:nvSpPr>
            <p:cNvPr id="21" name="object 21"/>
            <p:cNvSpPr/>
            <p:nvPr/>
          </p:nvSpPr>
          <p:spPr>
            <a:xfrm>
              <a:off x="6833869" y="2423159"/>
              <a:ext cx="420370" cy="0"/>
            </a:xfrm>
            <a:custGeom>
              <a:avLst/>
              <a:gdLst/>
              <a:ahLst/>
              <a:cxnLst/>
              <a:rect l="l" t="t" r="r" b="b"/>
              <a:pathLst>
                <a:path w="420370">
                  <a:moveTo>
                    <a:pt x="0" y="0"/>
                  </a:moveTo>
                  <a:lnTo>
                    <a:pt x="420370" y="0"/>
                  </a:lnTo>
                </a:path>
              </a:pathLst>
            </a:custGeom>
            <a:ln w="25518">
              <a:solidFill>
                <a:srgbClr val="DB0080"/>
              </a:solidFill>
            </a:ln>
          </p:spPr>
          <p:txBody>
            <a:bodyPr wrap="square" lIns="0" tIns="0" rIns="0" bIns="0" rtlCol="0"/>
            <a:lstStyle/>
            <a:p>
              <a:endParaRPr sz="1632"/>
            </a:p>
          </p:txBody>
        </p:sp>
        <p:sp>
          <p:nvSpPr>
            <p:cNvPr id="22" name="object 22"/>
            <p:cNvSpPr/>
            <p:nvPr/>
          </p:nvSpPr>
          <p:spPr>
            <a:xfrm>
              <a:off x="7287260" y="2277109"/>
              <a:ext cx="457200" cy="300990"/>
            </a:xfrm>
            <a:custGeom>
              <a:avLst/>
              <a:gdLst/>
              <a:ahLst/>
              <a:cxnLst/>
              <a:rect l="l" t="t" r="r" b="b"/>
              <a:pathLst>
                <a:path w="457200" h="300989">
                  <a:moveTo>
                    <a:pt x="19050" y="146050"/>
                  </a:moveTo>
                  <a:lnTo>
                    <a:pt x="457200" y="146050"/>
                  </a:lnTo>
                </a:path>
                <a:path w="457200" h="300989">
                  <a:moveTo>
                    <a:pt x="0" y="0"/>
                  </a:moveTo>
                  <a:lnTo>
                    <a:pt x="0" y="300989"/>
                  </a:lnTo>
                </a:path>
              </a:pathLst>
            </a:custGeom>
            <a:ln w="25518">
              <a:solidFill>
                <a:srgbClr val="000000"/>
              </a:solidFill>
            </a:ln>
          </p:spPr>
          <p:txBody>
            <a:bodyPr wrap="square" lIns="0" tIns="0" rIns="0" bIns="0" rtlCol="0"/>
            <a:lstStyle/>
            <a:p>
              <a:endParaRPr sz="1632"/>
            </a:p>
          </p:txBody>
        </p:sp>
      </p:grpSp>
      <p:sp>
        <p:nvSpPr>
          <p:cNvPr id="23" name="object 23"/>
          <p:cNvSpPr txBox="1"/>
          <p:nvPr/>
        </p:nvSpPr>
        <p:spPr>
          <a:xfrm>
            <a:off x="2651453" y="2194445"/>
            <a:ext cx="6719228" cy="262787"/>
          </a:xfrm>
          <a:prstGeom prst="rect">
            <a:avLst/>
          </a:prstGeom>
        </p:spPr>
        <p:txBody>
          <a:bodyPr vert="horz" wrap="square" lIns="0" tIns="11516" rIns="0" bIns="0" rtlCol="0">
            <a:spAutoFit/>
          </a:bodyPr>
          <a:lstStyle/>
          <a:p>
            <a:pPr marL="11516">
              <a:spcBef>
                <a:spcPts val="91"/>
              </a:spcBef>
              <a:tabLst>
                <a:tab pos="842422" algn="l"/>
                <a:tab pos="1277740" algn="l"/>
                <a:tab pos="1726877" algn="l"/>
                <a:tab pos="2556056" algn="l"/>
                <a:tab pos="2992526" algn="l"/>
                <a:tab pos="3438209" algn="l"/>
                <a:tab pos="4269690" algn="l"/>
                <a:tab pos="4706161" algn="l"/>
                <a:tab pos="5152995" algn="l"/>
                <a:tab pos="5982173" algn="l"/>
                <a:tab pos="6418643" algn="l"/>
              </a:tabLst>
            </a:pPr>
            <a:r>
              <a:rPr sz="1632" b="1" spc="-5" dirty="0">
                <a:latin typeface="DejaVu Sans"/>
                <a:cs typeface="DejaVu Sans"/>
              </a:rPr>
              <a:t>3</a:t>
            </a:r>
            <a:r>
              <a:rPr sz="1632" b="1" dirty="0">
                <a:latin typeface="DejaVu Sans"/>
                <a:cs typeface="DejaVu Sans"/>
              </a:rPr>
              <a:t>0</a:t>
            </a:r>
            <a:r>
              <a:rPr sz="1632" b="1" spc="218" dirty="0">
                <a:latin typeface="DejaVu Sans"/>
                <a:cs typeface="DejaVu Sans"/>
              </a:rPr>
              <a:t> </a:t>
            </a:r>
            <a:r>
              <a:rPr sz="1632" b="1" spc="-14" dirty="0">
                <a:latin typeface="DejaVu Sans"/>
                <a:cs typeface="DejaVu Sans"/>
              </a:rPr>
              <a:t>3</a:t>
            </a:r>
            <a:r>
              <a:rPr sz="1632" b="1" dirty="0">
                <a:latin typeface="DejaVu Sans"/>
                <a:cs typeface="DejaVu Sans"/>
              </a:rPr>
              <a:t>0	</a:t>
            </a:r>
            <a:r>
              <a:rPr sz="1632" b="1" spc="-14"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a:t>
            </a:r>
            <a:r>
              <a:rPr sz="1632" b="1" spc="181" dirty="0">
                <a:latin typeface="DejaVu Sans"/>
                <a:cs typeface="DejaVu Sans"/>
              </a:rPr>
              <a:t>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14" dirty="0">
                <a:latin typeface="DejaVu Sans"/>
                <a:cs typeface="DejaVu Sans"/>
              </a:rPr>
              <a:t>3</a:t>
            </a:r>
            <a:r>
              <a:rPr sz="1632" b="1" dirty="0">
                <a:latin typeface="DejaVu Sans"/>
                <a:cs typeface="DejaVu Sans"/>
              </a:rPr>
              <a:t>0</a:t>
            </a:r>
            <a:r>
              <a:rPr sz="1632" b="1" spc="218" dirty="0">
                <a:latin typeface="DejaVu Sans"/>
                <a:cs typeface="DejaVu Sans"/>
              </a:rPr>
              <a:t> </a:t>
            </a:r>
            <a:r>
              <a:rPr sz="1632" b="1" spc="-14"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a:t>
            </a:r>
            <a:r>
              <a:rPr sz="1632" b="1" spc="190" dirty="0">
                <a:latin typeface="DejaVu Sans"/>
                <a:cs typeface="DejaVu Sans"/>
              </a:rPr>
              <a:t>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a:t>
            </a:r>
            <a:endParaRPr sz="1632">
              <a:latin typeface="DejaVu Sans"/>
              <a:cs typeface="DejaVu Sans"/>
            </a:endParaRPr>
          </a:p>
        </p:txBody>
      </p:sp>
      <p:grpSp>
        <p:nvGrpSpPr>
          <p:cNvPr id="24" name="object 24"/>
          <p:cNvGrpSpPr/>
          <p:nvPr/>
        </p:nvGrpSpPr>
        <p:grpSpPr>
          <a:xfrm>
            <a:off x="2556965" y="1791373"/>
            <a:ext cx="6870091" cy="549331"/>
            <a:chOff x="1139130" y="1972310"/>
            <a:chExt cx="7576184" cy="605790"/>
          </a:xfrm>
        </p:grpSpPr>
        <p:sp>
          <p:nvSpPr>
            <p:cNvPr id="25" name="object 25"/>
            <p:cNvSpPr/>
            <p:nvPr/>
          </p:nvSpPr>
          <p:spPr>
            <a:xfrm>
              <a:off x="7757160" y="2277110"/>
              <a:ext cx="0" cy="300990"/>
            </a:xfrm>
            <a:custGeom>
              <a:avLst/>
              <a:gdLst/>
              <a:ahLst/>
              <a:cxnLst/>
              <a:rect l="l" t="t" r="r" b="b"/>
              <a:pathLst>
                <a:path h="300989">
                  <a:moveTo>
                    <a:pt x="0" y="0"/>
                  </a:moveTo>
                  <a:lnTo>
                    <a:pt x="0" y="300989"/>
                  </a:lnTo>
                </a:path>
              </a:pathLst>
            </a:custGeom>
            <a:ln w="25518">
              <a:solidFill>
                <a:srgbClr val="000000"/>
              </a:solidFill>
            </a:ln>
          </p:spPr>
          <p:txBody>
            <a:bodyPr wrap="square" lIns="0" tIns="0" rIns="0" bIns="0" rtlCol="0"/>
            <a:lstStyle/>
            <a:p>
              <a:endParaRPr sz="1632"/>
            </a:p>
          </p:txBody>
        </p:sp>
        <p:sp>
          <p:nvSpPr>
            <p:cNvPr id="26" name="object 26"/>
            <p:cNvSpPr/>
            <p:nvPr/>
          </p:nvSpPr>
          <p:spPr>
            <a:xfrm>
              <a:off x="7781289" y="2423160"/>
              <a:ext cx="415290" cy="0"/>
            </a:xfrm>
            <a:custGeom>
              <a:avLst/>
              <a:gdLst/>
              <a:ahLst/>
              <a:cxnLst/>
              <a:rect l="l" t="t" r="r" b="b"/>
              <a:pathLst>
                <a:path w="415290">
                  <a:moveTo>
                    <a:pt x="0" y="0"/>
                  </a:moveTo>
                  <a:lnTo>
                    <a:pt x="415289" y="0"/>
                  </a:lnTo>
                </a:path>
              </a:pathLst>
            </a:custGeom>
            <a:ln w="25518">
              <a:solidFill>
                <a:srgbClr val="F29ED0"/>
              </a:solidFill>
            </a:ln>
          </p:spPr>
          <p:txBody>
            <a:bodyPr wrap="square" lIns="0" tIns="0" rIns="0" bIns="0" rtlCol="0"/>
            <a:lstStyle/>
            <a:p>
              <a:endParaRPr sz="1632"/>
            </a:p>
          </p:txBody>
        </p:sp>
        <p:sp>
          <p:nvSpPr>
            <p:cNvPr id="27" name="object 27"/>
            <p:cNvSpPr/>
            <p:nvPr/>
          </p:nvSpPr>
          <p:spPr>
            <a:xfrm>
              <a:off x="8702039" y="2277110"/>
              <a:ext cx="0" cy="300990"/>
            </a:xfrm>
            <a:custGeom>
              <a:avLst/>
              <a:gdLst/>
              <a:ahLst/>
              <a:cxnLst/>
              <a:rect l="l" t="t" r="r" b="b"/>
              <a:pathLst>
                <a:path h="300989">
                  <a:moveTo>
                    <a:pt x="0" y="0"/>
                  </a:moveTo>
                  <a:lnTo>
                    <a:pt x="0" y="300989"/>
                  </a:lnTo>
                </a:path>
              </a:pathLst>
            </a:custGeom>
            <a:ln w="25518">
              <a:solidFill>
                <a:srgbClr val="000000"/>
              </a:solidFill>
            </a:ln>
          </p:spPr>
          <p:txBody>
            <a:bodyPr wrap="square" lIns="0" tIns="0" rIns="0" bIns="0" rtlCol="0"/>
            <a:lstStyle/>
            <a:p>
              <a:endParaRPr sz="1632"/>
            </a:p>
          </p:txBody>
        </p:sp>
        <p:sp>
          <p:nvSpPr>
            <p:cNvPr id="28" name="object 28"/>
            <p:cNvSpPr/>
            <p:nvPr/>
          </p:nvSpPr>
          <p:spPr>
            <a:xfrm>
              <a:off x="8251189" y="2423160"/>
              <a:ext cx="419100" cy="2540"/>
            </a:xfrm>
            <a:custGeom>
              <a:avLst/>
              <a:gdLst/>
              <a:ahLst/>
              <a:cxnLst/>
              <a:rect l="l" t="t" r="r" b="b"/>
              <a:pathLst>
                <a:path w="419100" h="2539">
                  <a:moveTo>
                    <a:pt x="0" y="0"/>
                  </a:moveTo>
                  <a:lnTo>
                    <a:pt x="419100" y="2539"/>
                  </a:lnTo>
                </a:path>
              </a:pathLst>
            </a:custGeom>
            <a:ln w="25518">
              <a:solidFill>
                <a:srgbClr val="909090"/>
              </a:solidFill>
            </a:ln>
          </p:spPr>
          <p:txBody>
            <a:bodyPr wrap="square" lIns="0" tIns="0" rIns="0" bIns="0" rtlCol="0"/>
            <a:lstStyle/>
            <a:p>
              <a:endParaRPr sz="1632"/>
            </a:p>
          </p:txBody>
        </p:sp>
        <p:sp>
          <p:nvSpPr>
            <p:cNvPr id="29" name="object 29"/>
            <p:cNvSpPr/>
            <p:nvPr/>
          </p:nvSpPr>
          <p:spPr>
            <a:xfrm>
              <a:off x="1151890" y="1972310"/>
              <a:ext cx="0" cy="264160"/>
            </a:xfrm>
            <a:custGeom>
              <a:avLst/>
              <a:gdLst/>
              <a:ahLst/>
              <a:cxnLst/>
              <a:rect l="l" t="t" r="r" b="b"/>
              <a:pathLst>
                <a:path h="264160">
                  <a:moveTo>
                    <a:pt x="0" y="0"/>
                  </a:moveTo>
                  <a:lnTo>
                    <a:pt x="0" y="264160"/>
                  </a:lnTo>
                </a:path>
              </a:pathLst>
            </a:custGeom>
            <a:ln w="25518">
              <a:solidFill>
                <a:srgbClr val="000000"/>
              </a:solidFill>
            </a:ln>
          </p:spPr>
          <p:txBody>
            <a:bodyPr wrap="square" lIns="0" tIns="0" rIns="0" bIns="0" rtlCol="0"/>
            <a:lstStyle/>
            <a:p>
              <a:endParaRPr sz="1632"/>
            </a:p>
          </p:txBody>
        </p:sp>
        <p:sp>
          <p:nvSpPr>
            <p:cNvPr id="30" name="object 30"/>
            <p:cNvSpPr/>
            <p:nvPr/>
          </p:nvSpPr>
          <p:spPr>
            <a:xfrm>
              <a:off x="1164590" y="2125980"/>
              <a:ext cx="7434580" cy="0"/>
            </a:xfrm>
            <a:custGeom>
              <a:avLst/>
              <a:gdLst/>
              <a:ahLst/>
              <a:cxnLst/>
              <a:rect l="l" t="t" r="r" b="b"/>
              <a:pathLst>
                <a:path w="7434580">
                  <a:moveTo>
                    <a:pt x="0" y="0"/>
                  </a:moveTo>
                  <a:lnTo>
                    <a:pt x="7434580" y="0"/>
                  </a:lnTo>
                </a:path>
              </a:pathLst>
            </a:custGeom>
            <a:ln w="25518">
              <a:solidFill>
                <a:srgbClr val="000000"/>
              </a:solidFill>
            </a:ln>
          </p:spPr>
          <p:txBody>
            <a:bodyPr wrap="square" lIns="0" tIns="0" rIns="0" bIns="0" rtlCol="0"/>
            <a:lstStyle/>
            <a:p>
              <a:endParaRPr sz="1632"/>
            </a:p>
          </p:txBody>
        </p:sp>
        <p:sp>
          <p:nvSpPr>
            <p:cNvPr id="31" name="object 31"/>
            <p:cNvSpPr/>
            <p:nvPr/>
          </p:nvSpPr>
          <p:spPr>
            <a:xfrm>
              <a:off x="8594089" y="208788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32"/>
            </a:p>
          </p:txBody>
        </p:sp>
        <p:sp>
          <p:nvSpPr>
            <p:cNvPr id="32" name="object 32"/>
            <p:cNvSpPr/>
            <p:nvPr/>
          </p:nvSpPr>
          <p:spPr>
            <a:xfrm>
              <a:off x="2560319" y="2277110"/>
              <a:ext cx="5668010" cy="300990"/>
            </a:xfrm>
            <a:custGeom>
              <a:avLst/>
              <a:gdLst/>
              <a:ahLst/>
              <a:cxnLst/>
              <a:rect l="l" t="t" r="r" b="b"/>
              <a:pathLst>
                <a:path w="5668009" h="300989">
                  <a:moveTo>
                    <a:pt x="0" y="0"/>
                  </a:moveTo>
                  <a:lnTo>
                    <a:pt x="0" y="300989"/>
                  </a:lnTo>
                </a:path>
                <a:path w="5668009" h="300989">
                  <a:moveTo>
                    <a:pt x="3779520" y="0"/>
                  </a:moveTo>
                  <a:lnTo>
                    <a:pt x="3779520" y="300989"/>
                  </a:lnTo>
                </a:path>
                <a:path w="5668009" h="300989">
                  <a:moveTo>
                    <a:pt x="1889759" y="0"/>
                  </a:moveTo>
                  <a:lnTo>
                    <a:pt x="1889759" y="300989"/>
                  </a:lnTo>
                </a:path>
                <a:path w="5668009" h="300989">
                  <a:moveTo>
                    <a:pt x="5668009" y="0"/>
                  </a:moveTo>
                  <a:lnTo>
                    <a:pt x="5668009" y="300989"/>
                  </a:lnTo>
                </a:path>
              </a:pathLst>
            </a:custGeom>
            <a:ln w="25518">
              <a:solidFill>
                <a:srgbClr val="000000"/>
              </a:solidFill>
            </a:ln>
          </p:spPr>
          <p:txBody>
            <a:bodyPr wrap="square" lIns="0" tIns="0" rIns="0" bIns="0" rtlCol="0"/>
            <a:lstStyle/>
            <a:p>
              <a:endParaRPr sz="1632"/>
            </a:p>
          </p:txBody>
        </p:sp>
      </p:grpSp>
      <p:sp>
        <p:nvSpPr>
          <p:cNvPr id="33" name="object 33"/>
          <p:cNvSpPr txBox="1"/>
          <p:nvPr/>
        </p:nvSpPr>
        <p:spPr>
          <a:xfrm>
            <a:off x="5058375" y="1533406"/>
            <a:ext cx="167563" cy="262787"/>
          </a:xfrm>
          <a:prstGeom prst="rect">
            <a:avLst/>
          </a:prstGeom>
        </p:spPr>
        <p:txBody>
          <a:bodyPr vert="horz" wrap="square" lIns="0" tIns="11516" rIns="0" bIns="0" rtlCol="0">
            <a:spAutoFit/>
          </a:bodyPr>
          <a:lstStyle/>
          <a:p>
            <a:pPr marL="11516">
              <a:spcBef>
                <a:spcPts val="91"/>
              </a:spcBef>
            </a:pPr>
            <a:r>
              <a:rPr sz="1632" b="1" dirty="0">
                <a:latin typeface="DejaVu Sans"/>
                <a:cs typeface="DejaVu Sans"/>
              </a:rPr>
              <a:t>9</a:t>
            </a:r>
            <a:endParaRPr sz="1632">
              <a:latin typeface="DejaVu Sans"/>
              <a:cs typeface="DejaVu Sans"/>
            </a:endParaRPr>
          </a:p>
        </p:txBody>
      </p:sp>
      <p:sp>
        <p:nvSpPr>
          <p:cNvPr id="34" name="object 34"/>
          <p:cNvSpPr txBox="1"/>
          <p:nvPr/>
        </p:nvSpPr>
        <p:spPr>
          <a:xfrm>
            <a:off x="2363544" y="1361813"/>
            <a:ext cx="5492734" cy="262787"/>
          </a:xfrm>
          <a:prstGeom prst="rect">
            <a:avLst/>
          </a:prstGeom>
        </p:spPr>
        <p:txBody>
          <a:bodyPr vert="horz" wrap="square" lIns="0" tIns="11516" rIns="0" bIns="0" rtlCol="0">
            <a:spAutoFit/>
          </a:bodyPr>
          <a:lstStyle/>
          <a:p>
            <a:pPr marL="11516">
              <a:spcBef>
                <a:spcPts val="91"/>
              </a:spcBef>
              <a:tabLst>
                <a:tab pos="5193303" algn="l"/>
              </a:tabLst>
            </a:pPr>
            <a:r>
              <a:rPr sz="1632" b="1" dirty="0">
                <a:latin typeface="DejaVu Sans"/>
                <a:cs typeface="DejaVu Sans"/>
              </a:rPr>
              <a:t>6</a:t>
            </a:r>
            <a:r>
              <a:rPr sz="1632" b="1" spc="-14" dirty="0">
                <a:latin typeface="DejaVu Sans"/>
                <a:cs typeface="DejaVu Sans"/>
              </a:rPr>
              <a:t> </a:t>
            </a:r>
            <a:r>
              <a:rPr sz="1632" b="1" spc="-5" dirty="0">
                <a:latin typeface="DejaVu Sans"/>
                <a:cs typeface="DejaVu Sans"/>
              </a:rPr>
              <a:t>P</a:t>
            </a:r>
            <a:r>
              <a:rPr sz="1632" b="1" dirty="0">
                <a:latin typeface="DejaVu Sans"/>
                <a:cs typeface="DejaVu Sans"/>
              </a:rPr>
              <a:t>M	</a:t>
            </a:r>
            <a:r>
              <a:rPr sz="2448" b="1" spc="-20" baseline="3086" dirty="0">
                <a:latin typeface="DejaVu Sans"/>
                <a:cs typeface="DejaVu Sans"/>
              </a:rPr>
              <a:t>1</a:t>
            </a:r>
            <a:r>
              <a:rPr sz="2448" b="1" baseline="3086" dirty="0">
                <a:latin typeface="DejaVu Sans"/>
                <a:cs typeface="DejaVu Sans"/>
              </a:rPr>
              <a:t>2</a:t>
            </a:r>
            <a:endParaRPr sz="2448" baseline="3086">
              <a:latin typeface="DejaVu Sans"/>
              <a:cs typeface="DejaVu Sans"/>
            </a:endParaRPr>
          </a:p>
        </p:txBody>
      </p:sp>
      <p:sp>
        <p:nvSpPr>
          <p:cNvPr id="35" name="object 35"/>
          <p:cNvSpPr txBox="1"/>
          <p:nvPr/>
        </p:nvSpPr>
        <p:spPr>
          <a:xfrm>
            <a:off x="3394259" y="1380239"/>
            <a:ext cx="5293501" cy="262787"/>
          </a:xfrm>
          <a:prstGeom prst="rect">
            <a:avLst/>
          </a:prstGeom>
        </p:spPr>
        <p:txBody>
          <a:bodyPr vert="horz" wrap="square" lIns="0" tIns="11516" rIns="0" bIns="0" rtlCol="0">
            <a:spAutoFit/>
          </a:bodyPr>
          <a:lstStyle/>
          <a:p>
            <a:pPr marL="11516">
              <a:spcBef>
                <a:spcPts val="91"/>
              </a:spcBef>
              <a:tabLst>
                <a:tab pos="840118" algn="l"/>
                <a:tab pos="2488110" algn="l"/>
                <a:tab pos="3388689" algn="l"/>
                <a:tab pos="5136872" algn="l"/>
              </a:tabLst>
            </a:pPr>
            <a:r>
              <a:rPr sz="1632" b="1" dirty="0">
                <a:latin typeface="DejaVu Sans"/>
                <a:cs typeface="DejaVu Sans"/>
              </a:rPr>
              <a:t>7	</a:t>
            </a:r>
            <a:r>
              <a:rPr sz="2448" b="1" baseline="3086" dirty="0">
                <a:latin typeface="DejaVu Sans"/>
                <a:cs typeface="DejaVu Sans"/>
              </a:rPr>
              <a:t>8	</a:t>
            </a:r>
            <a:r>
              <a:rPr sz="1632" b="1" spc="-14" dirty="0">
                <a:latin typeface="DejaVu Sans"/>
                <a:cs typeface="DejaVu Sans"/>
              </a:rPr>
              <a:t>1</a:t>
            </a:r>
            <a:r>
              <a:rPr sz="1632" b="1" dirty="0">
                <a:latin typeface="DejaVu Sans"/>
                <a:cs typeface="DejaVu Sans"/>
              </a:rPr>
              <a:t>0	</a:t>
            </a:r>
            <a:r>
              <a:rPr sz="1632" b="1" spc="-5" dirty="0">
                <a:latin typeface="DejaVu Sans"/>
                <a:cs typeface="DejaVu Sans"/>
              </a:rPr>
              <a:t>1</a:t>
            </a:r>
            <a:r>
              <a:rPr sz="1632" b="1" dirty="0">
                <a:latin typeface="DejaVu Sans"/>
                <a:cs typeface="DejaVu Sans"/>
              </a:rPr>
              <a:t>1	</a:t>
            </a:r>
            <a:r>
              <a:rPr sz="2448" b="1" baseline="3086" dirty="0">
                <a:latin typeface="DejaVu Sans"/>
                <a:cs typeface="DejaVu Sans"/>
              </a:rPr>
              <a:t>1</a:t>
            </a:r>
            <a:endParaRPr sz="2448" baseline="3086">
              <a:latin typeface="DejaVu Sans"/>
              <a:cs typeface="DejaVu Sans"/>
            </a:endParaRPr>
          </a:p>
        </p:txBody>
      </p:sp>
      <p:sp>
        <p:nvSpPr>
          <p:cNvPr id="36" name="object 36"/>
          <p:cNvSpPr txBox="1"/>
          <p:nvPr/>
        </p:nvSpPr>
        <p:spPr>
          <a:xfrm>
            <a:off x="5551277" y="2630917"/>
            <a:ext cx="537239" cy="262787"/>
          </a:xfrm>
          <a:prstGeom prst="rect">
            <a:avLst/>
          </a:prstGeom>
        </p:spPr>
        <p:txBody>
          <a:bodyPr vert="horz" wrap="square" lIns="0" tIns="11516" rIns="0" bIns="0" rtlCol="0">
            <a:spAutoFit/>
          </a:bodyPr>
          <a:lstStyle/>
          <a:p>
            <a:pPr marL="11516">
              <a:spcBef>
                <a:spcPts val="91"/>
              </a:spcBef>
            </a:pPr>
            <a:r>
              <a:rPr sz="1632" i="1" spc="5" dirty="0">
                <a:latin typeface="DejaVu Sans"/>
                <a:cs typeface="DejaVu Sans"/>
              </a:rPr>
              <a:t>T</a:t>
            </a:r>
            <a:r>
              <a:rPr sz="1632" i="1" spc="-5" dirty="0">
                <a:latin typeface="DejaVu Sans"/>
                <a:cs typeface="DejaVu Sans"/>
              </a:rPr>
              <a:t>i</a:t>
            </a:r>
            <a:r>
              <a:rPr sz="1632" i="1" spc="-9" dirty="0">
                <a:latin typeface="DejaVu Sans"/>
                <a:cs typeface="DejaVu Sans"/>
              </a:rPr>
              <a:t>m</a:t>
            </a:r>
            <a:r>
              <a:rPr sz="1632" i="1" dirty="0">
                <a:latin typeface="DejaVu Sans"/>
                <a:cs typeface="DejaVu Sans"/>
              </a:rPr>
              <a:t>e</a:t>
            </a:r>
            <a:endParaRPr sz="1632">
              <a:latin typeface="DejaVu Sans"/>
              <a:cs typeface="DejaVu Sans"/>
            </a:endParaRPr>
          </a:p>
        </p:txBody>
      </p:sp>
      <p:grpSp>
        <p:nvGrpSpPr>
          <p:cNvPr id="37" name="object 37"/>
          <p:cNvGrpSpPr/>
          <p:nvPr/>
        </p:nvGrpSpPr>
        <p:grpSpPr>
          <a:xfrm>
            <a:off x="2259843" y="2946410"/>
            <a:ext cx="377161" cy="342612"/>
            <a:chOff x="811470" y="3246060"/>
            <a:chExt cx="415925" cy="377825"/>
          </a:xfrm>
        </p:grpSpPr>
        <p:sp>
          <p:nvSpPr>
            <p:cNvPr id="38" name="object 38"/>
            <p:cNvSpPr/>
            <p:nvPr/>
          </p:nvSpPr>
          <p:spPr>
            <a:xfrm>
              <a:off x="824230" y="3258820"/>
              <a:ext cx="389890" cy="349250"/>
            </a:xfrm>
            <a:custGeom>
              <a:avLst/>
              <a:gdLst/>
              <a:ahLst/>
              <a:cxnLst/>
              <a:rect l="l" t="t" r="r" b="b"/>
              <a:pathLst>
                <a:path w="389890" h="349250">
                  <a:moveTo>
                    <a:pt x="48259" y="5079"/>
                  </a:moveTo>
                  <a:lnTo>
                    <a:pt x="137159" y="99059"/>
                  </a:lnTo>
                  <a:lnTo>
                    <a:pt x="120650" y="101600"/>
                  </a:lnTo>
                  <a:lnTo>
                    <a:pt x="97789" y="109219"/>
                  </a:lnTo>
                  <a:lnTo>
                    <a:pt x="74929" y="118109"/>
                  </a:lnTo>
                  <a:lnTo>
                    <a:pt x="59689" y="127000"/>
                  </a:lnTo>
                  <a:lnTo>
                    <a:pt x="41909" y="139700"/>
                  </a:lnTo>
                  <a:lnTo>
                    <a:pt x="29209" y="154939"/>
                  </a:lnTo>
                  <a:lnTo>
                    <a:pt x="16509" y="168909"/>
                  </a:lnTo>
                  <a:lnTo>
                    <a:pt x="8889" y="186689"/>
                  </a:lnTo>
                  <a:lnTo>
                    <a:pt x="3809" y="200659"/>
                  </a:lnTo>
                  <a:lnTo>
                    <a:pt x="2539" y="218439"/>
                  </a:lnTo>
                  <a:lnTo>
                    <a:pt x="0" y="227329"/>
                  </a:lnTo>
                  <a:lnTo>
                    <a:pt x="16509" y="276859"/>
                  </a:lnTo>
                  <a:lnTo>
                    <a:pt x="49529" y="311150"/>
                  </a:lnTo>
                  <a:lnTo>
                    <a:pt x="67309" y="325119"/>
                  </a:lnTo>
                  <a:lnTo>
                    <a:pt x="87629" y="334009"/>
                  </a:lnTo>
                  <a:lnTo>
                    <a:pt x="106679" y="341629"/>
                  </a:lnTo>
                  <a:lnTo>
                    <a:pt x="129539" y="346709"/>
                  </a:lnTo>
                  <a:lnTo>
                    <a:pt x="144779" y="347979"/>
                  </a:lnTo>
                  <a:lnTo>
                    <a:pt x="157479" y="349250"/>
                  </a:lnTo>
                  <a:lnTo>
                    <a:pt x="224789" y="349250"/>
                  </a:lnTo>
                  <a:lnTo>
                    <a:pt x="238759" y="347979"/>
                  </a:lnTo>
                  <a:lnTo>
                    <a:pt x="256539" y="347979"/>
                  </a:lnTo>
                  <a:lnTo>
                    <a:pt x="265429" y="345439"/>
                  </a:lnTo>
                  <a:lnTo>
                    <a:pt x="279400" y="341629"/>
                  </a:lnTo>
                  <a:lnTo>
                    <a:pt x="293369" y="339089"/>
                  </a:lnTo>
                  <a:lnTo>
                    <a:pt x="306069" y="332739"/>
                  </a:lnTo>
                  <a:lnTo>
                    <a:pt x="317500" y="326389"/>
                  </a:lnTo>
                  <a:lnTo>
                    <a:pt x="332739" y="318769"/>
                  </a:lnTo>
                  <a:lnTo>
                    <a:pt x="346709" y="307339"/>
                  </a:lnTo>
                  <a:lnTo>
                    <a:pt x="377189" y="271779"/>
                  </a:lnTo>
                  <a:lnTo>
                    <a:pt x="384809" y="250189"/>
                  </a:lnTo>
                  <a:lnTo>
                    <a:pt x="388619" y="238759"/>
                  </a:lnTo>
                  <a:lnTo>
                    <a:pt x="389889" y="222250"/>
                  </a:lnTo>
                  <a:lnTo>
                    <a:pt x="388619" y="207009"/>
                  </a:lnTo>
                  <a:lnTo>
                    <a:pt x="386079" y="195579"/>
                  </a:lnTo>
                  <a:lnTo>
                    <a:pt x="382269" y="184150"/>
                  </a:lnTo>
                  <a:lnTo>
                    <a:pt x="375919" y="171450"/>
                  </a:lnTo>
                  <a:lnTo>
                    <a:pt x="367029" y="161289"/>
                  </a:lnTo>
                  <a:lnTo>
                    <a:pt x="359409" y="149859"/>
                  </a:lnTo>
                  <a:lnTo>
                    <a:pt x="350519" y="142239"/>
                  </a:lnTo>
                  <a:lnTo>
                    <a:pt x="339089" y="132079"/>
                  </a:lnTo>
                  <a:lnTo>
                    <a:pt x="326389" y="124459"/>
                  </a:lnTo>
                  <a:lnTo>
                    <a:pt x="284479" y="106679"/>
                  </a:lnTo>
                  <a:lnTo>
                    <a:pt x="243839" y="99059"/>
                  </a:lnTo>
                  <a:lnTo>
                    <a:pt x="340262" y="19050"/>
                  </a:lnTo>
                  <a:lnTo>
                    <a:pt x="186689" y="19050"/>
                  </a:lnTo>
                  <a:lnTo>
                    <a:pt x="176529" y="16509"/>
                  </a:lnTo>
                  <a:lnTo>
                    <a:pt x="110489" y="16509"/>
                  </a:lnTo>
                  <a:lnTo>
                    <a:pt x="48259" y="5079"/>
                  </a:lnTo>
                  <a:close/>
                </a:path>
                <a:path w="389890" h="349250">
                  <a:moveTo>
                    <a:pt x="265429" y="0"/>
                  </a:moveTo>
                  <a:lnTo>
                    <a:pt x="186689" y="0"/>
                  </a:lnTo>
                  <a:lnTo>
                    <a:pt x="186689" y="19050"/>
                  </a:lnTo>
                  <a:lnTo>
                    <a:pt x="340262" y="19050"/>
                  </a:lnTo>
                  <a:lnTo>
                    <a:pt x="341792" y="17779"/>
                  </a:lnTo>
                  <a:lnTo>
                    <a:pt x="265429" y="17779"/>
                  </a:lnTo>
                  <a:lnTo>
                    <a:pt x="265429" y="0"/>
                  </a:lnTo>
                  <a:close/>
                </a:path>
                <a:path w="389890" h="349250">
                  <a:moveTo>
                    <a:pt x="363219" y="0"/>
                  </a:moveTo>
                  <a:lnTo>
                    <a:pt x="265429" y="17779"/>
                  </a:lnTo>
                  <a:lnTo>
                    <a:pt x="341792" y="17779"/>
                  </a:lnTo>
                  <a:lnTo>
                    <a:pt x="363219" y="0"/>
                  </a:lnTo>
                  <a:close/>
                </a:path>
                <a:path w="389890" h="349250">
                  <a:moveTo>
                    <a:pt x="110489" y="0"/>
                  </a:moveTo>
                  <a:lnTo>
                    <a:pt x="110489" y="16509"/>
                  </a:lnTo>
                  <a:lnTo>
                    <a:pt x="176529" y="16509"/>
                  </a:lnTo>
                  <a:lnTo>
                    <a:pt x="110489" y="0"/>
                  </a:lnTo>
                  <a:close/>
                </a:path>
              </a:pathLst>
            </a:custGeom>
            <a:solidFill>
              <a:srgbClr val="909090"/>
            </a:solidFill>
          </p:spPr>
          <p:txBody>
            <a:bodyPr wrap="square" lIns="0" tIns="0" rIns="0" bIns="0" rtlCol="0"/>
            <a:lstStyle/>
            <a:p>
              <a:endParaRPr sz="1632"/>
            </a:p>
          </p:txBody>
        </p:sp>
        <p:sp>
          <p:nvSpPr>
            <p:cNvPr id="39" name="object 39"/>
            <p:cNvSpPr/>
            <p:nvPr/>
          </p:nvSpPr>
          <p:spPr>
            <a:xfrm>
              <a:off x="824230" y="3258820"/>
              <a:ext cx="391160" cy="351790"/>
            </a:xfrm>
            <a:custGeom>
              <a:avLst/>
              <a:gdLst/>
              <a:ahLst/>
              <a:cxnLst/>
              <a:rect l="l" t="t" r="r" b="b"/>
              <a:pathLst>
                <a:path w="391159" h="351789">
                  <a:moveTo>
                    <a:pt x="48259" y="5079"/>
                  </a:moveTo>
                  <a:lnTo>
                    <a:pt x="110489" y="16509"/>
                  </a:lnTo>
                  <a:lnTo>
                    <a:pt x="110489" y="0"/>
                  </a:lnTo>
                  <a:lnTo>
                    <a:pt x="186689" y="19050"/>
                  </a:lnTo>
                  <a:lnTo>
                    <a:pt x="186689" y="0"/>
                  </a:lnTo>
                  <a:lnTo>
                    <a:pt x="265429" y="0"/>
                  </a:lnTo>
                  <a:lnTo>
                    <a:pt x="265429" y="17779"/>
                  </a:lnTo>
                  <a:lnTo>
                    <a:pt x="363219" y="0"/>
                  </a:lnTo>
                  <a:lnTo>
                    <a:pt x="243839" y="99059"/>
                  </a:lnTo>
                  <a:lnTo>
                    <a:pt x="256539" y="100329"/>
                  </a:lnTo>
                  <a:lnTo>
                    <a:pt x="269239" y="101600"/>
                  </a:lnTo>
                  <a:lnTo>
                    <a:pt x="312419" y="118109"/>
                  </a:lnTo>
                  <a:lnTo>
                    <a:pt x="350519" y="142239"/>
                  </a:lnTo>
                  <a:lnTo>
                    <a:pt x="359409" y="149859"/>
                  </a:lnTo>
                  <a:lnTo>
                    <a:pt x="367029" y="161289"/>
                  </a:lnTo>
                  <a:lnTo>
                    <a:pt x="375919" y="171450"/>
                  </a:lnTo>
                  <a:lnTo>
                    <a:pt x="382269" y="184150"/>
                  </a:lnTo>
                  <a:lnTo>
                    <a:pt x="386079" y="195579"/>
                  </a:lnTo>
                  <a:lnTo>
                    <a:pt x="388619" y="207009"/>
                  </a:lnTo>
                  <a:lnTo>
                    <a:pt x="389889" y="222250"/>
                  </a:lnTo>
                  <a:lnTo>
                    <a:pt x="388619" y="238759"/>
                  </a:lnTo>
                  <a:lnTo>
                    <a:pt x="384809" y="250189"/>
                  </a:lnTo>
                  <a:lnTo>
                    <a:pt x="382269" y="262889"/>
                  </a:lnTo>
                  <a:lnTo>
                    <a:pt x="359409" y="294639"/>
                  </a:lnTo>
                  <a:lnTo>
                    <a:pt x="317500" y="326389"/>
                  </a:lnTo>
                  <a:lnTo>
                    <a:pt x="306069" y="332739"/>
                  </a:lnTo>
                  <a:lnTo>
                    <a:pt x="293369" y="339089"/>
                  </a:lnTo>
                  <a:lnTo>
                    <a:pt x="279400" y="341629"/>
                  </a:lnTo>
                  <a:lnTo>
                    <a:pt x="265429" y="345439"/>
                  </a:lnTo>
                  <a:lnTo>
                    <a:pt x="256539" y="347979"/>
                  </a:lnTo>
                  <a:lnTo>
                    <a:pt x="238759" y="347979"/>
                  </a:lnTo>
                  <a:lnTo>
                    <a:pt x="224789" y="349250"/>
                  </a:lnTo>
                  <a:lnTo>
                    <a:pt x="157479" y="349250"/>
                  </a:lnTo>
                  <a:lnTo>
                    <a:pt x="144779" y="347979"/>
                  </a:lnTo>
                  <a:lnTo>
                    <a:pt x="129539" y="346709"/>
                  </a:lnTo>
                  <a:lnTo>
                    <a:pt x="106679" y="341629"/>
                  </a:lnTo>
                  <a:lnTo>
                    <a:pt x="87629" y="334009"/>
                  </a:lnTo>
                  <a:lnTo>
                    <a:pt x="67309" y="325119"/>
                  </a:lnTo>
                  <a:lnTo>
                    <a:pt x="49529" y="311150"/>
                  </a:lnTo>
                  <a:lnTo>
                    <a:pt x="35559" y="300989"/>
                  </a:lnTo>
                  <a:lnTo>
                    <a:pt x="8889" y="260350"/>
                  </a:lnTo>
                  <a:lnTo>
                    <a:pt x="0" y="227329"/>
                  </a:lnTo>
                  <a:lnTo>
                    <a:pt x="2539" y="218439"/>
                  </a:lnTo>
                  <a:lnTo>
                    <a:pt x="3809" y="200659"/>
                  </a:lnTo>
                  <a:lnTo>
                    <a:pt x="8889" y="186689"/>
                  </a:lnTo>
                  <a:lnTo>
                    <a:pt x="16509" y="168909"/>
                  </a:lnTo>
                  <a:lnTo>
                    <a:pt x="29209" y="154939"/>
                  </a:lnTo>
                  <a:lnTo>
                    <a:pt x="41909" y="139700"/>
                  </a:lnTo>
                  <a:lnTo>
                    <a:pt x="74929" y="118109"/>
                  </a:lnTo>
                  <a:lnTo>
                    <a:pt x="120650" y="101600"/>
                  </a:lnTo>
                  <a:lnTo>
                    <a:pt x="137159" y="99059"/>
                  </a:lnTo>
                  <a:lnTo>
                    <a:pt x="48259" y="5079"/>
                  </a:lnTo>
                  <a:close/>
                </a:path>
                <a:path w="391159" h="351789">
                  <a:moveTo>
                    <a:pt x="0" y="0"/>
                  </a:moveTo>
                  <a:lnTo>
                    <a:pt x="0" y="0"/>
                  </a:lnTo>
                </a:path>
                <a:path w="391159" h="351789">
                  <a:moveTo>
                    <a:pt x="391159" y="351789"/>
                  </a:moveTo>
                  <a:lnTo>
                    <a:pt x="391159" y="351789"/>
                  </a:lnTo>
                </a:path>
              </a:pathLst>
            </a:custGeom>
            <a:ln w="25518">
              <a:solidFill>
                <a:srgbClr val="000000"/>
              </a:solidFill>
            </a:ln>
          </p:spPr>
          <p:txBody>
            <a:bodyPr wrap="square" lIns="0" tIns="0" rIns="0" bIns="0" rtlCol="0"/>
            <a:lstStyle/>
            <a:p>
              <a:endParaRPr sz="1632"/>
            </a:p>
          </p:txBody>
        </p:sp>
      </p:grpSp>
      <p:sp>
        <p:nvSpPr>
          <p:cNvPr id="40" name="object 40"/>
          <p:cNvSpPr txBox="1"/>
          <p:nvPr/>
        </p:nvSpPr>
        <p:spPr>
          <a:xfrm>
            <a:off x="2371605" y="2932645"/>
            <a:ext cx="183686"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A</a:t>
            </a:r>
            <a:endParaRPr sz="1632">
              <a:latin typeface="DejaVu Sans"/>
              <a:cs typeface="DejaVu Sans"/>
            </a:endParaRPr>
          </a:p>
        </p:txBody>
      </p:sp>
      <p:grpSp>
        <p:nvGrpSpPr>
          <p:cNvPr id="41" name="object 41"/>
          <p:cNvGrpSpPr/>
          <p:nvPr/>
        </p:nvGrpSpPr>
        <p:grpSpPr>
          <a:xfrm>
            <a:off x="2780382" y="2916468"/>
            <a:ext cx="737624" cy="493477"/>
            <a:chOff x="1385510" y="3213040"/>
            <a:chExt cx="813435" cy="544195"/>
          </a:xfrm>
        </p:grpSpPr>
        <p:sp>
          <p:nvSpPr>
            <p:cNvPr id="42" name="object 42"/>
            <p:cNvSpPr/>
            <p:nvPr/>
          </p:nvSpPr>
          <p:spPr>
            <a:xfrm>
              <a:off x="1398270" y="3309619"/>
              <a:ext cx="346710" cy="434340"/>
            </a:xfrm>
            <a:custGeom>
              <a:avLst/>
              <a:gdLst/>
              <a:ahLst/>
              <a:cxnLst/>
              <a:rect l="l" t="t" r="r" b="b"/>
              <a:pathLst>
                <a:path w="346710" h="434339">
                  <a:moveTo>
                    <a:pt x="346710" y="0"/>
                  </a:moveTo>
                  <a:lnTo>
                    <a:pt x="86360" y="0"/>
                  </a:lnTo>
                  <a:lnTo>
                    <a:pt x="0" y="86359"/>
                  </a:lnTo>
                  <a:lnTo>
                    <a:pt x="0" y="434339"/>
                  </a:lnTo>
                  <a:lnTo>
                    <a:pt x="260350" y="434339"/>
                  </a:lnTo>
                  <a:lnTo>
                    <a:pt x="346710" y="347979"/>
                  </a:lnTo>
                  <a:lnTo>
                    <a:pt x="346710" y="0"/>
                  </a:lnTo>
                  <a:close/>
                </a:path>
              </a:pathLst>
            </a:custGeom>
            <a:solidFill>
              <a:srgbClr val="DB0080"/>
            </a:solidFill>
          </p:spPr>
          <p:txBody>
            <a:bodyPr wrap="square" lIns="0" tIns="0" rIns="0" bIns="0" rtlCol="0"/>
            <a:lstStyle/>
            <a:p>
              <a:endParaRPr sz="1632"/>
            </a:p>
          </p:txBody>
        </p:sp>
        <p:sp>
          <p:nvSpPr>
            <p:cNvPr id="43" name="object 43"/>
            <p:cNvSpPr/>
            <p:nvPr/>
          </p:nvSpPr>
          <p:spPr>
            <a:xfrm>
              <a:off x="1398270" y="3309619"/>
              <a:ext cx="346710" cy="434340"/>
            </a:xfrm>
            <a:custGeom>
              <a:avLst/>
              <a:gdLst/>
              <a:ahLst/>
              <a:cxnLst/>
              <a:rect l="l" t="t" r="r" b="b"/>
              <a:pathLst>
                <a:path w="346710" h="434339">
                  <a:moveTo>
                    <a:pt x="0" y="434339"/>
                  </a:moveTo>
                  <a:lnTo>
                    <a:pt x="0" y="86359"/>
                  </a:lnTo>
                  <a:lnTo>
                    <a:pt x="86360" y="0"/>
                  </a:lnTo>
                  <a:lnTo>
                    <a:pt x="346710" y="0"/>
                  </a:lnTo>
                  <a:lnTo>
                    <a:pt x="346710" y="347979"/>
                  </a:lnTo>
                  <a:lnTo>
                    <a:pt x="260350" y="434339"/>
                  </a:lnTo>
                  <a:lnTo>
                    <a:pt x="0" y="434339"/>
                  </a:lnTo>
                  <a:close/>
                </a:path>
              </a:pathLst>
            </a:custGeom>
            <a:ln w="25518">
              <a:solidFill>
                <a:srgbClr val="000000"/>
              </a:solidFill>
            </a:ln>
          </p:spPr>
          <p:txBody>
            <a:bodyPr wrap="square" lIns="0" tIns="0" rIns="0" bIns="0" rtlCol="0"/>
            <a:lstStyle/>
            <a:p>
              <a:endParaRPr sz="1632"/>
            </a:p>
          </p:txBody>
        </p:sp>
        <p:sp>
          <p:nvSpPr>
            <p:cNvPr id="44" name="object 44"/>
            <p:cNvSpPr/>
            <p:nvPr/>
          </p:nvSpPr>
          <p:spPr>
            <a:xfrm>
              <a:off x="1398270" y="3296860"/>
              <a:ext cx="346710" cy="460375"/>
            </a:xfrm>
            <a:custGeom>
              <a:avLst/>
              <a:gdLst/>
              <a:ahLst/>
              <a:cxnLst/>
              <a:rect l="l" t="t" r="r" b="b"/>
              <a:pathLst>
                <a:path w="346710" h="460375">
                  <a:moveTo>
                    <a:pt x="0" y="0"/>
                  </a:moveTo>
                  <a:lnTo>
                    <a:pt x="0" y="25518"/>
                  </a:lnTo>
                </a:path>
                <a:path w="346710" h="460375">
                  <a:moveTo>
                    <a:pt x="346710" y="434339"/>
                  </a:moveTo>
                  <a:lnTo>
                    <a:pt x="346710" y="459858"/>
                  </a:lnTo>
                </a:path>
              </a:pathLst>
            </a:custGeom>
            <a:ln w="3175">
              <a:solidFill>
                <a:srgbClr val="000000"/>
              </a:solidFill>
            </a:ln>
          </p:spPr>
          <p:txBody>
            <a:bodyPr wrap="square" lIns="0" tIns="0" rIns="0" bIns="0" rtlCol="0"/>
            <a:lstStyle/>
            <a:p>
              <a:endParaRPr sz="1632"/>
            </a:p>
          </p:txBody>
        </p:sp>
        <p:sp>
          <p:nvSpPr>
            <p:cNvPr id="45" name="object 45"/>
            <p:cNvSpPr/>
            <p:nvPr/>
          </p:nvSpPr>
          <p:spPr>
            <a:xfrm>
              <a:off x="1398270" y="3309619"/>
              <a:ext cx="346710" cy="86360"/>
            </a:xfrm>
            <a:custGeom>
              <a:avLst/>
              <a:gdLst/>
              <a:ahLst/>
              <a:cxnLst/>
              <a:rect l="l" t="t" r="r" b="b"/>
              <a:pathLst>
                <a:path w="346710" h="86360">
                  <a:moveTo>
                    <a:pt x="346710" y="0"/>
                  </a:moveTo>
                  <a:lnTo>
                    <a:pt x="86360" y="0"/>
                  </a:lnTo>
                  <a:lnTo>
                    <a:pt x="0" y="86359"/>
                  </a:lnTo>
                  <a:lnTo>
                    <a:pt x="260350" y="86359"/>
                  </a:lnTo>
                  <a:lnTo>
                    <a:pt x="346710" y="0"/>
                  </a:lnTo>
                  <a:close/>
                </a:path>
              </a:pathLst>
            </a:custGeom>
            <a:solidFill>
              <a:srgbClr val="E22C97"/>
            </a:solidFill>
          </p:spPr>
          <p:txBody>
            <a:bodyPr wrap="square" lIns="0" tIns="0" rIns="0" bIns="0" rtlCol="0"/>
            <a:lstStyle/>
            <a:p>
              <a:endParaRPr sz="1632"/>
            </a:p>
          </p:txBody>
        </p:sp>
        <p:sp>
          <p:nvSpPr>
            <p:cNvPr id="46" name="object 46"/>
            <p:cNvSpPr/>
            <p:nvPr/>
          </p:nvSpPr>
          <p:spPr>
            <a:xfrm>
              <a:off x="1398270" y="3309619"/>
              <a:ext cx="346710" cy="86360"/>
            </a:xfrm>
            <a:custGeom>
              <a:avLst/>
              <a:gdLst/>
              <a:ahLst/>
              <a:cxnLst/>
              <a:rect l="l" t="t" r="r" b="b"/>
              <a:pathLst>
                <a:path w="346710" h="86360">
                  <a:moveTo>
                    <a:pt x="0" y="86359"/>
                  </a:moveTo>
                  <a:lnTo>
                    <a:pt x="86360" y="0"/>
                  </a:lnTo>
                  <a:lnTo>
                    <a:pt x="346710" y="0"/>
                  </a:lnTo>
                  <a:lnTo>
                    <a:pt x="260350" y="86359"/>
                  </a:lnTo>
                  <a:lnTo>
                    <a:pt x="0" y="86359"/>
                  </a:lnTo>
                  <a:close/>
                </a:path>
              </a:pathLst>
            </a:custGeom>
            <a:ln w="25518">
              <a:solidFill>
                <a:srgbClr val="000000"/>
              </a:solidFill>
            </a:ln>
          </p:spPr>
          <p:txBody>
            <a:bodyPr wrap="square" lIns="0" tIns="0" rIns="0" bIns="0" rtlCol="0"/>
            <a:lstStyle/>
            <a:p>
              <a:endParaRPr sz="1632"/>
            </a:p>
          </p:txBody>
        </p:sp>
        <p:sp>
          <p:nvSpPr>
            <p:cNvPr id="47" name="object 47"/>
            <p:cNvSpPr/>
            <p:nvPr/>
          </p:nvSpPr>
          <p:spPr>
            <a:xfrm>
              <a:off x="1658620" y="3309619"/>
              <a:ext cx="86360" cy="434340"/>
            </a:xfrm>
            <a:custGeom>
              <a:avLst/>
              <a:gdLst/>
              <a:ahLst/>
              <a:cxnLst/>
              <a:rect l="l" t="t" r="r" b="b"/>
              <a:pathLst>
                <a:path w="86360" h="434339">
                  <a:moveTo>
                    <a:pt x="86360" y="0"/>
                  </a:moveTo>
                  <a:lnTo>
                    <a:pt x="0" y="86359"/>
                  </a:lnTo>
                  <a:lnTo>
                    <a:pt x="0" y="434339"/>
                  </a:lnTo>
                  <a:lnTo>
                    <a:pt x="86360" y="347979"/>
                  </a:lnTo>
                  <a:lnTo>
                    <a:pt x="86360" y="0"/>
                  </a:lnTo>
                  <a:close/>
                </a:path>
              </a:pathLst>
            </a:custGeom>
            <a:solidFill>
              <a:srgbClr val="AF0066"/>
            </a:solidFill>
          </p:spPr>
          <p:txBody>
            <a:bodyPr wrap="square" lIns="0" tIns="0" rIns="0" bIns="0" rtlCol="0"/>
            <a:lstStyle/>
            <a:p>
              <a:endParaRPr sz="1632"/>
            </a:p>
          </p:txBody>
        </p:sp>
        <p:sp>
          <p:nvSpPr>
            <p:cNvPr id="48" name="object 48"/>
            <p:cNvSpPr/>
            <p:nvPr/>
          </p:nvSpPr>
          <p:spPr>
            <a:xfrm>
              <a:off x="1658620" y="3309619"/>
              <a:ext cx="86360" cy="434340"/>
            </a:xfrm>
            <a:custGeom>
              <a:avLst/>
              <a:gdLst/>
              <a:ahLst/>
              <a:cxnLst/>
              <a:rect l="l" t="t" r="r" b="b"/>
              <a:pathLst>
                <a:path w="86360" h="434339">
                  <a:moveTo>
                    <a:pt x="0" y="434339"/>
                  </a:moveTo>
                  <a:lnTo>
                    <a:pt x="0" y="86359"/>
                  </a:lnTo>
                  <a:lnTo>
                    <a:pt x="86360" y="0"/>
                  </a:lnTo>
                  <a:lnTo>
                    <a:pt x="86360" y="347979"/>
                  </a:lnTo>
                  <a:lnTo>
                    <a:pt x="0" y="434339"/>
                  </a:lnTo>
                  <a:close/>
                </a:path>
              </a:pathLst>
            </a:custGeom>
            <a:ln w="25518">
              <a:solidFill>
                <a:srgbClr val="000000"/>
              </a:solidFill>
            </a:ln>
          </p:spPr>
          <p:txBody>
            <a:bodyPr wrap="square" lIns="0" tIns="0" rIns="0" bIns="0" rtlCol="0"/>
            <a:lstStyle/>
            <a:p>
              <a:endParaRPr sz="1632"/>
            </a:p>
          </p:txBody>
        </p:sp>
        <p:sp>
          <p:nvSpPr>
            <p:cNvPr id="49" name="object 49"/>
            <p:cNvSpPr/>
            <p:nvPr/>
          </p:nvSpPr>
          <p:spPr>
            <a:xfrm>
              <a:off x="1482090" y="3225799"/>
              <a:ext cx="262890" cy="78740"/>
            </a:xfrm>
            <a:custGeom>
              <a:avLst/>
              <a:gdLst/>
              <a:ahLst/>
              <a:cxnLst/>
              <a:rect l="l" t="t" r="r" b="b"/>
              <a:pathLst>
                <a:path w="262889" h="78739">
                  <a:moveTo>
                    <a:pt x="262890" y="0"/>
                  </a:moveTo>
                  <a:lnTo>
                    <a:pt x="20319" y="0"/>
                  </a:lnTo>
                  <a:lnTo>
                    <a:pt x="0" y="20320"/>
                  </a:lnTo>
                  <a:lnTo>
                    <a:pt x="0" y="78739"/>
                  </a:lnTo>
                  <a:lnTo>
                    <a:pt x="242570" y="78739"/>
                  </a:lnTo>
                  <a:lnTo>
                    <a:pt x="262890" y="58420"/>
                  </a:lnTo>
                  <a:lnTo>
                    <a:pt x="262890" y="0"/>
                  </a:lnTo>
                  <a:close/>
                </a:path>
              </a:pathLst>
            </a:custGeom>
            <a:solidFill>
              <a:srgbClr val="DB0080"/>
            </a:solidFill>
          </p:spPr>
          <p:txBody>
            <a:bodyPr wrap="square" lIns="0" tIns="0" rIns="0" bIns="0" rtlCol="0"/>
            <a:lstStyle/>
            <a:p>
              <a:endParaRPr sz="1632"/>
            </a:p>
          </p:txBody>
        </p:sp>
        <p:sp>
          <p:nvSpPr>
            <p:cNvPr id="50" name="object 50"/>
            <p:cNvSpPr/>
            <p:nvPr/>
          </p:nvSpPr>
          <p:spPr>
            <a:xfrm>
              <a:off x="1482090" y="3225799"/>
              <a:ext cx="262890" cy="78740"/>
            </a:xfrm>
            <a:custGeom>
              <a:avLst/>
              <a:gdLst/>
              <a:ahLst/>
              <a:cxnLst/>
              <a:rect l="l" t="t" r="r" b="b"/>
              <a:pathLst>
                <a:path w="262889" h="78739">
                  <a:moveTo>
                    <a:pt x="0" y="78739"/>
                  </a:moveTo>
                  <a:lnTo>
                    <a:pt x="0" y="20320"/>
                  </a:lnTo>
                  <a:lnTo>
                    <a:pt x="20319" y="0"/>
                  </a:lnTo>
                  <a:lnTo>
                    <a:pt x="262890" y="0"/>
                  </a:lnTo>
                  <a:lnTo>
                    <a:pt x="262890" y="58420"/>
                  </a:lnTo>
                  <a:lnTo>
                    <a:pt x="242570" y="78739"/>
                  </a:lnTo>
                  <a:lnTo>
                    <a:pt x="0" y="78739"/>
                  </a:lnTo>
                  <a:close/>
                </a:path>
              </a:pathLst>
            </a:custGeom>
            <a:ln w="25518">
              <a:solidFill>
                <a:srgbClr val="000000"/>
              </a:solidFill>
            </a:ln>
          </p:spPr>
          <p:txBody>
            <a:bodyPr wrap="square" lIns="0" tIns="0" rIns="0" bIns="0" rtlCol="0"/>
            <a:lstStyle/>
            <a:p>
              <a:endParaRPr sz="1632"/>
            </a:p>
          </p:txBody>
        </p:sp>
        <p:sp>
          <p:nvSpPr>
            <p:cNvPr id="51" name="object 51"/>
            <p:cNvSpPr/>
            <p:nvPr/>
          </p:nvSpPr>
          <p:spPr>
            <a:xfrm>
              <a:off x="1482090" y="3213040"/>
              <a:ext cx="262890" cy="104775"/>
            </a:xfrm>
            <a:custGeom>
              <a:avLst/>
              <a:gdLst/>
              <a:ahLst/>
              <a:cxnLst/>
              <a:rect l="l" t="t" r="r" b="b"/>
              <a:pathLst>
                <a:path w="262889" h="104775">
                  <a:moveTo>
                    <a:pt x="0" y="0"/>
                  </a:moveTo>
                  <a:lnTo>
                    <a:pt x="0" y="25518"/>
                  </a:lnTo>
                </a:path>
                <a:path w="262889" h="104775">
                  <a:moveTo>
                    <a:pt x="262890" y="78739"/>
                  </a:moveTo>
                  <a:lnTo>
                    <a:pt x="262890" y="104258"/>
                  </a:lnTo>
                </a:path>
              </a:pathLst>
            </a:custGeom>
            <a:ln w="3175">
              <a:solidFill>
                <a:srgbClr val="000000"/>
              </a:solidFill>
            </a:ln>
          </p:spPr>
          <p:txBody>
            <a:bodyPr wrap="square" lIns="0" tIns="0" rIns="0" bIns="0" rtlCol="0"/>
            <a:lstStyle/>
            <a:p>
              <a:endParaRPr sz="1632"/>
            </a:p>
          </p:txBody>
        </p:sp>
        <p:sp>
          <p:nvSpPr>
            <p:cNvPr id="52" name="object 52"/>
            <p:cNvSpPr/>
            <p:nvPr/>
          </p:nvSpPr>
          <p:spPr>
            <a:xfrm>
              <a:off x="1482090" y="3225799"/>
              <a:ext cx="262890" cy="20320"/>
            </a:xfrm>
            <a:custGeom>
              <a:avLst/>
              <a:gdLst/>
              <a:ahLst/>
              <a:cxnLst/>
              <a:rect l="l" t="t" r="r" b="b"/>
              <a:pathLst>
                <a:path w="262889" h="20319">
                  <a:moveTo>
                    <a:pt x="262890" y="0"/>
                  </a:moveTo>
                  <a:lnTo>
                    <a:pt x="20319" y="0"/>
                  </a:lnTo>
                  <a:lnTo>
                    <a:pt x="0" y="20320"/>
                  </a:lnTo>
                  <a:lnTo>
                    <a:pt x="242570" y="20320"/>
                  </a:lnTo>
                  <a:lnTo>
                    <a:pt x="262890" y="0"/>
                  </a:lnTo>
                  <a:close/>
                </a:path>
              </a:pathLst>
            </a:custGeom>
            <a:solidFill>
              <a:srgbClr val="E22C97"/>
            </a:solidFill>
          </p:spPr>
          <p:txBody>
            <a:bodyPr wrap="square" lIns="0" tIns="0" rIns="0" bIns="0" rtlCol="0"/>
            <a:lstStyle/>
            <a:p>
              <a:endParaRPr sz="1632"/>
            </a:p>
          </p:txBody>
        </p:sp>
        <p:sp>
          <p:nvSpPr>
            <p:cNvPr id="53" name="object 53"/>
            <p:cNvSpPr/>
            <p:nvPr/>
          </p:nvSpPr>
          <p:spPr>
            <a:xfrm>
              <a:off x="1482090" y="3225799"/>
              <a:ext cx="262890" cy="20320"/>
            </a:xfrm>
            <a:custGeom>
              <a:avLst/>
              <a:gdLst/>
              <a:ahLst/>
              <a:cxnLst/>
              <a:rect l="l" t="t" r="r" b="b"/>
              <a:pathLst>
                <a:path w="262889" h="20319">
                  <a:moveTo>
                    <a:pt x="0" y="20320"/>
                  </a:moveTo>
                  <a:lnTo>
                    <a:pt x="20319" y="0"/>
                  </a:lnTo>
                  <a:lnTo>
                    <a:pt x="262890" y="0"/>
                  </a:lnTo>
                  <a:lnTo>
                    <a:pt x="242570" y="20320"/>
                  </a:lnTo>
                  <a:lnTo>
                    <a:pt x="0" y="20320"/>
                  </a:lnTo>
                  <a:close/>
                </a:path>
              </a:pathLst>
            </a:custGeom>
            <a:ln w="25518">
              <a:solidFill>
                <a:srgbClr val="000000"/>
              </a:solidFill>
            </a:ln>
          </p:spPr>
          <p:txBody>
            <a:bodyPr wrap="square" lIns="0" tIns="0" rIns="0" bIns="0" rtlCol="0"/>
            <a:lstStyle/>
            <a:p>
              <a:endParaRPr sz="1632"/>
            </a:p>
          </p:txBody>
        </p:sp>
        <p:sp>
          <p:nvSpPr>
            <p:cNvPr id="54" name="object 54"/>
            <p:cNvSpPr/>
            <p:nvPr/>
          </p:nvSpPr>
          <p:spPr>
            <a:xfrm>
              <a:off x="1724660" y="3225799"/>
              <a:ext cx="20320" cy="78740"/>
            </a:xfrm>
            <a:custGeom>
              <a:avLst/>
              <a:gdLst/>
              <a:ahLst/>
              <a:cxnLst/>
              <a:rect l="l" t="t" r="r" b="b"/>
              <a:pathLst>
                <a:path w="20319" h="78739">
                  <a:moveTo>
                    <a:pt x="20319" y="0"/>
                  </a:moveTo>
                  <a:lnTo>
                    <a:pt x="0" y="20320"/>
                  </a:lnTo>
                  <a:lnTo>
                    <a:pt x="0" y="78739"/>
                  </a:lnTo>
                  <a:lnTo>
                    <a:pt x="20319" y="58420"/>
                  </a:lnTo>
                  <a:lnTo>
                    <a:pt x="20319" y="0"/>
                  </a:lnTo>
                  <a:close/>
                </a:path>
              </a:pathLst>
            </a:custGeom>
            <a:solidFill>
              <a:srgbClr val="AF0066"/>
            </a:solidFill>
          </p:spPr>
          <p:txBody>
            <a:bodyPr wrap="square" lIns="0" tIns="0" rIns="0" bIns="0" rtlCol="0"/>
            <a:lstStyle/>
            <a:p>
              <a:endParaRPr sz="1632"/>
            </a:p>
          </p:txBody>
        </p:sp>
        <p:sp>
          <p:nvSpPr>
            <p:cNvPr id="55" name="object 55"/>
            <p:cNvSpPr/>
            <p:nvPr/>
          </p:nvSpPr>
          <p:spPr>
            <a:xfrm>
              <a:off x="1724660" y="3225799"/>
              <a:ext cx="20320" cy="78740"/>
            </a:xfrm>
            <a:custGeom>
              <a:avLst/>
              <a:gdLst/>
              <a:ahLst/>
              <a:cxnLst/>
              <a:rect l="l" t="t" r="r" b="b"/>
              <a:pathLst>
                <a:path w="20319" h="78739">
                  <a:moveTo>
                    <a:pt x="0" y="78739"/>
                  </a:moveTo>
                  <a:lnTo>
                    <a:pt x="0" y="20320"/>
                  </a:lnTo>
                  <a:lnTo>
                    <a:pt x="20319" y="0"/>
                  </a:lnTo>
                  <a:lnTo>
                    <a:pt x="20319" y="58420"/>
                  </a:lnTo>
                  <a:lnTo>
                    <a:pt x="0" y="78739"/>
                  </a:lnTo>
                  <a:close/>
                </a:path>
              </a:pathLst>
            </a:custGeom>
            <a:ln w="25518">
              <a:solidFill>
                <a:srgbClr val="000000"/>
              </a:solidFill>
            </a:ln>
          </p:spPr>
          <p:txBody>
            <a:bodyPr wrap="square" lIns="0" tIns="0" rIns="0" bIns="0" rtlCol="0"/>
            <a:lstStyle/>
            <a:p>
              <a:endParaRPr sz="1632"/>
            </a:p>
          </p:txBody>
        </p:sp>
        <p:sp>
          <p:nvSpPr>
            <p:cNvPr id="56" name="object 56"/>
            <p:cNvSpPr/>
            <p:nvPr/>
          </p:nvSpPr>
          <p:spPr>
            <a:xfrm>
              <a:off x="1468120" y="3343909"/>
              <a:ext cx="181610" cy="27940"/>
            </a:xfrm>
            <a:custGeom>
              <a:avLst/>
              <a:gdLst/>
              <a:ahLst/>
              <a:cxnLst/>
              <a:rect l="l" t="t" r="r" b="b"/>
              <a:pathLst>
                <a:path w="181610" h="27939">
                  <a:moveTo>
                    <a:pt x="181610" y="0"/>
                  </a:moveTo>
                  <a:lnTo>
                    <a:pt x="44450" y="0"/>
                  </a:lnTo>
                  <a:lnTo>
                    <a:pt x="0" y="27939"/>
                  </a:lnTo>
                  <a:lnTo>
                    <a:pt x="135890" y="27939"/>
                  </a:lnTo>
                  <a:lnTo>
                    <a:pt x="181610" y="0"/>
                  </a:lnTo>
                  <a:close/>
                </a:path>
              </a:pathLst>
            </a:custGeom>
            <a:solidFill>
              <a:srgbClr val="DB0080"/>
            </a:solidFill>
          </p:spPr>
          <p:txBody>
            <a:bodyPr wrap="square" lIns="0" tIns="0" rIns="0" bIns="0" rtlCol="0"/>
            <a:lstStyle/>
            <a:p>
              <a:endParaRPr sz="1632"/>
            </a:p>
          </p:txBody>
        </p:sp>
        <p:sp>
          <p:nvSpPr>
            <p:cNvPr id="57" name="object 57"/>
            <p:cNvSpPr/>
            <p:nvPr/>
          </p:nvSpPr>
          <p:spPr>
            <a:xfrm>
              <a:off x="1468120" y="3309619"/>
              <a:ext cx="717550" cy="434340"/>
            </a:xfrm>
            <a:custGeom>
              <a:avLst/>
              <a:gdLst/>
              <a:ahLst/>
              <a:cxnLst/>
              <a:rect l="l" t="t" r="r" b="b"/>
              <a:pathLst>
                <a:path w="717550" h="434339">
                  <a:moveTo>
                    <a:pt x="44450" y="34289"/>
                  </a:moveTo>
                  <a:lnTo>
                    <a:pt x="181610" y="34289"/>
                  </a:lnTo>
                  <a:lnTo>
                    <a:pt x="135890" y="62229"/>
                  </a:lnTo>
                  <a:lnTo>
                    <a:pt x="0" y="62229"/>
                  </a:lnTo>
                  <a:lnTo>
                    <a:pt x="44450" y="34289"/>
                  </a:lnTo>
                  <a:close/>
                </a:path>
                <a:path w="717550" h="434339">
                  <a:moveTo>
                    <a:pt x="0" y="34289"/>
                  </a:moveTo>
                  <a:lnTo>
                    <a:pt x="0" y="34289"/>
                  </a:lnTo>
                </a:path>
                <a:path w="717550" h="434339">
                  <a:moveTo>
                    <a:pt x="181610" y="62229"/>
                  </a:moveTo>
                  <a:lnTo>
                    <a:pt x="181610" y="62229"/>
                  </a:lnTo>
                </a:path>
                <a:path w="717550" h="434339">
                  <a:moveTo>
                    <a:pt x="287019" y="434339"/>
                  </a:moveTo>
                  <a:lnTo>
                    <a:pt x="287019" y="106679"/>
                  </a:lnTo>
                  <a:lnTo>
                    <a:pt x="393700" y="0"/>
                  </a:lnTo>
                  <a:lnTo>
                    <a:pt x="717550" y="0"/>
                  </a:lnTo>
                  <a:lnTo>
                    <a:pt x="717550" y="327659"/>
                  </a:lnTo>
                  <a:lnTo>
                    <a:pt x="609600" y="434339"/>
                  </a:lnTo>
                  <a:lnTo>
                    <a:pt x="287019" y="434339"/>
                  </a:lnTo>
                  <a:close/>
                </a:path>
              </a:pathLst>
            </a:custGeom>
            <a:ln w="25518">
              <a:solidFill>
                <a:srgbClr val="000000"/>
              </a:solidFill>
            </a:ln>
          </p:spPr>
          <p:txBody>
            <a:bodyPr wrap="square" lIns="0" tIns="0" rIns="0" bIns="0" rtlCol="0"/>
            <a:lstStyle/>
            <a:p>
              <a:endParaRPr sz="1632"/>
            </a:p>
          </p:txBody>
        </p:sp>
        <p:sp>
          <p:nvSpPr>
            <p:cNvPr id="58" name="object 58"/>
            <p:cNvSpPr/>
            <p:nvPr/>
          </p:nvSpPr>
          <p:spPr>
            <a:xfrm>
              <a:off x="1755140" y="3296860"/>
              <a:ext cx="430530" cy="460375"/>
            </a:xfrm>
            <a:custGeom>
              <a:avLst/>
              <a:gdLst/>
              <a:ahLst/>
              <a:cxnLst/>
              <a:rect l="l" t="t" r="r" b="b"/>
              <a:pathLst>
                <a:path w="430530" h="460375">
                  <a:moveTo>
                    <a:pt x="0" y="0"/>
                  </a:moveTo>
                  <a:lnTo>
                    <a:pt x="0" y="25518"/>
                  </a:lnTo>
                </a:path>
                <a:path w="430530" h="460375">
                  <a:moveTo>
                    <a:pt x="430530" y="434339"/>
                  </a:moveTo>
                  <a:lnTo>
                    <a:pt x="430530" y="459858"/>
                  </a:lnTo>
                </a:path>
              </a:pathLst>
            </a:custGeom>
            <a:ln w="3175">
              <a:solidFill>
                <a:srgbClr val="000000"/>
              </a:solidFill>
            </a:ln>
          </p:spPr>
          <p:txBody>
            <a:bodyPr wrap="square" lIns="0" tIns="0" rIns="0" bIns="0" rtlCol="0"/>
            <a:lstStyle/>
            <a:p>
              <a:endParaRPr sz="1632"/>
            </a:p>
          </p:txBody>
        </p:sp>
        <p:sp>
          <p:nvSpPr>
            <p:cNvPr id="59" name="object 59"/>
            <p:cNvSpPr/>
            <p:nvPr/>
          </p:nvSpPr>
          <p:spPr>
            <a:xfrm>
              <a:off x="1755140" y="3309619"/>
              <a:ext cx="430530" cy="106680"/>
            </a:xfrm>
            <a:custGeom>
              <a:avLst/>
              <a:gdLst/>
              <a:ahLst/>
              <a:cxnLst/>
              <a:rect l="l" t="t" r="r" b="b"/>
              <a:pathLst>
                <a:path w="430530" h="106679">
                  <a:moveTo>
                    <a:pt x="0" y="106679"/>
                  </a:moveTo>
                  <a:lnTo>
                    <a:pt x="106680" y="0"/>
                  </a:lnTo>
                  <a:lnTo>
                    <a:pt x="430530" y="0"/>
                  </a:lnTo>
                  <a:lnTo>
                    <a:pt x="322580" y="106679"/>
                  </a:lnTo>
                  <a:lnTo>
                    <a:pt x="0" y="106679"/>
                  </a:lnTo>
                  <a:close/>
                </a:path>
              </a:pathLst>
            </a:custGeom>
            <a:ln w="25518">
              <a:solidFill>
                <a:srgbClr val="000000"/>
              </a:solidFill>
            </a:ln>
          </p:spPr>
          <p:txBody>
            <a:bodyPr wrap="square" lIns="0" tIns="0" rIns="0" bIns="0" rtlCol="0"/>
            <a:lstStyle/>
            <a:p>
              <a:endParaRPr sz="1632"/>
            </a:p>
          </p:txBody>
        </p:sp>
        <p:sp>
          <p:nvSpPr>
            <p:cNvPr id="60" name="object 60"/>
            <p:cNvSpPr/>
            <p:nvPr/>
          </p:nvSpPr>
          <p:spPr>
            <a:xfrm>
              <a:off x="2077720" y="3309619"/>
              <a:ext cx="107950" cy="434340"/>
            </a:xfrm>
            <a:custGeom>
              <a:avLst/>
              <a:gdLst/>
              <a:ahLst/>
              <a:cxnLst/>
              <a:rect l="l" t="t" r="r" b="b"/>
              <a:pathLst>
                <a:path w="107950" h="434339">
                  <a:moveTo>
                    <a:pt x="107950" y="0"/>
                  </a:moveTo>
                  <a:lnTo>
                    <a:pt x="0" y="106679"/>
                  </a:lnTo>
                  <a:lnTo>
                    <a:pt x="0" y="434339"/>
                  </a:lnTo>
                  <a:lnTo>
                    <a:pt x="107950" y="327659"/>
                  </a:lnTo>
                  <a:lnTo>
                    <a:pt x="107950" y="0"/>
                  </a:lnTo>
                  <a:close/>
                </a:path>
              </a:pathLst>
            </a:custGeom>
            <a:solidFill>
              <a:srgbClr val="CCCCCC"/>
            </a:solidFill>
          </p:spPr>
          <p:txBody>
            <a:bodyPr wrap="square" lIns="0" tIns="0" rIns="0" bIns="0" rtlCol="0"/>
            <a:lstStyle/>
            <a:p>
              <a:endParaRPr sz="1632"/>
            </a:p>
          </p:txBody>
        </p:sp>
        <p:sp>
          <p:nvSpPr>
            <p:cNvPr id="61" name="object 61"/>
            <p:cNvSpPr/>
            <p:nvPr/>
          </p:nvSpPr>
          <p:spPr>
            <a:xfrm>
              <a:off x="1856740" y="3225799"/>
              <a:ext cx="328930" cy="518159"/>
            </a:xfrm>
            <a:custGeom>
              <a:avLst/>
              <a:gdLst/>
              <a:ahLst/>
              <a:cxnLst/>
              <a:rect l="l" t="t" r="r" b="b"/>
              <a:pathLst>
                <a:path w="328930" h="518160">
                  <a:moveTo>
                    <a:pt x="220980" y="518160"/>
                  </a:moveTo>
                  <a:lnTo>
                    <a:pt x="220980" y="190500"/>
                  </a:lnTo>
                  <a:lnTo>
                    <a:pt x="328930" y="83820"/>
                  </a:lnTo>
                  <a:lnTo>
                    <a:pt x="328930" y="411479"/>
                  </a:lnTo>
                  <a:lnTo>
                    <a:pt x="220980" y="518160"/>
                  </a:lnTo>
                  <a:close/>
                </a:path>
                <a:path w="328930" h="518160">
                  <a:moveTo>
                    <a:pt x="0" y="78739"/>
                  </a:moveTo>
                  <a:lnTo>
                    <a:pt x="0" y="20320"/>
                  </a:lnTo>
                  <a:lnTo>
                    <a:pt x="20320" y="0"/>
                  </a:lnTo>
                  <a:lnTo>
                    <a:pt x="328930" y="0"/>
                  </a:lnTo>
                  <a:lnTo>
                    <a:pt x="328930" y="58420"/>
                  </a:lnTo>
                  <a:lnTo>
                    <a:pt x="309880" y="78739"/>
                  </a:lnTo>
                  <a:lnTo>
                    <a:pt x="0" y="78739"/>
                  </a:lnTo>
                  <a:close/>
                </a:path>
              </a:pathLst>
            </a:custGeom>
            <a:ln w="25518">
              <a:solidFill>
                <a:srgbClr val="000000"/>
              </a:solidFill>
            </a:ln>
          </p:spPr>
          <p:txBody>
            <a:bodyPr wrap="square" lIns="0" tIns="0" rIns="0" bIns="0" rtlCol="0"/>
            <a:lstStyle/>
            <a:p>
              <a:endParaRPr sz="1632"/>
            </a:p>
          </p:txBody>
        </p:sp>
        <p:sp>
          <p:nvSpPr>
            <p:cNvPr id="62" name="object 62"/>
            <p:cNvSpPr/>
            <p:nvPr/>
          </p:nvSpPr>
          <p:spPr>
            <a:xfrm>
              <a:off x="1856740" y="3213040"/>
              <a:ext cx="328930" cy="104775"/>
            </a:xfrm>
            <a:custGeom>
              <a:avLst/>
              <a:gdLst/>
              <a:ahLst/>
              <a:cxnLst/>
              <a:rect l="l" t="t" r="r" b="b"/>
              <a:pathLst>
                <a:path w="328930" h="104775">
                  <a:moveTo>
                    <a:pt x="0" y="0"/>
                  </a:moveTo>
                  <a:lnTo>
                    <a:pt x="0" y="25518"/>
                  </a:lnTo>
                </a:path>
                <a:path w="328930" h="104775">
                  <a:moveTo>
                    <a:pt x="328930" y="78739"/>
                  </a:moveTo>
                  <a:lnTo>
                    <a:pt x="328930" y="104258"/>
                  </a:lnTo>
                </a:path>
              </a:pathLst>
            </a:custGeom>
            <a:ln w="3175">
              <a:solidFill>
                <a:srgbClr val="000000"/>
              </a:solidFill>
            </a:ln>
          </p:spPr>
          <p:txBody>
            <a:bodyPr wrap="square" lIns="0" tIns="0" rIns="0" bIns="0" rtlCol="0"/>
            <a:lstStyle/>
            <a:p>
              <a:endParaRPr sz="1632"/>
            </a:p>
          </p:txBody>
        </p:sp>
        <p:sp>
          <p:nvSpPr>
            <p:cNvPr id="63" name="object 63"/>
            <p:cNvSpPr/>
            <p:nvPr/>
          </p:nvSpPr>
          <p:spPr>
            <a:xfrm>
              <a:off x="1856740" y="3225799"/>
              <a:ext cx="328930" cy="20320"/>
            </a:xfrm>
            <a:custGeom>
              <a:avLst/>
              <a:gdLst/>
              <a:ahLst/>
              <a:cxnLst/>
              <a:rect l="l" t="t" r="r" b="b"/>
              <a:pathLst>
                <a:path w="328930" h="20319">
                  <a:moveTo>
                    <a:pt x="0" y="20320"/>
                  </a:moveTo>
                  <a:lnTo>
                    <a:pt x="20320" y="0"/>
                  </a:lnTo>
                  <a:lnTo>
                    <a:pt x="328930" y="0"/>
                  </a:lnTo>
                  <a:lnTo>
                    <a:pt x="309880" y="20320"/>
                  </a:lnTo>
                  <a:lnTo>
                    <a:pt x="0" y="20320"/>
                  </a:lnTo>
                  <a:close/>
                </a:path>
              </a:pathLst>
            </a:custGeom>
            <a:ln w="25518">
              <a:solidFill>
                <a:srgbClr val="000000"/>
              </a:solidFill>
            </a:ln>
          </p:spPr>
          <p:txBody>
            <a:bodyPr wrap="square" lIns="0" tIns="0" rIns="0" bIns="0" rtlCol="0"/>
            <a:lstStyle/>
            <a:p>
              <a:endParaRPr sz="1632"/>
            </a:p>
          </p:txBody>
        </p:sp>
        <p:sp>
          <p:nvSpPr>
            <p:cNvPr id="64" name="object 64"/>
            <p:cNvSpPr/>
            <p:nvPr/>
          </p:nvSpPr>
          <p:spPr>
            <a:xfrm>
              <a:off x="2166620" y="3225799"/>
              <a:ext cx="19050" cy="78740"/>
            </a:xfrm>
            <a:custGeom>
              <a:avLst/>
              <a:gdLst/>
              <a:ahLst/>
              <a:cxnLst/>
              <a:rect l="l" t="t" r="r" b="b"/>
              <a:pathLst>
                <a:path w="19050" h="78739">
                  <a:moveTo>
                    <a:pt x="19050" y="0"/>
                  </a:moveTo>
                  <a:lnTo>
                    <a:pt x="0" y="20320"/>
                  </a:lnTo>
                  <a:lnTo>
                    <a:pt x="0" y="78739"/>
                  </a:lnTo>
                  <a:lnTo>
                    <a:pt x="19050" y="58420"/>
                  </a:lnTo>
                  <a:lnTo>
                    <a:pt x="19050" y="0"/>
                  </a:lnTo>
                  <a:close/>
                </a:path>
              </a:pathLst>
            </a:custGeom>
            <a:solidFill>
              <a:srgbClr val="CCCCCC"/>
            </a:solidFill>
          </p:spPr>
          <p:txBody>
            <a:bodyPr wrap="square" lIns="0" tIns="0" rIns="0" bIns="0" rtlCol="0"/>
            <a:lstStyle/>
            <a:p>
              <a:endParaRPr sz="1632"/>
            </a:p>
          </p:txBody>
        </p:sp>
        <p:sp>
          <p:nvSpPr>
            <p:cNvPr id="65" name="object 65"/>
            <p:cNvSpPr/>
            <p:nvPr/>
          </p:nvSpPr>
          <p:spPr>
            <a:xfrm>
              <a:off x="1805940" y="3225799"/>
              <a:ext cx="379730" cy="383540"/>
            </a:xfrm>
            <a:custGeom>
              <a:avLst/>
              <a:gdLst/>
              <a:ahLst/>
              <a:cxnLst/>
              <a:rect l="l" t="t" r="r" b="b"/>
              <a:pathLst>
                <a:path w="379730" h="383539">
                  <a:moveTo>
                    <a:pt x="360680" y="78739"/>
                  </a:moveTo>
                  <a:lnTo>
                    <a:pt x="360680" y="20320"/>
                  </a:lnTo>
                  <a:lnTo>
                    <a:pt x="379730" y="0"/>
                  </a:lnTo>
                  <a:lnTo>
                    <a:pt x="379730" y="58420"/>
                  </a:lnTo>
                  <a:lnTo>
                    <a:pt x="360680" y="78739"/>
                  </a:lnTo>
                  <a:close/>
                </a:path>
                <a:path w="379730" h="383539">
                  <a:moveTo>
                    <a:pt x="106680" y="44450"/>
                  </a:moveTo>
                  <a:lnTo>
                    <a:pt x="119380" y="44450"/>
                  </a:lnTo>
                  <a:lnTo>
                    <a:pt x="128270" y="46989"/>
                  </a:lnTo>
                  <a:lnTo>
                    <a:pt x="128270" y="50800"/>
                  </a:lnTo>
                  <a:lnTo>
                    <a:pt x="128270" y="54610"/>
                  </a:lnTo>
                  <a:lnTo>
                    <a:pt x="119380" y="57150"/>
                  </a:lnTo>
                  <a:lnTo>
                    <a:pt x="106680" y="57150"/>
                  </a:lnTo>
                  <a:lnTo>
                    <a:pt x="95250" y="57150"/>
                  </a:lnTo>
                  <a:lnTo>
                    <a:pt x="86360" y="54610"/>
                  </a:lnTo>
                  <a:lnTo>
                    <a:pt x="86360" y="50800"/>
                  </a:lnTo>
                  <a:lnTo>
                    <a:pt x="86360" y="46989"/>
                  </a:lnTo>
                  <a:lnTo>
                    <a:pt x="95250" y="44450"/>
                  </a:lnTo>
                  <a:lnTo>
                    <a:pt x="106680" y="44450"/>
                  </a:lnTo>
                  <a:close/>
                </a:path>
                <a:path w="379730" h="383539">
                  <a:moveTo>
                    <a:pt x="86360" y="44450"/>
                  </a:moveTo>
                  <a:lnTo>
                    <a:pt x="86360" y="44450"/>
                  </a:lnTo>
                </a:path>
                <a:path w="379730" h="383539">
                  <a:moveTo>
                    <a:pt x="129540" y="57150"/>
                  </a:moveTo>
                  <a:lnTo>
                    <a:pt x="129540" y="57150"/>
                  </a:lnTo>
                </a:path>
                <a:path w="379730" h="383539">
                  <a:moveTo>
                    <a:pt x="27940" y="289560"/>
                  </a:moveTo>
                  <a:lnTo>
                    <a:pt x="203200" y="289560"/>
                  </a:lnTo>
                  <a:lnTo>
                    <a:pt x="231140" y="317500"/>
                  </a:lnTo>
                  <a:lnTo>
                    <a:pt x="231140" y="355600"/>
                  </a:lnTo>
                  <a:lnTo>
                    <a:pt x="203200" y="383539"/>
                  </a:lnTo>
                  <a:lnTo>
                    <a:pt x="27940" y="383539"/>
                  </a:lnTo>
                  <a:lnTo>
                    <a:pt x="0" y="355600"/>
                  </a:lnTo>
                  <a:lnTo>
                    <a:pt x="0" y="317500"/>
                  </a:lnTo>
                  <a:lnTo>
                    <a:pt x="27940" y="289560"/>
                  </a:lnTo>
                  <a:close/>
                </a:path>
                <a:path w="379730" h="383539">
                  <a:moveTo>
                    <a:pt x="0" y="289560"/>
                  </a:moveTo>
                  <a:lnTo>
                    <a:pt x="0" y="289560"/>
                  </a:lnTo>
                </a:path>
                <a:path w="379730" h="383539">
                  <a:moveTo>
                    <a:pt x="231140" y="383539"/>
                  </a:moveTo>
                  <a:lnTo>
                    <a:pt x="231140" y="383539"/>
                  </a:lnTo>
                </a:path>
              </a:pathLst>
            </a:custGeom>
            <a:ln w="25518">
              <a:solidFill>
                <a:srgbClr val="000000"/>
              </a:solidFill>
            </a:ln>
          </p:spPr>
          <p:txBody>
            <a:bodyPr wrap="square" lIns="0" tIns="0" rIns="0" bIns="0" rtlCol="0"/>
            <a:lstStyle/>
            <a:p>
              <a:endParaRPr sz="1632"/>
            </a:p>
          </p:txBody>
        </p:sp>
      </p:grpSp>
      <p:grpSp>
        <p:nvGrpSpPr>
          <p:cNvPr id="66" name="object 66"/>
          <p:cNvGrpSpPr/>
          <p:nvPr/>
        </p:nvGrpSpPr>
        <p:grpSpPr>
          <a:xfrm>
            <a:off x="3575066" y="2977504"/>
            <a:ext cx="306336" cy="397890"/>
            <a:chOff x="2261870" y="3280350"/>
            <a:chExt cx="337820" cy="438784"/>
          </a:xfrm>
        </p:grpSpPr>
        <p:sp>
          <p:nvSpPr>
            <p:cNvPr id="67" name="object 67"/>
            <p:cNvSpPr/>
            <p:nvPr/>
          </p:nvSpPr>
          <p:spPr>
            <a:xfrm>
              <a:off x="2472690" y="3491229"/>
              <a:ext cx="127000" cy="227330"/>
            </a:xfrm>
            <a:prstGeom prst="rect">
              <a:avLst/>
            </a:prstGeom>
            <a:blipFill>
              <a:blip r:embed="rId2" cstate="print"/>
              <a:stretch>
                <a:fillRect/>
              </a:stretch>
            </a:blipFill>
          </p:spPr>
          <p:txBody>
            <a:bodyPr wrap="square" lIns="0" tIns="0" rIns="0" bIns="0" rtlCol="0"/>
            <a:lstStyle/>
            <a:p>
              <a:endParaRPr sz="1632"/>
            </a:p>
          </p:txBody>
        </p:sp>
        <p:sp>
          <p:nvSpPr>
            <p:cNvPr id="68" name="object 68"/>
            <p:cNvSpPr/>
            <p:nvPr/>
          </p:nvSpPr>
          <p:spPr>
            <a:xfrm>
              <a:off x="2265680" y="3583939"/>
              <a:ext cx="124460" cy="15240"/>
            </a:xfrm>
            <a:custGeom>
              <a:avLst/>
              <a:gdLst/>
              <a:ahLst/>
              <a:cxnLst/>
              <a:rect l="l" t="t" r="r" b="b"/>
              <a:pathLst>
                <a:path w="124460" h="15239">
                  <a:moveTo>
                    <a:pt x="124459" y="0"/>
                  </a:moveTo>
                  <a:lnTo>
                    <a:pt x="0" y="0"/>
                  </a:lnTo>
                  <a:lnTo>
                    <a:pt x="0" y="15239"/>
                  </a:lnTo>
                  <a:lnTo>
                    <a:pt x="124459" y="15239"/>
                  </a:lnTo>
                  <a:close/>
                </a:path>
              </a:pathLst>
            </a:custGeom>
            <a:solidFill>
              <a:srgbClr val="F29ED0"/>
            </a:solidFill>
          </p:spPr>
          <p:txBody>
            <a:bodyPr wrap="square" lIns="0" tIns="0" rIns="0" bIns="0" rtlCol="0"/>
            <a:lstStyle/>
            <a:p>
              <a:endParaRPr sz="1632"/>
            </a:p>
          </p:txBody>
        </p:sp>
        <p:sp>
          <p:nvSpPr>
            <p:cNvPr id="69" name="object 69"/>
            <p:cNvSpPr/>
            <p:nvPr/>
          </p:nvSpPr>
          <p:spPr>
            <a:xfrm>
              <a:off x="2350711" y="3280350"/>
              <a:ext cx="63618" cy="68698"/>
            </a:xfrm>
            <a:prstGeom prst="rect">
              <a:avLst/>
            </a:prstGeom>
            <a:blipFill>
              <a:blip r:embed="rId3" cstate="print"/>
              <a:stretch>
                <a:fillRect/>
              </a:stretch>
            </a:blipFill>
          </p:spPr>
          <p:txBody>
            <a:bodyPr wrap="square" lIns="0" tIns="0" rIns="0" bIns="0" rtlCol="0"/>
            <a:lstStyle/>
            <a:p>
              <a:endParaRPr sz="1632"/>
            </a:p>
          </p:txBody>
        </p:sp>
        <p:sp>
          <p:nvSpPr>
            <p:cNvPr id="70" name="object 70"/>
            <p:cNvSpPr/>
            <p:nvPr/>
          </p:nvSpPr>
          <p:spPr>
            <a:xfrm>
              <a:off x="2261870" y="3366769"/>
              <a:ext cx="229870" cy="351790"/>
            </a:xfrm>
            <a:custGeom>
              <a:avLst/>
              <a:gdLst/>
              <a:ahLst/>
              <a:cxnLst/>
              <a:rect l="l" t="t" r="r" b="b"/>
              <a:pathLst>
                <a:path w="229869" h="351789">
                  <a:moveTo>
                    <a:pt x="111760" y="1269"/>
                  </a:moveTo>
                  <a:lnTo>
                    <a:pt x="85090" y="1269"/>
                  </a:lnTo>
                  <a:lnTo>
                    <a:pt x="82550" y="3809"/>
                  </a:lnTo>
                  <a:lnTo>
                    <a:pt x="78740" y="5079"/>
                  </a:lnTo>
                  <a:lnTo>
                    <a:pt x="74930" y="7619"/>
                  </a:lnTo>
                  <a:lnTo>
                    <a:pt x="73660" y="11429"/>
                  </a:lnTo>
                  <a:lnTo>
                    <a:pt x="69850" y="12700"/>
                  </a:lnTo>
                  <a:lnTo>
                    <a:pt x="68580" y="16509"/>
                  </a:lnTo>
                  <a:lnTo>
                    <a:pt x="64769" y="19050"/>
                  </a:lnTo>
                  <a:lnTo>
                    <a:pt x="63500" y="22859"/>
                  </a:lnTo>
                  <a:lnTo>
                    <a:pt x="62230" y="27939"/>
                  </a:lnTo>
                  <a:lnTo>
                    <a:pt x="1269" y="162559"/>
                  </a:lnTo>
                  <a:lnTo>
                    <a:pt x="1269" y="166369"/>
                  </a:lnTo>
                  <a:lnTo>
                    <a:pt x="0" y="168909"/>
                  </a:lnTo>
                  <a:lnTo>
                    <a:pt x="0" y="177800"/>
                  </a:lnTo>
                  <a:lnTo>
                    <a:pt x="1269" y="181609"/>
                  </a:lnTo>
                  <a:lnTo>
                    <a:pt x="1269" y="184150"/>
                  </a:lnTo>
                  <a:lnTo>
                    <a:pt x="2540" y="186689"/>
                  </a:lnTo>
                  <a:lnTo>
                    <a:pt x="5080" y="189229"/>
                  </a:lnTo>
                  <a:lnTo>
                    <a:pt x="7619" y="193039"/>
                  </a:lnTo>
                  <a:lnTo>
                    <a:pt x="8890" y="194309"/>
                  </a:lnTo>
                  <a:lnTo>
                    <a:pt x="12700" y="195579"/>
                  </a:lnTo>
                  <a:lnTo>
                    <a:pt x="13969" y="196850"/>
                  </a:lnTo>
                  <a:lnTo>
                    <a:pt x="15240" y="196850"/>
                  </a:lnTo>
                  <a:lnTo>
                    <a:pt x="19050" y="198119"/>
                  </a:lnTo>
                  <a:lnTo>
                    <a:pt x="151130" y="198119"/>
                  </a:lnTo>
                  <a:lnTo>
                    <a:pt x="151130" y="351789"/>
                  </a:lnTo>
                  <a:lnTo>
                    <a:pt x="190500" y="351789"/>
                  </a:lnTo>
                  <a:lnTo>
                    <a:pt x="190500" y="166369"/>
                  </a:lnTo>
                  <a:lnTo>
                    <a:pt x="189230" y="165100"/>
                  </a:lnTo>
                  <a:lnTo>
                    <a:pt x="187960" y="162559"/>
                  </a:lnTo>
                  <a:lnTo>
                    <a:pt x="181610" y="156209"/>
                  </a:lnTo>
                  <a:lnTo>
                    <a:pt x="179069" y="156209"/>
                  </a:lnTo>
                  <a:lnTo>
                    <a:pt x="176530" y="154939"/>
                  </a:lnTo>
                  <a:lnTo>
                    <a:pt x="173990" y="154939"/>
                  </a:lnTo>
                  <a:lnTo>
                    <a:pt x="171450" y="152400"/>
                  </a:lnTo>
                  <a:lnTo>
                    <a:pt x="163830" y="152400"/>
                  </a:lnTo>
                  <a:lnTo>
                    <a:pt x="90169" y="149859"/>
                  </a:lnTo>
                  <a:lnTo>
                    <a:pt x="111760" y="88900"/>
                  </a:lnTo>
                  <a:lnTo>
                    <a:pt x="229235" y="88900"/>
                  </a:lnTo>
                  <a:lnTo>
                    <a:pt x="228600" y="87629"/>
                  </a:lnTo>
                  <a:lnTo>
                    <a:pt x="228600" y="86359"/>
                  </a:lnTo>
                  <a:lnTo>
                    <a:pt x="227330" y="83819"/>
                  </a:lnTo>
                  <a:lnTo>
                    <a:pt x="226060" y="82550"/>
                  </a:lnTo>
                  <a:lnTo>
                    <a:pt x="223519" y="81279"/>
                  </a:lnTo>
                  <a:lnTo>
                    <a:pt x="222250" y="80009"/>
                  </a:lnTo>
                  <a:lnTo>
                    <a:pt x="220980" y="77469"/>
                  </a:lnTo>
                  <a:lnTo>
                    <a:pt x="219710" y="76200"/>
                  </a:lnTo>
                  <a:lnTo>
                    <a:pt x="146050" y="76200"/>
                  </a:lnTo>
                  <a:lnTo>
                    <a:pt x="132080" y="52069"/>
                  </a:lnTo>
                  <a:lnTo>
                    <a:pt x="134619" y="46989"/>
                  </a:lnTo>
                  <a:lnTo>
                    <a:pt x="134619" y="25400"/>
                  </a:lnTo>
                  <a:lnTo>
                    <a:pt x="133350" y="22859"/>
                  </a:lnTo>
                  <a:lnTo>
                    <a:pt x="133350" y="20319"/>
                  </a:lnTo>
                  <a:lnTo>
                    <a:pt x="132080" y="17779"/>
                  </a:lnTo>
                  <a:lnTo>
                    <a:pt x="120650" y="6350"/>
                  </a:lnTo>
                  <a:lnTo>
                    <a:pt x="116840" y="5079"/>
                  </a:lnTo>
                  <a:lnTo>
                    <a:pt x="114300" y="3809"/>
                  </a:lnTo>
                  <a:lnTo>
                    <a:pt x="111760" y="1269"/>
                  </a:lnTo>
                  <a:close/>
                </a:path>
                <a:path w="229869" h="351789">
                  <a:moveTo>
                    <a:pt x="229235" y="88900"/>
                  </a:moveTo>
                  <a:lnTo>
                    <a:pt x="111760" y="88900"/>
                  </a:lnTo>
                  <a:lnTo>
                    <a:pt x="125730" y="111759"/>
                  </a:lnTo>
                  <a:lnTo>
                    <a:pt x="214630" y="111759"/>
                  </a:lnTo>
                  <a:lnTo>
                    <a:pt x="215900" y="109219"/>
                  </a:lnTo>
                  <a:lnTo>
                    <a:pt x="218440" y="109219"/>
                  </a:lnTo>
                  <a:lnTo>
                    <a:pt x="220980" y="107950"/>
                  </a:lnTo>
                  <a:lnTo>
                    <a:pt x="222250" y="106679"/>
                  </a:lnTo>
                  <a:lnTo>
                    <a:pt x="226060" y="105409"/>
                  </a:lnTo>
                  <a:lnTo>
                    <a:pt x="226060" y="102869"/>
                  </a:lnTo>
                  <a:lnTo>
                    <a:pt x="228600" y="102869"/>
                  </a:lnTo>
                  <a:lnTo>
                    <a:pt x="228600" y="99059"/>
                  </a:lnTo>
                  <a:lnTo>
                    <a:pt x="229869" y="96519"/>
                  </a:lnTo>
                  <a:lnTo>
                    <a:pt x="229869" y="90169"/>
                  </a:lnTo>
                  <a:lnTo>
                    <a:pt x="229235" y="88900"/>
                  </a:lnTo>
                  <a:close/>
                </a:path>
                <a:path w="229869" h="351789">
                  <a:moveTo>
                    <a:pt x="102869" y="0"/>
                  </a:moveTo>
                  <a:lnTo>
                    <a:pt x="93980" y="0"/>
                  </a:lnTo>
                  <a:lnTo>
                    <a:pt x="88900" y="1269"/>
                  </a:lnTo>
                  <a:lnTo>
                    <a:pt x="106680" y="1269"/>
                  </a:lnTo>
                  <a:lnTo>
                    <a:pt x="102869" y="0"/>
                  </a:lnTo>
                  <a:close/>
                </a:path>
              </a:pathLst>
            </a:custGeom>
            <a:solidFill>
              <a:srgbClr val="F29ED0"/>
            </a:solidFill>
          </p:spPr>
          <p:txBody>
            <a:bodyPr wrap="square" lIns="0" tIns="0" rIns="0" bIns="0" rtlCol="0"/>
            <a:lstStyle/>
            <a:p>
              <a:endParaRPr sz="1632"/>
            </a:p>
          </p:txBody>
        </p:sp>
      </p:grpSp>
      <p:grpSp>
        <p:nvGrpSpPr>
          <p:cNvPr id="71" name="object 71"/>
          <p:cNvGrpSpPr/>
          <p:nvPr/>
        </p:nvGrpSpPr>
        <p:grpSpPr>
          <a:xfrm>
            <a:off x="3953901" y="2931439"/>
            <a:ext cx="323034" cy="463534"/>
            <a:chOff x="2679640" y="3229550"/>
            <a:chExt cx="356235" cy="511175"/>
          </a:xfrm>
        </p:grpSpPr>
        <p:sp>
          <p:nvSpPr>
            <p:cNvPr id="72" name="object 72"/>
            <p:cNvSpPr/>
            <p:nvPr/>
          </p:nvSpPr>
          <p:spPr>
            <a:xfrm>
              <a:off x="2692399" y="3242309"/>
              <a:ext cx="330200" cy="483870"/>
            </a:xfrm>
            <a:custGeom>
              <a:avLst/>
              <a:gdLst/>
              <a:ahLst/>
              <a:cxnLst/>
              <a:rect l="l" t="t" r="r" b="b"/>
              <a:pathLst>
                <a:path w="330200" h="483870">
                  <a:moveTo>
                    <a:pt x="224931" y="180339"/>
                  </a:moveTo>
                  <a:lnTo>
                    <a:pt x="105410" y="180339"/>
                  </a:lnTo>
                  <a:lnTo>
                    <a:pt x="114300" y="182879"/>
                  </a:lnTo>
                  <a:lnTo>
                    <a:pt x="115569" y="190500"/>
                  </a:lnTo>
                  <a:lnTo>
                    <a:pt x="114300" y="207010"/>
                  </a:lnTo>
                  <a:lnTo>
                    <a:pt x="111760" y="232410"/>
                  </a:lnTo>
                  <a:lnTo>
                    <a:pt x="107950" y="256539"/>
                  </a:lnTo>
                  <a:lnTo>
                    <a:pt x="101600" y="276860"/>
                  </a:lnTo>
                  <a:lnTo>
                    <a:pt x="95250" y="304800"/>
                  </a:lnTo>
                  <a:lnTo>
                    <a:pt x="86360" y="326389"/>
                  </a:lnTo>
                  <a:lnTo>
                    <a:pt x="67310" y="356869"/>
                  </a:lnTo>
                  <a:lnTo>
                    <a:pt x="53339" y="375919"/>
                  </a:lnTo>
                  <a:lnTo>
                    <a:pt x="27939" y="403860"/>
                  </a:lnTo>
                  <a:lnTo>
                    <a:pt x="12700" y="425450"/>
                  </a:lnTo>
                  <a:lnTo>
                    <a:pt x="0" y="444500"/>
                  </a:lnTo>
                  <a:lnTo>
                    <a:pt x="0" y="452119"/>
                  </a:lnTo>
                  <a:lnTo>
                    <a:pt x="12700" y="466089"/>
                  </a:lnTo>
                  <a:lnTo>
                    <a:pt x="31750" y="483869"/>
                  </a:lnTo>
                  <a:lnTo>
                    <a:pt x="48260" y="483869"/>
                  </a:lnTo>
                  <a:lnTo>
                    <a:pt x="53339" y="478789"/>
                  </a:lnTo>
                  <a:lnTo>
                    <a:pt x="45719" y="469900"/>
                  </a:lnTo>
                  <a:lnTo>
                    <a:pt x="38100" y="458469"/>
                  </a:lnTo>
                  <a:lnTo>
                    <a:pt x="38100" y="449579"/>
                  </a:lnTo>
                  <a:lnTo>
                    <a:pt x="48260" y="431800"/>
                  </a:lnTo>
                  <a:lnTo>
                    <a:pt x="69850" y="410210"/>
                  </a:lnTo>
                  <a:lnTo>
                    <a:pt x="128269" y="337819"/>
                  </a:lnTo>
                  <a:lnTo>
                    <a:pt x="139700" y="326389"/>
                  </a:lnTo>
                  <a:lnTo>
                    <a:pt x="146050" y="318769"/>
                  </a:lnTo>
                  <a:lnTo>
                    <a:pt x="157480" y="317500"/>
                  </a:lnTo>
                  <a:lnTo>
                    <a:pt x="222250" y="317500"/>
                  </a:lnTo>
                  <a:lnTo>
                    <a:pt x="200660" y="280669"/>
                  </a:lnTo>
                  <a:lnTo>
                    <a:pt x="186689" y="251460"/>
                  </a:lnTo>
                  <a:lnTo>
                    <a:pt x="184150" y="236219"/>
                  </a:lnTo>
                  <a:lnTo>
                    <a:pt x="184150" y="217169"/>
                  </a:lnTo>
                  <a:lnTo>
                    <a:pt x="189230" y="204469"/>
                  </a:lnTo>
                  <a:lnTo>
                    <a:pt x="196850" y="198119"/>
                  </a:lnTo>
                  <a:lnTo>
                    <a:pt x="249381" y="198119"/>
                  </a:lnTo>
                  <a:lnTo>
                    <a:pt x="236219" y="190500"/>
                  </a:lnTo>
                  <a:lnTo>
                    <a:pt x="224931" y="180339"/>
                  </a:lnTo>
                  <a:close/>
                </a:path>
                <a:path w="330200" h="483870">
                  <a:moveTo>
                    <a:pt x="222250" y="317500"/>
                  </a:moveTo>
                  <a:lnTo>
                    <a:pt x="157480" y="317500"/>
                  </a:lnTo>
                  <a:lnTo>
                    <a:pt x="167639" y="323850"/>
                  </a:lnTo>
                  <a:lnTo>
                    <a:pt x="180339" y="331469"/>
                  </a:lnTo>
                  <a:lnTo>
                    <a:pt x="205739" y="364489"/>
                  </a:lnTo>
                  <a:lnTo>
                    <a:pt x="234950" y="403860"/>
                  </a:lnTo>
                  <a:lnTo>
                    <a:pt x="261619" y="444500"/>
                  </a:lnTo>
                  <a:lnTo>
                    <a:pt x="278130" y="466089"/>
                  </a:lnTo>
                  <a:lnTo>
                    <a:pt x="284480" y="471169"/>
                  </a:lnTo>
                  <a:lnTo>
                    <a:pt x="294639" y="471169"/>
                  </a:lnTo>
                  <a:lnTo>
                    <a:pt x="304800" y="463550"/>
                  </a:lnTo>
                  <a:lnTo>
                    <a:pt x="317500" y="454660"/>
                  </a:lnTo>
                  <a:lnTo>
                    <a:pt x="328930" y="445769"/>
                  </a:lnTo>
                  <a:lnTo>
                    <a:pt x="329988" y="439419"/>
                  </a:lnTo>
                  <a:lnTo>
                    <a:pt x="317500" y="439419"/>
                  </a:lnTo>
                  <a:lnTo>
                    <a:pt x="304800" y="438150"/>
                  </a:lnTo>
                  <a:lnTo>
                    <a:pt x="288289" y="425450"/>
                  </a:lnTo>
                  <a:lnTo>
                    <a:pt x="261619" y="382269"/>
                  </a:lnTo>
                  <a:lnTo>
                    <a:pt x="222250" y="317500"/>
                  </a:lnTo>
                  <a:close/>
                </a:path>
                <a:path w="330200" h="483870">
                  <a:moveTo>
                    <a:pt x="330200" y="438150"/>
                  </a:moveTo>
                  <a:lnTo>
                    <a:pt x="317500" y="439419"/>
                  </a:lnTo>
                  <a:lnTo>
                    <a:pt x="329988" y="439419"/>
                  </a:lnTo>
                  <a:lnTo>
                    <a:pt x="330200" y="438150"/>
                  </a:lnTo>
                  <a:close/>
                </a:path>
                <a:path w="330200" h="483870">
                  <a:moveTo>
                    <a:pt x="160019" y="0"/>
                  </a:moveTo>
                  <a:lnTo>
                    <a:pt x="148589" y="3810"/>
                  </a:lnTo>
                  <a:lnTo>
                    <a:pt x="142239" y="10160"/>
                  </a:lnTo>
                  <a:lnTo>
                    <a:pt x="139700" y="20319"/>
                  </a:lnTo>
                  <a:lnTo>
                    <a:pt x="135889" y="27939"/>
                  </a:lnTo>
                  <a:lnTo>
                    <a:pt x="139700" y="36829"/>
                  </a:lnTo>
                  <a:lnTo>
                    <a:pt x="142239" y="50800"/>
                  </a:lnTo>
                  <a:lnTo>
                    <a:pt x="146050" y="58419"/>
                  </a:lnTo>
                  <a:lnTo>
                    <a:pt x="147319" y="66039"/>
                  </a:lnTo>
                  <a:lnTo>
                    <a:pt x="146050" y="77469"/>
                  </a:lnTo>
                  <a:lnTo>
                    <a:pt x="139700" y="85089"/>
                  </a:lnTo>
                  <a:lnTo>
                    <a:pt x="128269" y="92710"/>
                  </a:lnTo>
                  <a:lnTo>
                    <a:pt x="115569" y="99060"/>
                  </a:lnTo>
                  <a:lnTo>
                    <a:pt x="107950" y="105410"/>
                  </a:lnTo>
                  <a:lnTo>
                    <a:pt x="100330" y="113029"/>
                  </a:lnTo>
                  <a:lnTo>
                    <a:pt x="91439" y="124460"/>
                  </a:lnTo>
                  <a:lnTo>
                    <a:pt x="82550" y="143510"/>
                  </a:lnTo>
                  <a:lnTo>
                    <a:pt x="76200" y="163829"/>
                  </a:lnTo>
                  <a:lnTo>
                    <a:pt x="69850" y="180339"/>
                  </a:lnTo>
                  <a:lnTo>
                    <a:pt x="67310" y="201929"/>
                  </a:lnTo>
                  <a:lnTo>
                    <a:pt x="66039" y="226060"/>
                  </a:lnTo>
                  <a:lnTo>
                    <a:pt x="66039" y="252729"/>
                  </a:lnTo>
                  <a:lnTo>
                    <a:pt x="67310" y="262889"/>
                  </a:lnTo>
                  <a:lnTo>
                    <a:pt x="72389" y="266700"/>
                  </a:lnTo>
                  <a:lnTo>
                    <a:pt x="81280" y="269239"/>
                  </a:lnTo>
                  <a:lnTo>
                    <a:pt x="85089" y="266700"/>
                  </a:lnTo>
                  <a:lnTo>
                    <a:pt x="86360" y="262889"/>
                  </a:lnTo>
                  <a:lnTo>
                    <a:pt x="86360" y="219710"/>
                  </a:lnTo>
                  <a:lnTo>
                    <a:pt x="88900" y="204469"/>
                  </a:lnTo>
                  <a:lnTo>
                    <a:pt x="91439" y="193039"/>
                  </a:lnTo>
                  <a:lnTo>
                    <a:pt x="96519" y="182879"/>
                  </a:lnTo>
                  <a:lnTo>
                    <a:pt x="105410" y="180339"/>
                  </a:lnTo>
                  <a:lnTo>
                    <a:pt x="224931" y="180339"/>
                  </a:lnTo>
                  <a:lnTo>
                    <a:pt x="223519" y="179069"/>
                  </a:lnTo>
                  <a:lnTo>
                    <a:pt x="215900" y="163829"/>
                  </a:lnTo>
                  <a:lnTo>
                    <a:pt x="209550" y="143510"/>
                  </a:lnTo>
                  <a:lnTo>
                    <a:pt x="208280" y="123189"/>
                  </a:lnTo>
                  <a:lnTo>
                    <a:pt x="203200" y="113029"/>
                  </a:lnTo>
                  <a:lnTo>
                    <a:pt x="196850" y="104139"/>
                  </a:lnTo>
                  <a:lnTo>
                    <a:pt x="186689" y="92710"/>
                  </a:lnTo>
                  <a:lnTo>
                    <a:pt x="180339" y="86360"/>
                  </a:lnTo>
                  <a:lnTo>
                    <a:pt x="180339" y="78739"/>
                  </a:lnTo>
                  <a:lnTo>
                    <a:pt x="184150" y="66039"/>
                  </a:lnTo>
                  <a:lnTo>
                    <a:pt x="189230" y="59689"/>
                  </a:lnTo>
                  <a:lnTo>
                    <a:pt x="193039" y="52069"/>
                  </a:lnTo>
                  <a:lnTo>
                    <a:pt x="196850" y="39369"/>
                  </a:lnTo>
                  <a:lnTo>
                    <a:pt x="190500" y="13969"/>
                  </a:lnTo>
                  <a:lnTo>
                    <a:pt x="184150" y="5079"/>
                  </a:lnTo>
                  <a:lnTo>
                    <a:pt x="173989" y="1269"/>
                  </a:lnTo>
                  <a:lnTo>
                    <a:pt x="160019" y="0"/>
                  </a:lnTo>
                  <a:close/>
                </a:path>
                <a:path w="330200" h="483870">
                  <a:moveTo>
                    <a:pt x="249381" y="198119"/>
                  </a:moveTo>
                  <a:lnTo>
                    <a:pt x="203200" y="198119"/>
                  </a:lnTo>
                  <a:lnTo>
                    <a:pt x="210819" y="201929"/>
                  </a:lnTo>
                  <a:lnTo>
                    <a:pt x="227330" y="213360"/>
                  </a:lnTo>
                  <a:lnTo>
                    <a:pt x="245110" y="226060"/>
                  </a:lnTo>
                  <a:lnTo>
                    <a:pt x="256539" y="232410"/>
                  </a:lnTo>
                  <a:lnTo>
                    <a:pt x="265430" y="236219"/>
                  </a:lnTo>
                  <a:lnTo>
                    <a:pt x="271780" y="232410"/>
                  </a:lnTo>
                  <a:lnTo>
                    <a:pt x="275589" y="226060"/>
                  </a:lnTo>
                  <a:lnTo>
                    <a:pt x="274319" y="223519"/>
                  </a:lnTo>
                  <a:lnTo>
                    <a:pt x="271780" y="217169"/>
                  </a:lnTo>
                  <a:lnTo>
                    <a:pt x="260350" y="204469"/>
                  </a:lnTo>
                  <a:lnTo>
                    <a:pt x="249381" y="198119"/>
                  </a:lnTo>
                  <a:close/>
                </a:path>
              </a:pathLst>
            </a:custGeom>
            <a:solidFill>
              <a:srgbClr val="CDCDCD"/>
            </a:solidFill>
          </p:spPr>
          <p:txBody>
            <a:bodyPr wrap="square" lIns="0" tIns="0" rIns="0" bIns="0" rtlCol="0"/>
            <a:lstStyle/>
            <a:p>
              <a:endParaRPr sz="1632"/>
            </a:p>
          </p:txBody>
        </p:sp>
        <p:sp>
          <p:nvSpPr>
            <p:cNvPr id="73" name="object 73"/>
            <p:cNvSpPr/>
            <p:nvPr/>
          </p:nvSpPr>
          <p:spPr>
            <a:xfrm>
              <a:off x="2692399" y="3242309"/>
              <a:ext cx="331470" cy="485140"/>
            </a:xfrm>
            <a:custGeom>
              <a:avLst/>
              <a:gdLst/>
              <a:ahLst/>
              <a:cxnLst/>
              <a:rect l="l" t="t" r="r" b="b"/>
              <a:pathLst>
                <a:path w="331469" h="485139">
                  <a:moveTo>
                    <a:pt x="328930" y="445769"/>
                  </a:moveTo>
                  <a:lnTo>
                    <a:pt x="330200" y="438150"/>
                  </a:lnTo>
                  <a:lnTo>
                    <a:pt x="317500" y="439419"/>
                  </a:lnTo>
                  <a:lnTo>
                    <a:pt x="304800" y="438150"/>
                  </a:lnTo>
                  <a:lnTo>
                    <a:pt x="261619" y="382269"/>
                  </a:lnTo>
                  <a:lnTo>
                    <a:pt x="222250" y="317500"/>
                  </a:lnTo>
                  <a:lnTo>
                    <a:pt x="200660" y="280669"/>
                  </a:lnTo>
                  <a:lnTo>
                    <a:pt x="184150" y="236219"/>
                  </a:lnTo>
                  <a:lnTo>
                    <a:pt x="184150" y="217169"/>
                  </a:lnTo>
                  <a:lnTo>
                    <a:pt x="189230" y="204469"/>
                  </a:lnTo>
                  <a:lnTo>
                    <a:pt x="196850" y="198119"/>
                  </a:lnTo>
                  <a:lnTo>
                    <a:pt x="203200" y="198119"/>
                  </a:lnTo>
                  <a:lnTo>
                    <a:pt x="210819" y="201929"/>
                  </a:lnTo>
                  <a:lnTo>
                    <a:pt x="227330" y="213360"/>
                  </a:lnTo>
                  <a:lnTo>
                    <a:pt x="245110" y="226060"/>
                  </a:lnTo>
                  <a:lnTo>
                    <a:pt x="256539" y="232410"/>
                  </a:lnTo>
                  <a:lnTo>
                    <a:pt x="265430" y="236219"/>
                  </a:lnTo>
                  <a:lnTo>
                    <a:pt x="271780" y="232410"/>
                  </a:lnTo>
                  <a:lnTo>
                    <a:pt x="275589" y="226060"/>
                  </a:lnTo>
                  <a:lnTo>
                    <a:pt x="274319" y="223519"/>
                  </a:lnTo>
                  <a:lnTo>
                    <a:pt x="271780" y="217169"/>
                  </a:lnTo>
                  <a:lnTo>
                    <a:pt x="260350" y="204469"/>
                  </a:lnTo>
                  <a:lnTo>
                    <a:pt x="236219" y="190500"/>
                  </a:lnTo>
                  <a:lnTo>
                    <a:pt x="223519" y="179069"/>
                  </a:lnTo>
                  <a:lnTo>
                    <a:pt x="215900" y="163829"/>
                  </a:lnTo>
                  <a:lnTo>
                    <a:pt x="209550" y="143510"/>
                  </a:lnTo>
                  <a:lnTo>
                    <a:pt x="208280" y="123189"/>
                  </a:lnTo>
                  <a:lnTo>
                    <a:pt x="203200" y="113029"/>
                  </a:lnTo>
                  <a:lnTo>
                    <a:pt x="196850" y="104139"/>
                  </a:lnTo>
                  <a:lnTo>
                    <a:pt x="186689" y="92710"/>
                  </a:lnTo>
                  <a:lnTo>
                    <a:pt x="180339" y="86360"/>
                  </a:lnTo>
                  <a:lnTo>
                    <a:pt x="180339" y="78739"/>
                  </a:lnTo>
                  <a:lnTo>
                    <a:pt x="184150" y="66039"/>
                  </a:lnTo>
                  <a:lnTo>
                    <a:pt x="189230" y="59689"/>
                  </a:lnTo>
                  <a:lnTo>
                    <a:pt x="193039" y="52069"/>
                  </a:lnTo>
                  <a:lnTo>
                    <a:pt x="196850" y="39369"/>
                  </a:lnTo>
                  <a:lnTo>
                    <a:pt x="193039" y="24129"/>
                  </a:lnTo>
                  <a:lnTo>
                    <a:pt x="190500" y="13969"/>
                  </a:lnTo>
                  <a:lnTo>
                    <a:pt x="184150" y="5079"/>
                  </a:lnTo>
                  <a:lnTo>
                    <a:pt x="173989" y="1269"/>
                  </a:lnTo>
                  <a:lnTo>
                    <a:pt x="160019" y="0"/>
                  </a:lnTo>
                  <a:lnTo>
                    <a:pt x="148589" y="3810"/>
                  </a:lnTo>
                  <a:lnTo>
                    <a:pt x="142239" y="10160"/>
                  </a:lnTo>
                  <a:lnTo>
                    <a:pt x="139700" y="20319"/>
                  </a:lnTo>
                  <a:lnTo>
                    <a:pt x="135889" y="27939"/>
                  </a:lnTo>
                  <a:lnTo>
                    <a:pt x="139700" y="36829"/>
                  </a:lnTo>
                  <a:lnTo>
                    <a:pt x="142239" y="50800"/>
                  </a:lnTo>
                  <a:lnTo>
                    <a:pt x="146050" y="58419"/>
                  </a:lnTo>
                  <a:lnTo>
                    <a:pt x="147319" y="66039"/>
                  </a:lnTo>
                  <a:lnTo>
                    <a:pt x="146050" y="77469"/>
                  </a:lnTo>
                  <a:lnTo>
                    <a:pt x="139700" y="85089"/>
                  </a:lnTo>
                  <a:lnTo>
                    <a:pt x="128269" y="92710"/>
                  </a:lnTo>
                  <a:lnTo>
                    <a:pt x="115569" y="99060"/>
                  </a:lnTo>
                  <a:lnTo>
                    <a:pt x="107950" y="105410"/>
                  </a:lnTo>
                  <a:lnTo>
                    <a:pt x="100330" y="113029"/>
                  </a:lnTo>
                  <a:lnTo>
                    <a:pt x="91439" y="124460"/>
                  </a:lnTo>
                  <a:lnTo>
                    <a:pt x="82550" y="143510"/>
                  </a:lnTo>
                  <a:lnTo>
                    <a:pt x="76200" y="163829"/>
                  </a:lnTo>
                  <a:lnTo>
                    <a:pt x="69850" y="180339"/>
                  </a:lnTo>
                  <a:lnTo>
                    <a:pt x="67310" y="201929"/>
                  </a:lnTo>
                  <a:lnTo>
                    <a:pt x="66039" y="226060"/>
                  </a:lnTo>
                  <a:lnTo>
                    <a:pt x="66039" y="242569"/>
                  </a:lnTo>
                  <a:lnTo>
                    <a:pt x="66039" y="252729"/>
                  </a:lnTo>
                  <a:lnTo>
                    <a:pt x="67310" y="262889"/>
                  </a:lnTo>
                  <a:lnTo>
                    <a:pt x="72389" y="266700"/>
                  </a:lnTo>
                  <a:lnTo>
                    <a:pt x="81280" y="269239"/>
                  </a:lnTo>
                  <a:lnTo>
                    <a:pt x="85089" y="266700"/>
                  </a:lnTo>
                  <a:lnTo>
                    <a:pt x="86360" y="262889"/>
                  </a:lnTo>
                  <a:lnTo>
                    <a:pt x="86360" y="245110"/>
                  </a:lnTo>
                  <a:lnTo>
                    <a:pt x="86360" y="219710"/>
                  </a:lnTo>
                  <a:lnTo>
                    <a:pt x="88900" y="204469"/>
                  </a:lnTo>
                  <a:lnTo>
                    <a:pt x="91439" y="193039"/>
                  </a:lnTo>
                  <a:lnTo>
                    <a:pt x="96519" y="182879"/>
                  </a:lnTo>
                  <a:lnTo>
                    <a:pt x="105410" y="180339"/>
                  </a:lnTo>
                  <a:lnTo>
                    <a:pt x="114300" y="182879"/>
                  </a:lnTo>
                  <a:lnTo>
                    <a:pt x="115569" y="190500"/>
                  </a:lnTo>
                  <a:lnTo>
                    <a:pt x="114300" y="207010"/>
                  </a:lnTo>
                  <a:lnTo>
                    <a:pt x="111760" y="232410"/>
                  </a:lnTo>
                  <a:lnTo>
                    <a:pt x="107950" y="256539"/>
                  </a:lnTo>
                  <a:lnTo>
                    <a:pt x="101600" y="276860"/>
                  </a:lnTo>
                  <a:lnTo>
                    <a:pt x="95250" y="304800"/>
                  </a:lnTo>
                  <a:lnTo>
                    <a:pt x="86360" y="326389"/>
                  </a:lnTo>
                  <a:lnTo>
                    <a:pt x="67310" y="356869"/>
                  </a:lnTo>
                  <a:lnTo>
                    <a:pt x="53339" y="375919"/>
                  </a:lnTo>
                  <a:lnTo>
                    <a:pt x="27939" y="403860"/>
                  </a:lnTo>
                  <a:lnTo>
                    <a:pt x="12700" y="425450"/>
                  </a:lnTo>
                  <a:lnTo>
                    <a:pt x="0" y="444500"/>
                  </a:lnTo>
                  <a:lnTo>
                    <a:pt x="0" y="452119"/>
                  </a:lnTo>
                  <a:lnTo>
                    <a:pt x="12700" y="466089"/>
                  </a:lnTo>
                  <a:lnTo>
                    <a:pt x="31750" y="483869"/>
                  </a:lnTo>
                  <a:lnTo>
                    <a:pt x="48260" y="483869"/>
                  </a:lnTo>
                  <a:lnTo>
                    <a:pt x="53339" y="478789"/>
                  </a:lnTo>
                  <a:lnTo>
                    <a:pt x="45719" y="469900"/>
                  </a:lnTo>
                  <a:lnTo>
                    <a:pt x="38100" y="458469"/>
                  </a:lnTo>
                  <a:lnTo>
                    <a:pt x="38100" y="449579"/>
                  </a:lnTo>
                  <a:lnTo>
                    <a:pt x="48260" y="431800"/>
                  </a:lnTo>
                  <a:lnTo>
                    <a:pt x="69850" y="410210"/>
                  </a:lnTo>
                  <a:lnTo>
                    <a:pt x="101600" y="370839"/>
                  </a:lnTo>
                  <a:lnTo>
                    <a:pt x="128269" y="337819"/>
                  </a:lnTo>
                  <a:lnTo>
                    <a:pt x="139700" y="326389"/>
                  </a:lnTo>
                  <a:lnTo>
                    <a:pt x="146050" y="318769"/>
                  </a:lnTo>
                  <a:lnTo>
                    <a:pt x="157480" y="317500"/>
                  </a:lnTo>
                  <a:lnTo>
                    <a:pt x="167639" y="323850"/>
                  </a:lnTo>
                  <a:lnTo>
                    <a:pt x="180339" y="331469"/>
                  </a:lnTo>
                  <a:lnTo>
                    <a:pt x="205739" y="364489"/>
                  </a:lnTo>
                  <a:lnTo>
                    <a:pt x="234950" y="403860"/>
                  </a:lnTo>
                  <a:lnTo>
                    <a:pt x="261619" y="444500"/>
                  </a:lnTo>
                  <a:lnTo>
                    <a:pt x="278130" y="466089"/>
                  </a:lnTo>
                  <a:lnTo>
                    <a:pt x="284480" y="471169"/>
                  </a:lnTo>
                  <a:lnTo>
                    <a:pt x="294639" y="471169"/>
                  </a:lnTo>
                  <a:lnTo>
                    <a:pt x="304800" y="463550"/>
                  </a:lnTo>
                  <a:lnTo>
                    <a:pt x="317500" y="454660"/>
                  </a:lnTo>
                  <a:lnTo>
                    <a:pt x="328930" y="445769"/>
                  </a:lnTo>
                  <a:close/>
                </a:path>
                <a:path w="331469" h="485139">
                  <a:moveTo>
                    <a:pt x="0" y="0"/>
                  </a:moveTo>
                  <a:lnTo>
                    <a:pt x="0" y="0"/>
                  </a:lnTo>
                </a:path>
                <a:path w="331469" h="485139">
                  <a:moveTo>
                    <a:pt x="331469" y="485139"/>
                  </a:moveTo>
                  <a:lnTo>
                    <a:pt x="331469" y="485139"/>
                  </a:lnTo>
                </a:path>
              </a:pathLst>
            </a:custGeom>
            <a:ln w="25518">
              <a:solidFill>
                <a:srgbClr val="000000"/>
              </a:solidFill>
            </a:ln>
          </p:spPr>
          <p:txBody>
            <a:bodyPr wrap="square" lIns="0" tIns="0" rIns="0" bIns="0" rtlCol="0"/>
            <a:lstStyle/>
            <a:p>
              <a:endParaRPr sz="1632"/>
            </a:p>
          </p:txBody>
        </p:sp>
      </p:grpSp>
      <p:grpSp>
        <p:nvGrpSpPr>
          <p:cNvPr id="74" name="object 74"/>
          <p:cNvGrpSpPr/>
          <p:nvPr/>
        </p:nvGrpSpPr>
        <p:grpSpPr>
          <a:xfrm>
            <a:off x="2114736" y="3666183"/>
            <a:ext cx="376010" cy="342612"/>
            <a:chOff x="651450" y="4039810"/>
            <a:chExt cx="414655" cy="377825"/>
          </a:xfrm>
        </p:grpSpPr>
        <p:sp>
          <p:nvSpPr>
            <p:cNvPr id="75" name="object 75"/>
            <p:cNvSpPr/>
            <p:nvPr/>
          </p:nvSpPr>
          <p:spPr>
            <a:xfrm>
              <a:off x="664209" y="4052569"/>
              <a:ext cx="388620" cy="349250"/>
            </a:xfrm>
            <a:custGeom>
              <a:avLst/>
              <a:gdLst/>
              <a:ahLst/>
              <a:cxnLst/>
              <a:rect l="l" t="t" r="r" b="b"/>
              <a:pathLst>
                <a:path w="388619" h="349250">
                  <a:moveTo>
                    <a:pt x="46990" y="5079"/>
                  </a:moveTo>
                  <a:lnTo>
                    <a:pt x="135890" y="99059"/>
                  </a:lnTo>
                  <a:lnTo>
                    <a:pt x="120650" y="101600"/>
                  </a:lnTo>
                  <a:lnTo>
                    <a:pt x="96520" y="107950"/>
                  </a:lnTo>
                  <a:lnTo>
                    <a:pt x="73660" y="118109"/>
                  </a:lnTo>
                  <a:lnTo>
                    <a:pt x="58420" y="127000"/>
                  </a:lnTo>
                  <a:lnTo>
                    <a:pt x="40640" y="139700"/>
                  </a:lnTo>
                  <a:lnTo>
                    <a:pt x="27940" y="154939"/>
                  </a:lnTo>
                  <a:lnTo>
                    <a:pt x="15240" y="168909"/>
                  </a:lnTo>
                  <a:lnTo>
                    <a:pt x="7620" y="186689"/>
                  </a:lnTo>
                  <a:lnTo>
                    <a:pt x="2540" y="200659"/>
                  </a:lnTo>
                  <a:lnTo>
                    <a:pt x="1270" y="218439"/>
                  </a:lnTo>
                  <a:lnTo>
                    <a:pt x="0" y="227329"/>
                  </a:lnTo>
                  <a:lnTo>
                    <a:pt x="15240" y="276859"/>
                  </a:lnTo>
                  <a:lnTo>
                    <a:pt x="48260" y="311149"/>
                  </a:lnTo>
                  <a:lnTo>
                    <a:pt x="86360" y="334009"/>
                  </a:lnTo>
                  <a:lnTo>
                    <a:pt x="128270" y="346709"/>
                  </a:lnTo>
                  <a:lnTo>
                    <a:pt x="157480" y="349249"/>
                  </a:lnTo>
                  <a:lnTo>
                    <a:pt x="223520" y="349249"/>
                  </a:lnTo>
                  <a:lnTo>
                    <a:pt x="237490" y="347979"/>
                  </a:lnTo>
                  <a:lnTo>
                    <a:pt x="255270" y="347979"/>
                  </a:lnTo>
                  <a:lnTo>
                    <a:pt x="265430" y="345439"/>
                  </a:lnTo>
                  <a:lnTo>
                    <a:pt x="279400" y="341629"/>
                  </a:lnTo>
                  <a:lnTo>
                    <a:pt x="292100" y="339089"/>
                  </a:lnTo>
                  <a:lnTo>
                    <a:pt x="331470" y="318769"/>
                  </a:lnTo>
                  <a:lnTo>
                    <a:pt x="368300" y="281939"/>
                  </a:lnTo>
                  <a:lnTo>
                    <a:pt x="383540" y="250189"/>
                  </a:lnTo>
                  <a:lnTo>
                    <a:pt x="387350" y="238759"/>
                  </a:lnTo>
                  <a:lnTo>
                    <a:pt x="388620" y="222250"/>
                  </a:lnTo>
                  <a:lnTo>
                    <a:pt x="387350" y="207009"/>
                  </a:lnTo>
                  <a:lnTo>
                    <a:pt x="386080" y="195579"/>
                  </a:lnTo>
                  <a:lnTo>
                    <a:pt x="367030" y="161289"/>
                  </a:lnTo>
                  <a:lnTo>
                    <a:pt x="349250" y="142239"/>
                  </a:lnTo>
                  <a:lnTo>
                    <a:pt x="337820" y="132079"/>
                  </a:lnTo>
                  <a:lnTo>
                    <a:pt x="297180" y="111759"/>
                  </a:lnTo>
                  <a:lnTo>
                    <a:pt x="242570" y="99059"/>
                  </a:lnTo>
                  <a:lnTo>
                    <a:pt x="338992" y="19050"/>
                  </a:lnTo>
                  <a:lnTo>
                    <a:pt x="185420" y="19050"/>
                  </a:lnTo>
                  <a:lnTo>
                    <a:pt x="175259" y="16509"/>
                  </a:lnTo>
                  <a:lnTo>
                    <a:pt x="109220" y="16509"/>
                  </a:lnTo>
                  <a:lnTo>
                    <a:pt x="46990" y="5079"/>
                  </a:lnTo>
                  <a:close/>
                </a:path>
                <a:path w="388619" h="349250">
                  <a:moveTo>
                    <a:pt x="265430" y="0"/>
                  </a:moveTo>
                  <a:lnTo>
                    <a:pt x="185420" y="0"/>
                  </a:lnTo>
                  <a:lnTo>
                    <a:pt x="185420" y="19050"/>
                  </a:lnTo>
                  <a:lnTo>
                    <a:pt x="338992" y="19050"/>
                  </a:lnTo>
                  <a:lnTo>
                    <a:pt x="340522" y="17779"/>
                  </a:lnTo>
                  <a:lnTo>
                    <a:pt x="265430" y="17779"/>
                  </a:lnTo>
                  <a:lnTo>
                    <a:pt x="265430" y="0"/>
                  </a:lnTo>
                  <a:close/>
                </a:path>
                <a:path w="388619" h="349250">
                  <a:moveTo>
                    <a:pt x="361950" y="0"/>
                  </a:moveTo>
                  <a:lnTo>
                    <a:pt x="265430" y="17779"/>
                  </a:lnTo>
                  <a:lnTo>
                    <a:pt x="340522" y="17779"/>
                  </a:lnTo>
                  <a:lnTo>
                    <a:pt x="361950" y="0"/>
                  </a:lnTo>
                  <a:close/>
                </a:path>
                <a:path w="388619" h="349250">
                  <a:moveTo>
                    <a:pt x="109220" y="0"/>
                  </a:moveTo>
                  <a:lnTo>
                    <a:pt x="109220" y="16509"/>
                  </a:lnTo>
                  <a:lnTo>
                    <a:pt x="175259" y="16509"/>
                  </a:lnTo>
                  <a:lnTo>
                    <a:pt x="109220" y="0"/>
                  </a:lnTo>
                  <a:close/>
                </a:path>
              </a:pathLst>
            </a:custGeom>
            <a:solidFill>
              <a:srgbClr val="909090"/>
            </a:solidFill>
          </p:spPr>
          <p:txBody>
            <a:bodyPr wrap="square" lIns="0" tIns="0" rIns="0" bIns="0" rtlCol="0"/>
            <a:lstStyle/>
            <a:p>
              <a:endParaRPr sz="1632"/>
            </a:p>
          </p:txBody>
        </p:sp>
        <p:sp>
          <p:nvSpPr>
            <p:cNvPr id="76" name="object 76"/>
            <p:cNvSpPr/>
            <p:nvPr/>
          </p:nvSpPr>
          <p:spPr>
            <a:xfrm>
              <a:off x="664209" y="4052569"/>
              <a:ext cx="391160" cy="351790"/>
            </a:xfrm>
            <a:custGeom>
              <a:avLst/>
              <a:gdLst/>
              <a:ahLst/>
              <a:cxnLst/>
              <a:rect l="l" t="t" r="r" b="b"/>
              <a:pathLst>
                <a:path w="391159" h="351789">
                  <a:moveTo>
                    <a:pt x="46990" y="5079"/>
                  </a:moveTo>
                  <a:lnTo>
                    <a:pt x="109220" y="16509"/>
                  </a:lnTo>
                  <a:lnTo>
                    <a:pt x="109220" y="0"/>
                  </a:lnTo>
                  <a:lnTo>
                    <a:pt x="185420" y="19050"/>
                  </a:lnTo>
                  <a:lnTo>
                    <a:pt x="185420" y="0"/>
                  </a:lnTo>
                  <a:lnTo>
                    <a:pt x="265430" y="0"/>
                  </a:lnTo>
                  <a:lnTo>
                    <a:pt x="265430" y="17779"/>
                  </a:lnTo>
                  <a:lnTo>
                    <a:pt x="361950" y="0"/>
                  </a:lnTo>
                  <a:lnTo>
                    <a:pt x="242570" y="99059"/>
                  </a:lnTo>
                  <a:lnTo>
                    <a:pt x="255270" y="100329"/>
                  </a:lnTo>
                  <a:lnTo>
                    <a:pt x="267970" y="101600"/>
                  </a:lnTo>
                  <a:lnTo>
                    <a:pt x="284480" y="106679"/>
                  </a:lnTo>
                  <a:lnTo>
                    <a:pt x="297180" y="111759"/>
                  </a:lnTo>
                  <a:lnTo>
                    <a:pt x="311150" y="118109"/>
                  </a:lnTo>
                  <a:lnTo>
                    <a:pt x="325120" y="124459"/>
                  </a:lnTo>
                  <a:lnTo>
                    <a:pt x="337820" y="132079"/>
                  </a:lnTo>
                  <a:lnTo>
                    <a:pt x="349250" y="142239"/>
                  </a:lnTo>
                  <a:lnTo>
                    <a:pt x="358140" y="149859"/>
                  </a:lnTo>
                  <a:lnTo>
                    <a:pt x="381000" y="184150"/>
                  </a:lnTo>
                  <a:lnTo>
                    <a:pt x="388620" y="222250"/>
                  </a:lnTo>
                  <a:lnTo>
                    <a:pt x="387350" y="238759"/>
                  </a:lnTo>
                  <a:lnTo>
                    <a:pt x="383540" y="250189"/>
                  </a:lnTo>
                  <a:lnTo>
                    <a:pt x="381000" y="262889"/>
                  </a:lnTo>
                  <a:lnTo>
                    <a:pt x="358140" y="294639"/>
                  </a:lnTo>
                  <a:lnTo>
                    <a:pt x="317500" y="326389"/>
                  </a:lnTo>
                  <a:lnTo>
                    <a:pt x="304800" y="332739"/>
                  </a:lnTo>
                  <a:lnTo>
                    <a:pt x="292100" y="339089"/>
                  </a:lnTo>
                  <a:lnTo>
                    <a:pt x="279400" y="341629"/>
                  </a:lnTo>
                  <a:lnTo>
                    <a:pt x="265430" y="345439"/>
                  </a:lnTo>
                  <a:lnTo>
                    <a:pt x="255270" y="347979"/>
                  </a:lnTo>
                  <a:lnTo>
                    <a:pt x="237490" y="347979"/>
                  </a:lnTo>
                  <a:lnTo>
                    <a:pt x="223520" y="349249"/>
                  </a:lnTo>
                  <a:lnTo>
                    <a:pt x="157480" y="349249"/>
                  </a:lnTo>
                  <a:lnTo>
                    <a:pt x="143510" y="347979"/>
                  </a:lnTo>
                  <a:lnTo>
                    <a:pt x="128270" y="346709"/>
                  </a:lnTo>
                  <a:lnTo>
                    <a:pt x="105410" y="341629"/>
                  </a:lnTo>
                  <a:lnTo>
                    <a:pt x="66040" y="323849"/>
                  </a:lnTo>
                  <a:lnTo>
                    <a:pt x="34290" y="300989"/>
                  </a:lnTo>
                  <a:lnTo>
                    <a:pt x="7620" y="260349"/>
                  </a:lnTo>
                  <a:lnTo>
                    <a:pt x="0" y="227329"/>
                  </a:lnTo>
                  <a:lnTo>
                    <a:pt x="1270" y="218439"/>
                  </a:lnTo>
                  <a:lnTo>
                    <a:pt x="2540" y="200659"/>
                  </a:lnTo>
                  <a:lnTo>
                    <a:pt x="7620" y="186689"/>
                  </a:lnTo>
                  <a:lnTo>
                    <a:pt x="15240" y="168909"/>
                  </a:lnTo>
                  <a:lnTo>
                    <a:pt x="27940" y="154939"/>
                  </a:lnTo>
                  <a:lnTo>
                    <a:pt x="40640" y="139700"/>
                  </a:lnTo>
                  <a:lnTo>
                    <a:pt x="73660" y="118109"/>
                  </a:lnTo>
                  <a:lnTo>
                    <a:pt x="120650" y="101600"/>
                  </a:lnTo>
                  <a:lnTo>
                    <a:pt x="135890" y="99059"/>
                  </a:lnTo>
                  <a:lnTo>
                    <a:pt x="46990" y="5079"/>
                  </a:lnTo>
                  <a:close/>
                </a:path>
                <a:path w="391159" h="351789">
                  <a:moveTo>
                    <a:pt x="0" y="0"/>
                  </a:moveTo>
                  <a:lnTo>
                    <a:pt x="0" y="0"/>
                  </a:lnTo>
                </a:path>
                <a:path w="391159" h="351789">
                  <a:moveTo>
                    <a:pt x="391159" y="351789"/>
                  </a:moveTo>
                  <a:lnTo>
                    <a:pt x="391159" y="351789"/>
                  </a:lnTo>
                </a:path>
              </a:pathLst>
            </a:custGeom>
            <a:ln w="25518">
              <a:solidFill>
                <a:srgbClr val="000000"/>
              </a:solidFill>
            </a:ln>
          </p:spPr>
          <p:txBody>
            <a:bodyPr wrap="square" lIns="0" tIns="0" rIns="0" bIns="0" rtlCol="0"/>
            <a:lstStyle/>
            <a:p>
              <a:endParaRPr sz="1632"/>
            </a:p>
          </p:txBody>
        </p:sp>
      </p:grpSp>
      <p:sp>
        <p:nvSpPr>
          <p:cNvPr id="77" name="object 77"/>
          <p:cNvSpPr txBox="1"/>
          <p:nvPr/>
        </p:nvSpPr>
        <p:spPr>
          <a:xfrm>
            <a:off x="2226500" y="3658176"/>
            <a:ext cx="181383"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B</a:t>
            </a:r>
            <a:endParaRPr sz="1632">
              <a:latin typeface="DejaVu Sans"/>
              <a:cs typeface="DejaVu Sans"/>
            </a:endParaRPr>
          </a:p>
        </p:txBody>
      </p:sp>
      <p:grpSp>
        <p:nvGrpSpPr>
          <p:cNvPr id="78" name="object 78"/>
          <p:cNvGrpSpPr/>
          <p:nvPr/>
        </p:nvGrpSpPr>
        <p:grpSpPr>
          <a:xfrm>
            <a:off x="4350066" y="3562537"/>
            <a:ext cx="738775" cy="493477"/>
            <a:chOff x="3116521" y="3925510"/>
            <a:chExt cx="814705" cy="544195"/>
          </a:xfrm>
        </p:grpSpPr>
        <p:sp>
          <p:nvSpPr>
            <p:cNvPr id="79" name="object 79"/>
            <p:cNvSpPr/>
            <p:nvPr/>
          </p:nvSpPr>
          <p:spPr>
            <a:xfrm>
              <a:off x="3129280" y="4024629"/>
              <a:ext cx="345440" cy="431800"/>
            </a:xfrm>
            <a:custGeom>
              <a:avLst/>
              <a:gdLst/>
              <a:ahLst/>
              <a:cxnLst/>
              <a:rect l="l" t="t" r="r" b="b"/>
              <a:pathLst>
                <a:path w="345439" h="431800">
                  <a:moveTo>
                    <a:pt x="345440" y="0"/>
                  </a:moveTo>
                  <a:lnTo>
                    <a:pt x="86359" y="0"/>
                  </a:lnTo>
                  <a:lnTo>
                    <a:pt x="0" y="86360"/>
                  </a:lnTo>
                  <a:lnTo>
                    <a:pt x="0" y="431800"/>
                  </a:lnTo>
                  <a:lnTo>
                    <a:pt x="259080" y="431800"/>
                  </a:lnTo>
                  <a:lnTo>
                    <a:pt x="345440" y="345440"/>
                  </a:lnTo>
                  <a:lnTo>
                    <a:pt x="345440" y="0"/>
                  </a:lnTo>
                  <a:close/>
                </a:path>
              </a:pathLst>
            </a:custGeom>
            <a:solidFill>
              <a:srgbClr val="DB0080"/>
            </a:solidFill>
          </p:spPr>
          <p:txBody>
            <a:bodyPr wrap="square" lIns="0" tIns="0" rIns="0" bIns="0" rtlCol="0"/>
            <a:lstStyle/>
            <a:p>
              <a:endParaRPr sz="1632"/>
            </a:p>
          </p:txBody>
        </p:sp>
        <p:sp>
          <p:nvSpPr>
            <p:cNvPr id="80" name="object 80"/>
            <p:cNvSpPr/>
            <p:nvPr/>
          </p:nvSpPr>
          <p:spPr>
            <a:xfrm>
              <a:off x="3129280" y="4024629"/>
              <a:ext cx="345440" cy="431800"/>
            </a:xfrm>
            <a:custGeom>
              <a:avLst/>
              <a:gdLst/>
              <a:ahLst/>
              <a:cxnLst/>
              <a:rect l="l" t="t" r="r" b="b"/>
              <a:pathLst>
                <a:path w="345439" h="431800">
                  <a:moveTo>
                    <a:pt x="0" y="431800"/>
                  </a:moveTo>
                  <a:lnTo>
                    <a:pt x="0" y="86360"/>
                  </a:lnTo>
                  <a:lnTo>
                    <a:pt x="86359" y="0"/>
                  </a:lnTo>
                  <a:lnTo>
                    <a:pt x="345440" y="0"/>
                  </a:lnTo>
                  <a:lnTo>
                    <a:pt x="345440" y="345440"/>
                  </a:lnTo>
                  <a:lnTo>
                    <a:pt x="259080" y="431800"/>
                  </a:lnTo>
                  <a:lnTo>
                    <a:pt x="0" y="431800"/>
                  </a:lnTo>
                  <a:close/>
                </a:path>
              </a:pathLst>
            </a:custGeom>
            <a:ln w="25518">
              <a:solidFill>
                <a:srgbClr val="000000"/>
              </a:solidFill>
            </a:ln>
          </p:spPr>
          <p:txBody>
            <a:bodyPr wrap="square" lIns="0" tIns="0" rIns="0" bIns="0" rtlCol="0"/>
            <a:lstStyle/>
            <a:p>
              <a:endParaRPr sz="1632"/>
            </a:p>
          </p:txBody>
        </p:sp>
        <p:sp>
          <p:nvSpPr>
            <p:cNvPr id="81" name="object 81"/>
            <p:cNvSpPr/>
            <p:nvPr/>
          </p:nvSpPr>
          <p:spPr>
            <a:xfrm>
              <a:off x="3129280" y="4011870"/>
              <a:ext cx="345440" cy="457834"/>
            </a:xfrm>
            <a:custGeom>
              <a:avLst/>
              <a:gdLst/>
              <a:ahLst/>
              <a:cxnLst/>
              <a:rect l="l" t="t" r="r" b="b"/>
              <a:pathLst>
                <a:path w="345439" h="457835">
                  <a:moveTo>
                    <a:pt x="0" y="0"/>
                  </a:moveTo>
                  <a:lnTo>
                    <a:pt x="0" y="25518"/>
                  </a:lnTo>
                </a:path>
                <a:path w="345439" h="457835">
                  <a:moveTo>
                    <a:pt x="345440" y="431800"/>
                  </a:moveTo>
                  <a:lnTo>
                    <a:pt x="345440" y="457318"/>
                  </a:lnTo>
                </a:path>
              </a:pathLst>
            </a:custGeom>
            <a:ln w="3175">
              <a:solidFill>
                <a:srgbClr val="000000"/>
              </a:solidFill>
            </a:ln>
          </p:spPr>
          <p:txBody>
            <a:bodyPr wrap="square" lIns="0" tIns="0" rIns="0" bIns="0" rtlCol="0"/>
            <a:lstStyle/>
            <a:p>
              <a:endParaRPr sz="1632"/>
            </a:p>
          </p:txBody>
        </p:sp>
        <p:sp>
          <p:nvSpPr>
            <p:cNvPr id="82" name="object 82"/>
            <p:cNvSpPr/>
            <p:nvPr/>
          </p:nvSpPr>
          <p:spPr>
            <a:xfrm>
              <a:off x="3129280" y="4024629"/>
              <a:ext cx="345440" cy="86360"/>
            </a:xfrm>
            <a:custGeom>
              <a:avLst/>
              <a:gdLst/>
              <a:ahLst/>
              <a:cxnLst/>
              <a:rect l="l" t="t" r="r" b="b"/>
              <a:pathLst>
                <a:path w="345439" h="86360">
                  <a:moveTo>
                    <a:pt x="345440" y="0"/>
                  </a:moveTo>
                  <a:lnTo>
                    <a:pt x="86359" y="0"/>
                  </a:lnTo>
                  <a:lnTo>
                    <a:pt x="0" y="86360"/>
                  </a:lnTo>
                  <a:lnTo>
                    <a:pt x="259080" y="86360"/>
                  </a:lnTo>
                  <a:lnTo>
                    <a:pt x="345440" y="0"/>
                  </a:lnTo>
                  <a:close/>
                </a:path>
              </a:pathLst>
            </a:custGeom>
            <a:solidFill>
              <a:srgbClr val="E22C97"/>
            </a:solidFill>
          </p:spPr>
          <p:txBody>
            <a:bodyPr wrap="square" lIns="0" tIns="0" rIns="0" bIns="0" rtlCol="0"/>
            <a:lstStyle/>
            <a:p>
              <a:endParaRPr sz="1632"/>
            </a:p>
          </p:txBody>
        </p:sp>
        <p:sp>
          <p:nvSpPr>
            <p:cNvPr id="83" name="object 83"/>
            <p:cNvSpPr/>
            <p:nvPr/>
          </p:nvSpPr>
          <p:spPr>
            <a:xfrm>
              <a:off x="3129280" y="4024629"/>
              <a:ext cx="345440" cy="86360"/>
            </a:xfrm>
            <a:custGeom>
              <a:avLst/>
              <a:gdLst/>
              <a:ahLst/>
              <a:cxnLst/>
              <a:rect l="l" t="t" r="r" b="b"/>
              <a:pathLst>
                <a:path w="345439" h="86360">
                  <a:moveTo>
                    <a:pt x="0" y="86360"/>
                  </a:moveTo>
                  <a:lnTo>
                    <a:pt x="86359" y="0"/>
                  </a:lnTo>
                  <a:lnTo>
                    <a:pt x="345440" y="0"/>
                  </a:lnTo>
                  <a:lnTo>
                    <a:pt x="259080" y="86360"/>
                  </a:lnTo>
                  <a:lnTo>
                    <a:pt x="0" y="86360"/>
                  </a:lnTo>
                  <a:close/>
                </a:path>
              </a:pathLst>
            </a:custGeom>
            <a:ln w="25518">
              <a:solidFill>
                <a:srgbClr val="000000"/>
              </a:solidFill>
            </a:ln>
          </p:spPr>
          <p:txBody>
            <a:bodyPr wrap="square" lIns="0" tIns="0" rIns="0" bIns="0" rtlCol="0"/>
            <a:lstStyle/>
            <a:p>
              <a:endParaRPr sz="1632"/>
            </a:p>
          </p:txBody>
        </p:sp>
        <p:sp>
          <p:nvSpPr>
            <p:cNvPr id="84" name="object 84"/>
            <p:cNvSpPr/>
            <p:nvPr/>
          </p:nvSpPr>
          <p:spPr>
            <a:xfrm>
              <a:off x="3388360" y="4024629"/>
              <a:ext cx="86360" cy="431800"/>
            </a:xfrm>
            <a:custGeom>
              <a:avLst/>
              <a:gdLst/>
              <a:ahLst/>
              <a:cxnLst/>
              <a:rect l="l" t="t" r="r" b="b"/>
              <a:pathLst>
                <a:path w="86360" h="431800">
                  <a:moveTo>
                    <a:pt x="86360" y="0"/>
                  </a:moveTo>
                  <a:lnTo>
                    <a:pt x="0" y="86360"/>
                  </a:lnTo>
                  <a:lnTo>
                    <a:pt x="0" y="431800"/>
                  </a:lnTo>
                  <a:lnTo>
                    <a:pt x="86360" y="345440"/>
                  </a:lnTo>
                  <a:lnTo>
                    <a:pt x="86360" y="0"/>
                  </a:lnTo>
                  <a:close/>
                </a:path>
              </a:pathLst>
            </a:custGeom>
            <a:solidFill>
              <a:srgbClr val="AF0066"/>
            </a:solidFill>
          </p:spPr>
          <p:txBody>
            <a:bodyPr wrap="square" lIns="0" tIns="0" rIns="0" bIns="0" rtlCol="0"/>
            <a:lstStyle/>
            <a:p>
              <a:endParaRPr sz="1632"/>
            </a:p>
          </p:txBody>
        </p:sp>
        <p:sp>
          <p:nvSpPr>
            <p:cNvPr id="85" name="object 85"/>
            <p:cNvSpPr/>
            <p:nvPr/>
          </p:nvSpPr>
          <p:spPr>
            <a:xfrm>
              <a:off x="3388360" y="4024629"/>
              <a:ext cx="86360" cy="431800"/>
            </a:xfrm>
            <a:custGeom>
              <a:avLst/>
              <a:gdLst/>
              <a:ahLst/>
              <a:cxnLst/>
              <a:rect l="l" t="t" r="r" b="b"/>
              <a:pathLst>
                <a:path w="86360" h="431800">
                  <a:moveTo>
                    <a:pt x="0" y="431800"/>
                  </a:moveTo>
                  <a:lnTo>
                    <a:pt x="0" y="86360"/>
                  </a:lnTo>
                  <a:lnTo>
                    <a:pt x="86360" y="0"/>
                  </a:lnTo>
                  <a:lnTo>
                    <a:pt x="86360" y="345440"/>
                  </a:lnTo>
                  <a:lnTo>
                    <a:pt x="0" y="431800"/>
                  </a:lnTo>
                  <a:close/>
                </a:path>
              </a:pathLst>
            </a:custGeom>
            <a:ln w="25518">
              <a:solidFill>
                <a:srgbClr val="000000"/>
              </a:solidFill>
            </a:ln>
          </p:spPr>
          <p:txBody>
            <a:bodyPr wrap="square" lIns="0" tIns="0" rIns="0" bIns="0" rtlCol="0"/>
            <a:lstStyle/>
            <a:p>
              <a:endParaRPr sz="1632"/>
            </a:p>
          </p:txBody>
        </p:sp>
        <p:sp>
          <p:nvSpPr>
            <p:cNvPr id="86" name="object 86"/>
            <p:cNvSpPr/>
            <p:nvPr/>
          </p:nvSpPr>
          <p:spPr>
            <a:xfrm>
              <a:off x="3210560" y="3938269"/>
              <a:ext cx="264160" cy="78740"/>
            </a:xfrm>
            <a:custGeom>
              <a:avLst/>
              <a:gdLst/>
              <a:ahLst/>
              <a:cxnLst/>
              <a:rect l="l" t="t" r="r" b="b"/>
              <a:pathLst>
                <a:path w="264160" h="78739">
                  <a:moveTo>
                    <a:pt x="264160" y="0"/>
                  </a:moveTo>
                  <a:lnTo>
                    <a:pt x="19050" y="0"/>
                  </a:lnTo>
                  <a:lnTo>
                    <a:pt x="0" y="19050"/>
                  </a:lnTo>
                  <a:lnTo>
                    <a:pt x="0" y="78739"/>
                  </a:lnTo>
                  <a:lnTo>
                    <a:pt x="243839" y="78739"/>
                  </a:lnTo>
                  <a:lnTo>
                    <a:pt x="264160" y="58419"/>
                  </a:lnTo>
                  <a:lnTo>
                    <a:pt x="264160" y="0"/>
                  </a:lnTo>
                  <a:close/>
                </a:path>
              </a:pathLst>
            </a:custGeom>
            <a:solidFill>
              <a:srgbClr val="DB0080"/>
            </a:solidFill>
          </p:spPr>
          <p:txBody>
            <a:bodyPr wrap="square" lIns="0" tIns="0" rIns="0" bIns="0" rtlCol="0"/>
            <a:lstStyle/>
            <a:p>
              <a:endParaRPr sz="1632"/>
            </a:p>
          </p:txBody>
        </p:sp>
        <p:sp>
          <p:nvSpPr>
            <p:cNvPr id="87" name="object 87"/>
            <p:cNvSpPr/>
            <p:nvPr/>
          </p:nvSpPr>
          <p:spPr>
            <a:xfrm>
              <a:off x="3210560" y="3938269"/>
              <a:ext cx="264160" cy="78740"/>
            </a:xfrm>
            <a:custGeom>
              <a:avLst/>
              <a:gdLst/>
              <a:ahLst/>
              <a:cxnLst/>
              <a:rect l="l" t="t" r="r" b="b"/>
              <a:pathLst>
                <a:path w="264160" h="78739">
                  <a:moveTo>
                    <a:pt x="0" y="78739"/>
                  </a:moveTo>
                  <a:lnTo>
                    <a:pt x="0" y="19050"/>
                  </a:lnTo>
                  <a:lnTo>
                    <a:pt x="19050" y="0"/>
                  </a:lnTo>
                  <a:lnTo>
                    <a:pt x="264160" y="0"/>
                  </a:lnTo>
                  <a:lnTo>
                    <a:pt x="264160" y="58419"/>
                  </a:lnTo>
                  <a:lnTo>
                    <a:pt x="243839" y="78739"/>
                  </a:lnTo>
                  <a:lnTo>
                    <a:pt x="0" y="78739"/>
                  </a:lnTo>
                  <a:close/>
                </a:path>
              </a:pathLst>
            </a:custGeom>
            <a:ln w="25518">
              <a:solidFill>
                <a:srgbClr val="000000"/>
              </a:solidFill>
            </a:ln>
          </p:spPr>
          <p:txBody>
            <a:bodyPr wrap="square" lIns="0" tIns="0" rIns="0" bIns="0" rtlCol="0"/>
            <a:lstStyle/>
            <a:p>
              <a:endParaRPr sz="1632"/>
            </a:p>
          </p:txBody>
        </p:sp>
        <p:sp>
          <p:nvSpPr>
            <p:cNvPr id="88" name="object 88"/>
            <p:cNvSpPr/>
            <p:nvPr/>
          </p:nvSpPr>
          <p:spPr>
            <a:xfrm>
              <a:off x="3210560" y="3925510"/>
              <a:ext cx="264160" cy="104775"/>
            </a:xfrm>
            <a:custGeom>
              <a:avLst/>
              <a:gdLst/>
              <a:ahLst/>
              <a:cxnLst/>
              <a:rect l="l" t="t" r="r" b="b"/>
              <a:pathLst>
                <a:path w="264160" h="104775">
                  <a:moveTo>
                    <a:pt x="0" y="0"/>
                  </a:moveTo>
                  <a:lnTo>
                    <a:pt x="0" y="25518"/>
                  </a:lnTo>
                </a:path>
                <a:path w="264160" h="104775">
                  <a:moveTo>
                    <a:pt x="264160" y="78739"/>
                  </a:moveTo>
                  <a:lnTo>
                    <a:pt x="264160" y="104258"/>
                  </a:lnTo>
                </a:path>
              </a:pathLst>
            </a:custGeom>
            <a:ln w="3175">
              <a:solidFill>
                <a:srgbClr val="000000"/>
              </a:solidFill>
            </a:ln>
          </p:spPr>
          <p:txBody>
            <a:bodyPr wrap="square" lIns="0" tIns="0" rIns="0" bIns="0" rtlCol="0"/>
            <a:lstStyle/>
            <a:p>
              <a:endParaRPr sz="1632"/>
            </a:p>
          </p:txBody>
        </p:sp>
        <p:sp>
          <p:nvSpPr>
            <p:cNvPr id="89" name="object 89"/>
            <p:cNvSpPr/>
            <p:nvPr/>
          </p:nvSpPr>
          <p:spPr>
            <a:xfrm>
              <a:off x="3210560" y="3938269"/>
              <a:ext cx="264160" cy="19050"/>
            </a:xfrm>
            <a:custGeom>
              <a:avLst/>
              <a:gdLst/>
              <a:ahLst/>
              <a:cxnLst/>
              <a:rect l="l" t="t" r="r" b="b"/>
              <a:pathLst>
                <a:path w="264160" h="19050">
                  <a:moveTo>
                    <a:pt x="264160" y="0"/>
                  </a:moveTo>
                  <a:lnTo>
                    <a:pt x="19050" y="0"/>
                  </a:lnTo>
                  <a:lnTo>
                    <a:pt x="0" y="19050"/>
                  </a:lnTo>
                  <a:lnTo>
                    <a:pt x="243839" y="19050"/>
                  </a:lnTo>
                  <a:lnTo>
                    <a:pt x="264160" y="0"/>
                  </a:lnTo>
                  <a:close/>
                </a:path>
              </a:pathLst>
            </a:custGeom>
            <a:solidFill>
              <a:srgbClr val="E22C97"/>
            </a:solidFill>
          </p:spPr>
          <p:txBody>
            <a:bodyPr wrap="square" lIns="0" tIns="0" rIns="0" bIns="0" rtlCol="0"/>
            <a:lstStyle/>
            <a:p>
              <a:endParaRPr sz="1632"/>
            </a:p>
          </p:txBody>
        </p:sp>
        <p:sp>
          <p:nvSpPr>
            <p:cNvPr id="90" name="object 90"/>
            <p:cNvSpPr/>
            <p:nvPr/>
          </p:nvSpPr>
          <p:spPr>
            <a:xfrm>
              <a:off x="3210560" y="3938269"/>
              <a:ext cx="264160" cy="19050"/>
            </a:xfrm>
            <a:custGeom>
              <a:avLst/>
              <a:gdLst/>
              <a:ahLst/>
              <a:cxnLst/>
              <a:rect l="l" t="t" r="r" b="b"/>
              <a:pathLst>
                <a:path w="264160" h="19050">
                  <a:moveTo>
                    <a:pt x="0" y="19050"/>
                  </a:moveTo>
                  <a:lnTo>
                    <a:pt x="19050" y="0"/>
                  </a:lnTo>
                  <a:lnTo>
                    <a:pt x="264160" y="0"/>
                  </a:lnTo>
                  <a:lnTo>
                    <a:pt x="243839" y="19050"/>
                  </a:lnTo>
                  <a:lnTo>
                    <a:pt x="0" y="19050"/>
                  </a:lnTo>
                  <a:close/>
                </a:path>
              </a:pathLst>
            </a:custGeom>
            <a:ln w="25518">
              <a:solidFill>
                <a:srgbClr val="000000"/>
              </a:solidFill>
            </a:ln>
          </p:spPr>
          <p:txBody>
            <a:bodyPr wrap="square" lIns="0" tIns="0" rIns="0" bIns="0" rtlCol="0"/>
            <a:lstStyle/>
            <a:p>
              <a:endParaRPr sz="1632"/>
            </a:p>
          </p:txBody>
        </p:sp>
        <p:sp>
          <p:nvSpPr>
            <p:cNvPr id="91" name="object 91"/>
            <p:cNvSpPr/>
            <p:nvPr/>
          </p:nvSpPr>
          <p:spPr>
            <a:xfrm>
              <a:off x="3454400" y="3938269"/>
              <a:ext cx="20320" cy="78740"/>
            </a:xfrm>
            <a:custGeom>
              <a:avLst/>
              <a:gdLst/>
              <a:ahLst/>
              <a:cxnLst/>
              <a:rect l="l" t="t" r="r" b="b"/>
              <a:pathLst>
                <a:path w="20320" h="78739">
                  <a:moveTo>
                    <a:pt x="20320" y="0"/>
                  </a:moveTo>
                  <a:lnTo>
                    <a:pt x="0" y="19050"/>
                  </a:lnTo>
                  <a:lnTo>
                    <a:pt x="0" y="78739"/>
                  </a:lnTo>
                  <a:lnTo>
                    <a:pt x="20320" y="58419"/>
                  </a:lnTo>
                  <a:lnTo>
                    <a:pt x="20320" y="0"/>
                  </a:lnTo>
                  <a:close/>
                </a:path>
              </a:pathLst>
            </a:custGeom>
            <a:solidFill>
              <a:srgbClr val="AF0066"/>
            </a:solidFill>
          </p:spPr>
          <p:txBody>
            <a:bodyPr wrap="square" lIns="0" tIns="0" rIns="0" bIns="0" rtlCol="0"/>
            <a:lstStyle/>
            <a:p>
              <a:endParaRPr sz="1632"/>
            </a:p>
          </p:txBody>
        </p:sp>
        <p:sp>
          <p:nvSpPr>
            <p:cNvPr id="92" name="object 92"/>
            <p:cNvSpPr/>
            <p:nvPr/>
          </p:nvSpPr>
          <p:spPr>
            <a:xfrm>
              <a:off x="3454400" y="3938269"/>
              <a:ext cx="20320" cy="78740"/>
            </a:xfrm>
            <a:custGeom>
              <a:avLst/>
              <a:gdLst/>
              <a:ahLst/>
              <a:cxnLst/>
              <a:rect l="l" t="t" r="r" b="b"/>
              <a:pathLst>
                <a:path w="20320" h="78739">
                  <a:moveTo>
                    <a:pt x="0" y="78739"/>
                  </a:moveTo>
                  <a:lnTo>
                    <a:pt x="0" y="19050"/>
                  </a:lnTo>
                  <a:lnTo>
                    <a:pt x="20320" y="0"/>
                  </a:lnTo>
                  <a:lnTo>
                    <a:pt x="20320" y="58419"/>
                  </a:lnTo>
                  <a:lnTo>
                    <a:pt x="0" y="78739"/>
                  </a:lnTo>
                  <a:close/>
                </a:path>
              </a:pathLst>
            </a:custGeom>
            <a:ln w="25518">
              <a:solidFill>
                <a:srgbClr val="000000"/>
              </a:solidFill>
            </a:ln>
          </p:spPr>
          <p:txBody>
            <a:bodyPr wrap="square" lIns="0" tIns="0" rIns="0" bIns="0" rtlCol="0"/>
            <a:lstStyle/>
            <a:p>
              <a:endParaRPr sz="1632"/>
            </a:p>
          </p:txBody>
        </p:sp>
        <p:sp>
          <p:nvSpPr>
            <p:cNvPr id="93" name="object 93"/>
            <p:cNvSpPr/>
            <p:nvPr/>
          </p:nvSpPr>
          <p:spPr>
            <a:xfrm>
              <a:off x="3197860" y="4056379"/>
              <a:ext cx="176530" cy="27940"/>
            </a:xfrm>
            <a:custGeom>
              <a:avLst/>
              <a:gdLst/>
              <a:ahLst/>
              <a:cxnLst/>
              <a:rect l="l" t="t" r="r" b="b"/>
              <a:pathLst>
                <a:path w="176529" h="27939">
                  <a:moveTo>
                    <a:pt x="176529" y="0"/>
                  </a:moveTo>
                  <a:lnTo>
                    <a:pt x="44450" y="0"/>
                  </a:lnTo>
                  <a:lnTo>
                    <a:pt x="0" y="27940"/>
                  </a:lnTo>
                  <a:lnTo>
                    <a:pt x="132079" y="27940"/>
                  </a:lnTo>
                  <a:lnTo>
                    <a:pt x="176529" y="0"/>
                  </a:lnTo>
                  <a:close/>
                </a:path>
              </a:pathLst>
            </a:custGeom>
            <a:solidFill>
              <a:srgbClr val="DB0080"/>
            </a:solidFill>
          </p:spPr>
          <p:txBody>
            <a:bodyPr wrap="square" lIns="0" tIns="0" rIns="0" bIns="0" rtlCol="0"/>
            <a:lstStyle/>
            <a:p>
              <a:endParaRPr sz="1632"/>
            </a:p>
          </p:txBody>
        </p:sp>
        <p:sp>
          <p:nvSpPr>
            <p:cNvPr id="94" name="object 94"/>
            <p:cNvSpPr/>
            <p:nvPr/>
          </p:nvSpPr>
          <p:spPr>
            <a:xfrm>
              <a:off x="3197860" y="4024629"/>
              <a:ext cx="720090" cy="431800"/>
            </a:xfrm>
            <a:custGeom>
              <a:avLst/>
              <a:gdLst/>
              <a:ahLst/>
              <a:cxnLst/>
              <a:rect l="l" t="t" r="r" b="b"/>
              <a:pathLst>
                <a:path w="720089" h="431800">
                  <a:moveTo>
                    <a:pt x="44450" y="31750"/>
                  </a:moveTo>
                  <a:lnTo>
                    <a:pt x="176529" y="31750"/>
                  </a:lnTo>
                  <a:lnTo>
                    <a:pt x="132079" y="59690"/>
                  </a:lnTo>
                  <a:lnTo>
                    <a:pt x="0" y="59690"/>
                  </a:lnTo>
                  <a:lnTo>
                    <a:pt x="44450" y="31750"/>
                  </a:lnTo>
                  <a:close/>
                </a:path>
                <a:path w="720089" h="431800">
                  <a:moveTo>
                    <a:pt x="0" y="31750"/>
                  </a:moveTo>
                  <a:lnTo>
                    <a:pt x="0" y="31750"/>
                  </a:lnTo>
                </a:path>
                <a:path w="720089" h="431800">
                  <a:moveTo>
                    <a:pt x="176529" y="59690"/>
                  </a:moveTo>
                  <a:lnTo>
                    <a:pt x="176529" y="59690"/>
                  </a:lnTo>
                </a:path>
                <a:path w="720089" h="431800">
                  <a:moveTo>
                    <a:pt x="285750" y="431800"/>
                  </a:moveTo>
                  <a:lnTo>
                    <a:pt x="285750" y="107950"/>
                  </a:lnTo>
                  <a:lnTo>
                    <a:pt x="393700" y="0"/>
                  </a:lnTo>
                  <a:lnTo>
                    <a:pt x="720089" y="0"/>
                  </a:lnTo>
                  <a:lnTo>
                    <a:pt x="720089" y="323850"/>
                  </a:lnTo>
                  <a:lnTo>
                    <a:pt x="612139" y="431800"/>
                  </a:lnTo>
                  <a:lnTo>
                    <a:pt x="285750" y="431800"/>
                  </a:lnTo>
                  <a:close/>
                </a:path>
              </a:pathLst>
            </a:custGeom>
            <a:ln w="25518">
              <a:solidFill>
                <a:srgbClr val="000000"/>
              </a:solidFill>
            </a:ln>
          </p:spPr>
          <p:txBody>
            <a:bodyPr wrap="square" lIns="0" tIns="0" rIns="0" bIns="0" rtlCol="0"/>
            <a:lstStyle/>
            <a:p>
              <a:endParaRPr sz="1632"/>
            </a:p>
          </p:txBody>
        </p:sp>
        <p:sp>
          <p:nvSpPr>
            <p:cNvPr id="95" name="object 95"/>
            <p:cNvSpPr/>
            <p:nvPr/>
          </p:nvSpPr>
          <p:spPr>
            <a:xfrm>
              <a:off x="3483610" y="4011870"/>
              <a:ext cx="434340" cy="457834"/>
            </a:xfrm>
            <a:custGeom>
              <a:avLst/>
              <a:gdLst/>
              <a:ahLst/>
              <a:cxnLst/>
              <a:rect l="l" t="t" r="r" b="b"/>
              <a:pathLst>
                <a:path w="434339" h="457835">
                  <a:moveTo>
                    <a:pt x="0" y="0"/>
                  </a:moveTo>
                  <a:lnTo>
                    <a:pt x="0" y="25518"/>
                  </a:lnTo>
                </a:path>
                <a:path w="434339" h="457835">
                  <a:moveTo>
                    <a:pt x="434339" y="431800"/>
                  </a:moveTo>
                  <a:lnTo>
                    <a:pt x="434339" y="457318"/>
                  </a:lnTo>
                </a:path>
              </a:pathLst>
            </a:custGeom>
            <a:ln w="3175">
              <a:solidFill>
                <a:srgbClr val="000000"/>
              </a:solidFill>
            </a:ln>
          </p:spPr>
          <p:txBody>
            <a:bodyPr wrap="square" lIns="0" tIns="0" rIns="0" bIns="0" rtlCol="0"/>
            <a:lstStyle/>
            <a:p>
              <a:endParaRPr sz="1632"/>
            </a:p>
          </p:txBody>
        </p:sp>
        <p:sp>
          <p:nvSpPr>
            <p:cNvPr id="96" name="object 96"/>
            <p:cNvSpPr/>
            <p:nvPr/>
          </p:nvSpPr>
          <p:spPr>
            <a:xfrm>
              <a:off x="3483610" y="4024629"/>
              <a:ext cx="434340" cy="107950"/>
            </a:xfrm>
            <a:custGeom>
              <a:avLst/>
              <a:gdLst/>
              <a:ahLst/>
              <a:cxnLst/>
              <a:rect l="l" t="t" r="r" b="b"/>
              <a:pathLst>
                <a:path w="434339" h="107950">
                  <a:moveTo>
                    <a:pt x="0" y="107950"/>
                  </a:moveTo>
                  <a:lnTo>
                    <a:pt x="107950" y="0"/>
                  </a:lnTo>
                  <a:lnTo>
                    <a:pt x="434339" y="0"/>
                  </a:lnTo>
                  <a:lnTo>
                    <a:pt x="326389" y="107950"/>
                  </a:lnTo>
                  <a:lnTo>
                    <a:pt x="0" y="107950"/>
                  </a:lnTo>
                  <a:close/>
                </a:path>
              </a:pathLst>
            </a:custGeom>
            <a:ln w="25518">
              <a:solidFill>
                <a:srgbClr val="000000"/>
              </a:solidFill>
            </a:ln>
          </p:spPr>
          <p:txBody>
            <a:bodyPr wrap="square" lIns="0" tIns="0" rIns="0" bIns="0" rtlCol="0"/>
            <a:lstStyle/>
            <a:p>
              <a:endParaRPr sz="1632"/>
            </a:p>
          </p:txBody>
        </p:sp>
        <p:sp>
          <p:nvSpPr>
            <p:cNvPr id="97" name="object 97"/>
            <p:cNvSpPr/>
            <p:nvPr/>
          </p:nvSpPr>
          <p:spPr>
            <a:xfrm>
              <a:off x="3810000" y="4024629"/>
              <a:ext cx="107950" cy="431800"/>
            </a:xfrm>
            <a:custGeom>
              <a:avLst/>
              <a:gdLst/>
              <a:ahLst/>
              <a:cxnLst/>
              <a:rect l="l" t="t" r="r" b="b"/>
              <a:pathLst>
                <a:path w="107950" h="431800">
                  <a:moveTo>
                    <a:pt x="107950" y="0"/>
                  </a:moveTo>
                  <a:lnTo>
                    <a:pt x="0" y="107950"/>
                  </a:lnTo>
                  <a:lnTo>
                    <a:pt x="0" y="431800"/>
                  </a:lnTo>
                  <a:lnTo>
                    <a:pt x="107950" y="323850"/>
                  </a:lnTo>
                  <a:lnTo>
                    <a:pt x="107950" y="0"/>
                  </a:lnTo>
                  <a:close/>
                </a:path>
              </a:pathLst>
            </a:custGeom>
            <a:solidFill>
              <a:srgbClr val="CCCCCC"/>
            </a:solidFill>
          </p:spPr>
          <p:txBody>
            <a:bodyPr wrap="square" lIns="0" tIns="0" rIns="0" bIns="0" rtlCol="0"/>
            <a:lstStyle/>
            <a:p>
              <a:endParaRPr sz="1632"/>
            </a:p>
          </p:txBody>
        </p:sp>
        <p:sp>
          <p:nvSpPr>
            <p:cNvPr id="98" name="object 98"/>
            <p:cNvSpPr/>
            <p:nvPr/>
          </p:nvSpPr>
          <p:spPr>
            <a:xfrm>
              <a:off x="3587750" y="3938269"/>
              <a:ext cx="330200" cy="518159"/>
            </a:xfrm>
            <a:custGeom>
              <a:avLst/>
              <a:gdLst/>
              <a:ahLst/>
              <a:cxnLst/>
              <a:rect l="l" t="t" r="r" b="b"/>
              <a:pathLst>
                <a:path w="330200" h="518160">
                  <a:moveTo>
                    <a:pt x="222250" y="518159"/>
                  </a:moveTo>
                  <a:lnTo>
                    <a:pt x="222250" y="194309"/>
                  </a:lnTo>
                  <a:lnTo>
                    <a:pt x="330200" y="86359"/>
                  </a:lnTo>
                  <a:lnTo>
                    <a:pt x="330200" y="410209"/>
                  </a:lnTo>
                  <a:lnTo>
                    <a:pt x="222250" y="518159"/>
                  </a:lnTo>
                  <a:close/>
                </a:path>
                <a:path w="330200" h="518160">
                  <a:moveTo>
                    <a:pt x="0" y="78739"/>
                  </a:moveTo>
                  <a:lnTo>
                    <a:pt x="0" y="19050"/>
                  </a:lnTo>
                  <a:lnTo>
                    <a:pt x="20320" y="0"/>
                  </a:lnTo>
                  <a:lnTo>
                    <a:pt x="328929" y="0"/>
                  </a:lnTo>
                  <a:lnTo>
                    <a:pt x="328929" y="58419"/>
                  </a:lnTo>
                  <a:lnTo>
                    <a:pt x="309879" y="78739"/>
                  </a:lnTo>
                  <a:lnTo>
                    <a:pt x="0" y="78739"/>
                  </a:lnTo>
                  <a:close/>
                </a:path>
              </a:pathLst>
            </a:custGeom>
            <a:ln w="25518">
              <a:solidFill>
                <a:srgbClr val="000000"/>
              </a:solidFill>
            </a:ln>
          </p:spPr>
          <p:txBody>
            <a:bodyPr wrap="square" lIns="0" tIns="0" rIns="0" bIns="0" rtlCol="0"/>
            <a:lstStyle/>
            <a:p>
              <a:endParaRPr sz="1632"/>
            </a:p>
          </p:txBody>
        </p:sp>
        <p:sp>
          <p:nvSpPr>
            <p:cNvPr id="99" name="object 99"/>
            <p:cNvSpPr/>
            <p:nvPr/>
          </p:nvSpPr>
          <p:spPr>
            <a:xfrm>
              <a:off x="3587750" y="3925510"/>
              <a:ext cx="328930" cy="104775"/>
            </a:xfrm>
            <a:custGeom>
              <a:avLst/>
              <a:gdLst/>
              <a:ahLst/>
              <a:cxnLst/>
              <a:rect l="l" t="t" r="r" b="b"/>
              <a:pathLst>
                <a:path w="328929" h="104775">
                  <a:moveTo>
                    <a:pt x="0" y="0"/>
                  </a:moveTo>
                  <a:lnTo>
                    <a:pt x="0" y="25518"/>
                  </a:lnTo>
                </a:path>
                <a:path w="328929" h="104775">
                  <a:moveTo>
                    <a:pt x="328929" y="78739"/>
                  </a:moveTo>
                  <a:lnTo>
                    <a:pt x="328929" y="104258"/>
                  </a:lnTo>
                </a:path>
              </a:pathLst>
            </a:custGeom>
            <a:ln w="3175">
              <a:solidFill>
                <a:srgbClr val="000000"/>
              </a:solidFill>
            </a:ln>
          </p:spPr>
          <p:txBody>
            <a:bodyPr wrap="square" lIns="0" tIns="0" rIns="0" bIns="0" rtlCol="0"/>
            <a:lstStyle/>
            <a:p>
              <a:endParaRPr sz="1632"/>
            </a:p>
          </p:txBody>
        </p:sp>
        <p:sp>
          <p:nvSpPr>
            <p:cNvPr id="100" name="object 100"/>
            <p:cNvSpPr/>
            <p:nvPr/>
          </p:nvSpPr>
          <p:spPr>
            <a:xfrm>
              <a:off x="3587750" y="3938269"/>
              <a:ext cx="328930" cy="19050"/>
            </a:xfrm>
            <a:custGeom>
              <a:avLst/>
              <a:gdLst/>
              <a:ahLst/>
              <a:cxnLst/>
              <a:rect l="l" t="t" r="r" b="b"/>
              <a:pathLst>
                <a:path w="328929" h="19050">
                  <a:moveTo>
                    <a:pt x="0" y="19050"/>
                  </a:moveTo>
                  <a:lnTo>
                    <a:pt x="20320" y="0"/>
                  </a:lnTo>
                  <a:lnTo>
                    <a:pt x="328929" y="0"/>
                  </a:lnTo>
                  <a:lnTo>
                    <a:pt x="309879" y="19050"/>
                  </a:lnTo>
                  <a:lnTo>
                    <a:pt x="0" y="19050"/>
                  </a:lnTo>
                  <a:close/>
                </a:path>
              </a:pathLst>
            </a:custGeom>
            <a:ln w="25518">
              <a:solidFill>
                <a:srgbClr val="000000"/>
              </a:solidFill>
            </a:ln>
          </p:spPr>
          <p:txBody>
            <a:bodyPr wrap="square" lIns="0" tIns="0" rIns="0" bIns="0" rtlCol="0"/>
            <a:lstStyle/>
            <a:p>
              <a:endParaRPr sz="1632"/>
            </a:p>
          </p:txBody>
        </p:sp>
        <p:sp>
          <p:nvSpPr>
            <p:cNvPr id="101" name="object 101"/>
            <p:cNvSpPr/>
            <p:nvPr/>
          </p:nvSpPr>
          <p:spPr>
            <a:xfrm>
              <a:off x="3897630" y="3938269"/>
              <a:ext cx="19050" cy="78740"/>
            </a:xfrm>
            <a:custGeom>
              <a:avLst/>
              <a:gdLst/>
              <a:ahLst/>
              <a:cxnLst/>
              <a:rect l="l" t="t" r="r" b="b"/>
              <a:pathLst>
                <a:path w="19050" h="78739">
                  <a:moveTo>
                    <a:pt x="19050" y="0"/>
                  </a:moveTo>
                  <a:lnTo>
                    <a:pt x="0" y="19050"/>
                  </a:lnTo>
                  <a:lnTo>
                    <a:pt x="0" y="78739"/>
                  </a:lnTo>
                  <a:lnTo>
                    <a:pt x="19050" y="58419"/>
                  </a:lnTo>
                  <a:lnTo>
                    <a:pt x="19050" y="0"/>
                  </a:lnTo>
                  <a:close/>
                </a:path>
              </a:pathLst>
            </a:custGeom>
            <a:solidFill>
              <a:srgbClr val="CCCCCC"/>
            </a:solidFill>
          </p:spPr>
          <p:txBody>
            <a:bodyPr wrap="square" lIns="0" tIns="0" rIns="0" bIns="0" rtlCol="0"/>
            <a:lstStyle/>
            <a:p>
              <a:endParaRPr sz="1632"/>
            </a:p>
          </p:txBody>
        </p:sp>
        <p:sp>
          <p:nvSpPr>
            <p:cNvPr id="102" name="object 102"/>
            <p:cNvSpPr/>
            <p:nvPr/>
          </p:nvSpPr>
          <p:spPr>
            <a:xfrm>
              <a:off x="3534410" y="3938269"/>
              <a:ext cx="382270" cy="383540"/>
            </a:xfrm>
            <a:custGeom>
              <a:avLst/>
              <a:gdLst/>
              <a:ahLst/>
              <a:cxnLst/>
              <a:rect l="l" t="t" r="r" b="b"/>
              <a:pathLst>
                <a:path w="382270" h="383539">
                  <a:moveTo>
                    <a:pt x="363219" y="78739"/>
                  </a:moveTo>
                  <a:lnTo>
                    <a:pt x="363219" y="19050"/>
                  </a:lnTo>
                  <a:lnTo>
                    <a:pt x="382269" y="0"/>
                  </a:lnTo>
                  <a:lnTo>
                    <a:pt x="382269" y="58419"/>
                  </a:lnTo>
                  <a:lnTo>
                    <a:pt x="363219" y="78739"/>
                  </a:lnTo>
                  <a:close/>
                </a:path>
                <a:path w="382270" h="383539">
                  <a:moveTo>
                    <a:pt x="106679" y="45719"/>
                  </a:moveTo>
                  <a:lnTo>
                    <a:pt x="119379" y="45719"/>
                  </a:lnTo>
                  <a:lnTo>
                    <a:pt x="128269" y="48259"/>
                  </a:lnTo>
                  <a:lnTo>
                    <a:pt x="128269" y="52069"/>
                  </a:lnTo>
                  <a:lnTo>
                    <a:pt x="128269" y="57150"/>
                  </a:lnTo>
                  <a:lnTo>
                    <a:pt x="119379" y="60959"/>
                  </a:lnTo>
                  <a:lnTo>
                    <a:pt x="106679" y="60959"/>
                  </a:lnTo>
                  <a:lnTo>
                    <a:pt x="93979" y="60959"/>
                  </a:lnTo>
                  <a:lnTo>
                    <a:pt x="85089" y="57150"/>
                  </a:lnTo>
                  <a:lnTo>
                    <a:pt x="85089" y="52069"/>
                  </a:lnTo>
                  <a:lnTo>
                    <a:pt x="85089" y="48259"/>
                  </a:lnTo>
                  <a:lnTo>
                    <a:pt x="93979" y="45719"/>
                  </a:lnTo>
                  <a:lnTo>
                    <a:pt x="106679" y="45719"/>
                  </a:lnTo>
                  <a:close/>
                </a:path>
                <a:path w="382270" h="383539">
                  <a:moveTo>
                    <a:pt x="85089" y="45719"/>
                  </a:moveTo>
                  <a:lnTo>
                    <a:pt x="85089" y="45719"/>
                  </a:lnTo>
                </a:path>
                <a:path w="382270" h="383539">
                  <a:moveTo>
                    <a:pt x="128269" y="60959"/>
                  </a:moveTo>
                  <a:lnTo>
                    <a:pt x="128269" y="60959"/>
                  </a:lnTo>
                </a:path>
                <a:path w="382270" h="383539">
                  <a:moveTo>
                    <a:pt x="27939" y="288289"/>
                  </a:moveTo>
                  <a:lnTo>
                    <a:pt x="201929" y="288289"/>
                  </a:lnTo>
                  <a:lnTo>
                    <a:pt x="229869" y="316229"/>
                  </a:lnTo>
                  <a:lnTo>
                    <a:pt x="229869" y="355600"/>
                  </a:lnTo>
                  <a:lnTo>
                    <a:pt x="201929" y="383539"/>
                  </a:lnTo>
                  <a:lnTo>
                    <a:pt x="27939" y="383539"/>
                  </a:lnTo>
                  <a:lnTo>
                    <a:pt x="0" y="355600"/>
                  </a:lnTo>
                  <a:lnTo>
                    <a:pt x="0" y="316229"/>
                  </a:lnTo>
                  <a:lnTo>
                    <a:pt x="27939" y="288289"/>
                  </a:lnTo>
                  <a:close/>
                </a:path>
                <a:path w="382270" h="383539">
                  <a:moveTo>
                    <a:pt x="0" y="288289"/>
                  </a:moveTo>
                  <a:lnTo>
                    <a:pt x="0" y="288289"/>
                  </a:lnTo>
                </a:path>
                <a:path w="382270" h="383539">
                  <a:moveTo>
                    <a:pt x="229869" y="383539"/>
                  </a:moveTo>
                  <a:lnTo>
                    <a:pt x="229869" y="383539"/>
                  </a:lnTo>
                </a:path>
              </a:pathLst>
            </a:custGeom>
            <a:ln w="25518">
              <a:solidFill>
                <a:srgbClr val="000000"/>
              </a:solidFill>
            </a:ln>
          </p:spPr>
          <p:txBody>
            <a:bodyPr wrap="square" lIns="0" tIns="0" rIns="0" bIns="0" rtlCol="0"/>
            <a:lstStyle/>
            <a:p>
              <a:endParaRPr sz="1632"/>
            </a:p>
          </p:txBody>
        </p:sp>
      </p:grpSp>
      <p:grpSp>
        <p:nvGrpSpPr>
          <p:cNvPr id="103" name="object 103"/>
          <p:cNvGrpSpPr/>
          <p:nvPr/>
        </p:nvGrpSpPr>
        <p:grpSpPr>
          <a:xfrm>
            <a:off x="5144747" y="3624725"/>
            <a:ext cx="304032" cy="399042"/>
            <a:chOff x="3992879" y="3994091"/>
            <a:chExt cx="335280" cy="440055"/>
          </a:xfrm>
        </p:grpSpPr>
        <p:sp>
          <p:nvSpPr>
            <p:cNvPr id="104" name="object 104"/>
            <p:cNvSpPr/>
            <p:nvPr/>
          </p:nvSpPr>
          <p:spPr>
            <a:xfrm>
              <a:off x="4201159" y="4204970"/>
              <a:ext cx="127000" cy="228599"/>
            </a:xfrm>
            <a:prstGeom prst="rect">
              <a:avLst/>
            </a:prstGeom>
            <a:blipFill>
              <a:blip r:embed="rId4" cstate="print"/>
              <a:stretch>
                <a:fillRect/>
              </a:stretch>
            </a:blipFill>
          </p:spPr>
          <p:txBody>
            <a:bodyPr wrap="square" lIns="0" tIns="0" rIns="0" bIns="0" rtlCol="0"/>
            <a:lstStyle/>
            <a:p>
              <a:endParaRPr sz="1632"/>
            </a:p>
          </p:txBody>
        </p:sp>
        <p:sp>
          <p:nvSpPr>
            <p:cNvPr id="105" name="object 105"/>
            <p:cNvSpPr/>
            <p:nvPr/>
          </p:nvSpPr>
          <p:spPr>
            <a:xfrm>
              <a:off x="3995419" y="4298950"/>
              <a:ext cx="123189" cy="13970"/>
            </a:xfrm>
            <a:custGeom>
              <a:avLst/>
              <a:gdLst/>
              <a:ahLst/>
              <a:cxnLst/>
              <a:rect l="l" t="t" r="r" b="b"/>
              <a:pathLst>
                <a:path w="123189" h="13970">
                  <a:moveTo>
                    <a:pt x="123189" y="0"/>
                  </a:moveTo>
                  <a:lnTo>
                    <a:pt x="0" y="0"/>
                  </a:lnTo>
                  <a:lnTo>
                    <a:pt x="0" y="13969"/>
                  </a:lnTo>
                  <a:lnTo>
                    <a:pt x="123189" y="13969"/>
                  </a:lnTo>
                  <a:close/>
                </a:path>
              </a:pathLst>
            </a:custGeom>
            <a:solidFill>
              <a:srgbClr val="F29ED0"/>
            </a:solidFill>
          </p:spPr>
          <p:txBody>
            <a:bodyPr wrap="square" lIns="0" tIns="0" rIns="0" bIns="0" rtlCol="0"/>
            <a:lstStyle/>
            <a:p>
              <a:endParaRPr sz="1632"/>
            </a:p>
          </p:txBody>
        </p:sp>
        <p:sp>
          <p:nvSpPr>
            <p:cNvPr id="106" name="object 106"/>
            <p:cNvSpPr/>
            <p:nvPr/>
          </p:nvSpPr>
          <p:spPr>
            <a:xfrm>
              <a:off x="4079180" y="3994091"/>
              <a:ext cx="63618" cy="68698"/>
            </a:xfrm>
            <a:prstGeom prst="rect">
              <a:avLst/>
            </a:prstGeom>
            <a:blipFill>
              <a:blip r:embed="rId5" cstate="print"/>
              <a:stretch>
                <a:fillRect/>
              </a:stretch>
            </a:blipFill>
          </p:spPr>
          <p:txBody>
            <a:bodyPr wrap="square" lIns="0" tIns="0" rIns="0" bIns="0" rtlCol="0"/>
            <a:lstStyle/>
            <a:p>
              <a:endParaRPr sz="1632"/>
            </a:p>
          </p:txBody>
        </p:sp>
        <p:sp>
          <p:nvSpPr>
            <p:cNvPr id="107" name="object 107"/>
            <p:cNvSpPr/>
            <p:nvPr/>
          </p:nvSpPr>
          <p:spPr>
            <a:xfrm>
              <a:off x="3992879" y="4079240"/>
              <a:ext cx="227329" cy="354330"/>
            </a:xfrm>
            <a:custGeom>
              <a:avLst/>
              <a:gdLst/>
              <a:ahLst/>
              <a:cxnLst/>
              <a:rect l="l" t="t" r="r" b="b"/>
              <a:pathLst>
                <a:path w="227329" h="354329">
                  <a:moveTo>
                    <a:pt x="109220" y="1270"/>
                  </a:moveTo>
                  <a:lnTo>
                    <a:pt x="85090" y="1270"/>
                  </a:lnTo>
                  <a:lnTo>
                    <a:pt x="81280" y="2539"/>
                  </a:lnTo>
                  <a:lnTo>
                    <a:pt x="77470" y="5080"/>
                  </a:lnTo>
                  <a:lnTo>
                    <a:pt x="71120" y="11430"/>
                  </a:lnTo>
                  <a:lnTo>
                    <a:pt x="67310" y="13970"/>
                  </a:lnTo>
                  <a:lnTo>
                    <a:pt x="64770" y="19050"/>
                  </a:lnTo>
                  <a:lnTo>
                    <a:pt x="62230" y="26670"/>
                  </a:lnTo>
                  <a:lnTo>
                    <a:pt x="1270" y="163830"/>
                  </a:lnTo>
                  <a:lnTo>
                    <a:pt x="1270" y="168910"/>
                  </a:lnTo>
                  <a:lnTo>
                    <a:pt x="0" y="170180"/>
                  </a:lnTo>
                  <a:lnTo>
                    <a:pt x="0" y="179070"/>
                  </a:lnTo>
                  <a:lnTo>
                    <a:pt x="1270" y="182880"/>
                  </a:lnTo>
                  <a:lnTo>
                    <a:pt x="1270" y="185420"/>
                  </a:lnTo>
                  <a:lnTo>
                    <a:pt x="2540" y="187960"/>
                  </a:lnTo>
                  <a:lnTo>
                    <a:pt x="5080" y="190500"/>
                  </a:lnTo>
                  <a:lnTo>
                    <a:pt x="6350" y="194310"/>
                  </a:lnTo>
                  <a:lnTo>
                    <a:pt x="8890" y="195580"/>
                  </a:lnTo>
                  <a:lnTo>
                    <a:pt x="12700" y="196850"/>
                  </a:lnTo>
                  <a:lnTo>
                    <a:pt x="13970" y="198120"/>
                  </a:lnTo>
                  <a:lnTo>
                    <a:pt x="15240" y="198120"/>
                  </a:lnTo>
                  <a:lnTo>
                    <a:pt x="17780" y="200660"/>
                  </a:lnTo>
                  <a:lnTo>
                    <a:pt x="147320" y="200660"/>
                  </a:lnTo>
                  <a:lnTo>
                    <a:pt x="147320" y="354330"/>
                  </a:lnTo>
                  <a:lnTo>
                    <a:pt x="187960" y="354330"/>
                  </a:lnTo>
                  <a:lnTo>
                    <a:pt x="187960" y="168910"/>
                  </a:lnTo>
                  <a:lnTo>
                    <a:pt x="185420" y="166370"/>
                  </a:lnTo>
                  <a:lnTo>
                    <a:pt x="185420" y="163830"/>
                  </a:lnTo>
                  <a:lnTo>
                    <a:pt x="184150" y="163830"/>
                  </a:lnTo>
                  <a:lnTo>
                    <a:pt x="184150" y="161289"/>
                  </a:lnTo>
                  <a:lnTo>
                    <a:pt x="180340" y="160020"/>
                  </a:lnTo>
                  <a:lnTo>
                    <a:pt x="180340" y="158750"/>
                  </a:lnTo>
                  <a:lnTo>
                    <a:pt x="177800" y="157480"/>
                  </a:lnTo>
                  <a:lnTo>
                    <a:pt x="176530" y="157480"/>
                  </a:lnTo>
                  <a:lnTo>
                    <a:pt x="173990" y="156210"/>
                  </a:lnTo>
                  <a:lnTo>
                    <a:pt x="172720" y="156210"/>
                  </a:lnTo>
                  <a:lnTo>
                    <a:pt x="170180" y="153670"/>
                  </a:lnTo>
                  <a:lnTo>
                    <a:pt x="161290" y="153670"/>
                  </a:lnTo>
                  <a:lnTo>
                    <a:pt x="88900" y="151130"/>
                  </a:lnTo>
                  <a:lnTo>
                    <a:pt x="109220" y="90170"/>
                  </a:lnTo>
                  <a:lnTo>
                    <a:pt x="227330" y="90170"/>
                  </a:lnTo>
                  <a:lnTo>
                    <a:pt x="226060" y="88900"/>
                  </a:lnTo>
                  <a:lnTo>
                    <a:pt x="226060" y="87630"/>
                  </a:lnTo>
                  <a:lnTo>
                    <a:pt x="223520" y="83820"/>
                  </a:lnTo>
                  <a:lnTo>
                    <a:pt x="217170" y="77470"/>
                  </a:lnTo>
                  <a:lnTo>
                    <a:pt x="144780" y="77470"/>
                  </a:lnTo>
                  <a:lnTo>
                    <a:pt x="130810" y="52070"/>
                  </a:lnTo>
                  <a:lnTo>
                    <a:pt x="132080" y="50800"/>
                  </a:lnTo>
                  <a:lnTo>
                    <a:pt x="133350" y="48260"/>
                  </a:lnTo>
                  <a:lnTo>
                    <a:pt x="133350" y="25400"/>
                  </a:lnTo>
                  <a:lnTo>
                    <a:pt x="130810" y="20320"/>
                  </a:lnTo>
                  <a:lnTo>
                    <a:pt x="130810" y="17780"/>
                  </a:lnTo>
                  <a:lnTo>
                    <a:pt x="127000" y="16510"/>
                  </a:lnTo>
                  <a:lnTo>
                    <a:pt x="125730" y="12700"/>
                  </a:lnTo>
                  <a:lnTo>
                    <a:pt x="123190" y="11430"/>
                  </a:lnTo>
                  <a:lnTo>
                    <a:pt x="120650" y="7620"/>
                  </a:lnTo>
                  <a:lnTo>
                    <a:pt x="119380" y="6350"/>
                  </a:lnTo>
                  <a:lnTo>
                    <a:pt x="115570" y="5080"/>
                  </a:lnTo>
                  <a:lnTo>
                    <a:pt x="113030" y="2539"/>
                  </a:lnTo>
                  <a:lnTo>
                    <a:pt x="109220" y="1270"/>
                  </a:lnTo>
                  <a:close/>
                </a:path>
                <a:path w="227329" h="354329">
                  <a:moveTo>
                    <a:pt x="227330" y="90170"/>
                  </a:moveTo>
                  <a:lnTo>
                    <a:pt x="109220" y="90170"/>
                  </a:lnTo>
                  <a:lnTo>
                    <a:pt x="123190" y="111760"/>
                  </a:lnTo>
                  <a:lnTo>
                    <a:pt x="214630" y="111760"/>
                  </a:lnTo>
                  <a:lnTo>
                    <a:pt x="217170" y="109220"/>
                  </a:lnTo>
                  <a:lnTo>
                    <a:pt x="220980" y="107950"/>
                  </a:lnTo>
                  <a:lnTo>
                    <a:pt x="222250" y="106680"/>
                  </a:lnTo>
                  <a:lnTo>
                    <a:pt x="222250" y="105410"/>
                  </a:lnTo>
                  <a:lnTo>
                    <a:pt x="226060" y="102870"/>
                  </a:lnTo>
                  <a:lnTo>
                    <a:pt x="226060" y="99060"/>
                  </a:lnTo>
                  <a:lnTo>
                    <a:pt x="227330" y="96520"/>
                  </a:lnTo>
                  <a:lnTo>
                    <a:pt x="227330" y="90170"/>
                  </a:lnTo>
                  <a:close/>
                </a:path>
                <a:path w="227329" h="354329">
                  <a:moveTo>
                    <a:pt x="101600" y="0"/>
                  </a:moveTo>
                  <a:lnTo>
                    <a:pt x="91440" y="0"/>
                  </a:lnTo>
                  <a:lnTo>
                    <a:pt x="88900" y="1270"/>
                  </a:lnTo>
                  <a:lnTo>
                    <a:pt x="104140" y="1270"/>
                  </a:lnTo>
                  <a:lnTo>
                    <a:pt x="101600" y="0"/>
                  </a:lnTo>
                  <a:close/>
                </a:path>
              </a:pathLst>
            </a:custGeom>
            <a:solidFill>
              <a:srgbClr val="F29ED0"/>
            </a:solidFill>
          </p:spPr>
          <p:txBody>
            <a:bodyPr wrap="square" lIns="0" tIns="0" rIns="0" bIns="0" rtlCol="0"/>
            <a:lstStyle/>
            <a:p>
              <a:endParaRPr sz="1632"/>
            </a:p>
          </p:txBody>
        </p:sp>
      </p:grpSp>
      <p:grpSp>
        <p:nvGrpSpPr>
          <p:cNvPr id="108" name="object 108"/>
          <p:cNvGrpSpPr/>
          <p:nvPr/>
        </p:nvGrpSpPr>
        <p:grpSpPr>
          <a:xfrm>
            <a:off x="5520128" y="3577508"/>
            <a:ext cx="323034" cy="466988"/>
            <a:chOff x="4406841" y="3942021"/>
            <a:chExt cx="356235" cy="514984"/>
          </a:xfrm>
        </p:grpSpPr>
        <p:sp>
          <p:nvSpPr>
            <p:cNvPr id="109" name="object 109"/>
            <p:cNvSpPr/>
            <p:nvPr/>
          </p:nvSpPr>
          <p:spPr>
            <a:xfrm>
              <a:off x="4419600" y="3954780"/>
              <a:ext cx="330200" cy="487680"/>
            </a:xfrm>
            <a:custGeom>
              <a:avLst/>
              <a:gdLst/>
              <a:ahLst/>
              <a:cxnLst/>
              <a:rect l="l" t="t" r="r" b="b"/>
              <a:pathLst>
                <a:path w="330200" h="487679">
                  <a:moveTo>
                    <a:pt x="227964" y="182880"/>
                  </a:moveTo>
                  <a:lnTo>
                    <a:pt x="106679" y="182880"/>
                  </a:lnTo>
                  <a:lnTo>
                    <a:pt x="114300" y="184150"/>
                  </a:lnTo>
                  <a:lnTo>
                    <a:pt x="116839" y="190500"/>
                  </a:lnTo>
                  <a:lnTo>
                    <a:pt x="114300" y="209550"/>
                  </a:lnTo>
                  <a:lnTo>
                    <a:pt x="113029" y="234950"/>
                  </a:lnTo>
                  <a:lnTo>
                    <a:pt x="107950" y="259080"/>
                  </a:lnTo>
                  <a:lnTo>
                    <a:pt x="101600" y="279400"/>
                  </a:lnTo>
                  <a:lnTo>
                    <a:pt x="95250" y="306070"/>
                  </a:lnTo>
                  <a:lnTo>
                    <a:pt x="87629" y="330200"/>
                  </a:lnTo>
                  <a:lnTo>
                    <a:pt x="68579" y="358140"/>
                  </a:lnTo>
                  <a:lnTo>
                    <a:pt x="54610" y="377190"/>
                  </a:lnTo>
                  <a:lnTo>
                    <a:pt x="29210" y="407670"/>
                  </a:lnTo>
                  <a:lnTo>
                    <a:pt x="12700" y="427990"/>
                  </a:lnTo>
                  <a:lnTo>
                    <a:pt x="0" y="447040"/>
                  </a:lnTo>
                  <a:lnTo>
                    <a:pt x="0" y="455930"/>
                  </a:lnTo>
                  <a:lnTo>
                    <a:pt x="12700" y="469900"/>
                  </a:lnTo>
                  <a:lnTo>
                    <a:pt x="31750" y="487680"/>
                  </a:lnTo>
                  <a:lnTo>
                    <a:pt x="49529" y="487680"/>
                  </a:lnTo>
                  <a:lnTo>
                    <a:pt x="54610" y="482600"/>
                  </a:lnTo>
                  <a:lnTo>
                    <a:pt x="45720" y="472440"/>
                  </a:lnTo>
                  <a:lnTo>
                    <a:pt x="38100" y="462280"/>
                  </a:lnTo>
                  <a:lnTo>
                    <a:pt x="38100" y="453390"/>
                  </a:lnTo>
                  <a:lnTo>
                    <a:pt x="49529" y="434340"/>
                  </a:lnTo>
                  <a:lnTo>
                    <a:pt x="69850" y="414020"/>
                  </a:lnTo>
                  <a:lnTo>
                    <a:pt x="101600" y="374650"/>
                  </a:lnTo>
                  <a:lnTo>
                    <a:pt x="129539" y="339090"/>
                  </a:lnTo>
                  <a:lnTo>
                    <a:pt x="139700" y="330200"/>
                  </a:lnTo>
                  <a:lnTo>
                    <a:pt x="146050" y="320040"/>
                  </a:lnTo>
                  <a:lnTo>
                    <a:pt x="157479" y="318770"/>
                  </a:lnTo>
                  <a:lnTo>
                    <a:pt x="222250" y="318770"/>
                  </a:lnTo>
                  <a:lnTo>
                    <a:pt x="201929" y="284480"/>
                  </a:lnTo>
                  <a:lnTo>
                    <a:pt x="187960" y="254000"/>
                  </a:lnTo>
                  <a:lnTo>
                    <a:pt x="184150" y="237490"/>
                  </a:lnTo>
                  <a:lnTo>
                    <a:pt x="184150" y="218440"/>
                  </a:lnTo>
                  <a:lnTo>
                    <a:pt x="189229" y="205740"/>
                  </a:lnTo>
                  <a:lnTo>
                    <a:pt x="196850" y="199390"/>
                  </a:lnTo>
                  <a:lnTo>
                    <a:pt x="250825" y="199390"/>
                  </a:lnTo>
                  <a:lnTo>
                    <a:pt x="237489" y="190500"/>
                  </a:lnTo>
                  <a:lnTo>
                    <a:pt x="227964" y="182880"/>
                  </a:lnTo>
                  <a:close/>
                </a:path>
                <a:path w="330200" h="487679">
                  <a:moveTo>
                    <a:pt x="222250" y="318770"/>
                  </a:moveTo>
                  <a:lnTo>
                    <a:pt x="157479" y="318770"/>
                  </a:lnTo>
                  <a:lnTo>
                    <a:pt x="168910" y="325120"/>
                  </a:lnTo>
                  <a:lnTo>
                    <a:pt x="181610" y="332740"/>
                  </a:lnTo>
                  <a:lnTo>
                    <a:pt x="234950" y="407670"/>
                  </a:lnTo>
                  <a:lnTo>
                    <a:pt x="261620" y="447040"/>
                  </a:lnTo>
                  <a:lnTo>
                    <a:pt x="278129" y="469900"/>
                  </a:lnTo>
                  <a:lnTo>
                    <a:pt x="284479" y="474980"/>
                  </a:lnTo>
                  <a:lnTo>
                    <a:pt x="295910" y="474980"/>
                  </a:lnTo>
                  <a:lnTo>
                    <a:pt x="304800" y="467360"/>
                  </a:lnTo>
                  <a:lnTo>
                    <a:pt x="317500" y="457200"/>
                  </a:lnTo>
                  <a:lnTo>
                    <a:pt x="328929" y="449580"/>
                  </a:lnTo>
                  <a:lnTo>
                    <a:pt x="329837" y="443230"/>
                  </a:lnTo>
                  <a:lnTo>
                    <a:pt x="317500" y="443230"/>
                  </a:lnTo>
                  <a:lnTo>
                    <a:pt x="304800" y="440690"/>
                  </a:lnTo>
                  <a:lnTo>
                    <a:pt x="289560" y="427990"/>
                  </a:lnTo>
                  <a:lnTo>
                    <a:pt x="261620" y="383540"/>
                  </a:lnTo>
                  <a:lnTo>
                    <a:pt x="222250" y="318770"/>
                  </a:lnTo>
                  <a:close/>
                </a:path>
                <a:path w="330200" h="487679">
                  <a:moveTo>
                    <a:pt x="330200" y="440690"/>
                  </a:moveTo>
                  <a:lnTo>
                    <a:pt x="317500" y="443230"/>
                  </a:lnTo>
                  <a:lnTo>
                    <a:pt x="329837" y="443230"/>
                  </a:lnTo>
                  <a:lnTo>
                    <a:pt x="330200" y="440690"/>
                  </a:lnTo>
                  <a:close/>
                </a:path>
                <a:path w="330200" h="487679">
                  <a:moveTo>
                    <a:pt x="161289" y="0"/>
                  </a:moveTo>
                  <a:lnTo>
                    <a:pt x="149860" y="5080"/>
                  </a:lnTo>
                  <a:lnTo>
                    <a:pt x="143510" y="10160"/>
                  </a:lnTo>
                  <a:lnTo>
                    <a:pt x="139700" y="20320"/>
                  </a:lnTo>
                  <a:lnTo>
                    <a:pt x="137160" y="29210"/>
                  </a:lnTo>
                  <a:lnTo>
                    <a:pt x="139700" y="38100"/>
                  </a:lnTo>
                  <a:lnTo>
                    <a:pt x="143510" y="50800"/>
                  </a:lnTo>
                  <a:lnTo>
                    <a:pt x="148589" y="66040"/>
                  </a:lnTo>
                  <a:lnTo>
                    <a:pt x="146050" y="77470"/>
                  </a:lnTo>
                  <a:lnTo>
                    <a:pt x="139700" y="85090"/>
                  </a:lnTo>
                  <a:lnTo>
                    <a:pt x="129539" y="95250"/>
                  </a:lnTo>
                  <a:lnTo>
                    <a:pt x="116839" y="101600"/>
                  </a:lnTo>
                  <a:lnTo>
                    <a:pt x="107950" y="105410"/>
                  </a:lnTo>
                  <a:lnTo>
                    <a:pt x="92710" y="125730"/>
                  </a:lnTo>
                  <a:lnTo>
                    <a:pt x="82550" y="144780"/>
                  </a:lnTo>
                  <a:lnTo>
                    <a:pt x="76200" y="166370"/>
                  </a:lnTo>
                  <a:lnTo>
                    <a:pt x="69850" y="182880"/>
                  </a:lnTo>
                  <a:lnTo>
                    <a:pt x="68579" y="203200"/>
                  </a:lnTo>
                  <a:lnTo>
                    <a:pt x="67310" y="228600"/>
                  </a:lnTo>
                  <a:lnTo>
                    <a:pt x="67310" y="255270"/>
                  </a:lnTo>
                  <a:lnTo>
                    <a:pt x="68579" y="264160"/>
                  </a:lnTo>
                  <a:lnTo>
                    <a:pt x="73660" y="267970"/>
                  </a:lnTo>
                  <a:lnTo>
                    <a:pt x="81279" y="271780"/>
                  </a:lnTo>
                  <a:lnTo>
                    <a:pt x="86360" y="267970"/>
                  </a:lnTo>
                  <a:lnTo>
                    <a:pt x="87629" y="264160"/>
                  </a:lnTo>
                  <a:lnTo>
                    <a:pt x="87629" y="222250"/>
                  </a:lnTo>
                  <a:lnTo>
                    <a:pt x="88900" y="205740"/>
                  </a:lnTo>
                  <a:lnTo>
                    <a:pt x="92710" y="194310"/>
                  </a:lnTo>
                  <a:lnTo>
                    <a:pt x="97789" y="184150"/>
                  </a:lnTo>
                  <a:lnTo>
                    <a:pt x="106679" y="182880"/>
                  </a:lnTo>
                  <a:lnTo>
                    <a:pt x="227964" y="182880"/>
                  </a:lnTo>
                  <a:lnTo>
                    <a:pt x="224789" y="180340"/>
                  </a:lnTo>
                  <a:lnTo>
                    <a:pt x="215900" y="166370"/>
                  </a:lnTo>
                  <a:lnTo>
                    <a:pt x="209550" y="144780"/>
                  </a:lnTo>
                  <a:lnTo>
                    <a:pt x="208279" y="123190"/>
                  </a:lnTo>
                  <a:lnTo>
                    <a:pt x="203200" y="115570"/>
                  </a:lnTo>
                  <a:lnTo>
                    <a:pt x="196850" y="104140"/>
                  </a:lnTo>
                  <a:lnTo>
                    <a:pt x="181610" y="88900"/>
                  </a:lnTo>
                  <a:lnTo>
                    <a:pt x="181610" y="78740"/>
                  </a:lnTo>
                  <a:lnTo>
                    <a:pt x="184150" y="66040"/>
                  </a:lnTo>
                  <a:lnTo>
                    <a:pt x="189229" y="59690"/>
                  </a:lnTo>
                  <a:lnTo>
                    <a:pt x="194310" y="52070"/>
                  </a:lnTo>
                  <a:lnTo>
                    <a:pt x="196850" y="39370"/>
                  </a:lnTo>
                  <a:lnTo>
                    <a:pt x="194310" y="25400"/>
                  </a:lnTo>
                  <a:lnTo>
                    <a:pt x="190500" y="13970"/>
                  </a:lnTo>
                  <a:lnTo>
                    <a:pt x="184150" y="6350"/>
                  </a:lnTo>
                  <a:lnTo>
                    <a:pt x="175260" y="1270"/>
                  </a:lnTo>
                  <a:lnTo>
                    <a:pt x="161289" y="0"/>
                  </a:lnTo>
                  <a:close/>
                </a:path>
                <a:path w="330200" h="487679">
                  <a:moveTo>
                    <a:pt x="250825" y="199390"/>
                  </a:moveTo>
                  <a:lnTo>
                    <a:pt x="203200" y="199390"/>
                  </a:lnTo>
                  <a:lnTo>
                    <a:pt x="210820" y="203200"/>
                  </a:lnTo>
                  <a:lnTo>
                    <a:pt x="227329" y="215900"/>
                  </a:lnTo>
                  <a:lnTo>
                    <a:pt x="245110" y="228600"/>
                  </a:lnTo>
                  <a:lnTo>
                    <a:pt x="257810" y="234950"/>
                  </a:lnTo>
                  <a:lnTo>
                    <a:pt x="265429" y="237490"/>
                  </a:lnTo>
                  <a:lnTo>
                    <a:pt x="271779" y="234950"/>
                  </a:lnTo>
                  <a:lnTo>
                    <a:pt x="276860" y="228600"/>
                  </a:lnTo>
                  <a:lnTo>
                    <a:pt x="275589" y="224790"/>
                  </a:lnTo>
                  <a:lnTo>
                    <a:pt x="271779" y="218440"/>
                  </a:lnTo>
                  <a:lnTo>
                    <a:pt x="260350" y="205740"/>
                  </a:lnTo>
                  <a:lnTo>
                    <a:pt x="250825" y="199390"/>
                  </a:lnTo>
                  <a:close/>
                </a:path>
              </a:pathLst>
            </a:custGeom>
            <a:solidFill>
              <a:srgbClr val="CDCDCD"/>
            </a:solidFill>
          </p:spPr>
          <p:txBody>
            <a:bodyPr wrap="square" lIns="0" tIns="0" rIns="0" bIns="0" rtlCol="0"/>
            <a:lstStyle/>
            <a:p>
              <a:endParaRPr sz="1632"/>
            </a:p>
          </p:txBody>
        </p:sp>
        <p:sp>
          <p:nvSpPr>
            <p:cNvPr id="110" name="object 110"/>
            <p:cNvSpPr/>
            <p:nvPr/>
          </p:nvSpPr>
          <p:spPr>
            <a:xfrm>
              <a:off x="4419600" y="3954780"/>
              <a:ext cx="332740" cy="488950"/>
            </a:xfrm>
            <a:custGeom>
              <a:avLst/>
              <a:gdLst/>
              <a:ahLst/>
              <a:cxnLst/>
              <a:rect l="l" t="t" r="r" b="b"/>
              <a:pathLst>
                <a:path w="332739" h="488950">
                  <a:moveTo>
                    <a:pt x="328929" y="449580"/>
                  </a:moveTo>
                  <a:lnTo>
                    <a:pt x="330200" y="440690"/>
                  </a:lnTo>
                  <a:lnTo>
                    <a:pt x="317500" y="443230"/>
                  </a:lnTo>
                  <a:lnTo>
                    <a:pt x="304800" y="440690"/>
                  </a:lnTo>
                  <a:lnTo>
                    <a:pt x="261620" y="383540"/>
                  </a:lnTo>
                  <a:lnTo>
                    <a:pt x="222250" y="318770"/>
                  </a:lnTo>
                  <a:lnTo>
                    <a:pt x="201929" y="284480"/>
                  </a:lnTo>
                  <a:lnTo>
                    <a:pt x="184150" y="237490"/>
                  </a:lnTo>
                  <a:lnTo>
                    <a:pt x="184150" y="218440"/>
                  </a:lnTo>
                  <a:lnTo>
                    <a:pt x="189229" y="205740"/>
                  </a:lnTo>
                  <a:lnTo>
                    <a:pt x="196850" y="199390"/>
                  </a:lnTo>
                  <a:lnTo>
                    <a:pt x="203200" y="199390"/>
                  </a:lnTo>
                  <a:lnTo>
                    <a:pt x="210820" y="203200"/>
                  </a:lnTo>
                  <a:lnTo>
                    <a:pt x="227329" y="215900"/>
                  </a:lnTo>
                  <a:lnTo>
                    <a:pt x="245110" y="228600"/>
                  </a:lnTo>
                  <a:lnTo>
                    <a:pt x="257810" y="234950"/>
                  </a:lnTo>
                  <a:lnTo>
                    <a:pt x="265429" y="237490"/>
                  </a:lnTo>
                  <a:lnTo>
                    <a:pt x="271779" y="234950"/>
                  </a:lnTo>
                  <a:lnTo>
                    <a:pt x="276860" y="228600"/>
                  </a:lnTo>
                  <a:lnTo>
                    <a:pt x="275589" y="224790"/>
                  </a:lnTo>
                  <a:lnTo>
                    <a:pt x="271779" y="218440"/>
                  </a:lnTo>
                  <a:lnTo>
                    <a:pt x="260350" y="205740"/>
                  </a:lnTo>
                  <a:lnTo>
                    <a:pt x="237489" y="190500"/>
                  </a:lnTo>
                  <a:lnTo>
                    <a:pt x="224789" y="180340"/>
                  </a:lnTo>
                  <a:lnTo>
                    <a:pt x="215900" y="166370"/>
                  </a:lnTo>
                  <a:lnTo>
                    <a:pt x="209550" y="144780"/>
                  </a:lnTo>
                  <a:lnTo>
                    <a:pt x="208279" y="123190"/>
                  </a:lnTo>
                  <a:lnTo>
                    <a:pt x="203200" y="115570"/>
                  </a:lnTo>
                  <a:lnTo>
                    <a:pt x="196850" y="104140"/>
                  </a:lnTo>
                  <a:lnTo>
                    <a:pt x="187960" y="95250"/>
                  </a:lnTo>
                  <a:lnTo>
                    <a:pt x="181610" y="88900"/>
                  </a:lnTo>
                  <a:lnTo>
                    <a:pt x="181610" y="78740"/>
                  </a:lnTo>
                  <a:lnTo>
                    <a:pt x="184150" y="66040"/>
                  </a:lnTo>
                  <a:lnTo>
                    <a:pt x="189229" y="59690"/>
                  </a:lnTo>
                  <a:lnTo>
                    <a:pt x="194310" y="52070"/>
                  </a:lnTo>
                  <a:lnTo>
                    <a:pt x="196850" y="39370"/>
                  </a:lnTo>
                  <a:lnTo>
                    <a:pt x="194310" y="25400"/>
                  </a:lnTo>
                  <a:lnTo>
                    <a:pt x="190500" y="13970"/>
                  </a:lnTo>
                  <a:lnTo>
                    <a:pt x="184150" y="6350"/>
                  </a:lnTo>
                  <a:lnTo>
                    <a:pt x="175260" y="1270"/>
                  </a:lnTo>
                  <a:lnTo>
                    <a:pt x="161289" y="0"/>
                  </a:lnTo>
                  <a:lnTo>
                    <a:pt x="149860" y="5080"/>
                  </a:lnTo>
                  <a:lnTo>
                    <a:pt x="143510" y="10160"/>
                  </a:lnTo>
                  <a:lnTo>
                    <a:pt x="139700" y="20320"/>
                  </a:lnTo>
                  <a:lnTo>
                    <a:pt x="137160" y="29210"/>
                  </a:lnTo>
                  <a:lnTo>
                    <a:pt x="139700" y="38100"/>
                  </a:lnTo>
                  <a:lnTo>
                    <a:pt x="143510" y="50800"/>
                  </a:lnTo>
                  <a:lnTo>
                    <a:pt x="146050" y="58420"/>
                  </a:lnTo>
                  <a:lnTo>
                    <a:pt x="148589" y="66040"/>
                  </a:lnTo>
                  <a:lnTo>
                    <a:pt x="116839" y="101600"/>
                  </a:lnTo>
                  <a:lnTo>
                    <a:pt x="107950" y="105410"/>
                  </a:lnTo>
                  <a:lnTo>
                    <a:pt x="100329" y="115570"/>
                  </a:lnTo>
                  <a:lnTo>
                    <a:pt x="92710" y="125730"/>
                  </a:lnTo>
                  <a:lnTo>
                    <a:pt x="82550" y="144780"/>
                  </a:lnTo>
                  <a:lnTo>
                    <a:pt x="76200" y="166370"/>
                  </a:lnTo>
                  <a:lnTo>
                    <a:pt x="69850" y="182880"/>
                  </a:lnTo>
                  <a:lnTo>
                    <a:pt x="68579" y="203200"/>
                  </a:lnTo>
                  <a:lnTo>
                    <a:pt x="67310" y="228600"/>
                  </a:lnTo>
                  <a:lnTo>
                    <a:pt x="67310" y="243840"/>
                  </a:lnTo>
                  <a:lnTo>
                    <a:pt x="67310" y="255270"/>
                  </a:lnTo>
                  <a:lnTo>
                    <a:pt x="68579" y="264160"/>
                  </a:lnTo>
                  <a:lnTo>
                    <a:pt x="73660" y="267970"/>
                  </a:lnTo>
                  <a:lnTo>
                    <a:pt x="81279" y="271780"/>
                  </a:lnTo>
                  <a:lnTo>
                    <a:pt x="86360" y="267970"/>
                  </a:lnTo>
                  <a:lnTo>
                    <a:pt x="87629" y="264160"/>
                  </a:lnTo>
                  <a:lnTo>
                    <a:pt x="87629" y="247650"/>
                  </a:lnTo>
                  <a:lnTo>
                    <a:pt x="87629" y="222250"/>
                  </a:lnTo>
                  <a:lnTo>
                    <a:pt x="88900" y="205740"/>
                  </a:lnTo>
                  <a:lnTo>
                    <a:pt x="92710" y="194310"/>
                  </a:lnTo>
                  <a:lnTo>
                    <a:pt x="97789" y="184150"/>
                  </a:lnTo>
                  <a:lnTo>
                    <a:pt x="106679" y="182880"/>
                  </a:lnTo>
                  <a:lnTo>
                    <a:pt x="114300" y="184150"/>
                  </a:lnTo>
                  <a:lnTo>
                    <a:pt x="116839" y="190500"/>
                  </a:lnTo>
                  <a:lnTo>
                    <a:pt x="114300" y="209550"/>
                  </a:lnTo>
                  <a:lnTo>
                    <a:pt x="113029" y="234950"/>
                  </a:lnTo>
                  <a:lnTo>
                    <a:pt x="107950" y="259080"/>
                  </a:lnTo>
                  <a:lnTo>
                    <a:pt x="101600" y="279400"/>
                  </a:lnTo>
                  <a:lnTo>
                    <a:pt x="95250" y="306070"/>
                  </a:lnTo>
                  <a:lnTo>
                    <a:pt x="87629" y="330200"/>
                  </a:lnTo>
                  <a:lnTo>
                    <a:pt x="68579" y="358140"/>
                  </a:lnTo>
                  <a:lnTo>
                    <a:pt x="54610" y="377190"/>
                  </a:lnTo>
                  <a:lnTo>
                    <a:pt x="29210" y="407670"/>
                  </a:lnTo>
                  <a:lnTo>
                    <a:pt x="12700" y="427990"/>
                  </a:lnTo>
                  <a:lnTo>
                    <a:pt x="0" y="447040"/>
                  </a:lnTo>
                  <a:lnTo>
                    <a:pt x="0" y="455930"/>
                  </a:lnTo>
                  <a:lnTo>
                    <a:pt x="12700" y="469900"/>
                  </a:lnTo>
                  <a:lnTo>
                    <a:pt x="31750" y="487680"/>
                  </a:lnTo>
                  <a:lnTo>
                    <a:pt x="49529" y="487680"/>
                  </a:lnTo>
                  <a:lnTo>
                    <a:pt x="54610" y="482600"/>
                  </a:lnTo>
                  <a:lnTo>
                    <a:pt x="45720" y="472440"/>
                  </a:lnTo>
                  <a:lnTo>
                    <a:pt x="38100" y="462280"/>
                  </a:lnTo>
                  <a:lnTo>
                    <a:pt x="38100" y="453390"/>
                  </a:lnTo>
                  <a:lnTo>
                    <a:pt x="49529" y="434340"/>
                  </a:lnTo>
                  <a:lnTo>
                    <a:pt x="69850" y="414020"/>
                  </a:lnTo>
                  <a:lnTo>
                    <a:pt x="101600" y="374650"/>
                  </a:lnTo>
                  <a:lnTo>
                    <a:pt x="129539" y="339090"/>
                  </a:lnTo>
                  <a:lnTo>
                    <a:pt x="139700" y="330200"/>
                  </a:lnTo>
                  <a:lnTo>
                    <a:pt x="146050" y="320040"/>
                  </a:lnTo>
                  <a:lnTo>
                    <a:pt x="207010" y="368300"/>
                  </a:lnTo>
                  <a:lnTo>
                    <a:pt x="234950" y="407670"/>
                  </a:lnTo>
                  <a:lnTo>
                    <a:pt x="261620" y="447040"/>
                  </a:lnTo>
                  <a:lnTo>
                    <a:pt x="278129" y="469900"/>
                  </a:lnTo>
                  <a:lnTo>
                    <a:pt x="284479" y="474980"/>
                  </a:lnTo>
                  <a:lnTo>
                    <a:pt x="295910" y="474980"/>
                  </a:lnTo>
                  <a:lnTo>
                    <a:pt x="304800" y="467360"/>
                  </a:lnTo>
                  <a:lnTo>
                    <a:pt x="317500" y="457200"/>
                  </a:lnTo>
                  <a:lnTo>
                    <a:pt x="328929" y="449580"/>
                  </a:lnTo>
                  <a:close/>
                </a:path>
                <a:path w="332739" h="488950">
                  <a:moveTo>
                    <a:pt x="0" y="0"/>
                  </a:moveTo>
                  <a:lnTo>
                    <a:pt x="0" y="0"/>
                  </a:lnTo>
                </a:path>
                <a:path w="332739" h="488950">
                  <a:moveTo>
                    <a:pt x="332739" y="488950"/>
                  </a:moveTo>
                  <a:lnTo>
                    <a:pt x="332739" y="488950"/>
                  </a:lnTo>
                </a:path>
              </a:pathLst>
            </a:custGeom>
            <a:ln w="25518">
              <a:solidFill>
                <a:srgbClr val="000000"/>
              </a:solidFill>
            </a:ln>
          </p:spPr>
          <p:txBody>
            <a:bodyPr wrap="square" lIns="0" tIns="0" rIns="0" bIns="0" rtlCol="0"/>
            <a:lstStyle/>
            <a:p>
              <a:endParaRPr sz="1632"/>
            </a:p>
          </p:txBody>
        </p:sp>
      </p:grpSp>
      <p:grpSp>
        <p:nvGrpSpPr>
          <p:cNvPr id="111" name="object 111"/>
          <p:cNvGrpSpPr/>
          <p:nvPr/>
        </p:nvGrpSpPr>
        <p:grpSpPr>
          <a:xfrm>
            <a:off x="2118191" y="4187876"/>
            <a:ext cx="376010" cy="343764"/>
            <a:chOff x="655260" y="4615121"/>
            <a:chExt cx="414655" cy="379095"/>
          </a:xfrm>
        </p:grpSpPr>
        <p:sp>
          <p:nvSpPr>
            <p:cNvPr id="112" name="object 112"/>
            <p:cNvSpPr/>
            <p:nvPr/>
          </p:nvSpPr>
          <p:spPr>
            <a:xfrm>
              <a:off x="668019" y="4627880"/>
              <a:ext cx="388620" cy="350520"/>
            </a:xfrm>
            <a:custGeom>
              <a:avLst/>
              <a:gdLst/>
              <a:ahLst/>
              <a:cxnLst/>
              <a:rect l="l" t="t" r="r" b="b"/>
              <a:pathLst>
                <a:path w="388619" h="350520">
                  <a:moveTo>
                    <a:pt x="46989" y="5080"/>
                  </a:moveTo>
                  <a:lnTo>
                    <a:pt x="135889" y="97790"/>
                  </a:lnTo>
                  <a:lnTo>
                    <a:pt x="120650" y="102870"/>
                  </a:lnTo>
                  <a:lnTo>
                    <a:pt x="96520" y="107950"/>
                  </a:lnTo>
                  <a:lnTo>
                    <a:pt x="74929" y="116840"/>
                  </a:lnTo>
                  <a:lnTo>
                    <a:pt x="40639" y="140970"/>
                  </a:lnTo>
                  <a:lnTo>
                    <a:pt x="7620" y="185420"/>
                  </a:lnTo>
                  <a:lnTo>
                    <a:pt x="1270" y="219710"/>
                  </a:lnTo>
                  <a:lnTo>
                    <a:pt x="0" y="228600"/>
                  </a:lnTo>
                  <a:lnTo>
                    <a:pt x="1270" y="240030"/>
                  </a:lnTo>
                  <a:lnTo>
                    <a:pt x="5079" y="251460"/>
                  </a:lnTo>
                  <a:lnTo>
                    <a:pt x="7620" y="261620"/>
                  </a:lnTo>
                  <a:lnTo>
                    <a:pt x="34289" y="300990"/>
                  </a:lnTo>
                  <a:lnTo>
                    <a:pt x="66039" y="323850"/>
                  </a:lnTo>
                  <a:lnTo>
                    <a:pt x="105409" y="342900"/>
                  </a:lnTo>
                  <a:lnTo>
                    <a:pt x="157479" y="350520"/>
                  </a:lnTo>
                  <a:lnTo>
                    <a:pt x="223520" y="350520"/>
                  </a:lnTo>
                  <a:lnTo>
                    <a:pt x="237489" y="349250"/>
                  </a:lnTo>
                  <a:lnTo>
                    <a:pt x="255270" y="347980"/>
                  </a:lnTo>
                  <a:lnTo>
                    <a:pt x="265430" y="346710"/>
                  </a:lnTo>
                  <a:lnTo>
                    <a:pt x="279399" y="342900"/>
                  </a:lnTo>
                  <a:lnTo>
                    <a:pt x="292099" y="337820"/>
                  </a:lnTo>
                  <a:lnTo>
                    <a:pt x="304799" y="334010"/>
                  </a:lnTo>
                  <a:lnTo>
                    <a:pt x="346710" y="308610"/>
                  </a:lnTo>
                  <a:lnTo>
                    <a:pt x="368299" y="281940"/>
                  </a:lnTo>
                  <a:lnTo>
                    <a:pt x="375920" y="271780"/>
                  </a:lnTo>
                  <a:lnTo>
                    <a:pt x="380999" y="261620"/>
                  </a:lnTo>
                  <a:lnTo>
                    <a:pt x="384810" y="251460"/>
                  </a:lnTo>
                  <a:lnTo>
                    <a:pt x="387349" y="238760"/>
                  </a:lnTo>
                  <a:lnTo>
                    <a:pt x="388620" y="223520"/>
                  </a:lnTo>
                  <a:lnTo>
                    <a:pt x="387349" y="208280"/>
                  </a:lnTo>
                  <a:lnTo>
                    <a:pt x="374649" y="171450"/>
                  </a:lnTo>
                  <a:lnTo>
                    <a:pt x="358139" y="151130"/>
                  </a:lnTo>
                  <a:lnTo>
                    <a:pt x="349249" y="140970"/>
                  </a:lnTo>
                  <a:lnTo>
                    <a:pt x="337820" y="132080"/>
                  </a:lnTo>
                  <a:lnTo>
                    <a:pt x="325120" y="123190"/>
                  </a:lnTo>
                  <a:lnTo>
                    <a:pt x="311149" y="116840"/>
                  </a:lnTo>
                  <a:lnTo>
                    <a:pt x="297180" y="111760"/>
                  </a:lnTo>
                  <a:lnTo>
                    <a:pt x="284480" y="106680"/>
                  </a:lnTo>
                  <a:lnTo>
                    <a:pt x="267970" y="102870"/>
                  </a:lnTo>
                  <a:lnTo>
                    <a:pt x="242570" y="97790"/>
                  </a:lnTo>
                  <a:lnTo>
                    <a:pt x="338694" y="19050"/>
                  </a:lnTo>
                  <a:lnTo>
                    <a:pt x="185420" y="19050"/>
                  </a:lnTo>
                  <a:lnTo>
                    <a:pt x="180340" y="17780"/>
                  </a:lnTo>
                  <a:lnTo>
                    <a:pt x="109220" y="17780"/>
                  </a:lnTo>
                  <a:lnTo>
                    <a:pt x="46989" y="5080"/>
                  </a:lnTo>
                  <a:close/>
                </a:path>
                <a:path w="388619" h="350520">
                  <a:moveTo>
                    <a:pt x="265430" y="0"/>
                  </a:moveTo>
                  <a:lnTo>
                    <a:pt x="185420" y="0"/>
                  </a:lnTo>
                  <a:lnTo>
                    <a:pt x="185420" y="19050"/>
                  </a:lnTo>
                  <a:lnTo>
                    <a:pt x="338694" y="19050"/>
                  </a:lnTo>
                  <a:lnTo>
                    <a:pt x="340244" y="17780"/>
                  </a:lnTo>
                  <a:lnTo>
                    <a:pt x="265430" y="17780"/>
                  </a:lnTo>
                  <a:lnTo>
                    <a:pt x="265430" y="0"/>
                  </a:lnTo>
                  <a:close/>
                </a:path>
                <a:path w="388619" h="350520">
                  <a:moveTo>
                    <a:pt x="109220" y="0"/>
                  </a:moveTo>
                  <a:lnTo>
                    <a:pt x="109220" y="17780"/>
                  </a:lnTo>
                  <a:lnTo>
                    <a:pt x="180340" y="17780"/>
                  </a:lnTo>
                  <a:lnTo>
                    <a:pt x="109220" y="0"/>
                  </a:lnTo>
                  <a:close/>
                </a:path>
                <a:path w="388619" h="350520">
                  <a:moveTo>
                    <a:pt x="361949" y="0"/>
                  </a:moveTo>
                  <a:lnTo>
                    <a:pt x="265430" y="17780"/>
                  </a:lnTo>
                  <a:lnTo>
                    <a:pt x="340244" y="17780"/>
                  </a:lnTo>
                  <a:lnTo>
                    <a:pt x="361949" y="0"/>
                  </a:lnTo>
                  <a:close/>
                </a:path>
              </a:pathLst>
            </a:custGeom>
            <a:solidFill>
              <a:srgbClr val="909090"/>
            </a:solidFill>
          </p:spPr>
          <p:txBody>
            <a:bodyPr wrap="square" lIns="0" tIns="0" rIns="0" bIns="0" rtlCol="0"/>
            <a:lstStyle/>
            <a:p>
              <a:endParaRPr sz="1632"/>
            </a:p>
          </p:txBody>
        </p:sp>
        <p:sp>
          <p:nvSpPr>
            <p:cNvPr id="113" name="object 113"/>
            <p:cNvSpPr/>
            <p:nvPr/>
          </p:nvSpPr>
          <p:spPr>
            <a:xfrm>
              <a:off x="668019" y="4627880"/>
              <a:ext cx="391160" cy="353060"/>
            </a:xfrm>
            <a:custGeom>
              <a:avLst/>
              <a:gdLst/>
              <a:ahLst/>
              <a:cxnLst/>
              <a:rect l="l" t="t" r="r" b="b"/>
              <a:pathLst>
                <a:path w="391159" h="353060">
                  <a:moveTo>
                    <a:pt x="46989" y="5080"/>
                  </a:moveTo>
                  <a:lnTo>
                    <a:pt x="109220" y="17780"/>
                  </a:lnTo>
                  <a:lnTo>
                    <a:pt x="109220" y="0"/>
                  </a:lnTo>
                  <a:lnTo>
                    <a:pt x="185420" y="19050"/>
                  </a:lnTo>
                  <a:lnTo>
                    <a:pt x="185420" y="0"/>
                  </a:lnTo>
                  <a:lnTo>
                    <a:pt x="265430" y="0"/>
                  </a:lnTo>
                  <a:lnTo>
                    <a:pt x="265430" y="17780"/>
                  </a:lnTo>
                  <a:lnTo>
                    <a:pt x="361949" y="0"/>
                  </a:lnTo>
                  <a:lnTo>
                    <a:pt x="242570" y="97790"/>
                  </a:lnTo>
                  <a:lnTo>
                    <a:pt x="255270" y="100330"/>
                  </a:lnTo>
                  <a:lnTo>
                    <a:pt x="267970" y="102870"/>
                  </a:lnTo>
                  <a:lnTo>
                    <a:pt x="284480" y="106680"/>
                  </a:lnTo>
                  <a:lnTo>
                    <a:pt x="297180" y="111760"/>
                  </a:lnTo>
                  <a:lnTo>
                    <a:pt x="311149" y="116840"/>
                  </a:lnTo>
                  <a:lnTo>
                    <a:pt x="325120" y="123190"/>
                  </a:lnTo>
                  <a:lnTo>
                    <a:pt x="337820" y="132080"/>
                  </a:lnTo>
                  <a:lnTo>
                    <a:pt x="349249" y="140970"/>
                  </a:lnTo>
                  <a:lnTo>
                    <a:pt x="358139" y="151130"/>
                  </a:lnTo>
                  <a:lnTo>
                    <a:pt x="367030" y="160020"/>
                  </a:lnTo>
                  <a:lnTo>
                    <a:pt x="386080" y="196850"/>
                  </a:lnTo>
                  <a:lnTo>
                    <a:pt x="388620" y="223520"/>
                  </a:lnTo>
                  <a:lnTo>
                    <a:pt x="387349" y="238760"/>
                  </a:lnTo>
                  <a:lnTo>
                    <a:pt x="384810" y="251460"/>
                  </a:lnTo>
                  <a:lnTo>
                    <a:pt x="380999" y="261620"/>
                  </a:lnTo>
                  <a:lnTo>
                    <a:pt x="375920" y="271780"/>
                  </a:lnTo>
                  <a:lnTo>
                    <a:pt x="368299" y="281940"/>
                  </a:lnTo>
                  <a:lnTo>
                    <a:pt x="358139" y="295910"/>
                  </a:lnTo>
                  <a:lnTo>
                    <a:pt x="317499" y="327660"/>
                  </a:lnTo>
                  <a:lnTo>
                    <a:pt x="292099" y="337820"/>
                  </a:lnTo>
                  <a:lnTo>
                    <a:pt x="279399" y="342900"/>
                  </a:lnTo>
                  <a:lnTo>
                    <a:pt x="265430" y="346710"/>
                  </a:lnTo>
                  <a:lnTo>
                    <a:pt x="255270" y="347980"/>
                  </a:lnTo>
                  <a:lnTo>
                    <a:pt x="237489" y="349250"/>
                  </a:lnTo>
                  <a:lnTo>
                    <a:pt x="223520" y="350520"/>
                  </a:lnTo>
                  <a:lnTo>
                    <a:pt x="157479" y="350520"/>
                  </a:lnTo>
                  <a:lnTo>
                    <a:pt x="143509" y="349250"/>
                  </a:lnTo>
                  <a:lnTo>
                    <a:pt x="128270" y="347980"/>
                  </a:lnTo>
                  <a:lnTo>
                    <a:pt x="86359" y="334010"/>
                  </a:lnTo>
                  <a:lnTo>
                    <a:pt x="48259" y="312420"/>
                  </a:lnTo>
                  <a:lnTo>
                    <a:pt x="15239" y="276860"/>
                  </a:lnTo>
                  <a:lnTo>
                    <a:pt x="5079" y="251460"/>
                  </a:lnTo>
                  <a:lnTo>
                    <a:pt x="1270" y="240030"/>
                  </a:lnTo>
                  <a:lnTo>
                    <a:pt x="0" y="228600"/>
                  </a:lnTo>
                  <a:lnTo>
                    <a:pt x="1270" y="219710"/>
                  </a:lnTo>
                  <a:lnTo>
                    <a:pt x="2539" y="201930"/>
                  </a:lnTo>
                  <a:lnTo>
                    <a:pt x="27939" y="153670"/>
                  </a:lnTo>
                  <a:lnTo>
                    <a:pt x="58420" y="127000"/>
                  </a:lnTo>
                  <a:lnTo>
                    <a:pt x="96520" y="107950"/>
                  </a:lnTo>
                  <a:lnTo>
                    <a:pt x="120650" y="102870"/>
                  </a:lnTo>
                  <a:lnTo>
                    <a:pt x="135889" y="97790"/>
                  </a:lnTo>
                  <a:lnTo>
                    <a:pt x="46989" y="5080"/>
                  </a:lnTo>
                  <a:close/>
                </a:path>
                <a:path w="391159" h="353060">
                  <a:moveTo>
                    <a:pt x="0" y="0"/>
                  </a:moveTo>
                  <a:lnTo>
                    <a:pt x="0" y="0"/>
                  </a:lnTo>
                </a:path>
                <a:path w="391159" h="353060">
                  <a:moveTo>
                    <a:pt x="391160" y="353060"/>
                  </a:moveTo>
                  <a:lnTo>
                    <a:pt x="391160" y="353060"/>
                  </a:lnTo>
                </a:path>
              </a:pathLst>
            </a:custGeom>
            <a:ln w="25518">
              <a:solidFill>
                <a:srgbClr val="000000"/>
              </a:solidFill>
            </a:ln>
          </p:spPr>
          <p:txBody>
            <a:bodyPr wrap="square" lIns="0" tIns="0" rIns="0" bIns="0" rtlCol="0"/>
            <a:lstStyle/>
            <a:p>
              <a:endParaRPr sz="1632"/>
            </a:p>
          </p:txBody>
        </p:sp>
      </p:grpSp>
      <p:sp>
        <p:nvSpPr>
          <p:cNvPr id="114" name="object 114"/>
          <p:cNvSpPr txBox="1"/>
          <p:nvPr/>
        </p:nvSpPr>
        <p:spPr>
          <a:xfrm>
            <a:off x="1724385" y="2984468"/>
            <a:ext cx="684648" cy="2102073"/>
          </a:xfrm>
          <a:prstGeom prst="rect">
            <a:avLst/>
          </a:prstGeom>
        </p:spPr>
        <p:txBody>
          <a:bodyPr vert="horz" wrap="square" lIns="0" tIns="11516" rIns="0" bIns="0" rtlCol="0">
            <a:spAutoFit/>
          </a:bodyPr>
          <a:lstStyle/>
          <a:p>
            <a:pPr marL="29943">
              <a:lnSpc>
                <a:spcPts val="1764"/>
              </a:lnSpc>
              <a:spcBef>
                <a:spcPts val="91"/>
              </a:spcBef>
            </a:pPr>
            <a:r>
              <a:rPr sz="1632" i="1" dirty="0">
                <a:latin typeface="DejaVu Sans"/>
                <a:cs typeface="DejaVu Sans"/>
              </a:rPr>
              <a:t>T</a:t>
            </a:r>
            <a:endParaRPr sz="1632">
              <a:latin typeface="DejaVu Sans"/>
              <a:cs typeface="DejaVu Sans"/>
            </a:endParaRPr>
          </a:p>
          <a:p>
            <a:pPr marL="32246" marR="519964" indent="-2303" algn="just">
              <a:lnSpc>
                <a:spcPct val="79900"/>
              </a:lnSpc>
              <a:spcBef>
                <a:spcPts val="199"/>
              </a:spcBef>
            </a:pPr>
            <a:r>
              <a:rPr sz="1632" i="1" dirty="0">
                <a:latin typeface="DejaVu Sans"/>
                <a:cs typeface="DejaVu Sans"/>
              </a:rPr>
              <a:t>a  s  k</a:t>
            </a:r>
            <a:endParaRPr sz="1632">
              <a:latin typeface="DejaVu Sans"/>
              <a:cs typeface="DejaVu Sans"/>
            </a:endParaRPr>
          </a:p>
          <a:p>
            <a:pPr marL="11516">
              <a:lnSpc>
                <a:spcPts val="1764"/>
              </a:lnSpc>
              <a:spcBef>
                <a:spcPts val="1170"/>
              </a:spcBef>
            </a:pPr>
            <a:r>
              <a:rPr sz="1632" i="1" dirty="0">
                <a:latin typeface="DejaVu Sans"/>
                <a:cs typeface="DejaVu Sans"/>
              </a:rPr>
              <a:t>O</a:t>
            </a:r>
            <a:endParaRPr sz="1632">
              <a:latin typeface="DejaVu Sans"/>
              <a:cs typeface="DejaVu Sans"/>
            </a:endParaRPr>
          </a:p>
          <a:p>
            <a:pPr marL="49520">
              <a:lnSpc>
                <a:spcPts val="1564"/>
              </a:lnSpc>
              <a:tabLst>
                <a:tab pos="519964" algn="l"/>
              </a:tabLst>
            </a:pPr>
            <a:r>
              <a:rPr sz="1632" i="1" dirty="0">
                <a:latin typeface="DejaVu Sans"/>
                <a:cs typeface="DejaVu Sans"/>
              </a:rPr>
              <a:t>r	</a:t>
            </a:r>
            <a:r>
              <a:rPr sz="1632" b="1" dirty="0">
                <a:solidFill>
                  <a:srgbClr val="FFFFFF"/>
                </a:solidFill>
                <a:latin typeface="DejaVu Sans"/>
                <a:cs typeface="DejaVu Sans"/>
              </a:rPr>
              <a:t>C</a:t>
            </a:r>
            <a:endParaRPr sz="1632">
              <a:latin typeface="DejaVu Sans"/>
              <a:cs typeface="DejaVu Sans"/>
            </a:endParaRPr>
          </a:p>
          <a:p>
            <a:pPr marL="29943" marR="517660" indent="-2303" algn="just">
              <a:lnSpc>
                <a:spcPts val="1569"/>
              </a:lnSpc>
              <a:spcBef>
                <a:spcPts val="177"/>
              </a:spcBef>
            </a:pPr>
            <a:r>
              <a:rPr sz="1632" i="1" dirty="0">
                <a:latin typeface="DejaVu Sans"/>
                <a:cs typeface="DejaVu Sans"/>
              </a:rPr>
              <a:t>d  e  r</a:t>
            </a:r>
            <a:endParaRPr sz="1632">
              <a:latin typeface="DejaVu Sans"/>
              <a:cs typeface="DejaVu Sans"/>
            </a:endParaRPr>
          </a:p>
        </p:txBody>
      </p:sp>
      <p:grpSp>
        <p:nvGrpSpPr>
          <p:cNvPr id="115" name="object 115"/>
          <p:cNvGrpSpPr/>
          <p:nvPr/>
        </p:nvGrpSpPr>
        <p:grpSpPr>
          <a:xfrm>
            <a:off x="6067157" y="3985188"/>
            <a:ext cx="739927" cy="493477"/>
            <a:chOff x="5010091" y="4391600"/>
            <a:chExt cx="815975" cy="544195"/>
          </a:xfrm>
        </p:grpSpPr>
        <p:sp>
          <p:nvSpPr>
            <p:cNvPr id="116" name="object 116"/>
            <p:cNvSpPr/>
            <p:nvPr/>
          </p:nvSpPr>
          <p:spPr>
            <a:xfrm>
              <a:off x="5022850" y="4488179"/>
              <a:ext cx="342900" cy="434340"/>
            </a:xfrm>
            <a:custGeom>
              <a:avLst/>
              <a:gdLst/>
              <a:ahLst/>
              <a:cxnLst/>
              <a:rect l="l" t="t" r="r" b="b"/>
              <a:pathLst>
                <a:path w="342900" h="434339">
                  <a:moveTo>
                    <a:pt x="342900" y="0"/>
                  </a:moveTo>
                  <a:lnTo>
                    <a:pt x="85089" y="0"/>
                  </a:lnTo>
                  <a:lnTo>
                    <a:pt x="0" y="85090"/>
                  </a:lnTo>
                  <a:lnTo>
                    <a:pt x="0" y="434340"/>
                  </a:lnTo>
                  <a:lnTo>
                    <a:pt x="256539" y="434340"/>
                  </a:lnTo>
                  <a:lnTo>
                    <a:pt x="342900" y="347980"/>
                  </a:lnTo>
                  <a:lnTo>
                    <a:pt x="342900" y="0"/>
                  </a:lnTo>
                  <a:close/>
                </a:path>
              </a:pathLst>
            </a:custGeom>
            <a:solidFill>
              <a:srgbClr val="DB0080"/>
            </a:solidFill>
          </p:spPr>
          <p:txBody>
            <a:bodyPr wrap="square" lIns="0" tIns="0" rIns="0" bIns="0" rtlCol="0"/>
            <a:lstStyle/>
            <a:p>
              <a:endParaRPr sz="1632"/>
            </a:p>
          </p:txBody>
        </p:sp>
        <p:sp>
          <p:nvSpPr>
            <p:cNvPr id="117" name="object 117"/>
            <p:cNvSpPr/>
            <p:nvPr/>
          </p:nvSpPr>
          <p:spPr>
            <a:xfrm>
              <a:off x="5022850" y="4488179"/>
              <a:ext cx="342900" cy="434340"/>
            </a:xfrm>
            <a:custGeom>
              <a:avLst/>
              <a:gdLst/>
              <a:ahLst/>
              <a:cxnLst/>
              <a:rect l="l" t="t" r="r" b="b"/>
              <a:pathLst>
                <a:path w="342900" h="434339">
                  <a:moveTo>
                    <a:pt x="0" y="434340"/>
                  </a:moveTo>
                  <a:lnTo>
                    <a:pt x="0" y="85090"/>
                  </a:lnTo>
                  <a:lnTo>
                    <a:pt x="85089" y="0"/>
                  </a:lnTo>
                  <a:lnTo>
                    <a:pt x="342900" y="0"/>
                  </a:lnTo>
                  <a:lnTo>
                    <a:pt x="342900" y="347980"/>
                  </a:lnTo>
                  <a:lnTo>
                    <a:pt x="256539" y="434340"/>
                  </a:lnTo>
                  <a:lnTo>
                    <a:pt x="0" y="434340"/>
                  </a:lnTo>
                  <a:close/>
                </a:path>
              </a:pathLst>
            </a:custGeom>
            <a:ln w="25518">
              <a:solidFill>
                <a:srgbClr val="000000"/>
              </a:solidFill>
            </a:ln>
          </p:spPr>
          <p:txBody>
            <a:bodyPr wrap="square" lIns="0" tIns="0" rIns="0" bIns="0" rtlCol="0"/>
            <a:lstStyle/>
            <a:p>
              <a:endParaRPr sz="1632"/>
            </a:p>
          </p:txBody>
        </p:sp>
        <p:sp>
          <p:nvSpPr>
            <p:cNvPr id="118" name="object 118"/>
            <p:cNvSpPr/>
            <p:nvPr/>
          </p:nvSpPr>
          <p:spPr>
            <a:xfrm>
              <a:off x="5022850" y="4475420"/>
              <a:ext cx="342900" cy="460375"/>
            </a:xfrm>
            <a:custGeom>
              <a:avLst/>
              <a:gdLst/>
              <a:ahLst/>
              <a:cxnLst/>
              <a:rect l="l" t="t" r="r" b="b"/>
              <a:pathLst>
                <a:path w="342900" h="460375">
                  <a:moveTo>
                    <a:pt x="0" y="0"/>
                  </a:moveTo>
                  <a:lnTo>
                    <a:pt x="0" y="25518"/>
                  </a:lnTo>
                </a:path>
                <a:path w="342900" h="460375">
                  <a:moveTo>
                    <a:pt x="342900" y="434339"/>
                  </a:moveTo>
                  <a:lnTo>
                    <a:pt x="342900" y="459858"/>
                  </a:lnTo>
                </a:path>
              </a:pathLst>
            </a:custGeom>
            <a:ln w="3175">
              <a:solidFill>
                <a:srgbClr val="000000"/>
              </a:solidFill>
            </a:ln>
          </p:spPr>
          <p:txBody>
            <a:bodyPr wrap="square" lIns="0" tIns="0" rIns="0" bIns="0" rtlCol="0"/>
            <a:lstStyle/>
            <a:p>
              <a:endParaRPr sz="1632"/>
            </a:p>
          </p:txBody>
        </p:sp>
        <p:sp>
          <p:nvSpPr>
            <p:cNvPr id="119" name="object 119"/>
            <p:cNvSpPr/>
            <p:nvPr/>
          </p:nvSpPr>
          <p:spPr>
            <a:xfrm>
              <a:off x="5022850" y="4488179"/>
              <a:ext cx="342900" cy="85090"/>
            </a:xfrm>
            <a:custGeom>
              <a:avLst/>
              <a:gdLst/>
              <a:ahLst/>
              <a:cxnLst/>
              <a:rect l="l" t="t" r="r" b="b"/>
              <a:pathLst>
                <a:path w="342900" h="85089">
                  <a:moveTo>
                    <a:pt x="342900" y="0"/>
                  </a:moveTo>
                  <a:lnTo>
                    <a:pt x="85089" y="0"/>
                  </a:lnTo>
                  <a:lnTo>
                    <a:pt x="0" y="85090"/>
                  </a:lnTo>
                  <a:lnTo>
                    <a:pt x="256539" y="85090"/>
                  </a:lnTo>
                  <a:lnTo>
                    <a:pt x="342900" y="0"/>
                  </a:lnTo>
                  <a:close/>
                </a:path>
              </a:pathLst>
            </a:custGeom>
            <a:solidFill>
              <a:srgbClr val="E22C97"/>
            </a:solidFill>
          </p:spPr>
          <p:txBody>
            <a:bodyPr wrap="square" lIns="0" tIns="0" rIns="0" bIns="0" rtlCol="0"/>
            <a:lstStyle/>
            <a:p>
              <a:endParaRPr sz="1632"/>
            </a:p>
          </p:txBody>
        </p:sp>
        <p:sp>
          <p:nvSpPr>
            <p:cNvPr id="120" name="object 120"/>
            <p:cNvSpPr/>
            <p:nvPr/>
          </p:nvSpPr>
          <p:spPr>
            <a:xfrm>
              <a:off x="5022850" y="4488179"/>
              <a:ext cx="342900" cy="85090"/>
            </a:xfrm>
            <a:custGeom>
              <a:avLst/>
              <a:gdLst/>
              <a:ahLst/>
              <a:cxnLst/>
              <a:rect l="l" t="t" r="r" b="b"/>
              <a:pathLst>
                <a:path w="342900" h="85089">
                  <a:moveTo>
                    <a:pt x="0" y="85090"/>
                  </a:moveTo>
                  <a:lnTo>
                    <a:pt x="85089" y="0"/>
                  </a:lnTo>
                  <a:lnTo>
                    <a:pt x="342900" y="0"/>
                  </a:lnTo>
                  <a:lnTo>
                    <a:pt x="256539" y="85090"/>
                  </a:lnTo>
                  <a:lnTo>
                    <a:pt x="0" y="85090"/>
                  </a:lnTo>
                  <a:close/>
                </a:path>
              </a:pathLst>
            </a:custGeom>
            <a:ln w="25518">
              <a:solidFill>
                <a:srgbClr val="000000"/>
              </a:solidFill>
            </a:ln>
          </p:spPr>
          <p:txBody>
            <a:bodyPr wrap="square" lIns="0" tIns="0" rIns="0" bIns="0" rtlCol="0"/>
            <a:lstStyle/>
            <a:p>
              <a:endParaRPr sz="1632"/>
            </a:p>
          </p:txBody>
        </p:sp>
        <p:sp>
          <p:nvSpPr>
            <p:cNvPr id="121" name="object 121"/>
            <p:cNvSpPr/>
            <p:nvPr/>
          </p:nvSpPr>
          <p:spPr>
            <a:xfrm>
              <a:off x="5279390" y="4488179"/>
              <a:ext cx="86360" cy="434340"/>
            </a:xfrm>
            <a:custGeom>
              <a:avLst/>
              <a:gdLst/>
              <a:ahLst/>
              <a:cxnLst/>
              <a:rect l="l" t="t" r="r" b="b"/>
              <a:pathLst>
                <a:path w="86360" h="434339">
                  <a:moveTo>
                    <a:pt x="86360" y="0"/>
                  </a:moveTo>
                  <a:lnTo>
                    <a:pt x="0" y="85090"/>
                  </a:lnTo>
                  <a:lnTo>
                    <a:pt x="0" y="434340"/>
                  </a:lnTo>
                  <a:lnTo>
                    <a:pt x="86360" y="347980"/>
                  </a:lnTo>
                  <a:lnTo>
                    <a:pt x="86360" y="0"/>
                  </a:lnTo>
                  <a:close/>
                </a:path>
              </a:pathLst>
            </a:custGeom>
            <a:solidFill>
              <a:srgbClr val="AF0066"/>
            </a:solidFill>
          </p:spPr>
          <p:txBody>
            <a:bodyPr wrap="square" lIns="0" tIns="0" rIns="0" bIns="0" rtlCol="0"/>
            <a:lstStyle/>
            <a:p>
              <a:endParaRPr sz="1632"/>
            </a:p>
          </p:txBody>
        </p:sp>
        <p:sp>
          <p:nvSpPr>
            <p:cNvPr id="122" name="object 122"/>
            <p:cNvSpPr/>
            <p:nvPr/>
          </p:nvSpPr>
          <p:spPr>
            <a:xfrm>
              <a:off x="5279390" y="4488179"/>
              <a:ext cx="86360" cy="434340"/>
            </a:xfrm>
            <a:custGeom>
              <a:avLst/>
              <a:gdLst/>
              <a:ahLst/>
              <a:cxnLst/>
              <a:rect l="l" t="t" r="r" b="b"/>
              <a:pathLst>
                <a:path w="86360" h="434339">
                  <a:moveTo>
                    <a:pt x="0" y="434340"/>
                  </a:moveTo>
                  <a:lnTo>
                    <a:pt x="0" y="85090"/>
                  </a:lnTo>
                  <a:lnTo>
                    <a:pt x="86360" y="0"/>
                  </a:lnTo>
                  <a:lnTo>
                    <a:pt x="86360" y="347980"/>
                  </a:lnTo>
                  <a:lnTo>
                    <a:pt x="0" y="434340"/>
                  </a:lnTo>
                  <a:close/>
                </a:path>
              </a:pathLst>
            </a:custGeom>
            <a:ln w="25518">
              <a:solidFill>
                <a:srgbClr val="000000"/>
              </a:solidFill>
            </a:ln>
          </p:spPr>
          <p:txBody>
            <a:bodyPr wrap="square" lIns="0" tIns="0" rIns="0" bIns="0" rtlCol="0"/>
            <a:lstStyle/>
            <a:p>
              <a:endParaRPr sz="1632"/>
            </a:p>
          </p:txBody>
        </p:sp>
        <p:sp>
          <p:nvSpPr>
            <p:cNvPr id="123" name="object 123"/>
            <p:cNvSpPr/>
            <p:nvPr/>
          </p:nvSpPr>
          <p:spPr>
            <a:xfrm>
              <a:off x="5104130" y="4404359"/>
              <a:ext cx="261620" cy="74930"/>
            </a:xfrm>
            <a:custGeom>
              <a:avLst/>
              <a:gdLst/>
              <a:ahLst/>
              <a:cxnLst/>
              <a:rect l="l" t="t" r="r" b="b"/>
              <a:pathLst>
                <a:path w="261620" h="74929">
                  <a:moveTo>
                    <a:pt x="261620" y="0"/>
                  </a:moveTo>
                  <a:lnTo>
                    <a:pt x="17780" y="0"/>
                  </a:lnTo>
                  <a:lnTo>
                    <a:pt x="0" y="17779"/>
                  </a:lnTo>
                  <a:lnTo>
                    <a:pt x="0" y="74929"/>
                  </a:lnTo>
                  <a:lnTo>
                    <a:pt x="242570" y="74929"/>
                  </a:lnTo>
                  <a:lnTo>
                    <a:pt x="261620" y="57150"/>
                  </a:lnTo>
                  <a:lnTo>
                    <a:pt x="261620" y="0"/>
                  </a:lnTo>
                  <a:close/>
                </a:path>
              </a:pathLst>
            </a:custGeom>
            <a:solidFill>
              <a:srgbClr val="DB0080"/>
            </a:solidFill>
          </p:spPr>
          <p:txBody>
            <a:bodyPr wrap="square" lIns="0" tIns="0" rIns="0" bIns="0" rtlCol="0"/>
            <a:lstStyle/>
            <a:p>
              <a:endParaRPr sz="1632"/>
            </a:p>
          </p:txBody>
        </p:sp>
        <p:sp>
          <p:nvSpPr>
            <p:cNvPr id="124" name="object 124"/>
            <p:cNvSpPr/>
            <p:nvPr/>
          </p:nvSpPr>
          <p:spPr>
            <a:xfrm>
              <a:off x="5104130" y="4404359"/>
              <a:ext cx="261620" cy="74930"/>
            </a:xfrm>
            <a:custGeom>
              <a:avLst/>
              <a:gdLst/>
              <a:ahLst/>
              <a:cxnLst/>
              <a:rect l="l" t="t" r="r" b="b"/>
              <a:pathLst>
                <a:path w="261620" h="74929">
                  <a:moveTo>
                    <a:pt x="0" y="74929"/>
                  </a:moveTo>
                  <a:lnTo>
                    <a:pt x="0" y="17779"/>
                  </a:lnTo>
                  <a:lnTo>
                    <a:pt x="17780" y="0"/>
                  </a:lnTo>
                  <a:lnTo>
                    <a:pt x="261620" y="0"/>
                  </a:lnTo>
                  <a:lnTo>
                    <a:pt x="261620" y="57150"/>
                  </a:lnTo>
                  <a:lnTo>
                    <a:pt x="242570" y="74929"/>
                  </a:lnTo>
                  <a:lnTo>
                    <a:pt x="0" y="74929"/>
                  </a:lnTo>
                  <a:close/>
                </a:path>
              </a:pathLst>
            </a:custGeom>
            <a:ln w="25518">
              <a:solidFill>
                <a:srgbClr val="000000"/>
              </a:solidFill>
            </a:ln>
          </p:spPr>
          <p:txBody>
            <a:bodyPr wrap="square" lIns="0" tIns="0" rIns="0" bIns="0" rtlCol="0"/>
            <a:lstStyle/>
            <a:p>
              <a:endParaRPr sz="1632"/>
            </a:p>
          </p:txBody>
        </p:sp>
        <p:sp>
          <p:nvSpPr>
            <p:cNvPr id="125" name="object 125"/>
            <p:cNvSpPr/>
            <p:nvPr/>
          </p:nvSpPr>
          <p:spPr>
            <a:xfrm>
              <a:off x="5104130" y="4391600"/>
              <a:ext cx="261620" cy="102235"/>
            </a:xfrm>
            <a:custGeom>
              <a:avLst/>
              <a:gdLst/>
              <a:ahLst/>
              <a:cxnLst/>
              <a:rect l="l" t="t" r="r" b="b"/>
              <a:pathLst>
                <a:path w="261620" h="102235">
                  <a:moveTo>
                    <a:pt x="0" y="0"/>
                  </a:moveTo>
                  <a:lnTo>
                    <a:pt x="0" y="25518"/>
                  </a:lnTo>
                </a:path>
                <a:path w="261620" h="102235">
                  <a:moveTo>
                    <a:pt x="261620" y="76200"/>
                  </a:moveTo>
                  <a:lnTo>
                    <a:pt x="261620" y="101718"/>
                  </a:lnTo>
                </a:path>
              </a:pathLst>
            </a:custGeom>
            <a:ln w="3175">
              <a:solidFill>
                <a:srgbClr val="000000"/>
              </a:solidFill>
            </a:ln>
          </p:spPr>
          <p:txBody>
            <a:bodyPr wrap="square" lIns="0" tIns="0" rIns="0" bIns="0" rtlCol="0"/>
            <a:lstStyle/>
            <a:p>
              <a:endParaRPr sz="1632"/>
            </a:p>
          </p:txBody>
        </p:sp>
        <p:sp>
          <p:nvSpPr>
            <p:cNvPr id="126" name="object 126"/>
            <p:cNvSpPr/>
            <p:nvPr/>
          </p:nvSpPr>
          <p:spPr>
            <a:xfrm>
              <a:off x="5104130" y="4404359"/>
              <a:ext cx="261620" cy="17780"/>
            </a:xfrm>
            <a:custGeom>
              <a:avLst/>
              <a:gdLst/>
              <a:ahLst/>
              <a:cxnLst/>
              <a:rect l="l" t="t" r="r" b="b"/>
              <a:pathLst>
                <a:path w="261620" h="17779">
                  <a:moveTo>
                    <a:pt x="261620" y="0"/>
                  </a:moveTo>
                  <a:lnTo>
                    <a:pt x="17780" y="0"/>
                  </a:lnTo>
                  <a:lnTo>
                    <a:pt x="0" y="17779"/>
                  </a:lnTo>
                  <a:lnTo>
                    <a:pt x="242570" y="17779"/>
                  </a:lnTo>
                  <a:lnTo>
                    <a:pt x="261620" y="0"/>
                  </a:lnTo>
                  <a:close/>
                </a:path>
              </a:pathLst>
            </a:custGeom>
            <a:solidFill>
              <a:srgbClr val="E22C97"/>
            </a:solidFill>
          </p:spPr>
          <p:txBody>
            <a:bodyPr wrap="square" lIns="0" tIns="0" rIns="0" bIns="0" rtlCol="0"/>
            <a:lstStyle/>
            <a:p>
              <a:endParaRPr sz="1632"/>
            </a:p>
          </p:txBody>
        </p:sp>
        <p:sp>
          <p:nvSpPr>
            <p:cNvPr id="127" name="object 127"/>
            <p:cNvSpPr/>
            <p:nvPr/>
          </p:nvSpPr>
          <p:spPr>
            <a:xfrm>
              <a:off x="5104130" y="4404359"/>
              <a:ext cx="261620" cy="17780"/>
            </a:xfrm>
            <a:custGeom>
              <a:avLst/>
              <a:gdLst/>
              <a:ahLst/>
              <a:cxnLst/>
              <a:rect l="l" t="t" r="r" b="b"/>
              <a:pathLst>
                <a:path w="261620" h="17779">
                  <a:moveTo>
                    <a:pt x="0" y="17779"/>
                  </a:moveTo>
                  <a:lnTo>
                    <a:pt x="17780" y="0"/>
                  </a:lnTo>
                  <a:lnTo>
                    <a:pt x="261620" y="0"/>
                  </a:lnTo>
                  <a:lnTo>
                    <a:pt x="242570" y="17779"/>
                  </a:lnTo>
                  <a:lnTo>
                    <a:pt x="0" y="17779"/>
                  </a:lnTo>
                  <a:close/>
                </a:path>
              </a:pathLst>
            </a:custGeom>
            <a:ln w="25518">
              <a:solidFill>
                <a:srgbClr val="000000"/>
              </a:solidFill>
            </a:ln>
          </p:spPr>
          <p:txBody>
            <a:bodyPr wrap="square" lIns="0" tIns="0" rIns="0" bIns="0" rtlCol="0"/>
            <a:lstStyle/>
            <a:p>
              <a:endParaRPr sz="1632"/>
            </a:p>
          </p:txBody>
        </p:sp>
        <p:sp>
          <p:nvSpPr>
            <p:cNvPr id="128" name="object 128"/>
            <p:cNvSpPr/>
            <p:nvPr/>
          </p:nvSpPr>
          <p:spPr>
            <a:xfrm>
              <a:off x="5346700" y="4404359"/>
              <a:ext cx="19050" cy="74930"/>
            </a:xfrm>
            <a:custGeom>
              <a:avLst/>
              <a:gdLst/>
              <a:ahLst/>
              <a:cxnLst/>
              <a:rect l="l" t="t" r="r" b="b"/>
              <a:pathLst>
                <a:path w="19050" h="74929">
                  <a:moveTo>
                    <a:pt x="19050" y="0"/>
                  </a:moveTo>
                  <a:lnTo>
                    <a:pt x="0" y="17779"/>
                  </a:lnTo>
                  <a:lnTo>
                    <a:pt x="0" y="74929"/>
                  </a:lnTo>
                  <a:lnTo>
                    <a:pt x="19050" y="57150"/>
                  </a:lnTo>
                  <a:lnTo>
                    <a:pt x="19050" y="0"/>
                  </a:lnTo>
                  <a:close/>
                </a:path>
              </a:pathLst>
            </a:custGeom>
            <a:solidFill>
              <a:srgbClr val="AF0066"/>
            </a:solidFill>
          </p:spPr>
          <p:txBody>
            <a:bodyPr wrap="square" lIns="0" tIns="0" rIns="0" bIns="0" rtlCol="0"/>
            <a:lstStyle/>
            <a:p>
              <a:endParaRPr sz="1632"/>
            </a:p>
          </p:txBody>
        </p:sp>
        <p:sp>
          <p:nvSpPr>
            <p:cNvPr id="129" name="object 129"/>
            <p:cNvSpPr/>
            <p:nvPr/>
          </p:nvSpPr>
          <p:spPr>
            <a:xfrm>
              <a:off x="5346700" y="4404359"/>
              <a:ext cx="19050" cy="74930"/>
            </a:xfrm>
            <a:custGeom>
              <a:avLst/>
              <a:gdLst/>
              <a:ahLst/>
              <a:cxnLst/>
              <a:rect l="l" t="t" r="r" b="b"/>
              <a:pathLst>
                <a:path w="19050" h="74929">
                  <a:moveTo>
                    <a:pt x="0" y="74929"/>
                  </a:moveTo>
                  <a:lnTo>
                    <a:pt x="0" y="17779"/>
                  </a:lnTo>
                  <a:lnTo>
                    <a:pt x="19050" y="0"/>
                  </a:lnTo>
                  <a:lnTo>
                    <a:pt x="19050" y="57150"/>
                  </a:lnTo>
                  <a:lnTo>
                    <a:pt x="0" y="74929"/>
                  </a:lnTo>
                  <a:close/>
                </a:path>
              </a:pathLst>
            </a:custGeom>
            <a:ln w="25518">
              <a:solidFill>
                <a:srgbClr val="000000"/>
              </a:solidFill>
            </a:ln>
          </p:spPr>
          <p:txBody>
            <a:bodyPr wrap="square" lIns="0" tIns="0" rIns="0" bIns="0" rtlCol="0"/>
            <a:lstStyle/>
            <a:p>
              <a:endParaRPr sz="1632"/>
            </a:p>
          </p:txBody>
        </p:sp>
        <p:sp>
          <p:nvSpPr>
            <p:cNvPr id="130" name="object 130"/>
            <p:cNvSpPr/>
            <p:nvPr/>
          </p:nvSpPr>
          <p:spPr>
            <a:xfrm>
              <a:off x="5088890" y="4521199"/>
              <a:ext cx="181610" cy="26670"/>
            </a:xfrm>
            <a:custGeom>
              <a:avLst/>
              <a:gdLst/>
              <a:ahLst/>
              <a:cxnLst/>
              <a:rect l="l" t="t" r="r" b="b"/>
              <a:pathLst>
                <a:path w="181610" h="26670">
                  <a:moveTo>
                    <a:pt x="181610" y="0"/>
                  </a:moveTo>
                  <a:lnTo>
                    <a:pt x="44450" y="0"/>
                  </a:lnTo>
                  <a:lnTo>
                    <a:pt x="0" y="26669"/>
                  </a:lnTo>
                  <a:lnTo>
                    <a:pt x="135889" y="26669"/>
                  </a:lnTo>
                  <a:lnTo>
                    <a:pt x="181610" y="0"/>
                  </a:lnTo>
                  <a:close/>
                </a:path>
              </a:pathLst>
            </a:custGeom>
            <a:solidFill>
              <a:srgbClr val="DB0080"/>
            </a:solidFill>
          </p:spPr>
          <p:txBody>
            <a:bodyPr wrap="square" lIns="0" tIns="0" rIns="0" bIns="0" rtlCol="0"/>
            <a:lstStyle/>
            <a:p>
              <a:endParaRPr sz="1632"/>
            </a:p>
          </p:txBody>
        </p:sp>
        <p:sp>
          <p:nvSpPr>
            <p:cNvPr id="131" name="object 131"/>
            <p:cNvSpPr/>
            <p:nvPr/>
          </p:nvSpPr>
          <p:spPr>
            <a:xfrm>
              <a:off x="5088890" y="4488179"/>
              <a:ext cx="723900" cy="434340"/>
            </a:xfrm>
            <a:custGeom>
              <a:avLst/>
              <a:gdLst/>
              <a:ahLst/>
              <a:cxnLst/>
              <a:rect l="l" t="t" r="r" b="b"/>
              <a:pathLst>
                <a:path w="723900" h="434339">
                  <a:moveTo>
                    <a:pt x="44450" y="33020"/>
                  </a:moveTo>
                  <a:lnTo>
                    <a:pt x="181610" y="33020"/>
                  </a:lnTo>
                  <a:lnTo>
                    <a:pt x="135889" y="59690"/>
                  </a:lnTo>
                  <a:lnTo>
                    <a:pt x="0" y="59690"/>
                  </a:lnTo>
                  <a:lnTo>
                    <a:pt x="44450" y="33020"/>
                  </a:lnTo>
                  <a:close/>
                </a:path>
                <a:path w="723900" h="434339">
                  <a:moveTo>
                    <a:pt x="0" y="33020"/>
                  </a:moveTo>
                  <a:lnTo>
                    <a:pt x="0" y="33020"/>
                  </a:lnTo>
                </a:path>
                <a:path w="723900" h="434339">
                  <a:moveTo>
                    <a:pt x="181610" y="60960"/>
                  </a:moveTo>
                  <a:lnTo>
                    <a:pt x="181610" y="60960"/>
                  </a:lnTo>
                </a:path>
                <a:path w="723900" h="434339">
                  <a:moveTo>
                    <a:pt x="289560" y="434340"/>
                  </a:moveTo>
                  <a:lnTo>
                    <a:pt x="289560" y="107950"/>
                  </a:lnTo>
                  <a:lnTo>
                    <a:pt x="397510" y="0"/>
                  </a:lnTo>
                  <a:lnTo>
                    <a:pt x="723900" y="0"/>
                  </a:lnTo>
                  <a:lnTo>
                    <a:pt x="723900" y="325120"/>
                  </a:lnTo>
                  <a:lnTo>
                    <a:pt x="614680" y="434340"/>
                  </a:lnTo>
                  <a:lnTo>
                    <a:pt x="289560" y="434340"/>
                  </a:lnTo>
                  <a:close/>
                </a:path>
              </a:pathLst>
            </a:custGeom>
            <a:ln w="25518">
              <a:solidFill>
                <a:srgbClr val="000000"/>
              </a:solidFill>
            </a:ln>
          </p:spPr>
          <p:txBody>
            <a:bodyPr wrap="square" lIns="0" tIns="0" rIns="0" bIns="0" rtlCol="0"/>
            <a:lstStyle/>
            <a:p>
              <a:endParaRPr sz="1632"/>
            </a:p>
          </p:txBody>
        </p:sp>
        <p:sp>
          <p:nvSpPr>
            <p:cNvPr id="132" name="object 132"/>
            <p:cNvSpPr/>
            <p:nvPr/>
          </p:nvSpPr>
          <p:spPr>
            <a:xfrm>
              <a:off x="5378450" y="4475420"/>
              <a:ext cx="434340" cy="460375"/>
            </a:xfrm>
            <a:custGeom>
              <a:avLst/>
              <a:gdLst/>
              <a:ahLst/>
              <a:cxnLst/>
              <a:rect l="l" t="t" r="r" b="b"/>
              <a:pathLst>
                <a:path w="434339" h="460375">
                  <a:moveTo>
                    <a:pt x="0" y="0"/>
                  </a:moveTo>
                  <a:lnTo>
                    <a:pt x="0" y="25518"/>
                  </a:lnTo>
                </a:path>
                <a:path w="434339" h="460375">
                  <a:moveTo>
                    <a:pt x="434339" y="434339"/>
                  </a:moveTo>
                  <a:lnTo>
                    <a:pt x="434339" y="459858"/>
                  </a:lnTo>
                </a:path>
              </a:pathLst>
            </a:custGeom>
            <a:ln w="3175">
              <a:solidFill>
                <a:srgbClr val="000000"/>
              </a:solidFill>
            </a:ln>
          </p:spPr>
          <p:txBody>
            <a:bodyPr wrap="square" lIns="0" tIns="0" rIns="0" bIns="0" rtlCol="0"/>
            <a:lstStyle/>
            <a:p>
              <a:endParaRPr sz="1632"/>
            </a:p>
          </p:txBody>
        </p:sp>
        <p:sp>
          <p:nvSpPr>
            <p:cNvPr id="133" name="object 133"/>
            <p:cNvSpPr/>
            <p:nvPr/>
          </p:nvSpPr>
          <p:spPr>
            <a:xfrm>
              <a:off x="5378450" y="4488179"/>
              <a:ext cx="434340" cy="107950"/>
            </a:xfrm>
            <a:custGeom>
              <a:avLst/>
              <a:gdLst/>
              <a:ahLst/>
              <a:cxnLst/>
              <a:rect l="l" t="t" r="r" b="b"/>
              <a:pathLst>
                <a:path w="434339" h="107950">
                  <a:moveTo>
                    <a:pt x="0" y="107950"/>
                  </a:moveTo>
                  <a:lnTo>
                    <a:pt x="107950" y="0"/>
                  </a:lnTo>
                  <a:lnTo>
                    <a:pt x="434339" y="0"/>
                  </a:lnTo>
                  <a:lnTo>
                    <a:pt x="325120" y="107950"/>
                  </a:lnTo>
                  <a:lnTo>
                    <a:pt x="0" y="107950"/>
                  </a:lnTo>
                  <a:close/>
                </a:path>
              </a:pathLst>
            </a:custGeom>
            <a:ln w="25518">
              <a:solidFill>
                <a:srgbClr val="000000"/>
              </a:solidFill>
            </a:ln>
          </p:spPr>
          <p:txBody>
            <a:bodyPr wrap="square" lIns="0" tIns="0" rIns="0" bIns="0" rtlCol="0"/>
            <a:lstStyle/>
            <a:p>
              <a:endParaRPr sz="1632"/>
            </a:p>
          </p:txBody>
        </p:sp>
        <p:sp>
          <p:nvSpPr>
            <p:cNvPr id="134" name="object 134"/>
            <p:cNvSpPr/>
            <p:nvPr/>
          </p:nvSpPr>
          <p:spPr>
            <a:xfrm>
              <a:off x="5703570" y="4488179"/>
              <a:ext cx="109220" cy="434340"/>
            </a:xfrm>
            <a:custGeom>
              <a:avLst/>
              <a:gdLst/>
              <a:ahLst/>
              <a:cxnLst/>
              <a:rect l="l" t="t" r="r" b="b"/>
              <a:pathLst>
                <a:path w="109220" h="434339">
                  <a:moveTo>
                    <a:pt x="109219" y="0"/>
                  </a:moveTo>
                  <a:lnTo>
                    <a:pt x="0" y="107950"/>
                  </a:lnTo>
                  <a:lnTo>
                    <a:pt x="0" y="434340"/>
                  </a:lnTo>
                  <a:lnTo>
                    <a:pt x="109219" y="325120"/>
                  </a:lnTo>
                  <a:lnTo>
                    <a:pt x="109219" y="0"/>
                  </a:lnTo>
                  <a:close/>
                </a:path>
              </a:pathLst>
            </a:custGeom>
            <a:solidFill>
              <a:srgbClr val="CCCCCC"/>
            </a:solidFill>
          </p:spPr>
          <p:txBody>
            <a:bodyPr wrap="square" lIns="0" tIns="0" rIns="0" bIns="0" rtlCol="0"/>
            <a:lstStyle/>
            <a:p>
              <a:endParaRPr sz="1632"/>
            </a:p>
          </p:txBody>
        </p:sp>
        <p:sp>
          <p:nvSpPr>
            <p:cNvPr id="135" name="object 135"/>
            <p:cNvSpPr/>
            <p:nvPr/>
          </p:nvSpPr>
          <p:spPr>
            <a:xfrm>
              <a:off x="5481320" y="4404359"/>
              <a:ext cx="331470" cy="518159"/>
            </a:xfrm>
            <a:custGeom>
              <a:avLst/>
              <a:gdLst/>
              <a:ahLst/>
              <a:cxnLst/>
              <a:rect l="l" t="t" r="r" b="b"/>
              <a:pathLst>
                <a:path w="331470" h="518160">
                  <a:moveTo>
                    <a:pt x="222250" y="518159"/>
                  </a:moveTo>
                  <a:lnTo>
                    <a:pt x="222250" y="191769"/>
                  </a:lnTo>
                  <a:lnTo>
                    <a:pt x="331469" y="83819"/>
                  </a:lnTo>
                  <a:lnTo>
                    <a:pt x="331469" y="408939"/>
                  </a:lnTo>
                  <a:lnTo>
                    <a:pt x="222250" y="518159"/>
                  </a:lnTo>
                  <a:close/>
                </a:path>
                <a:path w="331470" h="518160">
                  <a:moveTo>
                    <a:pt x="0" y="74929"/>
                  </a:moveTo>
                  <a:lnTo>
                    <a:pt x="0" y="17779"/>
                  </a:lnTo>
                  <a:lnTo>
                    <a:pt x="19050" y="0"/>
                  </a:lnTo>
                  <a:lnTo>
                    <a:pt x="330200" y="0"/>
                  </a:lnTo>
                  <a:lnTo>
                    <a:pt x="330200" y="57150"/>
                  </a:lnTo>
                  <a:lnTo>
                    <a:pt x="311150" y="74929"/>
                  </a:lnTo>
                  <a:lnTo>
                    <a:pt x="0" y="74929"/>
                  </a:lnTo>
                  <a:close/>
                </a:path>
              </a:pathLst>
            </a:custGeom>
            <a:ln w="25518">
              <a:solidFill>
                <a:srgbClr val="000000"/>
              </a:solidFill>
            </a:ln>
          </p:spPr>
          <p:txBody>
            <a:bodyPr wrap="square" lIns="0" tIns="0" rIns="0" bIns="0" rtlCol="0"/>
            <a:lstStyle/>
            <a:p>
              <a:endParaRPr sz="1632"/>
            </a:p>
          </p:txBody>
        </p:sp>
        <p:sp>
          <p:nvSpPr>
            <p:cNvPr id="136" name="object 136"/>
            <p:cNvSpPr/>
            <p:nvPr/>
          </p:nvSpPr>
          <p:spPr>
            <a:xfrm>
              <a:off x="5481320" y="4391600"/>
              <a:ext cx="330200" cy="102235"/>
            </a:xfrm>
            <a:custGeom>
              <a:avLst/>
              <a:gdLst/>
              <a:ahLst/>
              <a:cxnLst/>
              <a:rect l="l" t="t" r="r" b="b"/>
              <a:pathLst>
                <a:path w="330200" h="102235">
                  <a:moveTo>
                    <a:pt x="0" y="0"/>
                  </a:moveTo>
                  <a:lnTo>
                    <a:pt x="0" y="25518"/>
                  </a:lnTo>
                </a:path>
                <a:path w="330200" h="102235">
                  <a:moveTo>
                    <a:pt x="330200" y="76200"/>
                  </a:moveTo>
                  <a:lnTo>
                    <a:pt x="330200" y="101718"/>
                  </a:lnTo>
                </a:path>
              </a:pathLst>
            </a:custGeom>
            <a:ln w="3175">
              <a:solidFill>
                <a:srgbClr val="000000"/>
              </a:solidFill>
            </a:ln>
          </p:spPr>
          <p:txBody>
            <a:bodyPr wrap="square" lIns="0" tIns="0" rIns="0" bIns="0" rtlCol="0"/>
            <a:lstStyle/>
            <a:p>
              <a:endParaRPr sz="1632"/>
            </a:p>
          </p:txBody>
        </p:sp>
        <p:sp>
          <p:nvSpPr>
            <p:cNvPr id="137" name="object 137"/>
            <p:cNvSpPr/>
            <p:nvPr/>
          </p:nvSpPr>
          <p:spPr>
            <a:xfrm>
              <a:off x="5481320" y="4404359"/>
              <a:ext cx="330200" cy="17780"/>
            </a:xfrm>
            <a:custGeom>
              <a:avLst/>
              <a:gdLst/>
              <a:ahLst/>
              <a:cxnLst/>
              <a:rect l="l" t="t" r="r" b="b"/>
              <a:pathLst>
                <a:path w="330200" h="17779">
                  <a:moveTo>
                    <a:pt x="0" y="17779"/>
                  </a:moveTo>
                  <a:lnTo>
                    <a:pt x="19050" y="0"/>
                  </a:lnTo>
                  <a:lnTo>
                    <a:pt x="330200" y="0"/>
                  </a:lnTo>
                  <a:lnTo>
                    <a:pt x="311150" y="17779"/>
                  </a:lnTo>
                  <a:lnTo>
                    <a:pt x="0" y="17779"/>
                  </a:lnTo>
                  <a:close/>
                </a:path>
              </a:pathLst>
            </a:custGeom>
            <a:ln w="25518">
              <a:solidFill>
                <a:srgbClr val="000000"/>
              </a:solidFill>
            </a:ln>
          </p:spPr>
          <p:txBody>
            <a:bodyPr wrap="square" lIns="0" tIns="0" rIns="0" bIns="0" rtlCol="0"/>
            <a:lstStyle/>
            <a:p>
              <a:endParaRPr sz="1632"/>
            </a:p>
          </p:txBody>
        </p:sp>
        <p:sp>
          <p:nvSpPr>
            <p:cNvPr id="138" name="object 138"/>
            <p:cNvSpPr/>
            <p:nvPr/>
          </p:nvSpPr>
          <p:spPr>
            <a:xfrm>
              <a:off x="5792470" y="4404359"/>
              <a:ext cx="19050" cy="74930"/>
            </a:xfrm>
            <a:custGeom>
              <a:avLst/>
              <a:gdLst/>
              <a:ahLst/>
              <a:cxnLst/>
              <a:rect l="l" t="t" r="r" b="b"/>
              <a:pathLst>
                <a:path w="19050" h="74929">
                  <a:moveTo>
                    <a:pt x="19050" y="0"/>
                  </a:moveTo>
                  <a:lnTo>
                    <a:pt x="0" y="17779"/>
                  </a:lnTo>
                  <a:lnTo>
                    <a:pt x="0" y="74929"/>
                  </a:lnTo>
                  <a:lnTo>
                    <a:pt x="19050" y="57150"/>
                  </a:lnTo>
                  <a:lnTo>
                    <a:pt x="19050" y="0"/>
                  </a:lnTo>
                  <a:close/>
                </a:path>
              </a:pathLst>
            </a:custGeom>
            <a:solidFill>
              <a:srgbClr val="CCCCCC"/>
            </a:solidFill>
          </p:spPr>
          <p:txBody>
            <a:bodyPr wrap="square" lIns="0" tIns="0" rIns="0" bIns="0" rtlCol="0"/>
            <a:lstStyle/>
            <a:p>
              <a:endParaRPr sz="1632"/>
            </a:p>
          </p:txBody>
        </p:sp>
        <p:sp>
          <p:nvSpPr>
            <p:cNvPr id="139" name="object 139"/>
            <p:cNvSpPr/>
            <p:nvPr/>
          </p:nvSpPr>
          <p:spPr>
            <a:xfrm>
              <a:off x="5513070" y="4404359"/>
              <a:ext cx="298450" cy="74930"/>
            </a:xfrm>
            <a:custGeom>
              <a:avLst/>
              <a:gdLst/>
              <a:ahLst/>
              <a:cxnLst/>
              <a:rect l="l" t="t" r="r" b="b"/>
              <a:pathLst>
                <a:path w="298450" h="74929">
                  <a:moveTo>
                    <a:pt x="279400" y="74929"/>
                  </a:moveTo>
                  <a:lnTo>
                    <a:pt x="279400" y="17779"/>
                  </a:lnTo>
                  <a:lnTo>
                    <a:pt x="298450" y="0"/>
                  </a:lnTo>
                  <a:lnTo>
                    <a:pt x="298450" y="57150"/>
                  </a:lnTo>
                  <a:lnTo>
                    <a:pt x="279400" y="74929"/>
                  </a:lnTo>
                  <a:close/>
                </a:path>
                <a:path w="298450" h="74929">
                  <a:moveTo>
                    <a:pt x="22859" y="43179"/>
                  </a:moveTo>
                  <a:lnTo>
                    <a:pt x="36829" y="43179"/>
                  </a:lnTo>
                  <a:lnTo>
                    <a:pt x="46989" y="45719"/>
                  </a:lnTo>
                  <a:lnTo>
                    <a:pt x="46989" y="50800"/>
                  </a:lnTo>
                  <a:lnTo>
                    <a:pt x="46989" y="54609"/>
                  </a:lnTo>
                  <a:lnTo>
                    <a:pt x="36829" y="58419"/>
                  </a:lnTo>
                  <a:lnTo>
                    <a:pt x="22859" y="58419"/>
                  </a:lnTo>
                  <a:lnTo>
                    <a:pt x="10159" y="58419"/>
                  </a:lnTo>
                  <a:lnTo>
                    <a:pt x="0" y="54609"/>
                  </a:lnTo>
                  <a:lnTo>
                    <a:pt x="0" y="50800"/>
                  </a:lnTo>
                  <a:lnTo>
                    <a:pt x="0" y="45719"/>
                  </a:lnTo>
                  <a:lnTo>
                    <a:pt x="10159" y="43179"/>
                  </a:lnTo>
                  <a:lnTo>
                    <a:pt x="22859" y="43179"/>
                  </a:lnTo>
                  <a:close/>
                </a:path>
                <a:path w="298450" h="74929">
                  <a:moveTo>
                    <a:pt x="0" y="43179"/>
                  </a:moveTo>
                  <a:lnTo>
                    <a:pt x="0" y="43179"/>
                  </a:lnTo>
                </a:path>
                <a:path w="298450" h="74929">
                  <a:moveTo>
                    <a:pt x="46989" y="58419"/>
                  </a:moveTo>
                  <a:lnTo>
                    <a:pt x="46989" y="58419"/>
                  </a:lnTo>
                </a:path>
              </a:pathLst>
            </a:custGeom>
            <a:ln w="25518">
              <a:solidFill>
                <a:srgbClr val="000000"/>
              </a:solidFill>
            </a:ln>
          </p:spPr>
          <p:txBody>
            <a:bodyPr wrap="square" lIns="0" tIns="0" rIns="0" bIns="0" rtlCol="0"/>
            <a:lstStyle/>
            <a:p>
              <a:endParaRPr sz="1632"/>
            </a:p>
          </p:txBody>
        </p:sp>
        <p:sp>
          <p:nvSpPr>
            <p:cNvPr id="140" name="object 140"/>
            <p:cNvSpPr/>
            <p:nvPr/>
          </p:nvSpPr>
          <p:spPr>
            <a:xfrm>
              <a:off x="5417761" y="4678620"/>
              <a:ext cx="252848" cy="120768"/>
            </a:xfrm>
            <a:prstGeom prst="rect">
              <a:avLst/>
            </a:prstGeom>
            <a:blipFill>
              <a:blip r:embed="rId6" cstate="print"/>
              <a:stretch>
                <a:fillRect/>
              </a:stretch>
            </a:blipFill>
          </p:spPr>
          <p:txBody>
            <a:bodyPr wrap="square" lIns="0" tIns="0" rIns="0" bIns="0" rtlCol="0"/>
            <a:lstStyle/>
            <a:p>
              <a:endParaRPr sz="1632"/>
            </a:p>
          </p:txBody>
        </p:sp>
      </p:grpSp>
      <p:grpSp>
        <p:nvGrpSpPr>
          <p:cNvPr id="141" name="object 141"/>
          <p:cNvGrpSpPr/>
          <p:nvPr/>
        </p:nvGrpSpPr>
        <p:grpSpPr>
          <a:xfrm>
            <a:off x="6862991" y="4048528"/>
            <a:ext cx="302881" cy="395587"/>
            <a:chOff x="5887720" y="4461450"/>
            <a:chExt cx="334010" cy="436245"/>
          </a:xfrm>
        </p:grpSpPr>
        <p:sp>
          <p:nvSpPr>
            <p:cNvPr id="142" name="object 142"/>
            <p:cNvSpPr/>
            <p:nvPr/>
          </p:nvSpPr>
          <p:spPr>
            <a:xfrm>
              <a:off x="6094730" y="4668519"/>
              <a:ext cx="127000" cy="228600"/>
            </a:xfrm>
            <a:prstGeom prst="rect">
              <a:avLst/>
            </a:prstGeom>
            <a:blipFill>
              <a:blip r:embed="rId7" cstate="print"/>
              <a:stretch>
                <a:fillRect/>
              </a:stretch>
            </a:blipFill>
          </p:spPr>
          <p:txBody>
            <a:bodyPr wrap="square" lIns="0" tIns="0" rIns="0" bIns="0" rtlCol="0"/>
            <a:lstStyle/>
            <a:p>
              <a:endParaRPr sz="1632"/>
            </a:p>
          </p:txBody>
        </p:sp>
        <p:sp>
          <p:nvSpPr>
            <p:cNvPr id="143" name="object 143"/>
            <p:cNvSpPr/>
            <p:nvPr/>
          </p:nvSpPr>
          <p:spPr>
            <a:xfrm>
              <a:off x="5890260" y="4762500"/>
              <a:ext cx="120650" cy="15240"/>
            </a:xfrm>
            <a:custGeom>
              <a:avLst/>
              <a:gdLst/>
              <a:ahLst/>
              <a:cxnLst/>
              <a:rect l="l" t="t" r="r" b="b"/>
              <a:pathLst>
                <a:path w="120650" h="15239">
                  <a:moveTo>
                    <a:pt x="120650" y="0"/>
                  </a:moveTo>
                  <a:lnTo>
                    <a:pt x="0" y="0"/>
                  </a:lnTo>
                  <a:lnTo>
                    <a:pt x="0" y="15239"/>
                  </a:lnTo>
                  <a:lnTo>
                    <a:pt x="120650" y="15239"/>
                  </a:lnTo>
                  <a:close/>
                </a:path>
              </a:pathLst>
            </a:custGeom>
            <a:solidFill>
              <a:srgbClr val="F29ED0"/>
            </a:solidFill>
          </p:spPr>
          <p:txBody>
            <a:bodyPr wrap="square" lIns="0" tIns="0" rIns="0" bIns="0" rtlCol="0"/>
            <a:lstStyle/>
            <a:p>
              <a:endParaRPr sz="1632"/>
            </a:p>
          </p:txBody>
        </p:sp>
        <p:sp>
          <p:nvSpPr>
            <p:cNvPr id="144" name="object 144"/>
            <p:cNvSpPr/>
            <p:nvPr/>
          </p:nvSpPr>
          <p:spPr>
            <a:xfrm>
              <a:off x="5971481" y="4461450"/>
              <a:ext cx="63618" cy="64888"/>
            </a:xfrm>
            <a:prstGeom prst="rect">
              <a:avLst/>
            </a:prstGeom>
            <a:blipFill>
              <a:blip r:embed="rId8" cstate="print"/>
              <a:stretch>
                <a:fillRect/>
              </a:stretch>
            </a:blipFill>
          </p:spPr>
          <p:txBody>
            <a:bodyPr wrap="square" lIns="0" tIns="0" rIns="0" bIns="0" rtlCol="0"/>
            <a:lstStyle/>
            <a:p>
              <a:endParaRPr sz="1632"/>
            </a:p>
          </p:txBody>
        </p:sp>
        <p:sp>
          <p:nvSpPr>
            <p:cNvPr id="145" name="object 145"/>
            <p:cNvSpPr/>
            <p:nvPr/>
          </p:nvSpPr>
          <p:spPr>
            <a:xfrm>
              <a:off x="5887720" y="4546599"/>
              <a:ext cx="228600" cy="350520"/>
            </a:xfrm>
            <a:custGeom>
              <a:avLst/>
              <a:gdLst/>
              <a:ahLst/>
              <a:cxnLst/>
              <a:rect l="l" t="t" r="r" b="b"/>
              <a:pathLst>
                <a:path w="228600" h="350520">
                  <a:moveTo>
                    <a:pt x="110489" y="1269"/>
                  </a:moveTo>
                  <a:lnTo>
                    <a:pt x="86359" y="1269"/>
                  </a:lnTo>
                  <a:lnTo>
                    <a:pt x="81279" y="2539"/>
                  </a:lnTo>
                  <a:lnTo>
                    <a:pt x="80009" y="5080"/>
                  </a:lnTo>
                  <a:lnTo>
                    <a:pt x="74929" y="7619"/>
                  </a:lnTo>
                  <a:lnTo>
                    <a:pt x="73659" y="10160"/>
                  </a:lnTo>
                  <a:lnTo>
                    <a:pt x="69850" y="12700"/>
                  </a:lnTo>
                  <a:lnTo>
                    <a:pt x="67309" y="15239"/>
                  </a:lnTo>
                  <a:lnTo>
                    <a:pt x="64769" y="19050"/>
                  </a:lnTo>
                  <a:lnTo>
                    <a:pt x="63500" y="21589"/>
                  </a:lnTo>
                  <a:lnTo>
                    <a:pt x="62229" y="26669"/>
                  </a:lnTo>
                  <a:lnTo>
                    <a:pt x="1269" y="161289"/>
                  </a:lnTo>
                  <a:lnTo>
                    <a:pt x="1269" y="166369"/>
                  </a:lnTo>
                  <a:lnTo>
                    <a:pt x="0" y="167639"/>
                  </a:lnTo>
                  <a:lnTo>
                    <a:pt x="0" y="177800"/>
                  </a:lnTo>
                  <a:lnTo>
                    <a:pt x="1269" y="180339"/>
                  </a:lnTo>
                  <a:lnTo>
                    <a:pt x="1269" y="184150"/>
                  </a:lnTo>
                  <a:lnTo>
                    <a:pt x="2539" y="185419"/>
                  </a:lnTo>
                  <a:lnTo>
                    <a:pt x="5079" y="189230"/>
                  </a:lnTo>
                  <a:lnTo>
                    <a:pt x="8889" y="193039"/>
                  </a:lnTo>
                  <a:lnTo>
                    <a:pt x="12700" y="195580"/>
                  </a:lnTo>
                  <a:lnTo>
                    <a:pt x="13969" y="196850"/>
                  </a:lnTo>
                  <a:lnTo>
                    <a:pt x="16509" y="196850"/>
                  </a:lnTo>
                  <a:lnTo>
                    <a:pt x="19050" y="198119"/>
                  </a:lnTo>
                  <a:lnTo>
                    <a:pt x="149859" y="198119"/>
                  </a:lnTo>
                  <a:lnTo>
                    <a:pt x="149859" y="350519"/>
                  </a:lnTo>
                  <a:lnTo>
                    <a:pt x="189229" y="350519"/>
                  </a:lnTo>
                  <a:lnTo>
                    <a:pt x="189229" y="166369"/>
                  </a:lnTo>
                  <a:lnTo>
                    <a:pt x="187959" y="165100"/>
                  </a:lnTo>
                  <a:lnTo>
                    <a:pt x="187959" y="161289"/>
                  </a:lnTo>
                  <a:lnTo>
                    <a:pt x="186689" y="161289"/>
                  </a:lnTo>
                  <a:lnTo>
                    <a:pt x="184150" y="160019"/>
                  </a:lnTo>
                  <a:lnTo>
                    <a:pt x="181609" y="157480"/>
                  </a:lnTo>
                  <a:lnTo>
                    <a:pt x="180339" y="154939"/>
                  </a:lnTo>
                  <a:lnTo>
                    <a:pt x="177800" y="154939"/>
                  </a:lnTo>
                  <a:lnTo>
                    <a:pt x="176529" y="153669"/>
                  </a:lnTo>
                  <a:lnTo>
                    <a:pt x="172719" y="153669"/>
                  </a:lnTo>
                  <a:lnTo>
                    <a:pt x="170179" y="152400"/>
                  </a:lnTo>
                  <a:lnTo>
                    <a:pt x="162559" y="152400"/>
                  </a:lnTo>
                  <a:lnTo>
                    <a:pt x="90169" y="148589"/>
                  </a:lnTo>
                  <a:lnTo>
                    <a:pt x="110489" y="88900"/>
                  </a:lnTo>
                  <a:lnTo>
                    <a:pt x="228176" y="88900"/>
                  </a:lnTo>
                  <a:lnTo>
                    <a:pt x="227329" y="86360"/>
                  </a:lnTo>
                  <a:lnTo>
                    <a:pt x="227329" y="85089"/>
                  </a:lnTo>
                  <a:lnTo>
                    <a:pt x="224789" y="82550"/>
                  </a:lnTo>
                  <a:lnTo>
                    <a:pt x="222250" y="81280"/>
                  </a:lnTo>
                  <a:lnTo>
                    <a:pt x="220979" y="78739"/>
                  </a:lnTo>
                  <a:lnTo>
                    <a:pt x="218439" y="76200"/>
                  </a:lnTo>
                  <a:lnTo>
                    <a:pt x="144779" y="76200"/>
                  </a:lnTo>
                  <a:lnTo>
                    <a:pt x="130809" y="52069"/>
                  </a:lnTo>
                  <a:lnTo>
                    <a:pt x="133350" y="48260"/>
                  </a:lnTo>
                  <a:lnTo>
                    <a:pt x="133350" y="43180"/>
                  </a:lnTo>
                  <a:lnTo>
                    <a:pt x="134619" y="39369"/>
                  </a:lnTo>
                  <a:lnTo>
                    <a:pt x="134619" y="27939"/>
                  </a:lnTo>
                  <a:lnTo>
                    <a:pt x="133350" y="25400"/>
                  </a:lnTo>
                  <a:lnTo>
                    <a:pt x="133350" y="21589"/>
                  </a:lnTo>
                  <a:lnTo>
                    <a:pt x="132079" y="20319"/>
                  </a:lnTo>
                  <a:lnTo>
                    <a:pt x="130809" y="16510"/>
                  </a:lnTo>
                  <a:lnTo>
                    <a:pt x="121919" y="7619"/>
                  </a:lnTo>
                  <a:lnTo>
                    <a:pt x="119379" y="6350"/>
                  </a:lnTo>
                  <a:lnTo>
                    <a:pt x="115569" y="5080"/>
                  </a:lnTo>
                  <a:lnTo>
                    <a:pt x="113029" y="2539"/>
                  </a:lnTo>
                  <a:lnTo>
                    <a:pt x="110489" y="1269"/>
                  </a:lnTo>
                  <a:close/>
                </a:path>
                <a:path w="228600" h="350520">
                  <a:moveTo>
                    <a:pt x="228176" y="88900"/>
                  </a:moveTo>
                  <a:lnTo>
                    <a:pt x="110489" y="88900"/>
                  </a:lnTo>
                  <a:lnTo>
                    <a:pt x="124459" y="110489"/>
                  </a:lnTo>
                  <a:lnTo>
                    <a:pt x="213359" y="110489"/>
                  </a:lnTo>
                  <a:lnTo>
                    <a:pt x="214629" y="109219"/>
                  </a:lnTo>
                  <a:lnTo>
                    <a:pt x="215900" y="109219"/>
                  </a:lnTo>
                  <a:lnTo>
                    <a:pt x="219709" y="107950"/>
                  </a:lnTo>
                  <a:lnTo>
                    <a:pt x="222250" y="105410"/>
                  </a:lnTo>
                  <a:lnTo>
                    <a:pt x="224789" y="104139"/>
                  </a:lnTo>
                  <a:lnTo>
                    <a:pt x="224789" y="102869"/>
                  </a:lnTo>
                  <a:lnTo>
                    <a:pt x="227329" y="102869"/>
                  </a:lnTo>
                  <a:lnTo>
                    <a:pt x="227329" y="97789"/>
                  </a:lnTo>
                  <a:lnTo>
                    <a:pt x="228600" y="96519"/>
                  </a:lnTo>
                  <a:lnTo>
                    <a:pt x="228600" y="90169"/>
                  </a:lnTo>
                  <a:lnTo>
                    <a:pt x="228176" y="88900"/>
                  </a:lnTo>
                  <a:close/>
                </a:path>
                <a:path w="228600" h="350520">
                  <a:moveTo>
                    <a:pt x="102869" y="0"/>
                  </a:moveTo>
                  <a:lnTo>
                    <a:pt x="93979" y="0"/>
                  </a:lnTo>
                  <a:lnTo>
                    <a:pt x="88900" y="1269"/>
                  </a:lnTo>
                  <a:lnTo>
                    <a:pt x="106679" y="1269"/>
                  </a:lnTo>
                  <a:lnTo>
                    <a:pt x="102869" y="0"/>
                  </a:lnTo>
                  <a:close/>
                </a:path>
              </a:pathLst>
            </a:custGeom>
            <a:solidFill>
              <a:srgbClr val="F29ED0"/>
            </a:solidFill>
          </p:spPr>
          <p:txBody>
            <a:bodyPr wrap="square" lIns="0" tIns="0" rIns="0" bIns="0" rtlCol="0"/>
            <a:lstStyle/>
            <a:p>
              <a:endParaRPr sz="1632"/>
            </a:p>
          </p:txBody>
        </p:sp>
      </p:grpSp>
      <p:grpSp>
        <p:nvGrpSpPr>
          <p:cNvPr id="146" name="object 146"/>
          <p:cNvGrpSpPr/>
          <p:nvPr/>
        </p:nvGrpSpPr>
        <p:grpSpPr>
          <a:xfrm>
            <a:off x="7237220" y="3997857"/>
            <a:ext cx="326489" cy="465837"/>
            <a:chOff x="6300410" y="4405571"/>
            <a:chExt cx="360045" cy="513715"/>
          </a:xfrm>
        </p:grpSpPr>
        <p:sp>
          <p:nvSpPr>
            <p:cNvPr id="147" name="object 147"/>
            <p:cNvSpPr/>
            <p:nvPr/>
          </p:nvSpPr>
          <p:spPr>
            <a:xfrm>
              <a:off x="6313169" y="4418330"/>
              <a:ext cx="334010" cy="486409"/>
            </a:xfrm>
            <a:custGeom>
              <a:avLst/>
              <a:gdLst/>
              <a:ahLst/>
              <a:cxnLst/>
              <a:rect l="l" t="t" r="r" b="b"/>
              <a:pathLst>
                <a:path w="334009" h="486410">
                  <a:moveTo>
                    <a:pt x="231563" y="182880"/>
                  </a:moveTo>
                  <a:lnTo>
                    <a:pt x="105409" y="182880"/>
                  </a:lnTo>
                  <a:lnTo>
                    <a:pt x="115569" y="184150"/>
                  </a:lnTo>
                  <a:lnTo>
                    <a:pt x="116839" y="190500"/>
                  </a:lnTo>
                  <a:lnTo>
                    <a:pt x="115569" y="209550"/>
                  </a:lnTo>
                  <a:lnTo>
                    <a:pt x="113029" y="234950"/>
                  </a:lnTo>
                  <a:lnTo>
                    <a:pt x="109219" y="257810"/>
                  </a:lnTo>
                  <a:lnTo>
                    <a:pt x="102869" y="278130"/>
                  </a:lnTo>
                  <a:lnTo>
                    <a:pt x="96519" y="306070"/>
                  </a:lnTo>
                  <a:lnTo>
                    <a:pt x="86359" y="328930"/>
                  </a:lnTo>
                  <a:lnTo>
                    <a:pt x="69850" y="359410"/>
                  </a:lnTo>
                  <a:lnTo>
                    <a:pt x="53339" y="377190"/>
                  </a:lnTo>
                  <a:lnTo>
                    <a:pt x="27939" y="406400"/>
                  </a:lnTo>
                  <a:lnTo>
                    <a:pt x="12700" y="427990"/>
                  </a:lnTo>
                  <a:lnTo>
                    <a:pt x="0" y="447040"/>
                  </a:lnTo>
                  <a:lnTo>
                    <a:pt x="0" y="454660"/>
                  </a:lnTo>
                  <a:lnTo>
                    <a:pt x="12700" y="468630"/>
                  </a:lnTo>
                  <a:lnTo>
                    <a:pt x="31750" y="486410"/>
                  </a:lnTo>
                  <a:lnTo>
                    <a:pt x="50800" y="486410"/>
                  </a:lnTo>
                  <a:lnTo>
                    <a:pt x="53339" y="481330"/>
                  </a:lnTo>
                  <a:lnTo>
                    <a:pt x="45719" y="472440"/>
                  </a:lnTo>
                  <a:lnTo>
                    <a:pt x="38100" y="461010"/>
                  </a:lnTo>
                  <a:lnTo>
                    <a:pt x="38100" y="453390"/>
                  </a:lnTo>
                  <a:lnTo>
                    <a:pt x="50800" y="434340"/>
                  </a:lnTo>
                  <a:lnTo>
                    <a:pt x="71119" y="412750"/>
                  </a:lnTo>
                  <a:lnTo>
                    <a:pt x="129539" y="340360"/>
                  </a:lnTo>
                  <a:lnTo>
                    <a:pt x="139700" y="328930"/>
                  </a:lnTo>
                  <a:lnTo>
                    <a:pt x="146050" y="321310"/>
                  </a:lnTo>
                  <a:lnTo>
                    <a:pt x="158750" y="317500"/>
                  </a:lnTo>
                  <a:lnTo>
                    <a:pt x="223520" y="317500"/>
                  </a:lnTo>
                  <a:lnTo>
                    <a:pt x="203200" y="283210"/>
                  </a:lnTo>
                  <a:lnTo>
                    <a:pt x="189229" y="254000"/>
                  </a:lnTo>
                  <a:lnTo>
                    <a:pt x="187959" y="236220"/>
                  </a:lnTo>
                  <a:lnTo>
                    <a:pt x="187959" y="217170"/>
                  </a:lnTo>
                  <a:lnTo>
                    <a:pt x="190500" y="205740"/>
                  </a:lnTo>
                  <a:lnTo>
                    <a:pt x="198120" y="198120"/>
                  </a:lnTo>
                  <a:lnTo>
                    <a:pt x="250825" y="198120"/>
                  </a:lnTo>
                  <a:lnTo>
                    <a:pt x="240029" y="190500"/>
                  </a:lnTo>
                  <a:lnTo>
                    <a:pt x="231563" y="182880"/>
                  </a:lnTo>
                  <a:close/>
                </a:path>
                <a:path w="334009" h="486410">
                  <a:moveTo>
                    <a:pt x="223520" y="317500"/>
                  </a:moveTo>
                  <a:lnTo>
                    <a:pt x="158750" y="317500"/>
                  </a:lnTo>
                  <a:lnTo>
                    <a:pt x="170179" y="323850"/>
                  </a:lnTo>
                  <a:lnTo>
                    <a:pt x="182879" y="334010"/>
                  </a:lnTo>
                  <a:lnTo>
                    <a:pt x="208279" y="367030"/>
                  </a:lnTo>
                  <a:lnTo>
                    <a:pt x="236220" y="406400"/>
                  </a:lnTo>
                  <a:lnTo>
                    <a:pt x="264159" y="447040"/>
                  </a:lnTo>
                  <a:lnTo>
                    <a:pt x="280670" y="468630"/>
                  </a:lnTo>
                  <a:lnTo>
                    <a:pt x="287020" y="473710"/>
                  </a:lnTo>
                  <a:lnTo>
                    <a:pt x="298450" y="473710"/>
                  </a:lnTo>
                  <a:lnTo>
                    <a:pt x="307339" y="466090"/>
                  </a:lnTo>
                  <a:lnTo>
                    <a:pt x="321309" y="458470"/>
                  </a:lnTo>
                  <a:lnTo>
                    <a:pt x="331470" y="448310"/>
                  </a:lnTo>
                  <a:lnTo>
                    <a:pt x="333586" y="441960"/>
                  </a:lnTo>
                  <a:lnTo>
                    <a:pt x="321309" y="441960"/>
                  </a:lnTo>
                  <a:lnTo>
                    <a:pt x="307339" y="440690"/>
                  </a:lnTo>
                  <a:lnTo>
                    <a:pt x="292100" y="427990"/>
                  </a:lnTo>
                  <a:lnTo>
                    <a:pt x="264159" y="383540"/>
                  </a:lnTo>
                  <a:lnTo>
                    <a:pt x="223520" y="317500"/>
                  </a:lnTo>
                  <a:close/>
                </a:path>
                <a:path w="334009" h="486410">
                  <a:moveTo>
                    <a:pt x="334009" y="440690"/>
                  </a:moveTo>
                  <a:lnTo>
                    <a:pt x="321309" y="441960"/>
                  </a:lnTo>
                  <a:lnTo>
                    <a:pt x="333586" y="441960"/>
                  </a:lnTo>
                  <a:lnTo>
                    <a:pt x="334009" y="440690"/>
                  </a:lnTo>
                  <a:close/>
                </a:path>
                <a:path w="334009" h="486410">
                  <a:moveTo>
                    <a:pt x="161289" y="0"/>
                  </a:moveTo>
                  <a:lnTo>
                    <a:pt x="151129" y="5080"/>
                  </a:lnTo>
                  <a:lnTo>
                    <a:pt x="144779" y="11430"/>
                  </a:lnTo>
                  <a:lnTo>
                    <a:pt x="139700" y="20320"/>
                  </a:lnTo>
                  <a:lnTo>
                    <a:pt x="138429" y="29210"/>
                  </a:lnTo>
                  <a:lnTo>
                    <a:pt x="139700" y="38100"/>
                  </a:lnTo>
                  <a:lnTo>
                    <a:pt x="144779" y="50800"/>
                  </a:lnTo>
                  <a:lnTo>
                    <a:pt x="146050" y="58420"/>
                  </a:lnTo>
                  <a:lnTo>
                    <a:pt x="148589" y="67310"/>
                  </a:lnTo>
                  <a:lnTo>
                    <a:pt x="146050" y="77470"/>
                  </a:lnTo>
                  <a:lnTo>
                    <a:pt x="139700" y="86360"/>
                  </a:lnTo>
                  <a:lnTo>
                    <a:pt x="129539" y="93980"/>
                  </a:lnTo>
                  <a:lnTo>
                    <a:pt x="116839" y="100330"/>
                  </a:lnTo>
                  <a:lnTo>
                    <a:pt x="109219" y="106680"/>
                  </a:lnTo>
                  <a:lnTo>
                    <a:pt x="100329" y="116840"/>
                  </a:lnTo>
                  <a:lnTo>
                    <a:pt x="91439" y="125730"/>
                  </a:lnTo>
                  <a:lnTo>
                    <a:pt x="83819" y="144780"/>
                  </a:lnTo>
                  <a:lnTo>
                    <a:pt x="77469" y="165100"/>
                  </a:lnTo>
                  <a:lnTo>
                    <a:pt x="71119" y="182880"/>
                  </a:lnTo>
                  <a:lnTo>
                    <a:pt x="69850" y="203200"/>
                  </a:lnTo>
                  <a:lnTo>
                    <a:pt x="66039" y="228600"/>
                  </a:lnTo>
                  <a:lnTo>
                    <a:pt x="66039" y="256540"/>
                  </a:lnTo>
                  <a:lnTo>
                    <a:pt x="69850" y="264160"/>
                  </a:lnTo>
                  <a:lnTo>
                    <a:pt x="72389" y="267970"/>
                  </a:lnTo>
                  <a:lnTo>
                    <a:pt x="82550" y="270510"/>
                  </a:lnTo>
                  <a:lnTo>
                    <a:pt x="85089" y="267970"/>
                  </a:lnTo>
                  <a:lnTo>
                    <a:pt x="86359" y="264160"/>
                  </a:lnTo>
                  <a:lnTo>
                    <a:pt x="86359" y="222250"/>
                  </a:lnTo>
                  <a:lnTo>
                    <a:pt x="90169" y="205740"/>
                  </a:lnTo>
                  <a:lnTo>
                    <a:pt x="91439" y="195580"/>
                  </a:lnTo>
                  <a:lnTo>
                    <a:pt x="97789" y="184150"/>
                  </a:lnTo>
                  <a:lnTo>
                    <a:pt x="105409" y="182880"/>
                  </a:lnTo>
                  <a:lnTo>
                    <a:pt x="231563" y="182880"/>
                  </a:lnTo>
                  <a:lnTo>
                    <a:pt x="227329" y="179070"/>
                  </a:lnTo>
                  <a:lnTo>
                    <a:pt x="217170" y="165100"/>
                  </a:lnTo>
                  <a:lnTo>
                    <a:pt x="210820" y="144780"/>
                  </a:lnTo>
                  <a:lnTo>
                    <a:pt x="209550" y="124460"/>
                  </a:lnTo>
                  <a:lnTo>
                    <a:pt x="204470" y="116840"/>
                  </a:lnTo>
                  <a:lnTo>
                    <a:pt x="198120" y="105410"/>
                  </a:lnTo>
                  <a:lnTo>
                    <a:pt x="189229" y="93980"/>
                  </a:lnTo>
                  <a:lnTo>
                    <a:pt x="182879" y="87630"/>
                  </a:lnTo>
                  <a:lnTo>
                    <a:pt x="182879" y="80010"/>
                  </a:lnTo>
                  <a:lnTo>
                    <a:pt x="190500" y="60960"/>
                  </a:lnTo>
                  <a:lnTo>
                    <a:pt x="195579" y="52070"/>
                  </a:lnTo>
                  <a:lnTo>
                    <a:pt x="198120" y="39370"/>
                  </a:lnTo>
                  <a:lnTo>
                    <a:pt x="195579" y="25400"/>
                  </a:lnTo>
                  <a:lnTo>
                    <a:pt x="193039" y="13970"/>
                  </a:lnTo>
                  <a:lnTo>
                    <a:pt x="187959" y="6350"/>
                  </a:lnTo>
                  <a:lnTo>
                    <a:pt x="176529" y="1270"/>
                  </a:lnTo>
                  <a:lnTo>
                    <a:pt x="161289" y="0"/>
                  </a:lnTo>
                  <a:close/>
                </a:path>
                <a:path w="334009" h="486410">
                  <a:moveTo>
                    <a:pt x="250825" y="198120"/>
                  </a:moveTo>
                  <a:lnTo>
                    <a:pt x="204470" y="198120"/>
                  </a:lnTo>
                  <a:lnTo>
                    <a:pt x="214629" y="203200"/>
                  </a:lnTo>
                  <a:lnTo>
                    <a:pt x="228600" y="215900"/>
                  </a:lnTo>
                  <a:lnTo>
                    <a:pt x="247650" y="228600"/>
                  </a:lnTo>
                  <a:lnTo>
                    <a:pt x="260350" y="234950"/>
                  </a:lnTo>
                  <a:lnTo>
                    <a:pt x="267970" y="236220"/>
                  </a:lnTo>
                  <a:lnTo>
                    <a:pt x="274320" y="234950"/>
                  </a:lnTo>
                  <a:lnTo>
                    <a:pt x="279400" y="228600"/>
                  </a:lnTo>
                  <a:lnTo>
                    <a:pt x="276859" y="224790"/>
                  </a:lnTo>
                  <a:lnTo>
                    <a:pt x="274320" y="217170"/>
                  </a:lnTo>
                  <a:lnTo>
                    <a:pt x="261620" y="205740"/>
                  </a:lnTo>
                  <a:lnTo>
                    <a:pt x="250825" y="198120"/>
                  </a:lnTo>
                  <a:close/>
                </a:path>
              </a:pathLst>
            </a:custGeom>
            <a:solidFill>
              <a:srgbClr val="CDCDCD"/>
            </a:solidFill>
          </p:spPr>
          <p:txBody>
            <a:bodyPr wrap="square" lIns="0" tIns="0" rIns="0" bIns="0" rtlCol="0"/>
            <a:lstStyle/>
            <a:p>
              <a:endParaRPr sz="1632"/>
            </a:p>
          </p:txBody>
        </p:sp>
        <p:sp>
          <p:nvSpPr>
            <p:cNvPr id="148" name="object 148"/>
            <p:cNvSpPr/>
            <p:nvPr/>
          </p:nvSpPr>
          <p:spPr>
            <a:xfrm>
              <a:off x="6313169" y="4418330"/>
              <a:ext cx="335280" cy="487680"/>
            </a:xfrm>
            <a:custGeom>
              <a:avLst/>
              <a:gdLst/>
              <a:ahLst/>
              <a:cxnLst/>
              <a:rect l="l" t="t" r="r" b="b"/>
              <a:pathLst>
                <a:path w="335279" h="487679">
                  <a:moveTo>
                    <a:pt x="331470" y="448310"/>
                  </a:moveTo>
                  <a:lnTo>
                    <a:pt x="334009" y="440690"/>
                  </a:lnTo>
                  <a:lnTo>
                    <a:pt x="321309" y="441960"/>
                  </a:lnTo>
                  <a:lnTo>
                    <a:pt x="307339" y="440690"/>
                  </a:lnTo>
                  <a:lnTo>
                    <a:pt x="264159" y="383540"/>
                  </a:lnTo>
                  <a:lnTo>
                    <a:pt x="223520" y="317500"/>
                  </a:lnTo>
                  <a:lnTo>
                    <a:pt x="203200" y="283210"/>
                  </a:lnTo>
                  <a:lnTo>
                    <a:pt x="187959" y="236220"/>
                  </a:lnTo>
                  <a:lnTo>
                    <a:pt x="187959" y="217170"/>
                  </a:lnTo>
                  <a:lnTo>
                    <a:pt x="190500" y="205740"/>
                  </a:lnTo>
                  <a:lnTo>
                    <a:pt x="198120" y="198120"/>
                  </a:lnTo>
                  <a:lnTo>
                    <a:pt x="204470" y="198120"/>
                  </a:lnTo>
                  <a:lnTo>
                    <a:pt x="214629" y="203200"/>
                  </a:lnTo>
                  <a:lnTo>
                    <a:pt x="228600" y="215900"/>
                  </a:lnTo>
                  <a:lnTo>
                    <a:pt x="247650" y="228600"/>
                  </a:lnTo>
                  <a:lnTo>
                    <a:pt x="260350" y="234950"/>
                  </a:lnTo>
                  <a:lnTo>
                    <a:pt x="267970" y="236220"/>
                  </a:lnTo>
                  <a:lnTo>
                    <a:pt x="274320" y="234950"/>
                  </a:lnTo>
                  <a:lnTo>
                    <a:pt x="279400" y="228600"/>
                  </a:lnTo>
                  <a:lnTo>
                    <a:pt x="276859" y="224790"/>
                  </a:lnTo>
                  <a:lnTo>
                    <a:pt x="274320" y="217170"/>
                  </a:lnTo>
                  <a:lnTo>
                    <a:pt x="261620" y="205740"/>
                  </a:lnTo>
                  <a:lnTo>
                    <a:pt x="240029" y="190500"/>
                  </a:lnTo>
                  <a:lnTo>
                    <a:pt x="227329" y="179070"/>
                  </a:lnTo>
                  <a:lnTo>
                    <a:pt x="217170" y="165100"/>
                  </a:lnTo>
                  <a:lnTo>
                    <a:pt x="210820" y="144780"/>
                  </a:lnTo>
                  <a:lnTo>
                    <a:pt x="209550" y="124460"/>
                  </a:lnTo>
                  <a:lnTo>
                    <a:pt x="204470" y="116840"/>
                  </a:lnTo>
                  <a:lnTo>
                    <a:pt x="198120" y="105410"/>
                  </a:lnTo>
                  <a:lnTo>
                    <a:pt x="189229" y="93980"/>
                  </a:lnTo>
                  <a:lnTo>
                    <a:pt x="182879" y="87630"/>
                  </a:lnTo>
                  <a:lnTo>
                    <a:pt x="182879" y="80010"/>
                  </a:lnTo>
                  <a:lnTo>
                    <a:pt x="187959" y="67310"/>
                  </a:lnTo>
                  <a:lnTo>
                    <a:pt x="190500" y="60960"/>
                  </a:lnTo>
                  <a:lnTo>
                    <a:pt x="195579" y="52070"/>
                  </a:lnTo>
                  <a:lnTo>
                    <a:pt x="198120" y="39370"/>
                  </a:lnTo>
                  <a:lnTo>
                    <a:pt x="176529" y="1270"/>
                  </a:lnTo>
                  <a:lnTo>
                    <a:pt x="161289" y="0"/>
                  </a:lnTo>
                  <a:lnTo>
                    <a:pt x="151129" y="5080"/>
                  </a:lnTo>
                  <a:lnTo>
                    <a:pt x="144779" y="11430"/>
                  </a:lnTo>
                  <a:lnTo>
                    <a:pt x="139700" y="20320"/>
                  </a:lnTo>
                  <a:lnTo>
                    <a:pt x="138429" y="29210"/>
                  </a:lnTo>
                  <a:lnTo>
                    <a:pt x="139700" y="38100"/>
                  </a:lnTo>
                  <a:lnTo>
                    <a:pt x="144779" y="50800"/>
                  </a:lnTo>
                  <a:lnTo>
                    <a:pt x="146050" y="58420"/>
                  </a:lnTo>
                  <a:lnTo>
                    <a:pt x="148589" y="67310"/>
                  </a:lnTo>
                  <a:lnTo>
                    <a:pt x="146050" y="77470"/>
                  </a:lnTo>
                  <a:lnTo>
                    <a:pt x="139700" y="86360"/>
                  </a:lnTo>
                  <a:lnTo>
                    <a:pt x="129539" y="93980"/>
                  </a:lnTo>
                  <a:lnTo>
                    <a:pt x="116839" y="100330"/>
                  </a:lnTo>
                  <a:lnTo>
                    <a:pt x="109219" y="106680"/>
                  </a:lnTo>
                  <a:lnTo>
                    <a:pt x="100329" y="116840"/>
                  </a:lnTo>
                  <a:lnTo>
                    <a:pt x="91439" y="125730"/>
                  </a:lnTo>
                  <a:lnTo>
                    <a:pt x="83819" y="144780"/>
                  </a:lnTo>
                  <a:lnTo>
                    <a:pt x="77469" y="165100"/>
                  </a:lnTo>
                  <a:lnTo>
                    <a:pt x="71119" y="182880"/>
                  </a:lnTo>
                  <a:lnTo>
                    <a:pt x="69850" y="203200"/>
                  </a:lnTo>
                  <a:lnTo>
                    <a:pt x="66039" y="228600"/>
                  </a:lnTo>
                  <a:lnTo>
                    <a:pt x="66039" y="243840"/>
                  </a:lnTo>
                  <a:lnTo>
                    <a:pt x="66039" y="256540"/>
                  </a:lnTo>
                  <a:lnTo>
                    <a:pt x="69850" y="264160"/>
                  </a:lnTo>
                  <a:lnTo>
                    <a:pt x="72389" y="267970"/>
                  </a:lnTo>
                  <a:lnTo>
                    <a:pt x="82550" y="270510"/>
                  </a:lnTo>
                  <a:lnTo>
                    <a:pt x="85089" y="267970"/>
                  </a:lnTo>
                  <a:lnTo>
                    <a:pt x="86359" y="264160"/>
                  </a:lnTo>
                  <a:lnTo>
                    <a:pt x="86359" y="247650"/>
                  </a:lnTo>
                  <a:lnTo>
                    <a:pt x="86359" y="222250"/>
                  </a:lnTo>
                  <a:lnTo>
                    <a:pt x="90169" y="205740"/>
                  </a:lnTo>
                  <a:lnTo>
                    <a:pt x="91439" y="195580"/>
                  </a:lnTo>
                  <a:lnTo>
                    <a:pt x="97789" y="184150"/>
                  </a:lnTo>
                  <a:lnTo>
                    <a:pt x="105409" y="182880"/>
                  </a:lnTo>
                  <a:lnTo>
                    <a:pt x="115569" y="184150"/>
                  </a:lnTo>
                  <a:lnTo>
                    <a:pt x="116839" y="190500"/>
                  </a:lnTo>
                  <a:lnTo>
                    <a:pt x="115569" y="209550"/>
                  </a:lnTo>
                  <a:lnTo>
                    <a:pt x="113029" y="234950"/>
                  </a:lnTo>
                  <a:lnTo>
                    <a:pt x="109219" y="257810"/>
                  </a:lnTo>
                  <a:lnTo>
                    <a:pt x="102869" y="278130"/>
                  </a:lnTo>
                  <a:lnTo>
                    <a:pt x="96519" y="306070"/>
                  </a:lnTo>
                  <a:lnTo>
                    <a:pt x="86359" y="328930"/>
                  </a:lnTo>
                  <a:lnTo>
                    <a:pt x="69850" y="359410"/>
                  </a:lnTo>
                  <a:lnTo>
                    <a:pt x="53339" y="377190"/>
                  </a:lnTo>
                  <a:lnTo>
                    <a:pt x="27939" y="406400"/>
                  </a:lnTo>
                  <a:lnTo>
                    <a:pt x="12700" y="427990"/>
                  </a:lnTo>
                  <a:lnTo>
                    <a:pt x="0" y="447040"/>
                  </a:lnTo>
                  <a:lnTo>
                    <a:pt x="0" y="454660"/>
                  </a:lnTo>
                  <a:lnTo>
                    <a:pt x="12700" y="468630"/>
                  </a:lnTo>
                  <a:lnTo>
                    <a:pt x="31750" y="486410"/>
                  </a:lnTo>
                  <a:lnTo>
                    <a:pt x="50800" y="486410"/>
                  </a:lnTo>
                  <a:lnTo>
                    <a:pt x="53339" y="481330"/>
                  </a:lnTo>
                  <a:lnTo>
                    <a:pt x="45719" y="472440"/>
                  </a:lnTo>
                  <a:lnTo>
                    <a:pt x="38100" y="461010"/>
                  </a:lnTo>
                  <a:lnTo>
                    <a:pt x="38100" y="453390"/>
                  </a:lnTo>
                  <a:lnTo>
                    <a:pt x="50800" y="434340"/>
                  </a:lnTo>
                  <a:lnTo>
                    <a:pt x="71119" y="412750"/>
                  </a:lnTo>
                  <a:lnTo>
                    <a:pt x="102869" y="373380"/>
                  </a:lnTo>
                  <a:lnTo>
                    <a:pt x="129539" y="340360"/>
                  </a:lnTo>
                  <a:lnTo>
                    <a:pt x="139700" y="328930"/>
                  </a:lnTo>
                  <a:lnTo>
                    <a:pt x="146050" y="321310"/>
                  </a:lnTo>
                  <a:lnTo>
                    <a:pt x="182879" y="334010"/>
                  </a:lnTo>
                  <a:lnTo>
                    <a:pt x="208279" y="367030"/>
                  </a:lnTo>
                  <a:lnTo>
                    <a:pt x="236220" y="406400"/>
                  </a:lnTo>
                  <a:lnTo>
                    <a:pt x="264159" y="447040"/>
                  </a:lnTo>
                  <a:lnTo>
                    <a:pt x="280670" y="468630"/>
                  </a:lnTo>
                  <a:lnTo>
                    <a:pt x="287020" y="473710"/>
                  </a:lnTo>
                  <a:lnTo>
                    <a:pt x="298450" y="473710"/>
                  </a:lnTo>
                  <a:lnTo>
                    <a:pt x="307339" y="466090"/>
                  </a:lnTo>
                  <a:lnTo>
                    <a:pt x="321309" y="458470"/>
                  </a:lnTo>
                  <a:lnTo>
                    <a:pt x="331470" y="448310"/>
                  </a:lnTo>
                  <a:close/>
                </a:path>
                <a:path w="335279" h="487679">
                  <a:moveTo>
                    <a:pt x="0" y="0"/>
                  </a:moveTo>
                  <a:lnTo>
                    <a:pt x="0" y="0"/>
                  </a:lnTo>
                </a:path>
                <a:path w="335279" h="487679">
                  <a:moveTo>
                    <a:pt x="335279" y="487680"/>
                  </a:moveTo>
                  <a:lnTo>
                    <a:pt x="335279" y="487680"/>
                  </a:lnTo>
                </a:path>
              </a:pathLst>
            </a:custGeom>
            <a:ln w="25518">
              <a:solidFill>
                <a:srgbClr val="000000"/>
              </a:solidFill>
            </a:ln>
          </p:spPr>
          <p:txBody>
            <a:bodyPr wrap="square" lIns="0" tIns="0" rIns="0" bIns="0" rtlCol="0"/>
            <a:lstStyle/>
            <a:p>
              <a:endParaRPr sz="1632"/>
            </a:p>
          </p:txBody>
        </p:sp>
      </p:grpSp>
      <p:grpSp>
        <p:nvGrpSpPr>
          <p:cNvPr id="149" name="object 149"/>
          <p:cNvGrpSpPr/>
          <p:nvPr/>
        </p:nvGrpSpPr>
        <p:grpSpPr>
          <a:xfrm>
            <a:off x="2130860" y="4653137"/>
            <a:ext cx="377161" cy="341460"/>
            <a:chOff x="669230" y="5128200"/>
            <a:chExt cx="415925" cy="376555"/>
          </a:xfrm>
        </p:grpSpPr>
        <p:sp>
          <p:nvSpPr>
            <p:cNvPr id="150" name="object 150"/>
            <p:cNvSpPr/>
            <p:nvPr/>
          </p:nvSpPr>
          <p:spPr>
            <a:xfrm>
              <a:off x="681990" y="5140959"/>
              <a:ext cx="389890" cy="349250"/>
            </a:xfrm>
            <a:custGeom>
              <a:avLst/>
              <a:gdLst/>
              <a:ahLst/>
              <a:cxnLst/>
              <a:rect l="l" t="t" r="r" b="b"/>
              <a:pathLst>
                <a:path w="389890" h="349250">
                  <a:moveTo>
                    <a:pt x="48259" y="5079"/>
                  </a:moveTo>
                  <a:lnTo>
                    <a:pt x="137159" y="97789"/>
                  </a:lnTo>
                  <a:lnTo>
                    <a:pt x="120650" y="101600"/>
                  </a:lnTo>
                  <a:lnTo>
                    <a:pt x="97789" y="107950"/>
                  </a:lnTo>
                  <a:lnTo>
                    <a:pt x="59689" y="127000"/>
                  </a:lnTo>
                  <a:lnTo>
                    <a:pt x="16509" y="167639"/>
                  </a:lnTo>
                  <a:lnTo>
                    <a:pt x="2539" y="217169"/>
                  </a:lnTo>
                  <a:lnTo>
                    <a:pt x="0" y="226059"/>
                  </a:lnTo>
                  <a:lnTo>
                    <a:pt x="16509" y="275589"/>
                  </a:lnTo>
                  <a:lnTo>
                    <a:pt x="49529" y="311150"/>
                  </a:lnTo>
                  <a:lnTo>
                    <a:pt x="87629" y="332739"/>
                  </a:lnTo>
                  <a:lnTo>
                    <a:pt x="129539" y="345439"/>
                  </a:lnTo>
                  <a:lnTo>
                    <a:pt x="144779" y="346709"/>
                  </a:lnTo>
                  <a:lnTo>
                    <a:pt x="157479" y="349250"/>
                  </a:lnTo>
                  <a:lnTo>
                    <a:pt x="224790" y="349250"/>
                  </a:lnTo>
                  <a:lnTo>
                    <a:pt x="238759" y="346709"/>
                  </a:lnTo>
                  <a:lnTo>
                    <a:pt x="256540" y="346709"/>
                  </a:lnTo>
                  <a:lnTo>
                    <a:pt x="265429" y="344169"/>
                  </a:lnTo>
                  <a:lnTo>
                    <a:pt x="279400" y="340359"/>
                  </a:lnTo>
                  <a:lnTo>
                    <a:pt x="293369" y="337819"/>
                  </a:lnTo>
                  <a:lnTo>
                    <a:pt x="306069" y="331469"/>
                  </a:lnTo>
                  <a:lnTo>
                    <a:pt x="317500" y="325119"/>
                  </a:lnTo>
                  <a:lnTo>
                    <a:pt x="332740" y="317500"/>
                  </a:lnTo>
                  <a:lnTo>
                    <a:pt x="346709" y="306069"/>
                  </a:lnTo>
                  <a:lnTo>
                    <a:pt x="377190" y="270509"/>
                  </a:lnTo>
                  <a:lnTo>
                    <a:pt x="384809" y="248919"/>
                  </a:lnTo>
                  <a:lnTo>
                    <a:pt x="388619" y="237489"/>
                  </a:lnTo>
                  <a:lnTo>
                    <a:pt x="389890" y="222250"/>
                  </a:lnTo>
                  <a:lnTo>
                    <a:pt x="388619" y="205739"/>
                  </a:lnTo>
                  <a:lnTo>
                    <a:pt x="386079" y="195579"/>
                  </a:lnTo>
                  <a:lnTo>
                    <a:pt x="382269" y="184150"/>
                  </a:lnTo>
                  <a:lnTo>
                    <a:pt x="375919" y="171450"/>
                  </a:lnTo>
                  <a:lnTo>
                    <a:pt x="367029" y="160019"/>
                  </a:lnTo>
                  <a:lnTo>
                    <a:pt x="359409" y="148589"/>
                  </a:lnTo>
                  <a:lnTo>
                    <a:pt x="350519" y="140969"/>
                  </a:lnTo>
                  <a:lnTo>
                    <a:pt x="339090" y="130809"/>
                  </a:lnTo>
                  <a:lnTo>
                    <a:pt x="326390" y="123189"/>
                  </a:lnTo>
                  <a:lnTo>
                    <a:pt x="284479" y="105409"/>
                  </a:lnTo>
                  <a:lnTo>
                    <a:pt x="243840" y="97789"/>
                  </a:lnTo>
                  <a:lnTo>
                    <a:pt x="339964" y="19050"/>
                  </a:lnTo>
                  <a:lnTo>
                    <a:pt x="186690" y="19050"/>
                  </a:lnTo>
                  <a:lnTo>
                    <a:pt x="171449" y="15239"/>
                  </a:lnTo>
                  <a:lnTo>
                    <a:pt x="110489" y="15239"/>
                  </a:lnTo>
                  <a:lnTo>
                    <a:pt x="48259" y="5079"/>
                  </a:lnTo>
                  <a:close/>
                </a:path>
                <a:path w="389890" h="349250">
                  <a:moveTo>
                    <a:pt x="265429" y="0"/>
                  </a:moveTo>
                  <a:lnTo>
                    <a:pt x="186690" y="0"/>
                  </a:lnTo>
                  <a:lnTo>
                    <a:pt x="186690" y="19050"/>
                  </a:lnTo>
                  <a:lnTo>
                    <a:pt x="339964" y="19050"/>
                  </a:lnTo>
                  <a:lnTo>
                    <a:pt x="343064" y="16509"/>
                  </a:lnTo>
                  <a:lnTo>
                    <a:pt x="265429" y="16509"/>
                  </a:lnTo>
                  <a:lnTo>
                    <a:pt x="265429" y="0"/>
                  </a:lnTo>
                  <a:close/>
                </a:path>
                <a:path w="389890" h="349250">
                  <a:moveTo>
                    <a:pt x="363219" y="0"/>
                  </a:moveTo>
                  <a:lnTo>
                    <a:pt x="265429" y="16509"/>
                  </a:lnTo>
                  <a:lnTo>
                    <a:pt x="343064" y="16509"/>
                  </a:lnTo>
                  <a:lnTo>
                    <a:pt x="363219" y="0"/>
                  </a:lnTo>
                  <a:close/>
                </a:path>
                <a:path w="389890" h="349250">
                  <a:moveTo>
                    <a:pt x="110489" y="0"/>
                  </a:moveTo>
                  <a:lnTo>
                    <a:pt x="110489" y="15239"/>
                  </a:lnTo>
                  <a:lnTo>
                    <a:pt x="171449" y="15239"/>
                  </a:lnTo>
                  <a:lnTo>
                    <a:pt x="110489" y="0"/>
                  </a:lnTo>
                  <a:close/>
                </a:path>
              </a:pathLst>
            </a:custGeom>
            <a:solidFill>
              <a:srgbClr val="909090"/>
            </a:solidFill>
          </p:spPr>
          <p:txBody>
            <a:bodyPr wrap="square" lIns="0" tIns="0" rIns="0" bIns="0" rtlCol="0"/>
            <a:lstStyle/>
            <a:p>
              <a:endParaRPr sz="1632"/>
            </a:p>
          </p:txBody>
        </p:sp>
        <p:sp>
          <p:nvSpPr>
            <p:cNvPr id="151" name="object 151"/>
            <p:cNvSpPr/>
            <p:nvPr/>
          </p:nvSpPr>
          <p:spPr>
            <a:xfrm>
              <a:off x="681990" y="5140959"/>
              <a:ext cx="391160" cy="350520"/>
            </a:xfrm>
            <a:custGeom>
              <a:avLst/>
              <a:gdLst/>
              <a:ahLst/>
              <a:cxnLst/>
              <a:rect l="l" t="t" r="r" b="b"/>
              <a:pathLst>
                <a:path w="391159" h="350520">
                  <a:moveTo>
                    <a:pt x="48259" y="5079"/>
                  </a:moveTo>
                  <a:lnTo>
                    <a:pt x="110489" y="15239"/>
                  </a:lnTo>
                  <a:lnTo>
                    <a:pt x="110489" y="0"/>
                  </a:lnTo>
                  <a:lnTo>
                    <a:pt x="186690" y="19050"/>
                  </a:lnTo>
                  <a:lnTo>
                    <a:pt x="186690" y="0"/>
                  </a:lnTo>
                  <a:lnTo>
                    <a:pt x="265429" y="0"/>
                  </a:lnTo>
                  <a:lnTo>
                    <a:pt x="265429" y="16509"/>
                  </a:lnTo>
                  <a:lnTo>
                    <a:pt x="363219" y="0"/>
                  </a:lnTo>
                  <a:lnTo>
                    <a:pt x="243840" y="97789"/>
                  </a:lnTo>
                  <a:lnTo>
                    <a:pt x="256540" y="99059"/>
                  </a:lnTo>
                  <a:lnTo>
                    <a:pt x="269240" y="101600"/>
                  </a:lnTo>
                  <a:lnTo>
                    <a:pt x="312419" y="116839"/>
                  </a:lnTo>
                  <a:lnTo>
                    <a:pt x="350519" y="140969"/>
                  </a:lnTo>
                  <a:lnTo>
                    <a:pt x="359409" y="148589"/>
                  </a:lnTo>
                  <a:lnTo>
                    <a:pt x="367029" y="160019"/>
                  </a:lnTo>
                  <a:lnTo>
                    <a:pt x="375919" y="171450"/>
                  </a:lnTo>
                  <a:lnTo>
                    <a:pt x="382269" y="184150"/>
                  </a:lnTo>
                  <a:lnTo>
                    <a:pt x="386079" y="195579"/>
                  </a:lnTo>
                  <a:lnTo>
                    <a:pt x="388619" y="205739"/>
                  </a:lnTo>
                  <a:lnTo>
                    <a:pt x="389890" y="222250"/>
                  </a:lnTo>
                  <a:lnTo>
                    <a:pt x="388619" y="237489"/>
                  </a:lnTo>
                  <a:lnTo>
                    <a:pt x="384809" y="248919"/>
                  </a:lnTo>
                  <a:lnTo>
                    <a:pt x="382269" y="261619"/>
                  </a:lnTo>
                  <a:lnTo>
                    <a:pt x="359409" y="293369"/>
                  </a:lnTo>
                  <a:lnTo>
                    <a:pt x="317500" y="325119"/>
                  </a:lnTo>
                  <a:lnTo>
                    <a:pt x="306069" y="331469"/>
                  </a:lnTo>
                  <a:lnTo>
                    <a:pt x="293369" y="337819"/>
                  </a:lnTo>
                  <a:lnTo>
                    <a:pt x="279400" y="340359"/>
                  </a:lnTo>
                  <a:lnTo>
                    <a:pt x="265429" y="344169"/>
                  </a:lnTo>
                  <a:lnTo>
                    <a:pt x="256540" y="346709"/>
                  </a:lnTo>
                  <a:lnTo>
                    <a:pt x="238759" y="346709"/>
                  </a:lnTo>
                  <a:lnTo>
                    <a:pt x="224790" y="349250"/>
                  </a:lnTo>
                  <a:lnTo>
                    <a:pt x="157479" y="349250"/>
                  </a:lnTo>
                  <a:lnTo>
                    <a:pt x="144779" y="346709"/>
                  </a:lnTo>
                  <a:lnTo>
                    <a:pt x="129539" y="345439"/>
                  </a:lnTo>
                  <a:lnTo>
                    <a:pt x="87629" y="332739"/>
                  </a:lnTo>
                  <a:lnTo>
                    <a:pt x="49529" y="311150"/>
                  </a:lnTo>
                  <a:lnTo>
                    <a:pt x="16509" y="275589"/>
                  </a:lnTo>
                  <a:lnTo>
                    <a:pt x="2539" y="237489"/>
                  </a:lnTo>
                  <a:lnTo>
                    <a:pt x="0" y="226059"/>
                  </a:lnTo>
                  <a:lnTo>
                    <a:pt x="2539" y="217169"/>
                  </a:lnTo>
                  <a:lnTo>
                    <a:pt x="3809" y="199389"/>
                  </a:lnTo>
                  <a:lnTo>
                    <a:pt x="8889" y="185419"/>
                  </a:lnTo>
                  <a:lnTo>
                    <a:pt x="16509" y="167639"/>
                  </a:lnTo>
                  <a:lnTo>
                    <a:pt x="29209" y="153669"/>
                  </a:lnTo>
                  <a:lnTo>
                    <a:pt x="41909" y="139700"/>
                  </a:lnTo>
                  <a:lnTo>
                    <a:pt x="74929" y="116839"/>
                  </a:lnTo>
                  <a:lnTo>
                    <a:pt x="120650" y="101600"/>
                  </a:lnTo>
                  <a:lnTo>
                    <a:pt x="137159" y="97789"/>
                  </a:lnTo>
                  <a:lnTo>
                    <a:pt x="48259" y="5079"/>
                  </a:lnTo>
                  <a:close/>
                </a:path>
                <a:path w="391159" h="350520">
                  <a:moveTo>
                    <a:pt x="0" y="0"/>
                  </a:moveTo>
                  <a:lnTo>
                    <a:pt x="0" y="0"/>
                  </a:lnTo>
                </a:path>
                <a:path w="391159" h="350520">
                  <a:moveTo>
                    <a:pt x="391159" y="350519"/>
                  </a:moveTo>
                  <a:lnTo>
                    <a:pt x="391159" y="350519"/>
                  </a:lnTo>
                </a:path>
              </a:pathLst>
            </a:custGeom>
            <a:ln w="25518">
              <a:solidFill>
                <a:srgbClr val="000000"/>
              </a:solidFill>
            </a:ln>
          </p:spPr>
          <p:txBody>
            <a:bodyPr wrap="square" lIns="0" tIns="0" rIns="0" bIns="0" rtlCol="0"/>
            <a:lstStyle/>
            <a:p>
              <a:endParaRPr sz="1632"/>
            </a:p>
          </p:txBody>
        </p:sp>
      </p:grpSp>
      <p:sp>
        <p:nvSpPr>
          <p:cNvPr id="152" name="object 152"/>
          <p:cNvSpPr txBox="1"/>
          <p:nvPr/>
        </p:nvSpPr>
        <p:spPr>
          <a:xfrm>
            <a:off x="2235712" y="4638221"/>
            <a:ext cx="195203"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D</a:t>
            </a:r>
            <a:endParaRPr sz="1632">
              <a:latin typeface="DejaVu Sans"/>
              <a:cs typeface="DejaVu Sans"/>
            </a:endParaRPr>
          </a:p>
        </p:txBody>
      </p:sp>
      <p:grpSp>
        <p:nvGrpSpPr>
          <p:cNvPr id="153" name="object 153"/>
          <p:cNvGrpSpPr/>
          <p:nvPr/>
        </p:nvGrpSpPr>
        <p:grpSpPr>
          <a:xfrm>
            <a:off x="7786549" y="4615134"/>
            <a:ext cx="737624" cy="492325"/>
            <a:chOff x="6906200" y="5086291"/>
            <a:chExt cx="813435" cy="542925"/>
          </a:xfrm>
        </p:grpSpPr>
        <p:sp>
          <p:nvSpPr>
            <p:cNvPr id="154" name="object 154"/>
            <p:cNvSpPr/>
            <p:nvPr/>
          </p:nvSpPr>
          <p:spPr>
            <a:xfrm>
              <a:off x="6918959" y="5182870"/>
              <a:ext cx="344170" cy="433070"/>
            </a:xfrm>
            <a:custGeom>
              <a:avLst/>
              <a:gdLst/>
              <a:ahLst/>
              <a:cxnLst/>
              <a:rect l="l" t="t" r="r" b="b"/>
              <a:pathLst>
                <a:path w="344170" h="433070">
                  <a:moveTo>
                    <a:pt x="344170" y="0"/>
                  </a:moveTo>
                  <a:lnTo>
                    <a:pt x="85090" y="0"/>
                  </a:lnTo>
                  <a:lnTo>
                    <a:pt x="0" y="86359"/>
                  </a:lnTo>
                  <a:lnTo>
                    <a:pt x="0" y="433069"/>
                  </a:lnTo>
                  <a:lnTo>
                    <a:pt x="257810" y="433069"/>
                  </a:lnTo>
                  <a:lnTo>
                    <a:pt x="344170" y="346709"/>
                  </a:lnTo>
                  <a:lnTo>
                    <a:pt x="344170" y="0"/>
                  </a:lnTo>
                  <a:close/>
                </a:path>
              </a:pathLst>
            </a:custGeom>
            <a:solidFill>
              <a:srgbClr val="DB0080"/>
            </a:solidFill>
          </p:spPr>
          <p:txBody>
            <a:bodyPr wrap="square" lIns="0" tIns="0" rIns="0" bIns="0" rtlCol="0"/>
            <a:lstStyle/>
            <a:p>
              <a:endParaRPr sz="1632"/>
            </a:p>
          </p:txBody>
        </p:sp>
        <p:sp>
          <p:nvSpPr>
            <p:cNvPr id="155" name="object 155"/>
            <p:cNvSpPr/>
            <p:nvPr/>
          </p:nvSpPr>
          <p:spPr>
            <a:xfrm>
              <a:off x="6918959" y="5182870"/>
              <a:ext cx="344170" cy="433070"/>
            </a:xfrm>
            <a:custGeom>
              <a:avLst/>
              <a:gdLst/>
              <a:ahLst/>
              <a:cxnLst/>
              <a:rect l="l" t="t" r="r" b="b"/>
              <a:pathLst>
                <a:path w="344170" h="433070">
                  <a:moveTo>
                    <a:pt x="0" y="433069"/>
                  </a:moveTo>
                  <a:lnTo>
                    <a:pt x="0" y="86359"/>
                  </a:lnTo>
                  <a:lnTo>
                    <a:pt x="85090" y="0"/>
                  </a:lnTo>
                  <a:lnTo>
                    <a:pt x="344170" y="0"/>
                  </a:lnTo>
                  <a:lnTo>
                    <a:pt x="344170" y="346709"/>
                  </a:lnTo>
                  <a:lnTo>
                    <a:pt x="257810" y="433069"/>
                  </a:lnTo>
                  <a:lnTo>
                    <a:pt x="0" y="433069"/>
                  </a:lnTo>
                  <a:close/>
                </a:path>
              </a:pathLst>
            </a:custGeom>
            <a:ln w="25518">
              <a:solidFill>
                <a:srgbClr val="000000"/>
              </a:solidFill>
            </a:ln>
          </p:spPr>
          <p:txBody>
            <a:bodyPr wrap="square" lIns="0" tIns="0" rIns="0" bIns="0" rtlCol="0"/>
            <a:lstStyle/>
            <a:p>
              <a:endParaRPr sz="1632"/>
            </a:p>
          </p:txBody>
        </p:sp>
        <p:sp>
          <p:nvSpPr>
            <p:cNvPr id="156" name="object 156"/>
            <p:cNvSpPr/>
            <p:nvPr/>
          </p:nvSpPr>
          <p:spPr>
            <a:xfrm>
              <a:off x="6918959" y="5170111"/>
              <a:ext cx="0" cy="26034"/>
            </a:xfrm>
            <a:custGeom>
              <a:avLst/>
              <a:gdLst/>
              <a:ahLst/>
              <a:cxnLst/>
              <a:rect l="l" t="t" r="r" b="b"/>
              <a:pathLst>
                <a:path h="26035">
                  <a:moveTo>
                    <a:pt x="0" y="0"/>
                  </a:moveTo>
                  <a:lnTo>
                    <a:pt x="0" y="25518"/>
                  </a:lnTo>
                </a:path>
              </a:pathLst>
            </a:custGeom>
            <a:ln w="3175">
              <a:solidFill>
                <a:srgbClr val="000000"/>
              </a:solidFill>
            </a:ln>
          </p:spPr>
          <p:txBody>
            <a:bodyPr wrap="square" lIns="0" tIns="0" rIns="0" bIns="0" rtlCol="0"/>
            <a:lstStyle/>
            <a:p>
              <a:endParaRPr sz="1632"/>
            </a:p>
          </p:txBody>
        </p:sp>
        <p:sp>
          <p:nvSpPr>
            <p:cNvPr id="157" name="object 157"/>
            <p:cNvSpPr/>
            <p:nvPr/>
          </p:nvSpPr>
          <p:spPr>
            <a:xfrm>
              <a:off x="7263129" y="5615940"/>
              <a:ext cx="0" cy="0"/>
            </a:xfrm>
            <a:custGeom>
              <a:avLst/>
              <a:gdLst/>
              <a:ahLst/>
              <a:cxnLst/>
              <a:rect l="l" t="t" r="r" b="b"/>
              <a:pathLst>
                <a:path>
                  <a:moveTo>
                    <a:pt x="0" y="0"/>
                  </a:moveTo>
                  <a:lnTo>
                    <a:pt x="0" y="0"/>
                  </a:lnTo>
                </a:path>
              </a:pathLst>
            </a:custGeom>
            <a:ln w="25518">
              <a:solidFill>
                <a:srgbClr val="000000"/>
              </a:solidFill>
            </a:ln>
          </p:spPr>
          <p:txBody>
            <a:bodyPr wrap="square" lIns="0" tIns="0" rIns="0" bIns="0" rtlCol="0"/>
            <a:lstStyle/>
            <a:p>
              <a:endParaRPr sz="1632"/>
            </a:p>
          </p:txBody>
        </p:sp>
        <p:sp>
          <p:nvSpPr>
            <p:cNvPr id="158" name="object 158"/>
            <p:cNvSpPr/>
            <p:nvPr/>
          </p:nvSpPr>
          <p:spPr>
            <a:xfrm>
              <a:off x="6918959" y="5182870"/>
              <a:ext cx="344170" cy="86360"/>
            </a:xfrm>
            <a:custGeom>
              <a:avLst/>
              <a:gdLst/>
              <a:ahLst/>
              <a:cxnLst/>
              <a:rect l="l" t="t" r="r" b="b"/>
              <a:pathLst>
                <a:path w="344170" h="86360">
                  <a:moveTo>
                    <a:pt x="344170" y="0"/>
                  </a:moveTo>
                  <a:lnTo>
                    <a:pt x="85090" y="0"/>
                  </a:lnTo>
                  <a:lnTo>
                    <a:pt x="0" y="86359"/>
                  </a:lnTo>
                  <a:lnTo>
                    <a:pt x="257810" y="86359"/>
                  </a:lnTo>
                  <a:lnTo>
                    <a:pt x="344170" y="0"/>
                  </a:lnTo>
                  <a:close/>
                </a:path>
              </a:pathLst>
            </a:custGeom>
            <a:solidFill>
              <a:srgbClr val="E22C97"/>
            </a:solidFill>
          </p:spPr>
          <p:txBody>
            <a:bodyPr wrap="square" lIns="0" tIns="0" rIns="0" bIns="0" rtlCol="0"/>
            <a:lstStyle/>
            <a:p>
              <a:endParaRPr sz="1632"/>
            </a:p>
          </p:txBody>
        </p:sp>
        <p:sp>
          <p:nvSpPr>
            <p:cNvPr id="159" name="object 159"/>
            <p:cNvSpPr/>
            <p:nvPr/>
          </p:nvSpPr>
          <p:spPr>
            <a:xfrm>
              <a:off x="6918959" y="5182870"/>
              <a:ext cx="344170" cy="433070"/>
            </a:xfrm>
            <a:custGeom>
              <a:avLst/>
              <a:gdLst/>
              <a:ahLst/>
              <a:cxnLst/>
              <a:rect l="l" t="t" r="r" b="b"/>
              <a:pathLst>
                <a:path w="344170" h="433070">
                  <a:moveTo>
                    <a:pt x="0" y="86359"/>
                  </a:moveTo>
                  <a:lnTo>
                    <a:pt x="85090" y="0"/>
                  </a:lnTo>
                  <a:lnTo>
                    <a:pt x="344170" y="0"/>
                  </a:lnTo>
                  <a:lnTo>
                    <a:pt x="257810" y="86359"/>
                  </a:lnTo>
                  <a:lnTo>
                    <a:pt x="0" y="86359"/>
                  </a:lnTo>
                  <a:close/>
                </a:path>
                <a:path w="344170" h="433070">
                  <a:moveTo>
                    <a:pt x="344170" y="433069"/>
                  </a:moveTo>
                  <a:lnTo>
                    <a:pt x="344170" y="433069"/>
                  </a:lnTo>
                </a:path>
              </a:pathLst>
            </a:custGeom>
            <a:ln w="25518">
              <a:solidFill>
                <a:srgbClr val="000000"/>
              </a:solidFill>
            </a:ln>
          </p:spPr>
          <p:txBody>
            <a:bodyPr wrap="square" lIns="0" tIns="0" rIns="0" bIns="0" rtlCol="0"/>
            <a:lstStyle/>
            <a:p>
              <a:endParaRPr sz="1632"/>
            </a:p>
          </p:txBody>
        </p:sp>
        <p:sp>
          <p:nvSpPr>
            <p:cNvPr id="160" name="object 160"/>
            <p:cNvSpPr/>
            <p:nvPr/>
          </p:nvSpPr>
          <p:spPr>
            <a:xfrm>
              <a:off x="7176769" y="5182870"/>
              <a:ext cx="86360" cy="433070"/>
            </a:xfrm>
            <a:custGeom>
              <a:avLst/>
              <a:gdLst/>
              <a:ahLst/>
              <a:cxnLst/>
              <a:rect l="l" t="t" r="r" b="b"/>
              <a:pathLst>
                <a:path w="86359" h="433070">
                  <a:moveTo>
                    <a:pt x="86359" y="0"/>
                  </a:moveTo>
                  <a:lnTo>
                    <a:pt x="0" y="86359"/>
                  </a:lnTo>
                  <a:lnTo>
                    <a:pt x="0" y="433069"/>
                  </a:lnTo>
                  <a:lnTo>
                    <a:pt x="86359" y="346709"/>
                  </a:lnTo>
                  <a:lnTo>
                    <a:pt x="86359" y="0"/>
                  </a:lnTo>
                  <a:close/>
                </a:path>
              </a:pathLst>
            </a:custGeom>
            <a:solidFill>
              <a:srgbClr val="AF0066"/>
            </a:solidFill>
          </p:spPr>
          <p:txBody>
            <a:bodyPr wrap="square" lIns="0" tIns="0" rIns="0" bIns="0" rtlCol="0"/>
            <a:lstStyle/>
            <a:p>
              <a:endParaRPr sz="1632"/>
            </a:p>
          </p:txBody>
        </p:sp>
        <p:sp>
          <p:nvSpPr>
            <p:cNvPr id="161" name="object 161"/>
            <p:cNvSpPr/>
            <p:nvPr/>
          </p:nvSpPr>
          <p:spPr>
            <a:xfrm>
              <a:off x="7176769" y="5182870"/>
              <a:ext cx="86360" cy="433070"/>
            </a:xfrm>
            <a:custGeom>
              <a:avLst/>
              <a:gdLst/>
              <a:ahLst/>
              <a:cxnLst/>
              <a:rect l="l" t="t" r="r" b="b"/>
              <a:pathLst>
                <a:path w="86359" h="433070">
                  <a:moveTo>
                    <a:pt x="0" y="433069"/>
                  </a:moveTo>
                  <a:lnTo>
                    <a:pt x="0" y="86359"/>
                  </a:lnTo>
                  <a:lnTo>
                    <a:pt x="86359" y="0"/>
                  </a:lnTo>
                  <a:lnTo>
                    <a:pt x="86359" y="346709"/>
                  </a:lnTo>
                  <a:lnTo>
                    <a:pt x="0" y="433069"/>
                  </a:lnTo>
                  <a:close/>
                </a:path>
                <a:path w="86359" h="433070">
                  <a:moveTo>
                    <a:pt x="86359" y="433069"/>
                  </a:moveTo>
                  <a:lnTo>
                    <a:pt x="86359" y="433069"/>
                  </a:lnTo>
                </a:path>
              </a:pathLst>
            </a:custGeom>
            <a:ln w="25518">
              <a:solidFill>
                <a:srgbClr val="000000"/>
              </a:solidFill>
            </a:ln>
          </p:spPr>
          <p:txBody>
            <a:bodyPr wrap="square" lIns="0" tIns="0" rIns="0" bIns="0" rtlCol="0"/>
            <a:lstStyle/>
            <a:p>
              <a:endParaRPr sz="1632"/>
            </a:p>
          </p:txBody>
        </p:sp>
        <p:sp>
          <p:nvSpPr>
            <p:cNvPr id="162" name="object 162"/>
            <p:cNvSpPr/>
            <p:nvPr/>
          </p:nvSpPr>
          <p:spPr>
            <a:xfrm>
              <a:off x="7002779" y="5099050"/>
              <a:ext cx="260350" cy="76200"/>
            </a:xfrm>
            <a:custGeom>
              <a:avLst/>
              <a:gdLst/>
              <a:ahLst/>
              <a:cxnLst/>
              <a:rect l="l" t="t" r="r" b="b"/>
              <a:pathLst>
                <a:path w="260350" h="76200">
                  <a:moveTo>
                    <a:pt x="260350" y="0"/>
                  </a:moveTo>
                  <a:lnTo>
                    <a:pt x="19050" y="0"/>
                  </a:lnTo>
                  <a:lnTo>
                    <a:pt x="0" y="19050"/>
                  </a:lnTo>
                  <a:lnTo>
                    <a:pt x="0" y="76200"/>
                  </a:lnTo>
                  <a:lnTo>
                    <a:pt x="241300" y="76200"/>
                  </a:lnTo>
                  <a:lnTo>
                    <a:pt x="260350" y="57150"/>
                  </a:lnTo>
                  <a:lnTo>
                    <a:pt x="260350" y="0"/>
                  </a:lnTo>
                  <a:close/>
                </a:path>
              </a:pathLst>
            </a:custGeom>
            <a:solidFill>
              <a:srgbClr val="DB0080"/>
            </a:solidFill>
          </p:spPr>
          <p:txBody>
            <a:bodyPr wrap="square" lIns="0" tIns="0" rIns="0" bIns="0" rtlCol="0"/>
            <a:lstStyle/>
            <a:p>
              <a:endParaRPr sz="1632"/>
            </a:p>
          </p:txBody>
        </p:sp>
        <p:sp>
          <p:nvSpPr>
            <p:cNvPr id="163" name="object 163"/>
            <p:cNvSpPr/>
            <p:nvPr/>
          </p:nvSpPr>
          <p:spPr>
            <a:xfrm>
              <a:off x="7002779" y="5099050"/>
              <a:ext cx="260350" cy="76200"/>
            </a:xfrm>
            <a:custGeom>
              <a:avLst/>
              <a:gdLst/>
              <a:ahLst/>
              <a:cxnLst/>
              <a:rect l="l" t="t" r="r" b="b"/>
              <a:pathLst>
                <a:path w="260350" h="76200">
                  <a:moveTo>
                    <a:pt x="0" y="76200"/>
                  </a:moveTo>
                  <a:lnTo>
                    <a:pt x="0" y="19050"/>
                  </a:lnTo>
                  <a:lnTo>
                    <a:pt x="19050" y="0"/>
                  </a:lnTo>
                  <a:lnTo>
                    <a:pt x="260350" y="0"/>
                  </a:lnTo>
                  <a:lnTo>
                    <a:pt x="260350" y="57150"/>
                  </a:lnTo>
                  <a:lnTo>
                    <a:pt x="241300" y="76200"/>
                  </a:lnTo>
                  <a:lnTo>
                    <a:pt x="0" y="76200"/>
                  </a:lnTo>
                  <a:close/>
                </a:path>
              </a:pathLst>
            </a:custGeom>
            <a:ln w="25518">
              <a:solidFill>
                <a:srgbClr val="000000"/>
              </a:solidFill>
            </a:ln>
          </p:spPr>
          <p:txBody>
            <a:bodyPr wrap="square" lIns="0" tIns="0" rIns="0" bIns="0" rtlCol="0"/>
            <a:lstStyle/>
            <a:p>
              <a:endParaRPr sz="1632"/>
            </a:p>
          </p:txBody>
        </p:sp>
        <p:sp>
          <p:nvSpPr>
            <p:cNvPr id="164" name="object 164"/>
            <p:cNvSpPr/>
            <p:nvPr/>
          </p:nvSpPr>
          <p:spPr>
            <a:xfrm>
              <a:off x="7002779" y="5086291"/>
              <a:ext cx="260350" cy="102235"/>
            </a:xfrm>
            <a:custGeom>
              <a:avLst/>
              <a:gdLst/>
              <a:ahLst/>
              <a:cxnLst/>
              <a:rect l="l" t="t" r="r" b="b"/>
              <a:pathLst>
                <a:path w="260350" h="102235">
                  <a:moveTo>
                    <a:pt x="0" y="0"/>
                  </a:moveTo>
                  <a:lnTo>
                    <a:pt x="0" y="25518"/>
                  </a:lnTo>
                </a:path>
                <a:path w="260350" h="102235">
                  <a:moveTo>
                    <a:pt x="260350" y="76199"/>
                  </a:moveTo>
                  <a:lnTo>
                    <a:pt x="260350" y="101718"/>
                  </a:lnTo>
                </a:path>
              </a:pathLst>
            </a:custGeom>
            <a:ln w="3175">
              <a:solidFill>
                <a:srgbClr val="000000"/>
              </a:solidFill>
            </a:ln>
          </p:spPr>
          <p:txBody>
            <a:bodyPr wrap="square" lIns="0" tIns="0" rIns="0" bIns="0" rtlCol="0"/>
            <a:lstStyle/>
            <a:p>
              <a:endParaRPr sz="1632"/>
            </a:p>
          </p:txBody>
        </p:sp>
        <p:sp>
          <p:nvSpPr>
            <p:cNvPr id="165" name="object 165"/>
            <p:cNvSpPr/>
            <p:nvPr/>
          </p:nvSpPr>
          <p:spPr>
            <a:xfrm>
              <a:off x="7002779" y="5099050"/>
              <a:ext cx="260350" cy="19050"/>
            </a:xfrm>
            <a:custGeom>
              <a:avLst/>
              <a:gdLst/>
              <a:ahLst/>
              <a:cxnLst/>
              <a:rect l="l" t="t" r="r" b="b"/>
              <a:pathLst>
                <a:path w="260350" h="19050">
                  <a:moveTo>
                    <a:pt x="260350" y="0"/>
                  </a:moveTo>
                  <a:lnTo>
                    <a:pt x="19050" y="0"/>
                  </a:lnTo>
                  <a:lnTo>
                    <a:pt x="0" y="19050"/>
                  </a:lnTo>
                  <a:lnTo>
                    <a:pt x="241300" y="19050"/>
                  </a:lnTo>
                  <a:lnTo>
                    <a:pt x="260350" y="0"/>
                  </a:lnTo>
                  <a:close/>
                </a:path>
              </a:pathLst>
            </a:custGeom>
            <a:solidFill>
              <a:srgbClr val="E22C97"/>
            </a:solidFill>
          </p:spPr>
          <p:txBody>
            <a:bodyPr wrap="square" lIns="0" tIns="0" rIns="0" bIns="0" rtlCol="0"/>
            <a:lstStyle/>
            <a:p>
              <a:endParaRPr sz="1632"/>
            </a:p>
          </p:txBody>
        </p:sp>
        <p:sp>
          <p:nvSpPr>
            <p:cNvPr id="166" name="object 166"/>
            <p:cNvSpPr/>
            <p:nvPr/>
          </p:nvSpPr>
          <p:spPr>
            <a:xfrm>
              <a:off x="7002779" y="5099050"/>
              <a:ext cx="260350" cy="19050"/>
            </a:xfrm>
            <a:custGeom>
              <a:avLst/>
              <a:gdLst/>
              <a:ahLst/>
              <a:cxnLst/>
              <a:rect l="l" t="t" r="r" b="b"/>
              <a:pathLst>
                <a:path w="260350" h="19050">
                  <a:moveTo>
                    <a:pt x="0" y="19050"/>
                  </a:moveTo>
                  <a:lnTo>
                    <a:pt x="19050" y="0"/>
                  </a:lnTo>
                  <a:lnTo>
                    <a:pt x="260350" y="0"/>
                  </a:lnTo>
                  <a:lnTo>
                    <a:pt x="241300" y="19050"/>
                  </a:lnTo>
                  <a:lnTo>
                    <a:pt x="0" y="19050"/>
                  </a:lnTo>
                  <a:close/>
                </a:path>
              </a:pathLst>
            </a:custGeom>
            <a:ln w="25518">
              <a:solidFill>
                <a:srgbClr val="000000"/>
              </a:solidFill>
            </a:ln>
          </p:spPr>
          <p:txBody>
            <a:bodyPr wrap="square" lIns="0" tIns="0" rIns="0" bIns="0" rtlCol="0"/>
            <a:lstStyle/>
            <a:p>
              <a:endParaRPr sz="1632"/>
            </a:p>
          </p:txBody>
        </p:sp>
        <p:sp>
          <p:nvSpPr>
            <p:cNvPr id="167" name="object 167"/>
            <p:cNvSpPr/>
            <p:nvPr/>
          </p:nvSpPr>
          <p:spPr>
            <a:xfrm>
              <a:off x="7244079" y="5099050"/>
              <a:ext cx="19050" cy="76200"/>
            </a:xfrm>
            <a:custGeom>
              <a:avLst/>
              <a:gdLst/>
              <a:ahLst/>
              <a:cxnLst/>
              <a:rect l="l" t="t" r="r" b="b"/>
              <a:pathLst>
                <a:path w="19050" h="76200">
                  <a:moveTo>
                    <a:pt x="19050" y="0"/>
                  </a:moveTo>
                  <a:lnTo>
                    <a:pt x="0" y="19050"/>
                  </a:lnTo>
                  <a:lnTo>
                    <a:pt x="0" y="76200"/>
                  </a:lnTo>
                  <a:lnTo>
                    <a:pt x="19050" y="57150"/>
                  </a:lnTo>
                  <a:lnTo>
                    <a:pt x="19050" y="0"/>
                  </a:lnTo>
                  <a:close/>
                </a:path>
              </a:pathLst>
            </a:custGeom>
            <a:solidFill>
              <a:srgbClr val="AF0066"/>
            </a:solidFill>
          </p:spPr>
          <p:txBody>
            <a:bodyPr wrap="square" lIns="0" tIns="0" rIns="0" bIns="0" rtlCol="0"/>
            <a:lstStyle/>
            <a:p>
              <a:endParaRPr sz="1632"/>
            </a:p>
          </p:txBody>
        </p:sp>
        <p:sp>
          <p:nvSpPr>
            <p:cNvPr id="168" name="object 168"/>
            <p:cNvSpPr/>
            <p:nvPr/>
          </p:nvSpPr>
          <p:spPr>
            <a:xfrm>
              <a:off x="7244079" y="5099050"/>
              <a:ext cx="19050" cy="76200"/>
            </a:xfrm>
            <a:custGeom>
              <a:avLst/>
              <a:gdLst/>
              <a:ahLst/>
              <a:cxnLst/>
              <a:rect l="l" t="t" r="r" b="b"/>
              <a:pathLst>
                <a:path w="19050" h="76200">
                  <a:moveTo>
                    <a:pt x="0" y="76200"/>
                  </a:moveTo>
                  <a:lnTo>
                    <a:pt x="0" y="19050"/>
                  </a:lnTo>
                  <a:lnTo>
                    <a:pt x="19050" y="0"/>
                  </a:lnTo>
                  <a:lnTo>
                    <a:pt x="19050" y="57150"/>
                  </a:lnTo>
                  <a:lnTo>
                    <a:pt x="0" y="76200"/>
                  </a:lnTo>
                  <a:close/>
                </a:path>
              </a:pathLst>
            </a:custGeom>
            <a:ln w="25518">
              <a:solidFill>
                <a:srgbClr val="000000"/>
              </a:solidFill>
            </a:ln>
          </p:spPr>
          <p:txBody>
            <a:bodyPr wrap="square" lIns="0" tIns="0" rIns="0" bIns="0" rtlCol="0"/>
            <a:lstStyle/>
            <a:p>
              <a:endParaRPr sz="1632"/>
            </a:p>
          </p:txBody>
        </p:sp>
        <p:sp>
          <p:nvSpPr>
            <p:cNvPr id="169" name="object 169"/>
            <p:cNvSpPr/>
            <p:nvPr/>
          </p:nvSpPr>
          <p:spPr>
            <a:xfrm>
              <a:off x="6986269" y="5215890"/>
              <a:ext cx="181610" cy="26670"/>
            </a:xfrm>
            <a:custGeom>
              <a:avLst/>
              <a:gdLst/>
              <a:ahLst/>
              <a:cxnLst/>
              <a:rect l="l" t="t" r="r" b="b"/>
              <a:pathLst>
                <a:path w="181609" h="26670">
                  <a:moveTo>
                    <a:pt x="181609" y="0"/>
                  </a:moveTo>
                  <a:lnTo>
                    <a:pt x="45720" y="0"/>
                  </a:lnTo>
                  <a:lnTo>
                    <a:pt x="0" y="26670"/>
                  </a:lnTo>
                  <a:lnTo>
                    <a:pt x="135889" y="26670"/>
                  </a:lnTo>
                  <a:lnTo>
                    <a:pt x="181609" y="0"/>
                  </a:lnTo>
                  <a:close/>
                </a:path>
              </a:pathLst>
            </a:custGeom>
            <a:solidFill>
              <a:srgbClr val="DB0080"/>
            </a:solidFill>
          </p:spPr>
          <p:txBody>
            <a:bodyPr wrap="square" lIns="0" tIns="0" rIns="0" bIns="0" rtlCol="0"/>
            <a:lstStyle/>
            <a:p>
              <a:endParaRPr sz="1632"/>
            </a:p>
          </p:txBody>
        </p:sp>
        <p:sp>
          <p:nvSpPr>
            <p:cNvPr id="170" name="object 170"/>
            <p:cNvSpPr/>
            <p:nvPr/>
          </p:nvSpPr>
          <p:spPr>
            <a:xfrm>
              <a:off x="6986269" y="5182870"/>
              <a:ext cx="720090" cy="433070"/>
            </a:xfrm>
            <a:custGeom>
              <a:avLst/>
              <a:gdLst/>
              <a:ahLst/>
              <a:cxnLst/>
              <a:rect l="l" t="t" r="r" b="b"/>
              <a:pathLst>
                <a:path w="720090" h="433070">
                  <a:moveTo>
                    <a:pt x="45720" y="33019"/>
                  </a:moveTo>
                  <a:lnTo>
                    <a:pt x="181609" y="33019"/>
                  </a:lnTo>
                  <a:lnTo>
                    <a:pt x="135889" y="59689"/>
                  </a:lnTo>
                  <a:lnTo>
                    <a:pt x="0" y="59689"/>
                  </a:lnTo>
                  <a:lnTo>
                    <a:pt x="45720" y="33019"/>
                  </a:lnTo>
                  <a:close/>
                </a:path>
                <a:path w="720090" h="433070">
                  <a:moveTo>
                    <a:pt x="0" y="33019"/>
                  </a:moveTo>
                  <a:lnTo>
                    <a:pt x="0" y="33019"/>
                  </a:lnTo>
                </a:path>
                <a:path w="720090" h="433070">
                  <a:moveTo>
                    <a:pt x="181609" y="59689"/>
                  </a:moveTo>
                  <a:lnTo>
                    <a:pt x="181609" y="59689"/>
                  </a:lnTo>
                </a:path>
                <a:path w="720090" h="433070">
                  <a:moveTo>
                    <a:pt x="287020" y="433069"/>
                  </a:moveTo>
                  <a:lnTo>
                    <a:pt x="287020" y="107949"/>
                  </a:lnTo>
                  <a:lnTo>
                    <a:pt x="394970" y="0"/>
                  </a:lnTo>
                  <a:lnTo>
                    <a:pt x="720089" y="0"/>
                  </a:lnTo>
                  <a:lnTo>
                    <a:pt x="720089" y="325119"/>
                  </a:lnTo>
                  <a:lnTo>
                    <a:pt x="612139" y="433069"/>
                  </a:lnTo>
                  <a:lnTo>
                    <a:pt x="287020" y="433069"/>
                  </a:lnTo>
                  <a:close/>
                </a:path>
              </a:pathLst>
            </a:custGeom>
            <a:ln w="25518">
              <a:solidFill>
                <a:srgbClr val="000000"/>
              </a:solidFill>
            </a:ln>
          </p:spPr>
          <p:txBody>
            <a:bodyPr wrap="square" lIns="0" tIns="0" rIns="0" bIns="0" rtlCol="0"/>
            <a:lstStyle/>
            <a:p>
              <a:endParaRPr sz="1632"/>
            </a:p>
          </p:txBody>
        </p:sp>
        <p:sp>
          <p:nvSpPr>
            <p:cNvPr id="171" name="object 171"/>
            <p:cNvSpPr/>
            <p:nvPr/>
          </p:nvSpPr>
          <p:spPr>
            <a:xfrm>
              <a:off x="7273289" y="5170111"/>
              <a:ext cx="0" cy="26034"/>
            </a:xfrm>
            <a:custGeom>
              <a:avLst/>
              <a:gdLst/>
              <a:ahLst/>
              <a:cxnLst/>
              <a:rect l="l" t="t" r="r" b="b"/>
              <a:pathLst>
                <a:path h="26035">
                  <a:moveTo>
                    <a:pt x="0" y="0"/>
                  </a:moveTo>
                  <a:lnTo>
                    <a:pt x="0" y="25518"/>
                  </a:lnTo>
                </a:path>
              </a:pathLst>
            </a:custGeom>
            <a:ln w="3175">
              <a:solidFill>
                <a:srgbClr val="000000"/>
              </a:solidFill>
            </a:ln>
          </p:spPr>
          <p:txBody>
            <a:bodyPr wrap="square" lIns="0" tIns="0" rIns="0" bIns="0" rtlCol="0"/>
            <a:lstStyle/>
            <a:p>
              <a:endParaRPr sz="1632"/>
            </a:p>
          </p:txBody>
        </p:sp>
        <p:sp>
          <p:nvSpPr>
            <p:cNvPr id="172" name="object 172"/>
            <p:cNvSpPr/>
            <p:nvPr/>
          </p:nvSpPr>
          <p:spPr>
            <a:xfrm>
              <a:off x="7273289" y="5182870"/>
              <a:ext cx="433070" cy="433070"/>
            </a:xfrm>
            <a:custGeom>
              <a:avLst/>
              <a:gdLst/>
              <a:ahLst/>
              <a:cxnLst/>
              <a:rect l="l" t="t" r="r" b="b"/>
              <a:pathLst>
                <a:path w="433070" h="433070">
                  <a:moveTo>
                    <a:pt x="433069" y="433069"/>
                  </a:moveTo>
                  <a:lnTo>
                    <a:pt x="433069" y="433069"/>
                  </a:lnTo>
                </a:path>
                <a:path w="433070" h="433070">
                  <a:moveTo>
                    <a:pt x="0" y="107949"/>
                  </a:moveTo>
                  <a:lnTo>
                    <a:pt x="107950" y="0"/>
                  </a:lnTo>
                  <a:lnTo>
                    <a:pt x="433069" y="0"/>
                  </a:lnTo>
                  <a:lnTo>
                    <a:pt x="325119" y="107949"/>
                  </a:lnTo>
                  <a:lnTo>
                    <a:pt x="0" y="107949"/>
                  </a:lnTo>
                  <a:close/>
                </a:path>
                <a:path w="433070" h="433070">
                  <a:moveTo>
                    <a:pt x="433069" y="433069"/>
                  </a:moveTo>
                  <a:lnTo>
                    <a:pt x="433069" y="433069"/>
                  </a:lnTo>
                </a:path>
              </a:pathLst>
            </a:custGeom>
            <a:ln w="25518">
              <a:solidFill>
                <a:srgbClr val="000000"/>
              </a:solidFill>
            </a:ln>
          </p:spPr>
          <p:txBody>
            <a:bodyPr wrap="square" lIns="0" tIns="0" rIns="0" bIns="0" rtlCol="0"/>
            <a:lstStyle/>
            <a:p>
              <a:endParaRPr sz="1632"/>
            </a:p>
          </p:txBody>
        </p:sp>
        <p:sp>
          <p:nvSpPr>
            <p:cNvPr id="173" name="object 173"/>
            <p:cNvSpPr/>
            <p:nvPr/>
          </p:nvSpPr>
          <p:spPr>
            <a:xfrm>
              <a:off x="7598409" y="5182870"/>
              <a:ext cx="107950" cy="433070"/>
            </a:xfrm>
            <a:custGeom>
              <a:avLst/>
              <a:gdLst/>
              <a:ahLst/>
              <a:cxnLst/>
              <a:rect l="l" t="t" r="r" b="b"/>
              <a:pathLst>
                <a:path w="107950" h="433070">
                  <a:moveTo>
                    <a:pt x="107950" y="0"/>
                  </a:moveTo>
                  <a:lnTo>
                    <a:pt x="0" y="107949"/>
                  </a:lnTo>
                  <a:lnTo>
                    <a:pt x="0" y="433069"/>
                  </a:lnTo>
                  <a:lnTo>
                    <a:pt x="107950" y="325119"/>
                  </a:lnTo>
                  <a:lnTo>
                    <a:pt x="107950" y="0"/>
                  </a:lnTo>
                  <a:close/>
                </a:path>
              </a:pathLst>
            </a:custGeom>
            <a:solidFill>
              <a:srgbClr val="CCCCCC"/>
            </a:solidFill>
          </p:spPr>
          <p:txBody>
            <a:bodyPr wrap="square" lIns="0" tIns="0" rIns="0" bIns="0" rtlCol="0"/>
            <a:lstStyle/>
            <a:p>
              <a:endParaRPr sz="1632"/>
            </a:p>
          </p:txBody>
        </p:sp>
        <p:sp>
          <p:nvSpPr>
            <p:cNvPr id="174" name="object 174"/>
            <p:cNvSpPr/>
            <p:nvPr/>
          </p:nvSpPr>
          <p:spPr>
            <a:xfrm>
              <a:off x="7377429" y="5099050"/>
              <a:ext cx="328930" cy="516890"/>
            </a:xfrm>
            <a:custGeom>
              <a:avLst/>
              <a:gdLst/>
              <a:ahLst/>
              <a:cxnLst/>
              <a:rect l="l" t="t" r="r" b="b"/>
              <a:pathLst>
                <a:path w="328929" h="516889">
                  <a:moveTo>
                    <a:pt x="220979" y="516889"/>
                  </a:moveTo>
                  <a:lnTo>
                    <a:pt x="220979" y="191769"/>
                  </a:lnTo>
                  <a:lnTo>
                    <a:pt x="328929" y="83819"/>
                  </a:lnTo>
                  <a:lnTo>
                    <a:pt x="328929" y="408939"/>
                  </a:lnTo>
                  <a:lnTo>
                    <a:pt x="220979" y="516889"/>
                  </a:lnTo>
                  <a:close/>
                </a:path>
                <a:path w="328929" h="516889">
                  <a:moveTo>
                    <a:pt x="328929" y="516889"/>
                  </a:moveTo>
                  <a:lnTo>
                    <a:pt x="328929" y="516889"/>
                  </a:lnTo>
                </a:path>
                <a:path w="328929" h="516889">
                  <a:moveTo>
                    <a:pt x="0" y="76200"/>
                  </a:moveTo>
                  <a:lnTo>
                    <a:pt x="0" y="19050"/>
                  </a:lnTo>
                  <a:lnTo>
                    <a:pt x="19050" y="0"/>
                  </a:lnTo>
                  <a:lnTo>
                    <a:pt x="328929" y="0"/>
                  </a:lnTo>
                  <a:lnTo>
                    <a:pt x="328929" y="57150"/>
                  </a:lnTo>
                  <a:lnTo>
                    <a:pt x="309879" y="76200"/>
                  </a:lnTo>
                  <a:lnTo>
                    <a:pt x="0" y="76200"/>
                  </a:lnTo>
                  <a:close/>
                </a:path>
              </a:pathLst>
            </a:custGeom>
            <a:ln w="25518">
              <a:solidFill>
                <a:srgbClr val="000000"/>
              </a:solidFill>
            </a:ln>
          </p:spPr>
          <p:txBody>
            <a:bodyPr wrap="square" lIns="0" tIns="0" rIns="0" bIns="0" rtlCol="0"/>
            <a:lstStyle/>
            <a:p>
              <a:endParaRPr sz="1632"/>
            </a:p>
          </p:txBody>
        </p:sp>
        <p:sp>
          <p:nvSpPr>
            <p:cNvPr id="175" name="object 175"/>
            <p:cNvSpPr/>
            <p:nvPr/>
          </p:nvSpPr>
          <p:spPr>
            <a:xfrm>
              <a:off x="7377429" y="5086291"/>
              <a:ext cx="328930" cy="102235"/>
            </a:xfrm>
            <a:custGeom>
              <a:avLst/>
              <a:gdLst/>
              <a:ahLst/>
              <a:cxnLst/>
              <a:rect l="l" t="t" r="r" b="b"/>
              <a:pathLst>
                <a:path w="328929" h="102235">
                  <a:moveTo>
                    <a:pt x="0" y="0"/>
                  </a:moveTo>
                  <a:lnTo>
                    <a:pt x="0" y="25518"/>
                  </a:lnTo>
                </a:path>
                <a:path w="328929" h="102235">
                  <a:moveTo>
                    <a:pt x="328929" y="76199"/>
                  </a:moveTo>
                  <a:lnTo>
                    <a:pt x="328929" y="101718"/>
                  </a:lnTo>
                </a:path>
              </a:pathLst>
            </a:custGeom>
            <a:ln w="3175">
              <a:solidFill>
                <a:srgbClr val="000000"/>
              </a:solidFill>
            </a:ln>
          </p:spPr>
          <p:txBody>
            <a:bodyPr wrap="square" lIns="0" tIns="0" rIns="0" bIns="0" rtlCol="0"/>
            <a:lstStyle/>
            <a:p>
              <a:endParaRPr sz="1632"/>
            </a:p>
          </p:txBody>
        </p:sp>
        <p:sp>
          <p:nvSpPr>
            <p:cNvPr id="176" name="object 176"/>
            <p:cNvSpPr/>
            <p:nvPr/>
          </p:nvSpPr>
          <p:spPr>
            <a:xfrm>
              <a:off x="7377429" y="5099050"/>
              <a:ext cx="328930" cy="19050"/>
            </a:xfrm>
            <a:custGeom>
              <a:avLst/>
              <a:gdLst/>
              <a:ahLst/>
              <a:cxnLst/>
              <a:rect l="l" t="t" r="r" b="b"/>
              <a:pathLst>
                <a:path w="328929" h="19050">
                  <a:moveTo>
                    <a:pt x="0" y="19050"/>
                  </a:moveTo>
                  <a:lnTo>
                    <a:pt x="19050" y="0"/>
                  </a:lnTo>
                  <a:lnTo>
                    <a:pt x="328929" y="0"/>
                  </a:lnTo>
                  <a:lnTo>
                    <a:pt x="309879" y="19050"/>
                  </a:lnTo>
                  <a:lnTo>
                    <a:pt x="0" y="19050"/>
                  </a:lnTo>
                  <a:close/>
                </a:path>
              </a:pathLst>
            </a:custGeom>
            <a:ln w="25518">
              <a:solidFill>
                <a:srgbClr val="000000"/>
              </a:solidFill>
            </a:ln>
          </p:spPr>
          <p:txBody>
            <a:bodyPr wrap="square" lIns="0" tIns="0" rIns="0" bIns="0" rtlCol="0"/>
            <a:lstStyle/>
            <a:p>
              <a:endParaRPr sz="1632"/>
            </a:p>
          </p:txBody>
        </p:sp>
        <p:sp>
          <p:nvSpPr>
            <p:cNvPr id="177" name="object 177"/>
            <p:cNvSpPr/>
            <p:nvPr/>
          </p:nvSpPr>
          <p:spPr>
            <a:xfrm>
              <a:off x="7687309" y="5099050"/>
              <a:ext cx="19050" cy="76200"/>
            </a:xfrm>
            <a:custGeom>
              <a:avLst/>
              <a:gdLst/>
              <a:ahLst/>
              <a:cxnLst/>
              <a:rect l="l" t="t" r="r" b="b"/>
              <a:pathLst>
                <a:path w="19050" h="76200">
                  <a:moveTo>
                    <a:pt x="19050" y="0"/>
                  </a:moveTo>
                  <a:lnTo>
                    <a:pt x="0" y="19050"/>
                  </a:lnTo>
                  <a:lnTo>
                    <a:pt x="0" y="76200"/>
                  </a:lnTo>
                  <a:lnTo>
                    <a:pt x="19050" y="57150"/>
                  </a:lnTo>
                  <a:lnTo>
                    <a:pt x="19050" y="0"/>
                  </a:lnTo>
                  <a:close/>
                </a:path>
              </a:pathLst>
            </a:custGeom>
            <a:solidFill>
              <a:srgbClr val="CCCCCC"/>
            </a:solidFill>
          </p:spPr>
          <p:txBody>
            <a:bodyPr wrap="square" lIns="0" tIns="0" rIns="0" bIns="0" rtlCol="0"/>
            <a:lstStyle/>
            <a:p>
              <a:endParaRPr sz="1632"/>
            </a:p>
          </p:txBody>
        </p:sp>
        <p:sp>
          <p:nvSpPr>
            <p:cNvPr id="178" name="object 178"/>
            <p:cNvSpPr/>
            <p:nvPr/>
          </p:nvSpPr>
          <p:spPr>
            <a:xfrm>
              <a:off x="7324090" y="5099050"/>
              <a:ext cx="382270" cy="379730"/>
            </a:xfrm>
            <a:custGeom>
              <a:avLst/>
              <a:gdLst/>
              <a:ahLst/>
              <a:cxnLst/>
              <a:rect l="l" t="t" r="r" b="b"/>
              <a:pathLst>
                <a:path w="382270" h="379729">
                  <a:moveTo>
                    <a:pt x="363219" y="76200"/>
                  </a:moveTo>
                  <a:lnTo>
                    <a:pt x="363219" y="19050"/>
                  </a:lnTo>
                  <a:lnTo>
                    <a:pt x="382269" y="0"/>
                  </a:lnTo>
                  <a:lnTo>
                    <a:pt x="382269" y="57150"/>
                  </a:lnTo>
                  <a:lnTo>
                    <a:pt x="363219" y="76200"/>
                  </a:lnTo>
                  <a:close/>
                </a:path>
                <a:path w="382270" h="379729">
                  <a:moveTo>
                    <a:pt x="107950" y="41910"/>
                  </a:moveTo>
                  <a:lnTo>
                    <a:pt x="120650" y="41910"/>
                  </a:lnTo>
                  <a:lnTo>
                    <a:pt x="130809" y="45719"/>
                  </a:lnTo>
                  <a:lnTo>
                    <a:pt x="130809" y="49530"/>
                  </a:lnTo>
                  <a:lnTo>
                    <a:pt x="130809" y="54610"/>
                  </a:lnTo>
                  <a:lnTo>
                    <a:pt x="120650" y="58419"/>
                  </a:lnTo>
                  <a:lnTo>
                    <a:pt x="107950" y="58419"/>
                  </a:lnTo>
                  <a:lnTo>
                    <a:pt x="95250" y="58419"/>
                  </a:lnTo>
                  <a:lnTo>
                    <a:pt x="85089" y="54610"/>
                  </a:lnTo>
                  <a:lnTo>
                    <a:pt x="85089" y="49530"/>
                  </a:lnTo>
                  <a:lnTo>
                    <a:pt x="85089" y="45719"/>
                  </a:lnTo>
                  <a:lnTo>
                    <a:pt x="95250" y="41910"/>
                  </a:lnTo>
                  <a:lnTo>
                    <a:pt x="107950" y="41910"/>
                  </a:lnTo>
                  <a:close/>
                </a:path>
                <a:path w="382270" h="379729">
                  <a:moveTo>
                    <a:pt x="85089" y="41910"/>
                  </a:moveTo>
                  <a:lnTo>
                    <a:pt x="85089" y="41910"/>
                  </a:lnTo>
                </a:path>
                <a:path w="382270" h="379729">
                  <a:moveTo>
                    <a:pt x="132079" y="58419"/>
                  </a:moveTo>
                  <a:lnTo>
                    <a:pt x="132079" y="58419"/>
                  </a:lnTo>
                </a:path>
                <a:path w="382270" h="379729">
                  <a:moveTo>
                    <a:pt x="26669" y="287019"/>
                  </a:moveTo>
                  <a:lnTo>
                    <a:pt x="204469" y="287019"/>
                  </a:lnTo>
                  <a:lnTo>
                    <a:pt x="231139" y="313689"/>
                  </a:lnTo>
                  <a:lnTo>
                    <a:pt x="231139" y="351789"/>
                  </a:lnTo>
                  <a:lnTo>
                    <a:pt x="204469" y="379730"/>
                  </a:lnTo>
                  <a:lnTo>
                    <a:pt x="26669" y="379730"/>
                  </a:lnTo>
                  <a:lnTo>
                    <a:pt x="0" y="351789"/>
                  </a:lnTo>
                  <a:lnTo>
                    <a:pt x="0" y="313689"/>
                  </a:lnTo>
                  <a:lnTo>
                    <a:pt x="26669" y="287019"/>
                  </a:lnTo>
                  <a:close/>
                </a:path>
                <a:path w="382270" h="379729">
                  <a:moveTo>
                    <a:pt x="0" y="287019"/>
                  </a:moveTo>
                  <a:lnTo>
                    <a:pt x="0" y="287019"/>
                  </a:lnTo>
                </a:path>
                <a:path w="382270" h="379729">
                  <a:moveTo>
                    <a:pt x="231139" y="379730"/>
                  </a:moveTo>
                  <a:lnTo>
                    <a:pt x="231139" y="379730"/>
                  </a:lnTo>
                </a:path>
              </a:pathLst>
            </a:custGeom>
            <a:ln w="25518">
              <a:solidFill>
                <a:srgbClr val="000000"/>
              </a:solidFill>
            </a:ln>
          </p:spPr>
          <p:txBody>
            <a:bodyPr wrap="square" lIns="0" tIns="0" rIns="0" bIns="0" rtlCol="0"/>
            <a:lstStyle/>
            <a:p>
              <a:endParaRPr sz="1632"/>
            </a:p>
          </p:txBody>
        </p:sp>
      </p:grpSp>
      <p:grpSp>
        <p:nvGrpSpPr>
          <p:cNvPr id="179" name="object 179"/>
          <p:cNvGrpSpPr/>
          <p:nvPr/>
        </p:nvGrpSpPr>
        <p:grpSpPr>
          <a:xfrm>
            <a:off x="8581232" y="4677323"/>
            <a:ext cx="304032" cy="396739"/>
            <a:chOff x="7782559" y="5154871"/>
            <a:chExt cx="335280" cy="437515"/>
          </a:xfrm>
        </p:grpSpPr>
        <p:sp>
          <p:nvSpPr>
            <p:cNvPr id="180" name="object 180"/>
            <p:cNvSpPr/>
            <p:nvPr/>
          </p:nvSpPr>
          <p:spPr>
            <a:xfrm>
              <a:off x="7993379" y="5359400"/>
              <a:ext cx="124460" cy="232410"/>
            </a:xfrm>
            <a:prstGeom prst="rect">
              <a:avLst/>
            </a:prstGeom>
            <a:blipFill>
              <a:blip r:embed="rId9" cstate="print"/>
              <a:stretch>
                <a:fillRect/>
              </a:stretch>
            </a:blipFill>
          </p:spPr>
          <p:txBody>
            <a:bodyPr wrap="square" lIns="0" tIns="0" rIns="0" bIns="0" rtlCol="0"/>
            <a:lstStyle/>
            <a:p>
              <a:endParaRPr sz="1632"/>
            </a:p>
          </p:txBody>
        </p:sp>
        <p:sp>
          <p:nvSpPr>
            <p:cNvPr id="181" name="object 181"/>
            <p:cNvSpPr/>
            <p:nvPr/>
          </p:nvSpPr>
          <p:spPr>
            <a:xfrm>
              <a:off x="7783829" y="5458460"/>
              <a:ext cx="124460" cy="12700"/>
            </a:xfrm>
            <a:custGeom>
              <a:avLst/>
              <a:gdLst/>
              <a:ahLst/>
              <a:cxnLst/>
              <a:rect l="l" t="t" r="r" b="b"/>
              <a:pathLst>
                <a:path w="124459" h="12700">
                  <a:moveTo>
                    <a:pt x="124460" y="0"/>
                  </a:moveTo>
                  <a:lnTo>
                    <a:pt x="0" y="0"/>
                  </a:lnTo>
                  <a:lnTo>
                    <a:pt x="0" y="12700"/>
                  </a:lnTo>
                  <a:lnTo>
                    <a:pt x="124460" y="12700"/>
                  </a:lnTo>
                  <a:close/>
                </a:path>
              </a:pathLst>
            </a:custGeom>
            <a:solidFill>
              <a:srgbClr val="F29ED0"/>
            </a:solidFill>
          </p:spPr>
          <p:txBody>
            <a:bodyPr wrap="square" lIns="0" tIns="0" rIns="0" bIns="0" rtlCol="0"/>
            <a:lstStyle/>
            <a:p>
              <a:endParaRPr sz="1632"/>
            </a:p>
          </p:txBody>
        </p:sp>
        <p:sp>
          <p:nvSpPr>
            <p:cNvPr id="182" name="object 182"/>
            <p:cNvSpPr/>
            <p:nvPr/>
          </p:nvSpPr>
          <p:spPr>
            <a:xfrm>
              <a:off x="7868860" y="5154871"/>
              <a:ext cx="64888" cy="68698"/>
            </a:xfrm>
            <a:prstGeom prst="rect">
              <a:avLst/>
            </a:prstGeom>
            <a:blipFill>
              <a:blip r:embed="rId10" cstate="print"/>
              <a:stretch>
                <a:fillRect/>
              </a:stretch>
            </a:blipFill>
          </p:spPr>
          <p:txBody>
            <a:bodyPr wrap="square" lIns="0" tIns="0" rIns="0" bIns="0" rtlCol="0"/>
            <a:lstStyle/>
            <a:p>
              <a:endParaRPr sz="1632"/>
            </a:p>
          </p:txBody>
        </p:sp>
        <p:sp>
          <p:nvSpPr>
            <p:cNvPr id="183" name="object 183"/>
            <p:cNvSpPr/>
            <p:nvPr/>
          </p:nvSpPr>
          <p:spPr>
            <a:xfrm>
              <a:off x="7782559" y="5237480"/>
              <a:ext cx="229870" cy="353060"/>
            </a:xfrm>
            <a:custGeom>
              <a:avLst/>
              <a:gdLst/>
              <a:ahLst/>
              <a:cxnLst/>
              <a:rect l="l" t="t" r="r" b="b"/>
              <a:pathLst>
                <a:path w="229870" h="353060">
                  <a:moveTo>
                    <a:pt x="110490" y="1270"/>
                  </a:moveTo>
                  <a:lnTo>
                    <a:pt x="85090" y="1270"/>
                  </a:lnTo>
                  <a:lnTo>
                    <a:pt x="82550" y="2540"/>
                  </a:lnTo>
                  <a:lnTo>
                    <a:pt x="78740" y="5080"/>
                  </a:lnTo>
                  <a:lnTo>
                    <a:pt x="73660" y="7620"/>
                  </a:lnTo>
                  <a:lnTo>
                    <a:pt x="72390" y="10160"/>
                  </a:lnTo>
                  <a:lnTo>
                    <a:pt x="69850" y="13970"/>
                  </a:lnTo>
                  <a:lnTo>
                    <a:pt x="67310" y="15240"/>
                  </a:lnTo>
                  <a:lnTo>
                    <a:pt x="64770" y="19050"/>
                  </a:lnTo>
                  <a:lnTo>
                    <a:pt x="60960" y="26670"/>
                  </a:lnTo>
                  <a:lnTo>
                    <a:pt x="1270" y="163830"/>
                  </a:lnTo>
                  <a:lnTo>
                    <a:pt x="1270" y="167640"/>
                  </a:lnTo>
                  <a:lnTo>
                    <a:pt x="0" y="168910"/>
                  </a:lnTo>
                  <a:lnTo>
                    <a:pt x="0" y="179070"/>
                  </a:lnTo>
                  <a:lnTo>
                    <a:pt x="1270" y="182880"/>
                  </a:lnTo>
                  <a:lnTo>
                    <a:pt x="1270" y="185420"/>
                  </a:lnTo>
                  <a:lnTo>
                    <a:pt x="2540" y="186690"/>
                  </a:lnTo>
                  <a:lnTo>
                    <a:pt x="3810" y="190500"/>
                  </a:lnTo>
                  <a:lnTo>
                    <a:pt x="7620" y="193040"/>
                  </a:lnTo>
                  <a:lnTo>
                    <a:pt x="8890" y="194310"/>
                  </a:lnTo>
                  <a:lnTo>
                    <a:pt x="12700" y="196850"/>
                  </a:lnTo>
                  <a:lnTo>
                    <a:pt x="13970" y="198120"/>
                  </a:lnTo>
                  <a:lnTo>
                    <a:pt x="15240" y="198120"/>
                  </a:lnTo>
                  <a:lnTo>
                    <a:pt x="17780" y="199390"/>
                  </a:lnTo>
                  <a:lnTo>
                    <a:pt x="149860" y="199390"/>
                  </a:lnTo>
                  <a:lnTo>
                    <a:pt x="149860" y="353060"/>
                  </a:lnTo>
                  <a:lnTo>
                    <a:pt x="190500" y="353060"/>
                  </a:lnTo>
                  <a:lnTo>
                    <a:pt x="190500" y="167640"/>
                  </a:lnTo>
                  <a:lnTo>
                    <a:pt x="187960" y="166370"/>
                  </a:lnTo>
                  <a:lnTo>
                    <a:pt x="185420" y="161290"/>
                  </a:lnTo>
                  <a:lnTo>
                    <a:pt x="184150" y="160020"/>
                  </a:lnTo>
                  <a:lnTo>
                    <a:pt x="181610" y="158750"/>
                  </a:lnTo>
                  <a:lnTo>
                    <a:pt x="180340" y="156210"/>
                  </a:lnTo>
                  <a:lnTo>
                    <a:pt x="179070" y="156210"/>
                  </a:lnTo>
                  <a:lnTo>
                    <a:pt x="175260" y="154940"/>
                  </a:lnTo>
                  <a:lnTo>
                    <a:pt x="173990" y="154940"/>
                  </a:lnTo>
                  <a:lnTo>
                    <a:pt x="171450" y="153670"/>
                  </a:lnTo>
                  <a:lnTo>
                    <a:pt x="162560" y="153670"/>
                  </a:lnTo>
                  <a:lnTo>
                    <a:pt x="90170" y="151130"/>
                  </a:lnTo>
                  <a:lnTo>
                    <a:pt x="110490" y="90170"/>
                  </a:lnTo>
                  <a:lnTo>
                    <a:pt x="229870" y="90170"/>
                  </a:lnTo>
                  <a:lnTo>
                    <a:pt x="228600" y="88900"/>
                  </a:lnTo>
                  <a:lnTo>
                    <a:pt x="228600" y="86360"/>
                  </a:lnTo>
                  <a:lnTo>
                    <a:pt x="224790" y="82550"/>
                  </a:lnTo>
                  <a:lnTo>
                    <a:pt x="223520" y="80010"/>
                  </a:lnTo>
                  <a:lnTo>
                    <a:pt x="222250" y="78740"/>
                  </a:lnTo>
                  <a:lnTo>
                    <a:pt x="219710" y="77470"/>
                  </a:lnTo>
                  <a:lnTo>
                    <a:pt x="144780" y="77470"/>
                  </a:lnTo>
                  <a:lnTo>
                    <a:pt x="130810" y="52070"/>
                  </a:lnTo>
                  <a:lnTo>
                    <a:pt x="133350" y="50800"/>
                  </a:lnTo>
                  <a:lnTo>
                    <a:pt x="134620" y="46990"/>
                  </a:lnTo>
                  <a:lnTo>
                    <a:pt x="134620" y="25400"/>
                  </a:lnTo>
                  <a:lnTo>
                    <a:pt x="133350" y="21590"/>
                  </a:lnTo>
                  <a:lnTo>
                    <a:pt x="133350" y="20320"/>
                  </a:lnTo>
                  <a:lnTo>
                    <a:pt x="130810" y="16510"/>
                  </a:lnTo>
                  <a:lnTo>
                    <a:pt x="129540" y="15240"/>
                  </a:lnTo>
                  <a:lnTo>
                    <a:pt x="125730" y="12700"/>
                  </a:lnTo>
                  <a:lnTo>
                    <a:pt x="124460" y="10160"/>
                  </a:lnTo>
                  <a:lnTo>
                    <a:pt x="120650" y="6350"/>
                  </a:lnTo>
                  <a:lnTo>
                    <a:pt x="116840" y="5080"/>
                  </a:lnTo>
                  <a:lnTo>
                    <a:pt x="114300" y="2540"/>
                  </a:lnTo>
                  <a:lnTo>
                    <a:pt x="110490" y="1270"/>
                  </a:lnTo>
                  <a:close/>
                </a:path>
                <a:path w="229870" h="353060">
                  <a:moveTo>
                    <a:pt x="229870" y="90170"/>
                  </a:moveTo>
                  <a:lnTo>
                    <a:pt x="110490" y="90170"/>
                  </a:lnTo>
                  <a:lnTo>
                    <a:pt x="124460" y="110490"/>
                  </a:lnTo>
                  <a:lnTo>
                    <a:pt x="217170" y="110490"/>
                  </a:lnTo>
                  <a:lnTo>
                    <a:pt x="222250" y="107950"/>
                  </a:lnTo>
                  <a:lnTo>
                    <a:pt x="224790" y="105410"/>
                  </a:lnTo>
                  <a:lnTo>
                    <a:pt x="224790" y="104140"/>
                  </a:lnTo>
                  <a:lnTo>
                    <a:pt x="228600" y="102870"/>
                  </a:lnTo>
                  <a:lnTo>
                    <a:pt x="228600" y="97790"/>
                  </a:lnTo>
                  <a:lnTo>
                    <a:pt x="229870" y="96520"/>
                  </a:lnTo>
                  <a:lnTo>
                    <a:pt x="229870" y="90170"/>
                  </a:lnTo>
                  <a:close/>
                </a:path>
                <a:path w="229870" h="353060">
                  <a:moveTo>
                    <a:pt x="102870" y="0"/>
                  </a:moveTo>
                  <a:lnTo>
                    <a:pt x="92710" y="0"/>
                  </a:lnTo>
                  <a:lnTo>
                    <a:pt x="88900" y="1270"/>
                  </a:lnTo>
                  <a:lnTo>
                    <a:pt x="105410" y="1270"/>
                  </a:lnTo>
                  <a:lnTo>
                    <a:pt x="102870" y="0"/>
                  </a:lnTo>
                  <a:close/>
                </a:path>
              </a:pathLst>
            </a:custGeom>
            <a:solidFill>
              <a:srgbClr val="F29ED0"/>
            </a:solidFill>
          </p:spPr>
          <p:txBody>
            <a:bodyPr wrap="square" lIns="0" tIns="0" rIns="0" bIns="0" rtlCol="0"/>
            <a:lstStyle/>
            <a:p>
              <a:endParaRPr sz="1632"/>
            </a:p>
          </p:txBody>
        </p:sp>
      </p:grpSp>
      <p:grpSp>
        <p:nvGrpSpPr>
          <p:cNvPr id="184" name="object 184"/>
          <p:cNvGrpSpPr/>
          <p:nvPr/>
        </p:nvGrpSpPr>
        <p:grpSpPr>
          <a:xfrm>
            <a:off x="8956613" y="4626651"/>
            <a:ext cx="323034" cy="465837"/>
            <a:chOff x="8196520" y="5098991"/>
            <a:chExt cx="356235" cy="513715"/>
          </a:xfrm>
        </p:grpSpPr>
        <p:sp>
          <p:nvSpPr>
            <p:cNvPr id="185" name="object 185"/>
            <p:cNvSpPr/>
            <p:nvPr/>
          </p:nvSpPr>
          <p:spPr>
            <a:xfrm>
              <a:off x="8209279" y="5111750"/>
              <a:ext cx="330200" cy="486409"/>
            </a:xfrm>
            <a:custGeom>
              <a:avLst/>
              <a:gdLst/>
              <a:ahLst/>
              <a:cxnLst/>
              <a:rect l="l" t="t" r="r" b="b"/>
              <a:pathLst>
                <a:path w="330200" h="486410">
                  <a:moveTo>
                    <a:pt x="226695" y="182880"/>
                  </a:moveTo>
                  <a:lnTo>
                    <a:pt x="105410" y="182880"/>
                  </a:lnTo>
                  <a:lnTo>
                    <a:pt x="114300" y="184150"/>
                  </a:lnTo>
                  <a:lnTo>
                    <a:pt x="115570" y="190500"/>
                  </a:lnTo>
                  <a:lnTo>
                    <a:pt x="114300" y="209550"/>
                  </a:lnTo>
                  <a:lnTo>
                    <a:pt x="113029" y="234950"/>
                  </a:lnTo>
                  <a:lnTo>
                    <a:pt x="107950" y="257810"/>
                  </a:lnTo>
                  <a:lnTo>
                    <a:pt x="101600" y="278130"/>
                  </a:lnTo>
                  <a:lnTo>
                    <a:pt x="95250" y="307339"/>
                  </a:lnTo>
                  <a:lnTo>
                    <a:pt x="86360" y="328930"/>
                  </a:lnTo>
                  <a:lnTo>
                    <a:pt x="67310" y="359410"/>
                  </a:lnTo>
                  <a:lnTo>
                    <a:pt x="53340" y="377189"/>
                  </a:lnTo>
                  <a:lnTo>
                    <a:pt x="27940" y="407669"/>
                  </a:lnTo>
                  <a:lnTo>
                    <a:pt x="12700" y="427989"/>
                  </a:lnTo>
                  <a:lnTo>
                    <a:pt x="0" y="447039"/>
                  </a:lnTo>
                  <a:lnTo>
                    <a:pt x="0" y="454660"/>
                  </a:lnTo>
                  <a:lnTo>
                    <a:pt x="12700" y="468630"/>
                  </a:lnTo>
                  <a:lnTo>
                    <a:pt x="31750" y="486410"/>
                  </a:lnTo>
                  <a:lnTo>
                    <a:pt x="48260" y="486410"/>
                  </a:lnTo>
                  <a:lnTo>
                    <a:pt x="53340" y="481330"/>
                  </a:lnTo>
                  <a:lnTo>
                    <a:pt x="45720" y="472439"/>
                  </a:lnTo>
                  <a:lnTo>
                    <a:pt x="38100" y="461010"/>
                  </a:lnTo>
                  <a:lnTo>
                    <a:pt x="38100" y="453389"/>
                  </a:lnTo>
                  <a:lnTo>
                    <a:pt x="48260" y="434339"/>
                  </a:lnTo>
                  <a:lnTo>
                    <a:pt x="69850" y="412750"/>
                  </a:lnTo>
                  <a:lnTo>
                    <a:pt x="128270" y="340360"/>
                  </a:lnTo>
                  <a:lnTo>
                    <a:pt x="139700" y="328930"/>
                  </a:lnTo>
                  <a:lnTo>
                    <a:pt x="146050" y="321310"/>
                  </a:lnTo>
                  <a:lnTo>
                    <a:pt x="156210" y="317500"/>
                  </a:lnTo>
                  <a:lnTo>
                    <a:pt x="222250" y="317500"/>
                  </a:lnTo>
                  <a:lnTo>
                    <a:pt x="201929" y="283210"/>
                  </a:lnTo>
                  <a:lnTo>
                    <a:pt x="186690" y="254000"/>
                  </a:lnTo>
                  <a:lnTo>
                    <a:pt x="184150" y="237489"/>
                  </a:lnTo>
                  <a:lnTo>
                    <a:pt x="184150" y="218439"/>
                  </a:lnTo>
                  <a:lnTo>
                    <a:pt x="187960" y="204469"/>
                  </a:lnTo>
                  <a:lnTo>
                    <a:pt x="196850" y="199389"/>
                  </a:lnTo>
                  <a:lnTo>
                    <a:pt x="251575" y="199389"/>
                  </a:lnTo>
                  <a:lnTo>
                    <a:pt x="236220" y="190500"/>
                  </a:lnTo>
                  <a:lnTo>
                    <a:pt x="226695" y="182880"/>
                  </a:lnTo>
                  <a:close/>
                </a:path>
                <a:path w="330200" h="486410">
                  <a:moveTo>
                    <a:pt x="222250" y="317500"/>
                  </a:moveTo>
                  <a:lnTo>
                    <a:pt x="156210" y="317500"/>
                  </a:lnTo>
                  <a:lnTo>
                    <a:pt x="167640" y="323850"/>
                  </a:lnTo>
                  <a:lnTo>
                    <a:pt x="180340" y="334010"/>
                  </a:lnTo>
                  <a:lnTo>
                    <a:pt x="205740" y="367030"/>
                  </a:lnTo>
                  <a:lnTo>
                    <a:pt x="234950" y="407669"/>
                  </a:lnTo>
                  <a:lnTo>
                    <a:pt x="261620" y="447039"/>
                  </a:lnTo>
                  <a:lnTo>
                    <a:pt x="278129" y="468630"/>
                  </a:lnTo>
                  <a:lnTo>
                    <a:pt x="283210" y="473710"/>
                  </a:lnTo>
                  <a:lnTo>
                    <a:pt x="294640" y="473710"/>
                  </a:lnTo>
                  <a:lnTo>
                    <a:pt x="304800" y="466089"/>
                  </a:lnTo>
                  <a:lnTo>
                    <a:pt x="317500" y="457200"/>
                  </a:lnTo>
                  <a:lnTo>
                    <a:pt x="328929" y="448310"/>
                  </a:lnTo>
                  <a:lnTo>
                    <a:pt x="329988" y="441960"/>
                  </a:lnTo>
                  <a:lnTo>
                    <a:pt x="317500" y="441960"/>
                  </a:lnTo>
                  <a:lnTo>
                    <a:pt x="304800" y="440689"/>
                  </a:lnTo>
                  <a:lnTo>
                    <a:pt x="288290" y="427989"/>
                  </a:lnTo>
                  <a:lnTo>
                    <a:pt x="261620" y="383539"/>
                  </a:lnTo>
                  <a:lnTo>
                    <a:pt x="222250" y="317500"/>
                  </a:lnTo>
                  <a:close/>
                </a:path>
                <a:path w="330200" h="486410">
                  <a:moveTo>
                    <a:pt x="330200" y="440689"/>
                  </a:moveTo>
                  <a:lnTo>
                    <a:pt x="317500" y="441960"/>
                  </a:lnTo>
                  <a:lnTo>
                    <a:pt x="329988" y="441960"/>
                  </a:lnTo>
                  <a:lnTo>
                    <a:pt x="330200" y="440689"/>
                  </a:lnTo>
                  <a:close/>
                </a:path>
                <a:path w="330200" h="486410">
                  <a:moveTo>
                    <a:pt x="160020" y="0"/>
                  </a:moveTo>
                  <a:lnTo>
                    <a:pt x="148590" y="5080"/>
                  </a:lnTo>
                  <a:lnTo>
                    <a:pt x="142240" y="11430"/>
                  </a:lnTo>
                  <a:lnTo>
                    <a:pt x="139700" y="21589"/>
                  </a:lnTo>
                  <a:lnTo>
                    <a:pt x="135890" y="29210"/>
                  </a:lnTo>
                  <a:lnTo>
                    <a:pt x="139700" y="38100"/>
                  </a:lnTo>
                  <a:lnTo>
                    <a:pt x="142240" y="50800"/>
                  </a:lnTo>
                  <a:lnTo>
                    <a:pt x="146050" y="59689"/>
                  </a:lnTo>
                  <a:lnTo>
                    <a:pt x="147320" y="67310"/>
                  </a:lnTo>
                  <a:lnTo>
                    <a:pt x="146050" y="78739"/>
                  </a:lnTo>
                  <a:lnTo>
                    <a:pt x="139700" y="86360"/>
                  </a:lnTo>
                  <a:lnTo>
                    <a:pt x="128270" y="93980"/>
                  </a:lnTo>
                  <a:lnTo>
                    <a:pt x="115570" y="100330"/>
                  </a:lnTo>
                  <a:lnTo>
                    <a:pt x="107950" y="106680"/>
                  </a:lnTo>
                  <a:lnTo>
                    <a:pt x="99060" y="115569"/>
                  </a:lnTo>
                  <a:lnTo>
                    <a:pt x="91440" y="125730"/>
                  </a:lnTo>
                  <a:lnTo>
                    <a:pt x="82550" y="144780"/>
                  </a:lnTo>
                  <a:lnTo>
                    <a:pt x="76200" y="165100"/>
                  </a:lnTo>
                  <a:lnTo>
                    <a:pt x="69850" y="182880"/>
                  </a:lnTo>
                  <a:lnTo>
                    <a:pt x="67310" y="203200"/>
                  </a:lnTo>
                  <a:lnTo>
                    <a:pt x="66040" y="228600"/>
                  </a:lnTo>
                  <a:lnTo>
                    <a:pt x="66040" y="256539"/>
                  </a:lnTo>
                  <a:lnTo>
                    <a:pt x="67310" y="264160"/>
                  </a:lnTo>
                  <a:lnTo>
                    <a:pt x="72390" y="269239"/>
                  </a:lnTo>
                  <a:lnTo>
                    <a:pt x="80010" y="270510"/>
                  </a:lnTo>
                  <a:lnTo>
                    <a:pt x="85090" y="269239"/>
                  </a:lnTo>
                  <a:lnTo>
                    <a:pt x="86360" y="264160"/>
                  </a:lnTo>
                  <a:lnTo>
                    <a:pt x="86360" y="222250"/>
                  </a:lnTo>
                  <a:lnTo>
                    <a:pt x="88900" y="204469"/>
                  </a:lnTo>
                  <a:lnTo>
                    <a:pt x="91440" y="195580"/>
                  </a:lnTo>
                  <a:lnTo>
                    <a:pt x="96520" y="184150"/>
                  </a:lnTo>
                  <a:lnTo>
                    <a:pt x="105410" y="182880"/>
                  </a:lnTo>
                  <a:lnTo>
                    <a:pt x="226695" y="182880"/>
                  </a:lnTo>
                  <a:lnTo>
                    <a:pt x="223520" y="180339"/>
                  </a:lnTo>
                  <a:lnTo>
                    <a:pt x="215900" y="165100"/>
                  </a:lnTo>
                  <a:lnTo>
                    <a:pt x="209550" y="144780"/>
                  </a:lnTo>
                  <a:lnTo>
                    <a:pt x="207010" y="124460"/>
                  </a:lnTo>
                  <a:lnTo>
                    <a:pt x="203200" y="115569"/>
                  </a:lnTo>
                  <a:lnTo>
                    <a:pt x="196850" y="105410"/>
                  </a:lnTo>
                  <a:lnTo>
                    <a:pt x="186690" y="93980"/>
                  </a:lnTo>
                  <a:lnTo>
                    <a:pt x="180340" y="87630"/>
                  </a:lnTo>
                  <a:lnTo>
                    <a:pt x="180340" y="80010"/>
                  </a:lnTo>
                  <a:lnTo>
                    <a:pt x="184150" y="67310"/>
                  </a:lnTo>
                  <a:lnTo>
                    <a:pt x="187960" y="60960"/>
                  </a:lnTo>
                  <a:lnTo>
                    <a:pt x="193040" y="53339"/>
                  </a:lnTo>
                  <a:lnTo>
                    <a:pt x="196850" y="40639"/>
                  </a:lnTo>
                  <a:lnTo>
                    <a:pt x="190500" y="15239"/>
                  </a:lnTo>
                  <a:lnTo>
                    <a:pt x="184150" y="6350"/>
                  </a:lnTo>
                  <a:lnTo>
                    <a:pt x="173990" y="2539"/>
                  </a:lnTo>
                  <a:lnTo>
                    <a:pt x="160020" y="0"/>
                  </a:lnTo>
                  <a:close/>
                </a:path>
                <a:path w="330200" h="486410">
                  <a:moveTo>
                    <a:pt x="251575" y="199389"/>
                  </a:moveTo>
                  <a:lnTo>
                    <a:pt x="203200" y="199389"/>
                  </a:lnTo>
                  <a:lnTo>
                    <a:pt x="210820" y="203200"/>
                  </a:lnTo>
                  <a:lnTo>
                    <a:pt x="226060" y="215900"/>
                  </a:lnTo>
                  <a:lnTo>
                    <a:pt x="243840" y="228600"/>
                  </a:lnTo>
                  <a:lnTo>
                    <a:pt x="256540" y="234950"/>
                  </a:lnTo>
                  <a:lnTo>
                    <a:pt x="264160" y="237489"/>
                  </a:lnTo>
                  <a:lnTo>
                    <a:pt x="271779" y="234950"/>
                  </a:lnTo>
                  <a:lnTo>
                    <a:pt x="275590" y="228600"/>
                  </a:lnTo>
                  <a:lnTo>
                    <a:pt x="274320" y="224789"/>
                  </a:lnTo>
                  <a:lnTo>
                    <a:pt x="271779" y="218439"/>
                  </a:lnTo>
                  <a:lnTo>
                    <a:pt x="260350" y="204469"/>
                  </a:lnTo>
                  <a:lnTo>
                    <a:pt x="251575" y="199389"/>
                  </a:lnTo>
                  <a:close/>
                </a:path>
              </a:pathLst>
            </a:custGeom>
            <a:solidFill>
              <a:srgbClr val="CDCDCD"/>
            </a:solidFill>
          </p:spPr>
          <p:txBody>
            <a:bodyPr wrap="square" lIns="0" tIns="0" rIns="0" bIns="0" rtlCol="0"/>
            <a:lstStyle/>
            <a:p>
              <a:endParaRPr sz="1632"/>
            </a:p>
          </p:txBody>
        </p:sp>
        <p:sp>
          <p:nvSpPr>
            <p:cNvPr id="186" name="object 186"/>
            <p:cNvSpPr/>
            <p:nvPr/>
          </p:nvSpPr>
          <p:spPr>
            <a:xfrm>
              <a:off x="8209279" y="5111750"/>
              <a:ext cx="331470" cy="487680"/>
            </a:xfrm>
            <a:custGeom>
              <a:avLst/>
              <a:gdLst/>
              <a:ahLst/>
              <a:cxnLst/>
              <a:rect l="l" t="t" r="r" b="b"/>
              <a:pathLst>
                <a:path w="331470" h="487679">
                  <a:moveTo>
                    <a:pt x="328929" y="448310"/>
                  </a:moveTo>
                  <a:lnTo>
                    <a:pt x="330200" y="440689"/>
                  </a:lnTo>
                  <a:lnTo>
                    <a:pt x="317500" y="441960"/>
                  </a:lnTo>
                  <a:lnTo>
                    <a:pt x="304800" y="440689"/>
                  </a:lnTo>
                  <a:lnTo>
                    <a:pt x="261620" y="383539"/>
                  </a:lnTo>
                  <a:lnTo>
                    <a:pt x="222250" y="317500"/>
                  </a:lnTo>
                  <a:lnTo>
                    <a:pt x="201929" y="283210"/>
                  </a:lnTo>
                  <a:lnTo>
                    <a:pt x="184150" y="237489"/>
                  </a:lnTo>
                  <a:lnTo>
                    <a:pt x="184150" y="218439"/>
                  </a:lnTo>
                  <a:lnTo>
                    <a:pt x="187960" y="204469"/>
                  </a:lnTo>
                  <a:lnTo>
                    <a:pt x="196850" y="199389"/>
                  </a:lnTo>
                  <a:lnTo>
                    <a:pt x="203200" y="199389"/>
                  </a:lnTo>
                  <a:lnTo>
                    <a:pt x="210820" y="203200"/>
                  </a:lnTo>
                  <a:lnTo>
                    <a:pt x="226060" y="215900"/>
                  </a:lnTo>
                  <a:lnTo>
                    <a:pt x="243840" y="228600"/>
                  </a:lnTo>
                  <a:lnTo>
                    <a:pt x="256540" y="234950"/>
                  </a:lnTo>
                  <a:lnTo>
                    <a:pt x="264160" y="237489"/>
                  </a:lnTo>
                  <a:lnTo>
                    <a:pt x="271779" y="234950"/>
                  </a:lnTo>
                  <a:lnTo>
                    <a:pt x="275590" y="228600"/>
                  </a:lnTo>
                  <a:lnTo>
                    <a:pt x="274320" y="224789"/>
                  </a:lnTo>
                  <a:lnTo>
                    <a:pt x="271779" y="218439"/>
                  </a:lnTo>
                  <a:lnTo>
                    <a:pt x="260350" y="204469"/>
                  </a:lnTo>
                  <a:lnTo>
                    <a:pt x="236220" y="190500"/>
                  </a:lnTo>
                  <a:lnTo>
                    <a:pt x="223520" y="180339"/>
                  </a:lnTo>
                  <a:lnTo>
                    <a:pt x="215900" y="165100"/>
                  </a:lnTo>
                  <a:lnTo>
                    <a:pt x="209550" y="144780"/>
                  </a:lnTo>
                  <a:lnTo>
                    <a:pt x="207010" y="124460"/>
                  </a:lnTo>
                  <a:lnTo>
                    <a:pt x="203200" y="115569"/>
                  </a:lnTo>
                  <a:lnTo>
                    <a:pt x="196850" y="105410"/>
                  </a:lnTo>
                  <a:lnTo>
                    <a:pt x="186690" y="93980"/>
                  </a:lnTo>
                  <a:lnTo>
                    <a:pt x="180340" y="87630"/>
                  </a:lnTo>
                  <a:lnTo>
                    <a:pt x="180340" y="80010"/>
                  </a:lnTo>
                  <a:lnTo>
                    <a:pt x="184150" y="67310"/>
                  </a:lnTo>
                  <a:lnTo>
                    <a:pt x="187960" y="60960"/>
                  </a:lnTo>
                  <a:lnTo>
                    <a:pt x="193040" y="53339"/>
                  </a:lnTo>
                  <a:lnTo>
                    <a:pt x="196850" y="40639"/>
                  </a:lnTo>
                  <a:lnTo>
                    <a:pt x="173990" y="2539"/>
                  </a:lnTo>
                  <a:lnTo>
                    <a:pt x="160020" y="0"/>
                  </a:lnTo>
                  <a:lnTo>
                    <a:pt x="148590" y="5080"/>
                  </a:lnTo>
                  <a:lnTo>
                    <a:pt x="142240" y="11430"/>
                  </a:lnTo>
                  <a:lnTo>
                    <a:pt x="139700" y="21589"/>
                  </a:lnTo>
                  <a:lnTo>
                    <a:pt x="135890" y="29210"/>
                  </a:lnTo>
                  <a:lnTo>
                    <a:pt x="139700" y="38100"/>
                  </a:lnTo>
                  <a:lnTo>
                    <a:pt x="142240" y="50800"/>
                  </a:lnTo>
                  <a:lnTo>
                    <a:pt x="146050" y="59689"/>
                  </a:lnTo>
                  <a:lnTo>
                    <a:pt x="147320" y="67310"/>
                  </a:lnTo>
                  <a:lnTo>
                    <a:pt x="146050" y="78739"/>
                  </a:lnTo>
                  <a:lnTo>
                    <a:pt x="139700" y="86360"/>
                  </a:lnTo>
                  <a:lnTo>
                    <a:pt x="128270" y="93980"/>
                  </a:lnTo>
                  <a:lnTo>
                    <a:pt x="115570" y="100330"/>
                  </a:lnTo>
                  <a:lnTo>
                    <a:pt x="107950" y="106680"/>
                  </a:lnTo>
                  <a:lnTo>
                    <a:pt x="99060" y="115569"/>
                  </a:lnTo>
                  <a:lnTo>
                    <a:pt x="91440" y="125730"/>
                  </a:lnTo>
                  <a:lnTo>
                    <a:pt x="82550" y="144780"/>
                  </a:lnTo>
                  <a:lnTo>
                    <a:pt x="76200" y="165100"/>
                  </a:lnTo>
                  <a:lnTo>
                    <a:pt x="69850" y="182880"/>
                  </a:lnTo>
                  <a:lnTo>
                    <a:pt x="67310" y="203200"/>
                  </a:lnTo>
                  <a:lnTo>
                    <a:pt x="66040" y="228600"/>
                  </a:lnTo>
                  <a:lnTo>
                    <a:pt x="66040" y="243839"/>
                  </a:lnTo>
                  <a:lnTo>
                    <a:pt x="66040" y="256539"/>
                  </a:lnTo>
                  <a:lnTo>
                    <a:pt x="67310" y="264160"/>
                  </a:lnTo>
                  <a:lnTo>
                    <a:pt x="72390" y="269239"/>
                  </a:lnTo>
                  <a:lnTo>
                    <a:pt x="80010" y="270510"/>
                  </a:lnTo>
                  <a:lnTo>
                    <a:pt x="85090" y="269239"/>
                  </a:lnTo>
                  <a:lnTo>
                    <a:pt x="86360" y="264160"/>
                  </a:lnTo>
                  <a:lnTo>
                    <a:pt x="86360" y="248919"/>
                  </a:lnTo>
                  <a:lnTo>
                    <a:pt x="86360" y="222250"/>
                  </a:lnTo>
                  <a:lnTo>
                    <a:pt x="88900" y="204469"/>
                  </a:lnTo>
                  <a:lnTo>
                    <a:pt x="91440" y="195580"/>
                  </a:lnTo>
                  <a:lnTo>
                    <a:pt x="96520" y="184150"/>
                  </a:lnTo>
                  <a:lnTo>
                    <a:pt x="105410" y="182880"/>
                  </a:lnTo>
                  <a:lnTo>
                    <a:pt x="114300" y="184150"/>
                  </a:lnTo>
                  <a:lnTo>
                    <a:pt x="115570" y="190500"/>
                  </a:lnTo>
                  <a:lnTo>
                    <a:pt x="114300" y="209550"/>
                  </a:lnTo>
                  <a:lnTo>
                    <a:pt x="113029" y="234950"/>
                  </a:lnTo>
                  <a:lnTo>
                    <a:pt x="107950" y="257810"/>
                  </a:lnTo>
                  <a:lnTo>
                    <a:pt x="101600" y="278130"/>
                  </a:lnTo>
                  <a:lnTo>
                    <a:pt x="95250" y="307339"/>
                  </a:lnTo>
                  <a:lnTo>
                    <a:pt x="86360" y="328930"/>
                  </a:lnTo>
                  <a:lnTo>
                    <a:pt x="67310" y="359410"/>
                  </a:lnTo>
                  <a:lnTo>
                    <a:pt x="53340" y="377189"/>
                  </a:lnTo>
                  <a:lnTo>
                    <a:pt x="27940" y="407669"/>
                  </a:lnTo>
                  <a:lnTo>
                    <a:pt x="12700" y="427989"/>
                  </a:lnTo>
                  <a:lnTo>
                    <a:pt x="0" y="447039"/>
                  </a:lnTo>
                  <a:lnTo>
                    <a:pt x="0" y="454660"/>
                  </a:lnTo>
                  <a:lnTo>
                    <a:pt x="12700" y="468630"/>
                  </a:lnTo>
                  <a:lnTo>
                    <a:pt x="31750" y="486410"/>
                  </a:lnTo>
                  <a:lnTo>
                    <a:pt x="48260" y="486410"/>
                  </a:lnTo>
                  <a:lnTo>
                    <a:pt x="53340" y="481330"/>
                  </a:lnTo>
                  <a:lnTo>
                    <a:pt x="45720" y="472439"/>
                  </a:lnTo>
                  <a:lnTo>
                    <a:pt x="38100" y="461010"/>
                  </a:lnTo>
                  <a:lnTo>
                    <a:pt x="38100" y="453389"/>
                  </a:lnTo>
                  <a:lnTo>
                    <a:pt x="48260" y="434339"/>
                  </a:lnTo>
                  <a:lnTo>
                    <a:pt x="69850" y="412750"/>
                  </a:lnTo>
                  <a:lnTo>
                    <a:pt x="101600" y="373380"/>
                  </a:lnTo>
                  <a:lnTo>
                    <a:pt x="128270" y="340360"/>
                  </a:lnTo>
                  <a:lnTo>
                    <a:pt x="139700" y="328930"/>
                  </a:lnTo>
                  <a:lnTo>
                    <a:pt x="146050" y="321310"/>
                  </a:lnTo>
                  <a:lnTo>
                    <a:pt x="205740" y="367030"/>
                  </a:lnTo>
                  <a:lnTo>
                    <a:pt x="234950" y="407669"/>
                  </a:lnTo>
                  <a:lnTo>
                    <a:pt x="261620" y="447039"/>
                  </a:lnTo>
                  <a:lnTo>
                    <a:pt x="278129" y="468630"/>
                  </a:lnTo>
                  <a:lnTo>
                    <a:pt x="283210" y="473710"/>
                  </a:lnTo>
                  <a:lnTo>
                    <a:pt x="294640" y="473710"/>
                  </a:lnTo>
                  <a:lnTo>
                    <a:pt x="304800" y="466089"/>
                  </a:lnTo>
                  <a:lnTo>
                    <a:pt x="317500" y="457200"/>
                  </a:lnTo>
                  <a:lnTo>
                    <a:pt x="328929" y="448310"/>
                  </a:lnTo>
                  <a:close/>
                </a:path>
                <a:path w="331470" h="487679">
                  <a:moveTo>
                    <a:pt x="0" y="0"/>
                  </a:moveTo>
                  <a:lnTo>
                    <a:pt x="0" y="0"/>
                  </a:lnTo>
                </a:path>
                <a:path w="331470" h="487679">
                  <a:moveTo>
                    <a:pt x="331470" y="487680"/>
                  </a:moveTo>
                  <a:lnTo>
                    <a:pt x="331470" y="487680"/>
                  </a:lnTo>
                </a:path>
              </a:pathLst>
            </a:custGeom>
            <a:ln w="25518">
              <a:solidFill>
                <a:srgbClr val="000000"/>
              </a:solidFill>
            </a:ln>
          </p:spPr>
          <p:txBody>
            <a:bodyPr wrap="square" lIns="0" tIns="0" rIns="0" bIns="0" rtlCol="0"/>
            <a:lstStyle/>
            <a:p>
              <a:endParaRPr sz="1632"/>
            </a:p>
          </p:txBody>
        </p:sp>
      </p:grpSp>
      <p:sp>
        <p:nvSpPr>
          <p:cNvPr id="187" name="object 187"/>
          <p:cNvSpPr txBox="1"/>
          <p:nvPr/>
        </p:nvSpPr>
        <p:spPr>
          <a:xfrm>
            <a:off x="9364345" y="1390603"/>
            <a:ext cx="604610" cy="262787"/>
          </a:xfrm>
          <a:prstGeom prst="rect">
            <a:avLst/>
          </a:prstGeom>
        </p:spPr>
        <p:txBody>
          <a:bodyPr vert="horz" wrap="square" lIns="0" tIns="11516" rIns="0" bIns="0" rtlCol="0">
            <a:spAutoFit/>
          </a:bodyPr>
          <a:lstStyle/>
          <a:p>
            <a:pPr marL="11516">
              <a:spcBef>
                <a:spcPts val="91"/>
              </a:spcBef>
            </a:pPr>
            <a:r>
              <a:rPr sz="1632" b="1" dirty="0">
                <a:latin typeface="DejaVu Sans"/>
                <a:cs typeface="DejaVu Sans"/>
              </a:rPr>
              <a:t>2</a:t>
            </a:r>
            <a:r>
              <a:rPr sz="1632" b="1" spc="-91" dirty="0">
                <a:latin typeface="DejaVu Sans"/>
                <a:cs typeface="DejaVu Sans"/>
              </a:rPr>
              <a:t> </a:t>
            </a:r>
            <a:r>
              <a:rPr sz="1632" b="1" spc="-5" dirty="0">
                <a:latin typeface="DejaVu Sans"/>
                <a:cs typeface="DejaVu Sans"/>
              </a:rPr>
              <a:t>AM</a:t>
            </a:r>
            <a:endParaRPr sz="1632">
              <a:latin typeface="DejaVu Sans"/>
              <a:cs typeface="DejaVu Sans"/>
            </a:endParaRPr>
          </a:p>
        </p:txBody>
      </p:sp>
      <p:grpSp>
        <p:nvGrpSpPr>
          <p:cNvPr id="188" name="object 188"/>
          <p:cNvGrpSpPr/>
          <p:nvPr/>
        </p:nvGrpSpPr>
        <p:grpSpPr>
          <a:xfrm>
            <a:off x="1929378" y="2932645"/>
            <a:ext cx="103647" cy="2142045"/>
            <a:chOff x="447040" y="3230879"/>
            <a:chExt cx="114300" cy="2362200"/>
          </a:xfrm>
        </p:grpSpPr>
        <p:sp>
          <p:nvSpPr>
            <p:cNvPr id="189" name="object 189"/>
            <p:cNvSpPr/>
            <p:nvPr/>
          </p:nvSpPr>
          <p:spPr>
            <a:xfrm>
              <a:off x="504190" y="3230879"/>
              <a:ext cx="0" cy="2255520"/>
            </a:xfrm>
            <a:custGeom>
              <a:avLst/>
              <a:gdLst/>
              <a:ahLst/>
              <a:cxnLst/>
              <a:rect l="l" t="t" r="r" b="b"/>
              <a:pathLst>
                <a:path h="2255520">
                  <a:moveTo>
                    <a:pt x="0" y="0"/>
                  </a:moveTo>
                  <a:lnTo>
                    <a:pt x="0" y="2255520"/>
                  </a:lnTo>
                </a:path>
              </a:pathLst>
            </a:custGeom>
            <a:ln w="38097">
              <a:solidFill>
                <a:srgbClr val="000000"/>
              </a:solidFill>
            </a:ln>
          </p:spPr>
          <p:txBody>
            <a:bodyPr wrap="square" lIns="0" tIns="0" rIns="0" bIns="0" rtlCol="0"/>
            <a:lstStyle/>
            <a:p>
              <a:endParaRPr sz="1632"/>
            </a:p>
          </p:txBody>
        </p:sp>
        <p:sp>
          <p:nvSpPr>
            <p:cNvPr id="190" name="object 190"/>
            <p:cNvSpPr/>
            <p:nvPr/>
          </p:nvSpPr>
          <p:spPr>
            <a:xfrm>
              <a:off x="447040" y="5478779"/>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sz="1632"/>
            </a:p>
          </p:txBody>
        </p:sp>
      </p:grpSp>
    </p:spTree>
    <p:extLst>
      <p:ext uri="{BB962C8B-B14F-4D97-AF65-F5344CB8AC3E}">
        <p14:creationId xmlns:p14="http://schemas.microsoft.com/office/powerpoint/2010/main" val="1883030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2605" y="506145"/>
            <a:ext cx="6875275" cy="627182"/>
          </a:xfrm>
          <a:prstGeom prst="rect">
            <a:avLst/>
          </a:prstGeom>
        </p:spPr>
        <p:txBody>
          <a:bodyPr vert="horz" wrap="square" lIns="0" tIns="11516" rIns="0" bIns="0" rtlCol="0" anchor="ctr">
            <a:spAutoFit/>
          </a:bodyPr>
          <a:lstStyle/>
          <a:p>
            <a:pPr marL="11516">
              <a:spcBef>
                <a:spcPts val="91"/>
              </a:spcBef>
              <a:tabLst>
                <a:tab pos="686951" algn="l"/>
              </a:tabLst>
            </a:pPr>
            <a:r>
              <a:rPr spc="-222" dirty="0"/>
              <a:t>To	</a:t>
            </a:r>
            <a:r>
              <a:rPr spc="-5" dirty="0"/>
              <a:t>Pipeline, </a:t>
            </a:r>
            <a:r>
              <a:rPr spc="-41" dirty="0"/>
              <a:t>We </a:t>
            </a:r>
            <a:r>
              <a:rPr spc="-5" dirty="0"/>
              <a:t>Overlap</a:t>
            </a:r>
            <a:r>
              <a:rPr spc="-100" dirty="0"/>
              <a:t> </a:t>
            </a:r>
            <a:r>
              <a:rPr spc="-91" dirty="0"/>
              <a:t>Tasks</a:t>
            </a:r>
          </a:p>
        </p:txBody>
      </p:sp>
      <p:sp>
        <p:nvSpPr>
          <p:cNvPr id="3" name="object 3"/>
          <p:cNvSpPr/>
          <p:nvPr/>
        </p:nvSpPr>
        <p:spPr>
          <a:xfrm>
            <a:off x="4667970" y="6736503"/>
            <a:ext cx="5995424" cy="118619"/>
          </a:xfrm>
          <a:custGeom>
            <a:avLst/>
            <a:gdLst/>
            <a:ahLst/>
            <a:cxnLst/>
            <a:rect l="l" t="t" r="r" b="b"/>
            <a:pathLst>
              <a:path w="6611620" h="130809">
                <a:moveTo>
                  <a:pt x="54610" y="130809"/>
                </a:moveTo>
                <a:lnTo>
                  <a:pt x="54610" y="0"/>
                </a:lnTo>
                <a:lnTo>
                  <a:pt x="6611619" y="0"/>
                </a:lnTo>
              </a:path>
              <a:path w="6611620" h="130809">
                <a:moveTo>
                  <a:pt x="6611619" y="0"/>
                </a:moveTo>
                <a:lnTo>
                  <a:pt x="54610" y="0"/>
                </a:lnTo>
              </a:path>
              <a:path w="6611620" h="130809">
                <a:moveTo>
                  <a:pt x="0" y="0"/>
                </a:moveTo>
                <a:lnTo>
                  <a:pt x="54610" y="0"/>
                </a:lnTo>
              </a:path>
              <a:path w="6611620" h="130809">
                <a:moveTo>
                  <a:pt x="0" y="0"/>
                </a:moveTo>
                <a:lnTo>
                  <a:pt x="54610" y="0"/>
                </a:lnTo>
              </a:path>
              <a:path w="6611620" h="130809">
                <a:moveTo>
                  <a:pt x="54610" y="130809"/>
                </a:moveTo>
                <a:lnTo>
                  <a:pt x="54610" y="0"/>
                </a:lnTo>
              </a:path>
            </a:pathLst>
          </a:custGeom>
          <a:ln w="3175">
            <a:solidFill>
              <a:srgbClr val="B2B2B2"/>
            </a:solidFill>
          </a:ln>
        </p:spPr>
        <p:txBody>
          <a:bodyPr wrap="square" lIns="0" tIns="0" rIns="0" bIns="0" rtlCol="0"/>
          <a:lstStyle/>
          <a:p>
            <a:endParaRPr sz="1632"/>
          </a:p>
        </p:txBody>
      </p:sp>
      <p:sp>
        <p:nvSpPr>
          <p:cNvPr id="4" name="object 4"/>
          <p:cNvSpPr txBox="1"/>
          <p:nvPr/>
        </p:nvSpPr>
        <p:spPr>
          <a:xfrm>
            <a:off x="4503287" y="6648977"/>
            <a:ext cx="148561" cy="151218"/>
          </a:xfrm>
          <a:prstGeom prst="rect">
            <a:avLst/>
          </a:prstGeom>
        </p:spPr>
        <p:txBody>
          <a:bodyPr vert="horz" wrap="square" lIns="0" tIns="11516" rIns="0" bIns="0" rtlCol="0">
            <a:spAutoFit/>
          </a:bodyPr>
          <a:lstStyle/>
          <a:p>
            <a:pPr marL="11516">
              <a:spcBef>
                <a:spcPts val="91"/>
              </a:spcBef>
            </a:pPr>
            <a:r>
              <a:rPr sz="907" spc="-27" dirty="0">
                <a:latin typeface="Liberation Sans"/>
                <a:cs typeface="Liberation Sans"/>
              </a:rPr>
              <a:t>1</a:t>
            </a:r>
            <a:r>
              <a:rPr sz="907" dirty="0">
                <a:latin typeface="Liberation Sans"/>
                <a:cs typeface="Liberation Sans"/>
              </a:rPr>
              <a:t>2</a:t>
            </a:r>
            <a:endParaRPr sz="907">
              <a:latin typeface="Liberation Sans"/>
              <a:cs typeface="Liberation Sans"/>
            </a:endParaRPr>
          </a:p>
        </p:txBody>
      </p:sp>
      <p:sp>
        <p:nvSpPr>
          <p:cNvPr id="5" name="object 5"/>
          <p:cNvSpPr txBox="1"/>
          <p:nvPr/>
        </p:nvSpPr>
        <p:spPr>
          <a:xfrm>
            <a:off x="2335904" y="1358358"/>
            <a:ext cx="7018078" cy="262787"/>
          </a:xfrm>
          <a:prstGeom prst="rect">
            <a:avLst/>
          </a:prstGeom>
        </p:spPr>
        <p:txBody>
          <a:bodyPr vert="horz" wrap="square" lIns="0" tIns="11516" rIns="0" bIns="0" rtlCol="0">
            <a:spAutoFit/>
          </a:bodyPr>
          <a:lstStyle/>
          <a:p>
            <a:pPr marL="11516">
              <a:spcBef>
                <a:spcPts val="91"/>
              </a:spcBef>
              <a:tabLst>
                <a:tab pos="4951459" algn="l"/>
                <a:tab pos="6424401" algn="l"/>
              </a:tabLst>
            </a:pPr>
            <a:r>
              <a:rPr sz="1632" b="1" dirty="0">
                <a:latin typeface="DejaVu Sans"/>
                <a:cs typeface="DejaVu Sans"/>
              </a:rPr>
              <a:t>6</a:t>
            </a:r>
            <a:r>
              <a:rPr sz="1632" b="1" spc="-14" dirty="0">
                <a:latin typeface="DejaVu Sans"/>
                <a:cs typeface="DejaVu Sans"/>
              </a:rPr>
              <a:t> </a:t>
            </a:r>
            <a:r>
              <a:rPr sz="1632" b="1" spc="-5" dirty="0">
                <a:latin typeface="DejaVu Sans"/>
                <a:cs typeface="DejaVu Sans"/>
              </a:rPr>
              <a:t>PM	</a:t>
            </a:r>
            <a:r>
              <a:rPr sz="2448" b="1" spc="-6" baseline="1543" dirty="0">
                <a:latin typeface="DejaVu Sans"/>
                <a:cs typeface="DejaVu Sans"/>
              </a:rPr>
              <a:t>12	</a:t>
            </a:r>
            <a:r>
              <a:rPr sz="2448" b="1" baseline="3086" dirty="0">
                <a:latin typeface="DejaVu Sans"/>
                <a:cs typeface="DejaVu Sans"/>
              </a:rPr>
              <a:t>2</a:t>
            </a:r>
            <a:r>
              <a:rPr sz="2448" b="1" spc="-129" baseline="3086" dirty="0">
                <a:latin typeface="DejaVu Sans"/>
                <a:cs typeface="DejaVu Sans"/>
              </a:rPr>
              <a:t> </a:t>
            </a:r>
            <a:r>
              <a:rPr sz="2448" b="1" spc="-6" baseline="3086" dirty="0">
                <a:latin typeface="DejaVu Sans"/>
                <a:cs typeface="DejaVu Sans"/>
              </a:rPr>
              <a:t>AM</a:t>
            </a:r>
            <a:endParaRPr sz="2448" baseline="3086">
              <a:latin typeface="DejaVu Sans"/>
              <a:cs typeface="DejaVu Sans"/>
            </a:endParaRPr>
          </a:p>
        </p:txBody>
      </p:sp>
      <p:grpSp>
        <p:nvGrpSpPr>
          <p:cNvPr id="6" name="object 6"/>
          <p:cNvGrpSpPr/>
          <p:nvPr/>
        </p:nvGrpSpPr>
        <p:grpSpPr>
          <a:xfrm>
            <a:off x="2547752" y="1647418"/>
            <a:ext cx="6521146" cy="497507"/>
            <a:chOff x="1128970" y="1813560"/>
            <a:chExt cx="7191375" cy="548640"/>
          </a:xfrm>
        </p:grpSpPr>
        <p:sp>
          <p:nvSpPr>
            <p:cNvPr id="7" name="object 7"/>
            <p:cNvSpPr/>
            <p:nvPr/>
          </p:nvSpPr>
          <p:spPr>
            <a:xfrm>
              <a:off x="1141729" y="1813560"/>
              <a:ext cx="0" cy="252729"/>
            </a:xfrm>
            <a:custGeom>
              <a:avLst/>
              <a:gdLst/>
              <a:ahLst/>
              <a:cxnLst/>
              <a:rect l="l" t="t" r="r" b="b"/>
              <a:pathLst>
                <a:path h="252730">
                  <a:moveTo>
                    <a:pt x="0" y="0"/>
                  </a:moveTo>
                  <a:lnTo>
                    <a:pt x="0" y="252729"/>
                  </a:lnTo>
                </a:path>
              </a:pathLst>
            </a:custGeom>
            <a:ln w="25518">
              <a:solidFill>
                <a:srgbClr val="000000"/>
              </a:solidFill>
            </a:ln>
          </p:spPr>
          <p:txBody>
            <a:bodyPr wrap="square" lIns="0" tIns="0" rIns="0" bIns="0" rtlCol="0"/>
            <a:lstStyle/>
            <a:p>
              <a:endParaRPr sz="1632"/>
            </a:p>
          </p:txBody>
        </p:sp>
        <p:sp>
          <p:nvSpPr>
            <p:cNvPr id="8" name="object 8"/>
            <p:cNvSpPr/>
            <p:nvPr/>
          </p:nvSpPr>
          <p:spPr>
            <a:xfrm>
              <a:off x="1154429" y="1960880"/>
              <a:ext cx="7094220" cy="0"/>
            </a:xfrm>
            <a:custGeom>
              <a:avLst/>
              <a:gdLst/>
              <a:ahLst/>
              <a:cxnLst/>
              <a:rect l="l" t="t" r="r" b="b"/>
              <a:pathLst>
                <a:path w="7094220">
                  <a:moveTo>
                    <a:pt x="0" y="0"/>
                  </a:moveTo>
                  <a:lnTo>
                    <a:pt x="7094220" y="0"/>
                  </a:lnTo>
                </a:path>
              </a:pathLst>
            </a:custGeom>
            <a:ln w="25518">
              <a:solidFill>
                <a:srgbClr val="000000"/>
              </a:solidFill>
            </a:ln>
          </p:spPr>
          <p:txBody>
            <a:bodyPr wrap="square" lIns="0" tIns="0" rIns="0" bIns="0" rtlCol="0"/>
            <a:lstStyle/>
            <a:p>
              <a:endParaRPr sz="1632"/>
            </a:p>
          </p:txBody>
        </p:sp>
        <p:sp>
          <p:nvSpPr>
            <p:cNvPr id="9" name="object 9"/>
            <p:cNvSpPr/>
            <p:nvPr/>
          </p:nvSpPr>
          <p:spPr>
            <a:xfrm>
              <a:off x="8243569" y="192278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32"/>
            </a:p>
          </p:txBody>
        </p:sp>
        <p:sp>
          <p:nvSpPr>
            <p:cNvPr id="10" name="object 10"/>
            <p:cNvSpPr/>
            <p:nvPr/>
          </p:nvSpPr>
          <p:spPr>
            <a:xfrm>
              <a:off x="2034539" y="2076450"/>
              <a:ext cx="5080" cy="270510"/>
            </a:xfrm>
            <a:custGeom>
              <a:avLst/>
              <a:gdLst/>
              <a:ahLst/>
              <a:cxnLst/>
              <a:rect l="l" t="t" r="r" b="b"/>
              <a:pathLst>
                <a:path w="5080" h="270510">
                  <a:moveTo>
                    <a:pt x="2539" y="-12759"/>
                  </a:moveTo>
                  <a:lnTo>
                    <a:pt x="2539" y="283269"/>
                  </a:lnTo>
                </a:path>
              </a:pathLst>
            </a:custGeom>
            <a:ln w="30598">
              <a:solidFill>
                <a:srgbClr val="000000"/>
              </a:solidFill>
            </a:ln>
          </p:spPr>
          <p:txBody>
            <a:bodyPr wrap="square" lIns="0" tIns="0" rIns="0" bIns="0" rtlCol="0"/>
            <a:lstStyle/>
            <a:p>
              <a:endParaRPr sz="1632"/>
            </a:p>
          </p:txBody>
        </p:sp>
        <p:sp>
          <p:nvSpPr>
            <p:cNvPr id="11" name="object 11"/>
            <p:cNvSpPr/>
            <p:nvPr/>
          </p:nvSpPr>
          <p:spPr>
            <a:xfrm>
              <a:off x="2473896" y="2063698"/>
              <a:ext cx="483234" cy="296545"/>
            </a:xfrm>
            <a:custGeom>
              <a:avLst/>
              <a:gdLst/>
              <a:ahLst/>
              <a:cxnLst/>
              <a:rect l="l" t="t" r="r" b="b"/>
              <a:pathLst>
                <a:path w="483235" h="296544">
                  <a:moveTo>
                    <a:pt x="30594" y="0"/>
                  </a:moveTo>
                  <a:lnTo>
                    <a:pt x="0" y="0"/>
                  </a:lnTo>
                  <a:lnTo>
                    <a:pt x="0" y="296024"/>
                  </a:lnTo>
                  <a:lnTo>
                    <a:pt x="30594" y="296024"/>
                  </a:lnTo>
                  <a:lnTo>
                    <a:pt x="30594" y="0"/>
                  </a:lnTo>
                  <a:close/>
                </a:path>
                <a:path w="483235" h="296544">
                  <a:moveTo>
                    <a:pt x="482714" y="0"/>
                  </a:moveTo>
                  <a:lnTo>
                    <a:pt x="452120" y="0"/>
                  </a:lnTo>
                  <a:lnTo>
                    <a:pt x="452120" y="296024"/>
                  </a:lnTo>
                  <a:lnTo>
                    <a:pt x="482714" y="296024"/>
                  </a:lnTo>
                  <a:lnTo>
                    <a:pt x="482714" y="0"/>
                  </a:lnTo>
                  <a:close/>
                </a:path>
              </a:pathLst>
            </a:custGeom>
            <a:solidFill>
              <a:srgbClr val="000000"/>
            </a:solidFill>
          </p:spPr>
          <p:txBody>
            <a:bodyPr wrap="square" lIns="0" tIns="0" rIns="0" bIns="0" rtlCol="0"/>
            <a:lstStyle/>
            <a:p>
              <a:endParaRPr sz="1632"/>
            </a:p>
          </p:txBody>
        </p:sp>
        <p:sp>
          <p:nvSpPr>
            <p:cNvPr id="12" name="object 12"/>
            <p:cNvSpPr/>
            <p:nvPr/>
          </p:nvSpPr>
          <p:spPr>
            <a:xfrm>
              <a:off x="2051050" y="2190750"/>
              <a:ext cx="416559" cy="0"/>
            </a:xfrm>
            <a:custGeom>
              <a:avLst/>
              <a:gdLst/>
              <a:ahLst/>
              <a:cxnLst/>
              <a:rect l="l" t="t" r="r" b="b"/>
              <a:pathLst>
                <a:path w="416560">
                  <a:moveTo>
                    <a:pt x="0" y="0"/>
                  </a:moveTo>
                  <a:lnTo>
                    <a:pt x="416560" y="0"/>
                  </a:lnTo>
                </a:path>
              </a:pathLst>
            </a:custGeom>
            <a:ln w="25518">
              <a:solidFill>
                <a:srgbClr val="000000"/>
              </a:solidFill>
            </a:ln>
          </p:spPr>
          <p:txBody>
            <a:bodyPr wrap="square" lIns="0" tIns="0" rIns="0" bIns="0" rtlCol="0"/>
            <a:lstStyle/>
            <a:p>
              <a:endParaRPr sz="1632"/>
            </a:p>
          </p:txBody>
        </p:sp>
        <p:sp>
          <p:nvSpPr>
            <p:cNvPr id="13" name="object 13"/>
            <p:cNvSpPr/>
            <p:nvPr/>
          </p:nvSpPr>
          <p:spPr>
            <a:xfrm>
              <a:off x="2473896" y="2063698"/>
              <a:ext cx="931544" cy="296545"/>
            </a:xfrm>
            <a:custGeom>
              <a:avLst/>
              <a:gdLst/>
              <a:ahLst/>
              <a:cxnLst/>
              <a:rect l="l" t="t" r="r" b="b"/>
              <a:pathLst>
                <a:path w="931545" h="296544">
                  <a:moveTo>
                    <a:pt x="30594" y="0"/>
                  </a:moveTo>
                  <a:lnTo>
                    <a:pt x="0" y="0"/>
                  </a:lnTo>
                  <a:lnTo>
                    <a:pt x="0" y="296024"/>
                  </a:lnTo>
                  <a:lnTo>
                    <a:pt x="30594" y="296024"/>
                  </a:lnTo>
                  <a:lnTo>
                    <a:pt x="30594" y="0"/>
                  </a:lnTo>
                  <a:close/>
                </a:path>
                <a:path w="931545" h="296544">
                  <a:moveTo>
                    <a:pt x="482714" y="0"/>
                  </a:moveTo>
                  <a:lnTo>
                    <a:pt x="452120" y="0"/>
                  </a:lnTo>
                  <a:lnTo>
                    <a:pt x="452120" y="296024"/>
                  </a:lnTo>
                  <a:lnTo>
                    <a:pt x="482714" y="296024"/>
                  </a:lnTo>
                  <a:lnTo>
                    <a:pt x="482714" y="0"/>
                  </a:lnTo>
                  <a:close/>
                </a:path>
                <a:path w="931545" h="296544">
                  <a:moveTo>
                    <a:pt x="931024" y="0"/>
                  </a:moveTo>
                  <a:lnTo>
                    <a:pt x="900430" y="0"/>
                  </a:lnTo>
                  <a:lnTo>
                    <a:pt x="900430" y="296024"/>
                  </a:lnTo>
                  <a:lnTo>
                    <a:pt x="931024" y="296024"/>
                  </a:lnTo>
                  <a:lnTo>
                    <a:pt x="931024" y="0"/>
                  </a:lnTo>
                  <a:close/>
                </a:path>
              </a:pathLst>
            </a:custGeom>
            <a:solidFill>
              <a:srgbClr val="000000"/>
            </a:solidFill>
          </p:spPr>
          <p:txBody>
            <a:bodyPr wrap="square" lIns="0" tIns="0" rIns="0" bIns="0" rtlCol="0"/>
            <a:lstStyle/>
            <a:p>
              <a:endParaRPr sz="1632"/>
            </a:p>
          </p:txBody>
        </p:sp>
        <p:sp>
          <p:nvSpPr>
            <p:cNvPr id="14" name="object 14"/>
            <p:cNvSpPr/>
            <p:nvPr/>
          </p:nvSpPr>
          <p:spPr>
            <a:xfrm>
              <a:off x="2500629" y="2190750"/>
              <a:ext cx="419100" cy="0"/>
            </a:xfrm>
            <a:custGeom>
              <a:avLst/>
              <a:gdLst/>
              <a:ahLst/>
              <a:cxnLst/>
              <a:rect l="l" t="t" r="r" b="b"/>
              <a:pathLst>
                <a:path w="419100">
                  <a:moveTo>
                    <a:pt x="0" y="0"/>
                  </a:moveTo>
                  <a:lnTo>
                    <a:pt x="419100" y="0"/>
                  </a:lnTo>
                </a:path>
              </a:pathLst>
            </a:custGeom>
            <a:ln w="25518">
              <a:solidFill>
                <a:srgbClr val="000000"/>
              </a:solidFill>
            </a:ln>
          </p:spPr>
          <p:txBody>
            <a:bodyPr wrap="square" lIns="0" tIns="0" rIns="0" bIns="0" rtlCol="0"/>
            <a:lstStyle/>
            <a:p>
              <a:endParaRPr sz="1632"/>
            </a:p>
          </p:txBody>
        </p:sp>
        <p:sp>
          <p:nvSpPr>
            <p:cNvPr id="15" name="object 15"/>
            <p:cNvSpPr/>
            <p:nvPr/>
          </p:nvSpPr>
          <p:spPr>
            <a:xfrm>
              <a:off x="2926016" y="2063698"/>
              <a:ext cx="479425" cy="296545"/>
            </a:xfrm>
            <a:custGeom>
              <a:avLst/>
              <a:gdLst/>
              <a:ahLst/>
              <a:cxnLst/>
              <a:rect l="l" t="t" r="r" b="b"/>
              <a:pathLst>
                <a:path w="479425" h="296544">
                  <a:moveTo>
                    <a:pt x="30594" y="0"/>
                  </a:moveTo>
                  <a:lnTo>
                    <a:pt x="0" y="0"/>
                  </a:lnTo>
                  <a:lnTo>
                    <a:pt x="0" y="296024"/>
                  </a:lnTo>
                  <a:lnTo>
                    <a:pt x="30594" y="296024"/>
                  </a:lnTo>
                  <a:lnTo>
                    <a:pt x="30594" y="0"/>
                  </a:lnTo>
                  <a:close/>
                </a:path>
                <a:path w="479425" h="296544">
                  <a:moveTo>
                    <a:pt x="478904" y="0"/>
                  </a:moveTo>
                  <a:lnTo>
                    <a:pt x="448310" y="0"/>
                  </a:lnTo>
                  <a:lnTo>
                    <a:pt x="448310" y="296024"/>
                  </a:lnTo>
                  <a:lnTo>
                    <a:pt x="478904" y="296024"/>
                  </a:lnTo>
                  <a:lnTo>
                    <a:pt x="478904" y="0"/>
                  </a:lnTo>
                  <a:close/>
                </a:path>
              </a:pathLst>
            </a:custGeom>
            <a:solidFill>
              <a:srgbClr val="000000"/>
            </a:solidFill>
          </p:spPr>
          <p:txBody>
            <a:bodyPr wrap="square" lIns="0" tIns="0" rIns="0" bIns="0" rtlCol="0"/>
            <a:lstStyle/>
            <a:p>
              <a:endParaRPr sz="1632"/>
            </a:p>
          </p:txBody>
        </p:sp>
        <p:sp>
          <p:nvSpPr>
            <p:cNvPr id="16" name="object 16"/>
            <p:cNvSpPr/>
            <p:nvPr/>
          </p:nvSpPr>
          <p:spPr>
            <a:xfrm>
              <a:off x="2951480" y="2190750"/>
              <a:ext cx="415290" cy="0"/>
            </a:xfrm>
            <a:custGeom>
              <a:avLst/>
              <a:gdLst/>
              <a:ahLst/>
              <a:cxnLst/>
              <a:rect l="l" t="t" r="r" b="b"/>
              <a:pathLst>
                <a:path w="415289">
                  <a:moveTo>
                    <a:pt x="0" y="0"/>
                  </a:moveTo>
                  <a:lnTo>
                    <a:pt x="415290" y="0"/>
                  </a:lnTo>
                </a:path>
              </a:pathLst>
            </a:custGeom>
            <a:ln w="25518">
              <a:solidFill>
                <a:srgbClr val="000000"/>
              </a:solidFill>
            </a:ln>
          </p:spPr>
          <p:txBody>
            <a:bodyPr wrap="square" lIns="0" tIns="0" rIns="0" bIns="0" rtlCol="0"/>
            <a:lstStyle/>
            <a:p>
              <a:endParaRPr sz="1632"/>
            </a:p>
          </p:txBody>
        </p:sp>
        <p:sp>
          <p:nvSpPr>
            <p:cNvPr id="17" name="object 17"/>
            <p:cNvSpPr/>
            <p:nvPr/>
          </p:nvSpPr>
          <p:spPr>
            <a:xfrm>
              <a:off x="1154429" y="2119630"/>
              <a:ext cx="1755139" cy="0"/>
            </a:xfrm>
            <a:custGeom>
              <a:avLst/>
              <a:gdLst/>
              <a:ahLst/>
              <a:cxnLst/>
              <a:rect l="l" t="t" r="r" b="b"/>
              <a:pathLst>
                <a:path w="1755139">
                  <a:moveTo>
                    <a:pt x="902969" y="0"/>
                  </a:moveTo>
                  <a:lnTo>
                    <a:pt x="1303020" y="0"/>
                  </a:lnTo>
                </a:path>
                <a:path w="1755139">
                  <a:moveTo>
                    <a:pt x="1355089" y="0"/>
                  </a:moveTo>
                  <a:lnTo>
                    <a:pt x="1755139" y="0"/>
                  </a:lnTo>
                </a:path>
                <a:path w="1755139">
                  <a:moveTo>
                    <a:pt x="0" y="0"/>
                  </a:moveTo>
                  <a:lnTo>
                    <a:pt x="402589" y="0"/>
                  </a:lnTo>
                </a:path>
              </a:pathLst>
            </a:custGeom>
            <a:ln w="25518">
              <a:solidFill>
                <a:srgbClr val="DB0080"/>
              </a:solidFill>
            </a:ln>
          </p:spPr>
          <p:txBody>
            <a:bodyPr wrap="square" lIns="0" tIns="0" rIns="0" bIns="0" rtlCol="0"/>
            <a:lstStyle/>
            <a:p>
              <a:endParaRPr sz="1632"/>
            </a:p>
          </p:txBody>
        </p:sp>
        <p:sp>
          <p:nvSpPr>
            <p:cNvPr id="18" name="object 18"/>
            <p:cNvSpPr/>
            <p:nvPr/>
          </p:nvSpPr>
          <p:spPr>
            <a:xfrm>
              <a:off x="1598929" y="2190750"/>
              <a:ext cx="416559" cy="0"/>
            </a:xfrm>
            <a:custGeom>
              <a:avLst/>
              <a:gdLst/>
              <a:ahLst/>
              <a:cxnLst/>
              <a:rect l="l" t="t" r="r" b="b"/>
              <a:pathLst>
                <a:path w="416560">
                  <a:moveTo>
                    <a:pt x="0" y="0"/>
                  </a:moveTo>
                  <a:lnTo>
                    <a:pt x="416559" y="0"/>
                  </a:lnTo>
                </a:path>
              </a:pathLst>
            </a:custGeom>
            <a:ln w="25518">
              <a:solidFill>
                <a:srgbClr val="000000"/>
              </a:solidFill>
            </a:ln>
          </p:spPr>
          <p:txBody>
            <a:bodyPr wrap="square" lIns="0" tIns="0" rIns="0" bIns="0" rtlCol="0"/>
            <a:lstStyle/>
            <a:p>
              <a:endParaRPr sz="1632"/>
            </a:p>
          </p:txBody>
        </p:sp>
        <p:sp>
          <p:nvSpPr>
            <p:cNvPr id="19" name="object 19"/>
            <p:cNvSpPr/>
            <p:nvPr/>
          </p:nvSpPr>
          <p:spPr>
            <a:xfrm>
              <a:off x="2062479" y="2270760"/>
              <a:ext cx="393700" cy="0"/>
            </a:xfrm>
            <a:custGeom>
              <a:avLst/>
              <a:gdLst/>
              <a:ahLst/>
              <a:cxnLst/>
              <a:rect l="l" t="t" r="r" b="b"/>
              <a:pathLst>
                <a:path w="393700">
                  <a:moveTo>
                    <a:pt x="0" y="0"/>
                  </a:moveTo>
                  <a:lnTo>
                    <a:pt x="393700" y="0"/>
                  </a:lnTo>
                </a:path>
              </a:pathLst>
            </a:custGeom>
            <a:ln w="25518">
              <a:solidFill>
                <a:srgbClr val="F29ED0"/>
              </a:solidFill>
            </a:ln>
          </p:spPr>
          <p:txBody>
            <a:bodyPr wrap="square" lIns="0" tIns="0" rIns="0" bIns="0" rtlCol="0"/>
            <a:lstStyle/>
            <a:p>
              <a:endParaRPr sz="1632"/>
            </a:p>
          </p:txBody>
        </p:sp>
        <p:sp>
          <p:nvSpPr>
            <p:cNvPr id="20" name="object 20"/>
            <p:cNvSpPr/>
            <p:nvPr/>
          </p:nvSpPr>
          <p:spPr>
            <a:xfrm>
              <a:off x="2509519" y="2340610"/>
              <a:ext cx="397510" cy="1270"/>
            </a:xfrm>
            <a:custGeom>
              <a:avLst/>
              <a:gdLst/>
              <a:ahLst/>
              <a:cxnLst/>
              <a:rect l="l" t="t" r="r" b="b"/>
              <a:pathLst>
                <a:path w="397510" h="1269">
                  <a:moveTo>
                    <a:pt x="0" y="0"/>
                  </a:moveTo>
                  <a:lnTo>
                    <a:pt x="397510" y="1269"/>
                  </a:lnTo>
                </a:path>
              </a:pathLst>
            </a:custGeom>
            <a:ln w="25518">
              <a:solidFill>
                <a:srgbClr val="909090"/>
              </a:solidFill>
            </a:ln>
          </p:spPr>
          <p:txBody>
            <a:bodyPr wrap="square" lIns="0" tIns="0" rIns="0" bIns="0" rtlCol="0"/>
            <a:lstStyle/>
            <a:p>
              <a:endParaRPr sz="1632"/>
            </a:p>
          </p:txBody>
        </p:sp>
        <p:sp>
          <p:nvSpPr>
            <p:cNvPr id="21" name="object 21"/>
            <p:cNvSpPr/>
            <p:nvPr/>
          </p:nvSpPr>
          <p:spPr>
            <a:xfrm>
              <a:off x="2509519" y="2270760"/>
              <a:ext cx="849630" cy="1270"/>
            </a:xfrm>
            <a:custGeom>
              <a:avLst/>
              <a:gdLst/>
              <a:ahLst/>
              <a:cxnLst/>
              <a:rect l="l" t="t" r="r" b="b"/>
              <a:pathLst>
                <a:path w="849629" h="1269">
                  <a:moveTo>
                    <a:pt x="0" y="1269"/>
                  </a:moveTo>
                  <a:lnTo>
                    <a:pt x="397510" y="1269"/>
                  </a:lnTo>
                </a:path>
                <a:path w="849629" h="1269">
                  <a:moveTo>
                    <a:pt x="453390" y="0"/>
                  </a:moveTo>
                  <a:lnTo>
                    <a:pt x="849630" y="0"/>
                  </a:lnTo>
                </a:path>
              </a:pathLst>
            </a:custGeom>
            <a:ln w="25518">
              <a:solidFill>
                <a:srgbClr val="F29ED0"/>
              </a:solidFill>
            </a:ln>
          </p:spPr>
          <p:txBody>
            <a:bodyPr wrap="square" lIns="0" tIns="0" rIns="0" bIns="0" rtlCol="0"/>
            <a:lstStyle/>
            <a:p>
              <a:endParaRPr sz="1632"/>
            </a:p>
          </p:txBody>
        </p:sp>
        <p:sp>
          <p:nvSpPr>
            <p:cNvPr id="22" name="object 22"/>
            <p:cNvSpPr/>
            <p:nvPr/>
          </p:nvSpPr>
          <p:spPr>
            <a:xfrm>
              <a:off x="2960369" y="2340610"/>
              <a:ext cx="398780" cy="1270"/>
            </a:xfrm>
            <a:custGeom>
              <a:avLst/>
              <a:gdLst/>
              <a:ahLst/>
              <a:cxnLst/>
              <a:rect l="l" t="t" r="r" b="b"/>
              <a:pathLst>
                <a:path w="398779" h="1269">
                  <a:moveTo>
                    <a:pt x="0" y="0"/>
                  </a:moveTo>
                  <a:lnTo>
                    <a:pt x="398780" y="1269"/>
                  </a:lnTo>
                </a:path>
              </a:pathLst>
            </a:custGeom>
            <a:ln w="25518">
              <a:solidFill>
                <a:srgbClr val="909090"/>
              </a:solidFill>
            </a:ln>
          </p:spPr>
          <p:txBody>
            <a:bodyPr wrap="square" lIns="0" tIns="0" rIns="0" bIns="0" rtlCol="0"/>
            <a:lstStyle/>
            <a:p>
              <a:endParaRPr sz="1632"/>
            </a:p>
          </p:txBody>
        </p:sp>
        <p:sp>
          <p:nvSpPr>
            <p:cNvPr id="23" name="object 23"/>
            <p:cNvSpPr/>
            <p:nvPr/>
          </p:nvSpPr>
          <p:spPr>
            <a:xfrm>
              <a:off x="3415030" y="2270760"/>
              <a:ext cx="394970" cy="0"/>
            </a:xfrm>
            <a:custGeom>
              <a:avLst/>
              <a:gdLst/>
              <a:ahLst/>
              <a:cxnLst/>
              <a:rect l="l" t="t" r="r" b="b"/>
              <a:pathLst>
                <a:path w="394970">
                  <a:moveTo>
                    <a:pt x="0" y="0"/>
                  </a:moveTo>
                  <a:lnTo>
                    <a:pt x="394970" y="0"/>
                  </a:lnTo>
                </a:path>
              </a:pathLst>
            </a:custGeom>
            <a:ln w="25518">
              <a:solidFill>
                <a:srgbClr val="F29ED0"/>
              </a:solidFill>
            </a:ln>
          </p:spPr>
          <p:txBody>
            <a:bodyPr wrap="square" lIns="0" tIns="0" rIns="0" bIns="0" rtlCol="0"/>
            <a:lstStyle/>
            <a:p>
              <a:endParaRPr sz="1632"/>
            </a:p>
          </p:txBody>
        </p:sp>
        <p:sp>
          <p:nvSpPr>
            <p:cNvPr id="24" name="object 24"/>
            <p:cNvSpPr/>
            <p:nvPr/>
          </p:nvSpPr>
          <p:spPr>
            <a:xfrm>
              <a:off x="3411219" y="2340610"/>
              <a:ext cx="849630" cy="1270"/>
            </a:xfrm>
            <a:custGeom>
              <a:avLst/>
              <a:gdLst/>
              <a:ahLst/>
              <a:cxnLst/>
              <a:rect l="l" t="t" r="r" b="b"/>
              <a:pathLst>
                <a:path w="849629" h="1269">
                  <a:moveTo>
                    <a:pt x="0" y="0"/>
                  </a:moveTo>
                  <a:lnTo>
                    <a:pt x="398779" y="1269"/>
                  </a:lnTo>
                </a:path>
                <a:path w="849629" h="1269">
                  <a:moveTo>
                    <a:pt x="452119" y="0"/>
                  </a:moveTo>
                  <a:lnTo>
                    <a:pt x="849629" y="1269"/>
                  </a:lnTo>
                </a:path>
              </a:pathLst>
            </a:custGeom>
            <a:ln w="25518">
              <a:solidFill>
                <a:srgbClr val="909090"/>
              </a:solidFill>
            </a:ln>
          </p:spPr>
          <p:txBody>
            <a:bodyPr wrap="square" lIns="0" tIns="0" rIns="0" bIns="0" rtlCol="0"/>
            <a:lstStyle/>
            <a:p>
              <a:endParaRPr sz="1632"/>
            </a:p>
          </p:txBody>
        </p:sp>
        <p:sp>
          <p:nvSpPr>
            <p:cNvPr id="25" name="object 25"/>
            <p:cNvSpPr/>
            <p:nvPr/>
          </p:nvSpPr>
          <p:spPr>
            <a:xfrm>
              <a:off x="1606549" y="2119630"/>
              <a:ext cx="401320" cy="0"/>
            </a:xfrm>
            <a:custGeom>
              <a:avLst/>
              <a:gdLst/>
              <a:ahLst/>
              <a:cxnLst/>
              <a:rect l="l" t="t" r="r" b="b"/>
              <a:pathLst>
                <a:path w="401319">
                  <a:moveTo>
                    <a:pt x="0" y="0"/>
                  </a:moveTo>
                  <a:lnTo>
                    <a:pt x="401319" y="0"/>
                  </a:lnTo>
                </a:path>
              </a:pathLst>
            </a:custGeom>
            <a:ln w="25518">
              <a:solidFill>
                <a:srgbClr val="DB0080"/>
              </a:solidFill>
            </a:ln>
          </p:spPr>
          <p:txBody>
            <a:bodyPr wrap="square" lIns="0" tIns="0" rIns="0" bIns="0" rtlCol="0"/>
            <a:lstStyle/>
            <a:p>
              <a:endParaRPr sz="1632"/>
            </a:p>
          </p:txBody>
        </p:sp>
        <p:sp>
          <p:nvSpPr>
            <p:cNvPr id="26" name="object 26"/>
            <p:cNvSpPr/>
            <p:nvPr/>
          </p:nvSpPr>
          <p:spPr>
            <a:xfrm>
              <a:off x="3374330" y="2063690"/>
              <a:ext cx="31115" cy="296545"/>
            </a:xfrm>
            <a:custGeom>
              <a:avLst/>
              <a:gdLst/>
              <a:ahLst/>
              <a:cxnLst/>
              <a:rect l="l" t="t" r="r" b="b"/>
              <a:pathLst>
                <a:path w="31114" h="296544">
                  <a:moveTo>
                    <a:pt x="0" y="296028"/>
                  </a:moveTo>
                  <a:lnTo>
                    <a:pt x="30598" y="296028"/>
                  </a:lnTo>
                  <a:lnTo>
                    <a:pt x="30598" y="0"/>
                  </a:lnTo>
                  <a:lnTo>
                    <a:pt x="0" y="0"/>
                  </a:lnTo>
                  <a:lnTo>
                    <a:pt x="0" y="296028"/>
                  </a:lnTo>
                  <a:close/>
                </a:path>
              </a:pathLst>
            </a:custGeom>
            <a:solidFill>
              <a:srgbClr val="000000"/>
            </a:solidFill>
          </p:spPr>
          <p:txBody>
            <a:bodyPr wrap="square" lIns="0" tIns="0" rIns="0" bIns="0" rtlCol="0"/>
            <a:lstStyle/>
            <a:p>
              <a:endParaRPr sz="1632"/>
            </a:p>
          </p:txBody>
        </p:sp>
        <p:sp>
          <p:nvSpPr>
            <p:cNvPr id="27" name="object 27"/>
            <p:cNvSpPr/>
            <p:nvPr/>
          </p:nvSpPr>
          <p:spPr>
            <a:xfrm>
              <a:off x="1586229" y="2076450"/>
              <a:ext cx="1353820" cy="285750"/>
            </a:xfrm>
            <a:custGeom>
              <a:avLst/>
              <a:gdLst/>
              <a:ahLst/>
              <a:cxnLst/>
              <a:rect l="l" t="t" r="r" b="b"/>
              <a:pathLst>
                <a:path w="1353820" h="285750">
                  <a:moveTo>
                    <a:pt x="0" y="0"/>
                  </a:moveTo>
                  <a:lnTo>
                    <a:pt x="0" y="285750"/>
                  </a:lnTo>
                </a:path>
                <a:path w="1353820" h="285750">
                  <a:moveTo>
                    <a:pt x="452119" y="0"/>
                  </a:moveTo>
                  <a:lnTo>
                    <a:pt x="452119" y="285750"/>
                  </a:lnTo>
                </a:path>
                <a:path w="1353820" h="285750">
                  <a:moveTo>
                    <a:pt x="902969" y="0"/>
                  </a:moveTo>
                  <a:lnTo>
                    <a:pt x="902969" y="285750"/>
                  </a:lnTo>
                </a:path>
                <a:path w="1353820" h="285750">
                  <a:moveTo>
                    <a:pt x="1353820" y="0"/>
                  </a:moveTo>
                  <a:lnTo>
                    <a:pt x="1353820" y="285750"/>
                  </a:lnTo>
                </a:path>
              </a:pathLst>
            </a:custGeom>
            <a:ln w="25518">
              <a:solidFill>
                <a:srgbClr val="000000"/>
              </a:solidFill>
            </a:ln>
          </p:spPr>
          <p:txBody>
            <a:bodyPr wrap="square" lIns="0" tIns="0" rIns="0" bIns="0" rtlCol="0"/>
            <a:lstStyle/>
            <a:p>
              <a:endParaRPr sz="1632"/>
            </a:p>
          </p:txBody>
        </p:sp>
        <p:sp>
          <p:nvSpPr>
            <p:cNvPr id="28" name="object 28"/>
            <p:cNvSpPr/>
            <p:nvPr/>
          </p:nvSpPr>
          <p:spPr>
            <a:xfrm>
              <a:off x="3840480" y="2063690"/>
              <a:ext cx="453390" cy="296545"/>
            </a:xfrm>
            <a:custGeom>
              <a:avLst/>
              <a:gdLst/>
              <a:ahLst/>
              <a:cxnLst/>
              <a:rect l="l" t="t" r="r" b="b"/>
              <a:pathLst>
                <a:path w="453389" h="296544">
                  <a:moveTo>
                    <a:pt x="0" y="0"/>
                  </a:moveTo>
                  <a:lnTo>
                    <a:pt x="0" y="296028"/>
                  </a:lnTo>
                </a:path>
                <a:path w="453389" h="296544">
                  <a:moveTo>
                    <a:pt x="453390" y="0"/>
                  </a:moveTo>
                  <a:lnTo>
                    <a:pt x="453390" y="296028"/>
                  </a:lnTo>
                </a:path>
              </a:pathLst>
            </a:custGeom>
            <a:ln w="30598">
              <a:solidFill>
                <a:srgbClr val="000000"/>
              </a:solidFill>
            </a:ln>
          </p:spPr>
          <p:txBody>
            <a:bodyPr wrap="square" lIns="0" tIns="0" rIns="0" bIns="0" rtlCol="0"/>
            <a:lstStyle/>
            <a:p>
              <a:endParaRPr sz="1632"/>
            </a:p>
          </p:txBody>
        </p:sp>
      </p:grpSp>
      <p:sp>
        <p:nvSpPr>
          <p:cNvPr id="29" name="object 29"/>
          <p:cNvSpPr txBox="1"/>
          <p:nvPr/>
        </p:nvSpPr>
        <p:spPr>
          <a:xfrm>
            <a:off x="4938606" y="1392907"/>
            <a:ext cx="167563" cy="262787"/>
          </a:xfrm>
          <a:prstGeom prst="rect">
            <a:avLst/>
          </a:prstGeom>
        </p:spPr>
        <p:txBody>
          <a:bodyPr vert="horz" wrap="square" lIns="0" tIns="11516" rIns="0" bIns="0" rtlCol="0">
            <a:spAutoFit/>
          </a:bodyPr>
          <a:lstStyle/>
          <a:p>
            <a:pPr marL="11516">
              <a:spcBef>
                <a:spcPts val="91"/>
              </a:spcBef>
            </a:pPr>
            <a:r>
              <a:rPr sz="1632" b="1" dirty="0">
                <a:latin typeface="DejaVu Sans"/>
                <a:cs typeface="DejaVu Sans"/>
              </a:rPr>
              <a:t>9</a:t>
            </a:r>
            <a:endParaRPr sz="1632">
              <a:latin typeface="DejaVu Sans"/>
              <a:cs typeface="DejaVu Sans"/>
            </a:endParaRPr>
          </a:p>
        </p:txBody>
      </p:sp>
      <p:sp>
        <p:nvSpPr>
          <p:cNvPr id="30" name="object 30"/>
          <p:cNvSpPr txBox="1"/>
          <p:nvPr/>
        </p:nvSpPr>
        <p:spPr>
          <a:xfrm>
            <a:off x="3320554" y="1380239"/>
            <a:ext cx="5024018" cy="262787"/>
          </a:xfrm>
          <a:prstGeom prst="rect">
            <a:avLst/>
          </a:prstGeom>
        </p:spPr>
        <p:txBody>
          <a:bodyPr vert="horz" wrap="square" lIns="0" tIns="11516" rIns="0" bIns="0" rtlCol="0">
            <a:spAutoFit/>
          </a:bodyPr>
          <a:lstStyle/>
          <a:p>
            <a:pPr marL="11516">
              <a:spcBef>
                <a:spcPts val="91"/>
              </a:spcBef>
              <a:tabLst>
                <a:tab pos="800963" algn="l"/>
                <a:tab pos="2375249" algn="l"/>
                <a:tab pos="3192911" algn="l"/>
                <a:tab pos="4867390" algn="l"/>
              </a:tabLst>
            </a:pPr>
            <a:r>
              <a:rPr sz="1632" b="1" dirty="0">
                <a:latin typeface="DejaVu Sans"/>
                <a:cs typeface="DejaVu Sans"/>
              </a:rPr>
              <a:t>7	</a:t>
            </a:r>
            <a:r>
              <a:rPr sz="2448" b="1" baseline="3086" dirty="0">
                <a:latin typeface="DejaVu Sans"/>
                <a:cs typeface="DejaVu Sans"/>
              </a:rPr>
              <a:t>8	</a:t>
            </a:r>
            <a:r>
              <a:rPr sz="1632" b="1" spc="-5" dirty="0">
                <a:latin typeface="DejaVu Sans"/>
                <a:cs typeface="DejaVu Sans"/>
              </a:rPr>
              <a:t>1</a:t>
            </a:r>
            <a:r>
              <a:rPr sz="1632" b="1" dirty="0">
                <a:latin typeface="DejaVu Sans"/>
                <a:cs typeface="DejaVu Sans"/>
              </a:rPr>
              <a:t>0	</a:t>
            </a:r>
            <a:r>
              <a:rPr sz="1632" b="1" spc="-5" dirty="0">
                <a:latin typeface="DejaVu Sans"/>
                <a:cs typeface="DejaVu Sans"/>
              </a:rPr>
              <a:t>1</a:t>
            </a:r>
            <a:r>
              <a:rPr sz="1632" b="1" dirty="0">
                <a:latin typeface="DejaVu Sans"/>
                <a:cs typeface="DejaVu Sans"/>
              </a:rPr>
              <a:t>1	</a:t>
            </a:r>
            <a:r>
              <a:rPr sz="2448" b="1" baseline="3086" dirty="0">
                <a:latin typeface="DejaVu Sans"/>
                <a:cs typeface="DejaVu Sans"/>
              </a:rPr>
              <a:t>1</a:t>
            </a:r>
            <a:endParaRPr sz="2448" baseline="3086">
              <a:latin typeface="DejaVu Sans"/>
              <a:cs typeface="DejaVu Sans"/>
            </a:endParaRPr>
          </a:p>
        </p:txBody>
      </p:sp>
      <p:sp>
        <p:nvSpPr>
          <p:cNvPr id="31" name="object 31"/>
          <p:cNvSpPr txBox="1"/>
          <p:nvPr/>
        </p:nvSpPr>
        <p:spPr>
          <a:xfrm>
            <a:off x="6735158" y="2042053"/>
            <a:ext cx="3704242" cy="3666540"/>
          </a:xfrm>
          <a:prstGeom prst="rect">
            <a:avLst/>
          </a:prstGeom>
        </p:spPr>
        <p:txBody>
          <a:bodyPr vert="horz" wrap="square" lIns="0" tIns="11516" rIns="0" bIns="0" rtlCol="0">
            <a:spAutoFit/>
          </a:bodyPr>
          <a:lstStyle/>
          <a:p>
            <a:pPr marL="456624" algn="just">
              <a:spcBef>
                <a:spcPts val="91"/>
              </a:spcBef>
            </a:pPr>
            <a:r>
              <a:rPr sz="1632" i="1" spc="-5" dirty="0">
                <a:latin typeface="DejaVu Sans"/>
                <a:cs typeface="DejaVu Sans"/>
              </a:rPr>
              <a:t>Time</a:t>
            </a:r>
            <a:endParaRPr sz="1632" dirty="0">
              <a:latin typeface="DejaVu Sans"/>
              <a:cs typeface="DejaVu Sans"/>
            </a:endParaRPr>
          </a:p>
          <a:p>
            <a:pPr marL="297266" marR="29366" indent="-285750" algn="just">
              <a:lnSpc>
                <a:spcPct val="89800"/>
              </a:lnSpc>
              <a:spcBef>
                <a:spcPts val="1437"/>
              </a:spcBef>
              <a:buFont typeface="Arial" panose="020B0604020202020204" pitchFamily="34" charset="0"/>
              <a:buChar char="•"/>
            </a:pPr>
            <a:r>
              <a:rPr sz="1587" spc="-9" dirty="0">
                <a:latin typeface="Liberation Sans"/>
                <a:cs typeface="Liberation Sans"/>
              </a:rPr>
              <a:t>Pipelining doesn’t help </a:t>
            </a:r>
            <a:r>
              <a:rPr sz="1587" b="1" spc="-5" dirty="0">
                <a:solidFill>
                  <a:srgbClr val="0136BB"/>
                </a:solidFill>
                <a:latin typeface="Liberation Sans"/>
                <a:cs typeface="Liberation Sans"/>
              </a:rPr>
              <a:t>latency </a:t>
            </a:r>
            <a:r>
              <a:rPr sz="1587" spc="-9" dirty="0">
                <a:latin typeface="Liberation Sans"/>
                <a:cs typeface="Liberation Sans"/>
              </a:rPr>
              <a:t>of  single </a:t>
            </a:r>
            <a:r>
              <a:rPr sz="1587" spc="-5" dirty="0">
                <a:latin typeface="Liberation Sans"/>
                <a:cs typeface="Liberation Sans"/>
              </a:rPr>
              <a:t>task, </a:t>
            </a:r>
            <a:r>
              <a:rPr sz="1587" spc="-9" dirty="0">
                <a:latin typeface="Liberation Sans"/>
                <a:cs typeface="Liberation Sans"/>
              </a:rPr>
              <a:t>it helps </a:t>
            </a:r>
            <a:r>
              <a:rPr sz="1587" b="1" spc="-5" dirty="0">
                <a:solidFill>
                  <a:srgbClr val="0136BB"/>
                </a:solidFill>
                <a:latin typeface="Liberation Sans"/>
                <a:cs typeface="Liberation Sans"/>
              </a:rPr>
              <a:t>throughput </a:t>
            </a:r>
            <a:r>
              <a:rPr sz="1587" spc="-9" dirty="0">
                <a:latin typeface="Liberation Sans"/>
                <a:cs typeface="Liberation Sans"/>
              </a:rPr>
              <a:t>of  </a:t>
            </a:r>
            <a:r>
              <a:rPr sz="1587" spc="-5" dirty="0">
                <a:latin typeface="Liberation Sans"/>
                <a:cs typeface="Liberation Sans"/>
              </a:rPr>
              <a:t>entire</a:t>
            </a:r>
            <a:r>
              <a:rPr sz="1587" spc="5" dirty="0">
                <a:latin typeface="Liberation Sans"/>
                <a:cs typeface="Liberation Sans"/>
              </a:rPr>
              <a:t> </a:t>
            </a:r>
            <a:r>
              <a:rPr sz="1587" spc="-9" dirty="0">
                <a:latin typeface="Liberation Sans"/>
                <a:cs typeface="Liberation Sans"/>
              </a:rPr>
              <a:t>workload</a:t>
            </a:r>
            <a:endParaRPr sz="1587" dirty="0">
              <a:latin typeface="Liberation Sans"/>
              <a:cs typeface="Liberation Sans"/>
            </a:endParaRPr>
          </a:p>
          <a:p>
            <a:pPr marL="297266" indent="-285750" algn="just">
              <a:lnSpc>
                <a:spcPts val="1809"/>
              </a:lnSpc>
              <a:spcBef>
                <a:spcPts val="398"/>
              </a:spcBef>
              <a:buFont typeface="Arial" panose="020B0604020202020204" pitchFamily="34" charset="0"/>
              <a:buChar char="•"/>
            </a:pPr>
            <a:r>
              <a:rPr sz="1587" spc="-9" dirty="0">
                <a:latin typeface="Liberation Sans"/>
                <a:cs typeface="Liberation Sans"/>
              </a:rPr>
              <a:t>Pipeline </a:t>
            </a:r>
            <a:r>
              <a:rPr sz="1587" spc="-5" dirty="0">
                <a:latin typeface="Liberation Sans"/>
                <a:cs typeface="Liberation Sans"/>
              </a:rPr>
              <a:t>rate limited </a:t>
            </a:r>
            <a:r>
              <a:rPr sz="1587" spc="-9" dirty="0">
                <a:latin typeface="Liberation Sans"/>
                <a:cs typeface="Liberation Sans"/>
              </a:rPr>
              <a:t>by</a:t>
            </a:r>
            <a:r>
              <a:rPr sz="1587" spc="59" dirty="0">
                <a:latin typeface="Liberation Sans"/>
                <a:cs typeface="Liberation Sans"/>
              </a:rPr>
              <a:t> </a:t>
            </a:r>
            <a:r>
              <a:rPr sz="1587" b="1" spc="-5" dirty="0">
                <a:solidFill>
                  <a:srgbClr val="0136BB"/>
                </a:solidFill>
                <a:latin typeface="Liberation Sans"/>
                <a:cs typeface="Liberation Sans"/>
              </a:rPr>
              <a:t>slowest</a:t>
            </a:r>
            <a:endParaRPr sz="1587" dirty="0">
              <a:latin typeface="Liberation Sans"/>
              <a:cs typeface="Liberation Sans"/>
            </a:endParaRPr>
          </a:p>
          <a:p>
            <a:pPr marL="297266" indent="-285750" algn="just">
              <a:lnSpc>
                <a:spcPts val="1809"/>
              </a:lnSpc>
              <a:buFont typeface="Arial" panose="020B0604020202020204" pitchFamily="34" charset="0"/>
              <a:buChar char="•"/>
            </a:pPr>
            <a:r>
              <a:rPr sz="1587" spc="-9" dirty="0">
                <a:latin typeface="Liberation Sans"/>
                <a:cs typeface="Liberation Sans"/>
              </a:rPr>
              <a:t>pipeline</a:t>
            </a:r>
            <a:r>
              <a:rPr sz="1587" spc="5" dirty="0">
                <a:latin typeface="Liberation Sans"/>
                <a:cs typeface="Liberation Sans"/>
              </a:rPr>
              <a:t> </a:t>
            </a:r>
            <a:r>
              <a:rPr sz="1587" spc="-9" dirty="0">
                <a:latin typeface="Liberation Sans"/>
                <a:cs typeface="Liberation Sans"/>
              </a:rPr>
              <a:t>stage</a:t>
            </a:r>
            <a:endParaRPr sz="1587" dirty="0">
              <a:latin typeface="Liberation Sans"/>
              <a:cs typeface="Liberation Sans"/>
            </a:endParaRPr>
          </a:p>
          <a:p>
            <a:pPr marL="297266" marR="903458" indent="-285750" algn="just">
              <a:lnSpc>
                <a:spcPts val="1705"/>
              </a:lnSpc>
              <a:spcBef>
                <a:spcPts val="621"/>
              </a:spcBef>
              <a:buFont typeface="Arial" panose="020B0604020202020204" pitchFamily="34" charset="0"/>
              <a:buChar char="•"/>
            </a:pPr>
            <a:r>
              <a:rPr sz="1587" b="1" dirty="0">
                <a:solidFill>
                  <a:srgbClr val="0136BB"/>
                </a:solidFill>
                <a:latin typeface="Liberation Sans"/>
                <a:cs typeface="Liberation Sans"/>
              </a:rPr>
              <a:t>Multiple </a:t>
            </a:r>
            <a:r>
              <a:rPr sz="1587" spc="-5" dirty="0">
                <a:latin typeface="Liberation Sans"/>
                <a:cs typeface="Liberation Sans"/>
              </a:rPr>
              <a:t>tasks </a:t>
            </a:r>
            <a:r>
              <a:rPr sz="1587" spc="-9" dirty="0">
                <a:latin typeface="Liberation Sans"/>
                <a:cs typeface="Liberation Sans"/>
              </a:rPr>
              <a:t>operating  simultaneously</a:t>
            </a:r>
            <a:endParaRPr sz="1587" dirty="0">
              <a:latin typeface="Liberation Sans"/>
              <a:cs typeface="Liberation Sans"/>
            </a:endParaRPr>
          </a:p>
          <a:p>
            <a:pPr marL="297266" marR="12668" indent="-285750" algn="just">
              <a:lnSpc>
                <a:spcPts val="1713"/>
              </a:lnSpc>
              <a:spcBef>
                <a:spcPts val="589"/>
              </a:spcBef>
              <a:buFont typeface="Arial" panose="020B0604020202020204" pitchFamily="34" charset="0"/>
              <a:buChar char="•"/>
            </a:pPr>
            <a:r>
              <a:rPr sz="1587" spc="-5" dirty="0">
                <a:latin typeface="Liberation Sans"/>
                <a:cs typeface="Liberation Sans"/>
              </a:rPr>
              <a:t>Potential </a:t>
            </a:r>
            <a:r>
              <a:rPr sz="1587" spc="-9" dirty="0">
                <a:latin typeface="Liberation Sans"/>
                <a:cs typeface="Liberation Sans"/>
              </a:rPr>
              <a:t>speedup = </a:t>
            </a:r>
            <a:r>
              <a:rPr sz="1587" b="1" spc="-5" dirty="0">
                <a:solidFill>
                  <a:srgbClr val="0136BB"/>
                </a:solidFill>
                <a:latin typeface="Liberation Sans"/>
                <a:cs typeface="Liberation Sans"/>
              </a:rPr>
              <a:t>Number pipe  stages</a:t>
            </a:r>
            <a:endParaRPr sz="1587" dirty="0">
              <a:latin typeface="Liberation Sans"/>
              <a:cs typeface="Liberation Sans"/>
            </a:endParaRPr>
          </a:p>
          <a:p>
            <a:pPr marL="297266" marR="4607" indent="-285750" algn="just">
              <a:lnSpc>
                <a:spcPts val="1705"/>
              </a:lnSpc>
              <a:spcBef>
                <a:spcPts val="598"/>
              </a:spcBef>
              <a:buFont typeface="Arial" panose="020B0604020202020204" pitchFamily="34" charset="0"/>
              <a:buChar char="•"/>
            </a:pPr>
            <a:r>
              <a:rPr sz="1587" spc="-9" dirty="0">
                <a:latin typeface="Liberation Sans"/>
                <a:cs typeface="Liberation Sans"/>
              </a:rPr>
              <a:t>Unbalanced </a:t>
            </a:r>
            <a:r>
              <a:rPr sz="1587" spc="-5" dirty="0">
                <a:latin typeface="Liberation Sans"/>
                <a:cs typeface="Liberation Sans"/>
              </a:rPr>
              <a:t>lengths </a:t>
            </a:r>
            <a:r>
              <a:rPr sz="1587" spc="-9" dirty="0">
                <a:latin typeface="Liberation Sans"/>
                <a:cs typeface="Liberation Sans"/>
              </a:rPr>
              <a:t>of pipe stages  </a:t>
            </a:r>
            <a:r>
              <a:rPr sz="1587" spc="-5" dirty="0">
                <a:latin typeface="Liberation Sans"/>
                <a:cs typeface="Liberation Sans"/>
              </a:rPr>
              <a:t>reduces</a:t>
            </a:r>
            <a:r>
              <a:rPr sz="1587" spc="5" dirty="0">
                <a:latin typeface="Liberation Sans"/>
                <a:cs typeface="Liberation Sans"/>
              </a:rPr>
              <a:t> </a:t>
            </a:r>
            <a:r>
              <a:rPr sz="1587" spc="-9" dirty="0">
                <a:latin typeface="Liberation Sans"/>
                <a:cs typeface="Liberation Sans"/>
              </a:rPr>
              <a:t>speedup</a:t>
            </a:r>
            <a:endParaRPr sz="1587" dirty="0">
              <a:latin typeface="Liberation Sans"/>
              <a:cs typeface="Liberation Sans"/>
            </a:endParaRPr>
          </a:p>
          <a:p>
            <a:pPr marL="297266" marR="194626" indent="-285750" algn="just">
              <a:lnSpc>
                <a:spcPts val="1713"/>
              </a:lnSpc>
              <a:spcBef>
                <a:spcPts val="589"/>
              </a:spcBef>
              <a:buFont typeface="Arial" panose="020B0604020202020204" pitchFamily="34" charset="0"/>
              <a:buChar char="•"/>
            </a:pPr>
            <a:r>
              <a:rPr sz="1587" spc="-23" dirty="0">
                <a:latin typeface="Liberation Sans"/>
                <a:cs typeface="Liberation Sans"/>
              </a:rPr>
              <a:t>Time </a:t>
            </a:r>
            <a:r>
              <a:rPr sz="1587" spc="-5" dirty="0">
                <a:latin typeface="Liberation Sans"/>
                <a:cs typeface="Liberation Sans"/>
              </a:rPr>
              <a:t>to </a:t>
            </a:r>
            <a:r>
              <a:rPr sz="1587" dirty="0">
                <a:latin typeface="Liberation Sans"/>
                <a:cs typeface="Liberation Sans"/>
              </a:rPr>
              <a:t>“</a:t>
            </a:r>
            <a:r>
              <a:rPr sz="1587" b="1" dirty="0">
                <a:solidFill>
                  <a:srgbClr val="0136BB"/>
                </a:solidFill>
                <a:latin typeface="Liberation Sans"/>
                <a:cs typeface="Liberation Sans"/>
              </a:rPr>
              <a:t>fill</a:t>
            </a:r>
            <a:r>
              <a:rPr sz="1587" dirty="0">
                <a:latin typeface="Liberation Sans"/>
                <a:cs typeface="Liberation Sans"/>
              </a:rPr>
              <a:t>” </a:t>
            </a:r>
            <a:r>
              <a:rPr sz="1587" spc="-9" dirty="0">
                <a:latin typeface="Liberation Sans"/>
                <a:cs typeface="Liberation Sans"/>
              </a:rPr>
              <a:t>pipeline </a:t>
            </a:r>
            <a:r>
              <a:rPr sz="1587" spc="-5" dirty="0">
                <a:latin typeface="Liberation Sans"/>
                <a:cs typeface="Liberation Sans"/>
              </a:rPr>
              <a:t>and time to  “</a:t>
            </a:r>
            <a:r>
              <a:rPr sz="1587" b="1" spc="-5" dirty="0">
                <a:solidFill>
                  <a:srgbClr val="0136BB"/>
                </a:solidFill>
                <a:latin typeface="Liberation Sans"/>
                <a:cs typeface="Liberation Sans"/>
              </a:rPr>
              <a:t>drain</a:t>
            </a:r>
            <a:r>
              <a:rPr sz="1587" spc="-5" dirty="0">
                <a:latin typeface="Liberation Sans"/>
                <a:cs typeface="Liberation Sans"/>
              </a:rPr>
              <a:t>” it reduces</a:t>
            </a:r>
            <a:r>
              <a:rPr sz="1587" spc="14" dirty="0">
                <a:latin typeface="Liberation Sans"/>
                <a:cs typeface="Liberation Sans"/>
              </a:rPr>
              <a:t> </a:t>
            </a:r>
            <a:r>
              <a:rPr sz="1587" spc="-9" dirty="0">
                <a:latin typeface="Liberation Sans"/>
                <a:cs typeface="Liberation Sans"/>
              </a:rPr>
              <a:t>speedup</a:t>
            </a:r>
            <a:endParaRPr sz="1587" dirty="0">
              <a:latin typeface="Liberation Sans"/>
              <a:cs typeface="Liberation Sans"/>
            </a:endParaRPr>
          </a:p>
        </p:txBody>
      </p:sp>
      <p:grpSp>
        <p:nvGrpSpPr>
          <p:cNvPr id="32" name="object 32"/>
          <p:cNvGrpSpPr/>
          <p:nvPr/>
        </p:nvGrpSpPr>
        <p:grpSpPr>
          <a:xfrm>
            <a:off x="1930527" y="2466230"/>
            <a:ext cx="409406" cy="2159320"/>
            <a:chOff x="448309" y="2716529"/>
            <a:chExt cx="451484" cy="2381250"/>
          </a:xfrm>
        </p:grpSpPr>
        <p:sp>
          <p:nvSpPr>
            <p:cNvPr id="33" name="object 33"/>
            <p:cNvSpPr/>
            <p:nvPr/>
          </p:nvSpPr>
          <p:spPr>
            <a:xfrm>
              <a:off x="505459" y="2735579"/>
              <a:ext cx="0" cy="2255520"/>
            </a:xfrm>
            <a:custGeom>
              <a:avLst/>
              <a:gdLst/>
              <a:ahLst/>
              <a:cxnLst/>
              <a:rect l="l" t="t" r="r" b="b"/>
              <a:pathLst>
                <a:path h="2255520">
                  <a:moveTo>
                    <a:pt x="0" y="0"/>
                  </a:moveTo>
                  <a:lnTo>
                    <a:pt x="0" y="2255520"/>
                  </a:lnTo>
                </a:path>
              </a:pathLst>
            </a:custGeom>
            <a:ln w="38097">
              <a:solidFill>
                <a:srgbClr val="000000"/>
              </a:solidFill>
            </a:ln>
          </p:spPr>
          <p:txBody>
            <a:bodyPr wrap="square" lIns="0" tIns="0" rIns="0" bIns="0" rtlCol="0"/>
            <a:lstStyle/>
            <a:p>
              <a:endParaRPr sz="1632"/>
            </a:p>
          </p:txBody>
        </p:sp>
        <p:sp>
          <p:nvSpPr>
            <p:cNvPr id="34" name="object 34"/>
            <p:cNvSpPr/>
            <p:nvPr/>
          </p:nvSpPr>
          <p:spPr>
            <a:xfrm>
              <a:off x="448309" y="4983479"/>
              <a:ext cx="114300" cy="114300"/>
            </a:xfrm>
            <a:custGeom>
              <a:avLst/>
              <a:gdLst/>
              <a:ahLst/>
              <a:cxnLst/>
              <a:rect l="l" t="t" r="r" b="b"/>
              <a:pathLst>
                <a:path w="114300" h="114300">
                  <a:moveTo>
                    <a:pt x="114300" y="0"/>
                  </a:moveTo>
                  <a:lnTo>
                    <a:pt x="0" y="0"/>
                  </a:lnTo>
                  <a:lnTo>
                    <a:pt x="57150" y="114300"/>
                  </a:lnTo>
                  <a:lnTo>
                    <a:pt x="114300" y="0"/>
                  </a:lnTo>
                  <a:close/>
                </a:path>
              </a:pathLst>
            </a:custGeom>
            <a:solidFill>
              <a:srgbClr val="000000"/>
            </a:solidFill>
          </p:spPr>
          <p:txBody>
            <a:bodyPr wrap="square" lIns="0" tIns="0" rIns="0" bIns="0" rtlCol="0"/>
            <a:lstStyle/>
            <a:p>
              <a:endParaRPr sz="1632"/>
            </a:p>
          </p:txBody>
        </p:sp>
        <p:sp>
          <p:nvSpPr>
            <p:cNvPr id="35" name="object 35"/>
            <p:cNvSpPr/>
            <p:nvPr/>
          </p:nvSpPr>
          <p:spPr>
            <a:xfrm>
              <a:off x="510539" y="2943859"/>
              <a:ext cx="374650" cy="334010"/>
            </a:xfrm>
            <a:custGeom>
              <a:avLst/>
              <a:gdLst/>
              <a:ahLst/>
              <a:cxnLst/>
              <a:rect l="l" t="t" r="r" b="b"/>
              <a:pathLst>
                <a:path w="374650" h="334010">
                  <a:moveTo>
                    <a:pt x="45719" y="5079"/>
                  </a:moveTo>
                  <a:lnTo>
                    <a:pt x="130809" y="93979"/>
                  </a:lnTo>
                  <a:lnTo>
                    <a:pt x="115569" y="97789"/>
                  </a:lnTo>
                  <a:lnTo>
                    <a:pt x="92709" y="104139"/>
                  </a:lnTo>
                  <a:lnTo>
                    <a:pt x="54609" y="120650"/>
                  </a:lnTo>
                  <a:lnTo>
                    <a:pt x="26669" y="147319"/>
                  </a:lnTo>
                  <a:lnTo>
                    <a:pt x="2539" y="193039"/>
                  </a:lnTo>
                  <a:lnTo>
                    <a:pt x="1269" y="208279"/>
                  </a:lnTo>
                  <a:lnTo>
                    <a:pt x="0" y="217169"/>
                  </a:lnTo>
                  <a:lnTo>
                    <a:pt x="13969" y="264160"/>
                  </a:lnTo>
                  <a:lnTo>
                    <a:pt x="63500" y="308610"/>
                  </a:lnTo>
                  <a:lnTo>
                    <a:pt x="102869" y="326389"/>
                  </a:lnTo>
                  <a:lnTo>
                    <a:pt x="139700" y="332739"/>
                  </a:lnTo>
                  <a:lnTo>
                    <a:pt x="152400" y="334010"/>
                  </a:lnTo>
                  <a:lnTo>
                    <a:pt x="215900" y="334010"/>
                  </a:lnTo>
                  <a:lnTo>
                    <a:pt x="229869" y="332739"/>
                  </a:lnTo>
                  <a:lnTo>
                    <a:pt x="246379" y="332739"/>
                  </a:lnTo>
                  <a:lnTo>
                    <a:pt x="255269" y="330200"/>
                  </a:lnTo>
                  <a:lnTo>
                    <a:pt x="269239" y="326389"/>
                  </a:lnTo>
                  <a:lnTo>
                    <a:pt x="280669" y="322579"/>
                  </a:lnTo>
                  <a:lnTo>
                    <a:pt x="293369" y="316229"/>
                  </a:lnTo>
                  <a:lnTo>
                    <a:pt x="306069" y="312419"/>
                  </a:lnTo>
                  <a:lnTo>
                    <a:pt x="318769" y="303529"/>
                  </a:lnTo>
                  <a:lnTo>
                    <a:pt x="355600" y="269239"/>
                  </a:lnTo>
                  <a:lnTo>
                    <a:pt x="369569" y="238760"/>
                  </a:lnTo>
                  <a:lnTo>
                    <a:pt x="373379" y="227329"/>
                  </a:lnTo>
                  <a:lnTo>
                    <a:pt x="374650" y="213360"/>
                  </a:lnTo>
                  <a:lnTo>
                    <a:pt x="373379" y="198119"/>
                  </a:lnTo>
                  <a:lnTo>
                    <a:pt x="370840" y="187960"/>
                  </a:lnTo>
                  <a:lnTo>
                    <a:pt x="344169" y="143510"/>
                  </a:lnTo>
                  <a:lnTo>
                    <a:pt x="312419" y="118110"/>
                  </a:lnTo>
                  <a:lnTo>
                    <a:pt x="299719" y="113029"/>
                  </a:lnTo>
                  <a:lnTo>
                    <a:pt x="285750" y="105410"/>
                  </a:lnTo>
                  <a:lnTo>
                    <a:pt x="273050" y="101600"/>
                  </a:lnTo>
                  <a:lnTo>
                    <a:pt x="257809" y="97789"/>
                  </a:lnTo>
                  <a:lnTo>
                    <a:pt x="246379" y="96519"/>
                  </a:lnTo>
                  <a:lnTo>
                    <a:pt x="234950" y="93979"/>
                  </a:lnTo>
                  <a:lnTo>
                    <a:pt x="325566" y="17779"/>
                  </a:lnTo>
                  <a:lnTo>
                    <a:pt x="177800" y="17779"/>
                  </a:lnTo>
                  <a:lnTo>
                    <a:pt x="172538" y="16510"/>
                  </a:lnTo>
                  <a:lnTo>
                    <a:pt x="105409" y="16510"/>
                  </a:lnTo>
                  <a:lnTo>
                    <a:pt x="45719" y="5079"/>
                  </a:lnTo>
                  <a:close/>
                </a:path>
                <a:path w="374650" h="334010">
                  <a:moveTo>
                    <a:pt x="255269" y="0"/>
                  </a:moveTo>
                  <a:lnTo>
                    <a:pt x="177800" y="0"/>
                  </a:lnTo>
                  <a:lnTo>
                    <a:pt x="177800" y="17779"/>
                  </a:lnTo>
                  <a:lnTo>
                    <a:pt x="254000" y="17779"/>
                  </a:lnTo>
                  <a:lnTo>
                    <a:pt x="255269" y="0"/>
                  </a:lnTo>
                  <a:close/>
                </a:path>
                <a:path w="374650" h="334010">
                  <a:moveTo>
                    <a:pt x="346709" y="0"/>
                  </a:moveTo>
                  <a:lnTo>
                    <a:pt x="254000" y="17779"/>
                  </a:lnTo>
                  <a:lnTo>
                    <a:pt x="325566" y="17779"/>
                  </a:lnTo>
                  <a:lnTo>
                    <a:pt x="346709" y="0"/>
                  </a:lnTo>
                  <a:close/>
                </a:path>
                <a:path w="374650" h="334010">
                  <a:moveTo>
                    <a:pt x="104139" y="0"/>
                  </a:moveTo>
                  <a:lnTo>
                    <a:pt x="105409" y="16510"/>
                  </a:lnTo>
                  <a:lnTo>
                    <a:pt x="172538" y="16510"/>
                  </a:lnTo>
                  <a:lnTo>
                    <a:pt x="104139" y="0"/>
                  </a:lnTo>
                  <a:close/>
                </a:path>
              </a:pathLst>
            </a:custGeom>
            <a:solidFill>
              <a:srgbClr val="909090"/>
            </a:solidFill>
          </p:spPr>
          <p:txBody>
            <a:bodyPr wrap="square" lIns="0" tIns="0" rIns="0" bIns="0" rtlCol="0"/>
            <a:lstStyle/>
            <a:p>
              <a:endParaRPr sz="1632"/>
            </a:p>
          </p:txBody>
        </p:sp>
        <p:sp>
          <p:nvSpPr>
            <p:cNvPr id="36" name="object 36"/>
            <p:cNvSpPr/>
            <p:nvPr/>
          </p:nvSpPr>
          <p:spPr>
            <a:xfrm>
              <a:off x="510539" y="2943859"/>
              <a:ext cx="375920" cy="336550"/>
            </a:xfrm>
            <a:custGeom>
              <a:avLst/>
              <a:gdLst/>
              <a:ahLst/>
              <a:cxnLst/>
              <a:rect l="l" t="t" r="r" b="b"/>
              <a:pathLst>
                <a:path w="375919" h="336550">
                  <a:moveTo>
                    <a:pt x="45719" y="5079"/>
                  </a:moveTo>
                  <a:lnTo>
                    <a:pt x="105409" y="16510"/>
                  </a:lnTo>
                  <a:lnTo>
                    <a:pt x="104139" y="0"/>
                  </a:lnTo>
                  <a:lnTo>
                    <a:pt x="177800" y="17779"/>
                  </a:lnTo>
                  <a:lnTo>
                    <a:pt x="177800" y="0"/>
                  </a:lnTo>
                  <a:lnTo>
                    <a:pt x="255269" y="0"/>
                  </a:lnTo>
                  <a:lnTo>
                    <a:pt x="254000" y="17779"/>
                  </a:lnTo>
                  <a:lnTo>
                    <a:pt x="346709" y="0"/>
                  </a:lnTo>
                  <a:lnTo>
                    <a:pt x="234950" y="93979"/>
                  </a:lnTo>
                  <a:lnTo>
                    <a:pt x="246379" y="96519"/>
                  </a:lnTo>
                  <a:lnTo>
                    <a:pt x="257809" y="97789"/>
                  </a:lnTo>
                  <a:lnTo>
                    <a:pt x="273050" y="101600"/>
                  </a:lnTo>
                  <a:lnTo>
                    <a:pt x="285750" y="105410"/>
                  </a:lnTo>
                  <a:lnTo>
                    <a:pt x="299719" y="113029"/>
                  </a:lnTo>
                  <a:lnTo>
                    <a:pt x="312419" y="118110"/>
                  </a:lnTo>
                  <a:lnTo>
                    <a:pt x="344169" y="143510"/>
                  </a:lnTo>
                  <a:lnTo>
                    <a:pt x="367029" y="176529"/>
                  </a:lnTo>
                  <a:lnTo>
                    <a:pt x="374650" y="213360"/>
                  </a:lnTo>
                  <a:lnTo>
                    <a:pt x="373379" y="227329"/>
                  </a:lnTo>
                  <a:lnTo>
                    <a:pt x="369569" y="238760"/>
                  </a:lnTo>
                  <a:lnTo>
                    <a:pt x="367029" y="250189"/>
                  </a:lnTo>
                  <a:lnTo>
                    <a:pt x="332740" y="293369"/>
                  </a:lnTo>
                  <a:lnTo>
                    <a:pt x="293369" y="316229"/>
                  </a:lnTo>
                  <a:lnTo>
                    <a:pt x="280669" y="322579"/>
                  </a:lnTo>
                  <a:lnTo>
                    <a:pt x="269239" y="326389"/>
                  </a:lnTo>
                  <a:lnTo>
                    <a:pt x="255269" y="330200"/>
                  </a:lnTo>
                  <a:lnTo>
                    <a:pt x="246379" y="332739"/>
                  </a:lnTo>
                  <a:lnTo>
                    <a:pt x="229869" y="332739"/>
                  </a:lnTo>
                  <a:lnTo>
                    <a:pt x="215900" y="334010"/>
                  </a:lnTo>
                  <a:lnTo>
                    <a:pt x="152400" y="334010"/>
                  </a:lnTo>
                  <a:lnTo>
                    <a:pt x="139700" y="332739"/>
                  </a:lnTo>
                  <a:lnTo>
                    <a:pt x="123189" y="331469"/>
                  </a:lnTo>
                  <a:lnTo>
                    <a:pt x="102869" y="326389"/>
                  </a:lnTo>
                  <a:lnTo>
                    <a:pt x="63500" y="308610"/>
                  </a:lnTo>
                  <a:lnTo>
                    <a:pt x="22859" y="276860"/>
                  </a:lnTo>
                  <a:lnTo>
                    <a:pt x="3809" y="238760"/>
                  </a:lnTo>
                  <a:lnTo>
                    <a:pt x="0" y="217169"/>
                  </a:lnTo>
                  <a:lnTo>
                    <a:pt x="1269" y="208279"/>
                  </a:lnTo>
                  <a:lnTo>
                    <a:pt x="2539" y="193039"/>
                  </a:lnTo>
                  <a:lnTo>
                    <a:pt x="26669" y="147319"/>
                  </a:lnTo>
                  <a:lnTo>
                    <a:pt x="54609" y="120650"/>
                  </a:lnTo>
                  <a:lnTo>
                    <a:pt x="92709" y="104139"/>
                  </a:lnTo>
                  <a:lnTo>
                    <a:pt x="130809" y="93979"/>
                  </a:lnTo>
                  <a:lnTo>
                    <a:pt x="45719" y="5079"/>
                  </a:lnTo>
                  <a:close/>
                </a:path>
                <a:path w="375919" h="336550">
                  <a:moveTo>
                    <a:pt x="0" y="0"/>
                  </a:moveTo>
                  <a:lnTo>
                    <a:pt x="0" y="0"/>
                  </a:lnTo>
                </a:path>
                <a:path w="375919" h="336550">
                  <a:moveTo>
                    <a:pt x="375919" y="336550"/>
                  </a:moveTo>
                  <a:lnTo>
                    <a:pt x="375919" y="336550"/>
                  </a:lnTo>
                </a:path>
              </a:pathLst>
            </a:custGeom>
            <a:ln w="25518">
              <a:solidFill>
                <a:srgbClr val="000000"/>
              </a:solidFill>
            </a:ln>
          </p:spPr>
          <p:txBody>
            <a:bodyPr wrap="square" lIns="0" tIns="0" rIns="0" bIns="0" rtlCol="0"/>
            <a:lstStyle/>
            <a:p>
              <a:endParaRPr sz="1632"/>
            </a:p>
          </p:txBody>
        </p:sp>
      </p:grpSp>
      <p:sp>
        <p:nvSpPr>
          <p:cNvPr id="37" name="object 37"/>
          <p:cNvSpPr txBox="1"/>
          <p:nvPr/>
        </p:nvSpPr>
        <p:spPr>
          <a:xfrm>
            <a:off x="2574293" y="2161048"/>
            <a:ext cx="310366" cy="262787"/>
          </a:xfrm>
          <a:prstGeom prst="rect">
            <a:avLst/>
          </a:prstGeom>
        </p:spPr>
        <p:txBody>
          <a:bodyPr vert="horz" wrap="square" lIns="0" tIns="11516" rIns="0" bIns="0" rtlCol="0">
            <a:spAutoFit/>
          </a:bodyPr>
          <a:lstStyle/>
          <a:p>
            <a:pPr marL="11516">
              <a:spcBef>
                <a:spcPts val="91"/>
              </a:spcBef>
            </a:pPr>
            <a:r>
              <a:rPr sz="1632" b="1" spc="-14" dirty="0">
                <a:latin typeface="DejaVu Sans"/>
                <a:cs typeface="DejaVu Sans"/>
              </a:rPr>
              <a:t>3</a:t>
            </a:r>
            <a:r>
              <a:rPr sz="1632" b="1" dirty="0">
                <a:latin typeface="DejaVu Sans"/>
                <a:cs typeface="DejaVu Sans"/>
              </a:rPr>
              <a:t>0</a:t>
            </a:r>
            <a:endParaRPr sz="1632">
              <a:latin typeface="DejaVu Sans"/>
              <a:cs typeface="DejaVu Sans"/>
            </a:endParaRPr>
          </a:p>
        </p:txBody>
      </p:sp>
      <p:sp>
        <p:nvSpPr>
          <p:cNvPr id="38" name="object 38"/>
          <p:cNvSpPr txBox="1"/>
          <p:nvPr/>
        </p:nvSpPr>
        <p:spPr>
          <a:xfrm>
            <a:off x="3032645" y="2173717"/>
            <a:ext cx="2376404" cy="262787"/>
          </a:xfrm>
          <a:prstGeom prst="rect">
            <a:avLst/>
          </a:prstGeom>
        </p:spPr>
        <p:txBody>
          <a:bodyPr vert="horz" wrap="square" lIns="0" tIns="11516" rIns="0" bIns="0" rtlCol="0">
            <a:spAutoFit/>
          </a:bodyPr>
          <a:lstStyle/>
          <a:p>
            <a:pPr marL="11516">
              <a:spcBef>
                <a:spcPts val="91"/>
              </a:spcBef>
              <a:tabLst>
                <a:tab pos="471595" algn="l"/>
                <a:tab pos="2076976" algn="l"/>
              </a:tabLst>
            </a:pPr>
            <a:r>
              <a:rPr sz="1632" b="1" spc="-5" dirty="0">
                <a:latin typeface="DejaVu Sans"/>
                <a:cs typeface="DejaVu Sans"/>
              </a:rPr>
              <a:t>3</a:t>
            </a:r>
            <a:r>
              <a:rPr sz="1632" b="1" dirty="0">
                <a:latin typeface="DejaVu Sans"/>
                <a:cs typeface="DejaVu Sans"/>
              </a:rPr>
              <a:t>0	</a:t>
            </a:r>
            <a:r>
              <a:rPr sz="1632" b="1" spc="-5" dirty="0">
                <a:latin typeface="DejaVu Sans"/>
                <a:cs typeface="DejaVu Sans"/>
              </a:rPr>
              <a:t>3</a:t>
            </a:r>
            <a:r>
              <a:rPr sz="1632" b="1" dirty="0">
                <a:latin typeface="DejaVu Sans"/>
                <a:cs typeface="DejaVu Sans"/>
              </a:rPr>
              <a:t>0</a:t>
            </a:r>
            <a:r>
              <a:rPr sz="1632" b="1" spc="245" dirty="0">
                <a:latin typeface="DejaVu Sans"/>
                <a:cs typeface="DejaVu Sans"/>
              </a:rPr>
              <a:t> </a:t>
            </a:r>
            <a:r>
              <a:rPr sz="1632" b="1" spc="-5" dirty="0">
                <a:latin typeface="DejaVu Sans"/>
                <a:cs typeface="DejaVu Sans"/>
              </a:rPr>
              <a:t>3</a:t>
            </a:r>
            <a:r>
              <a:rPr sz="1632" b="1" dirty="0">
                <a:latin typeface="DejaVu Sans"/>
                <a:cs typeface="DejaVu Sans"/>
              </a:rPr>
              <a:t>0</a:t>
            </a:r>
            <a:r>
              <a:rPr sz="1632" b="1" spc="263" dirty="0">
                <a:latin typeface="DejaVu Sans"/>
                <a:cs typeface="DejaVu Sans"/>
              </a:rPr>
              <a:t> </a:t>
            </a:r>
            <a:r>
              <a:rPr sz="1632" b="1" spc="-5" dirty="0">
                <a:latin typeface="DejaVu Sans"/>
                <a:cs typeface="DejaVu Sans"/>
              </a:rPr>
              <a:t>3</a:t>
            </a:r>
            <a:r>
              <a:rPr sz="1632" b="1" dirty="0">
                <a:latin typeface="DejaVu Sans"/>
                <a:cs typeface="DejaVu Sans"/>
              </a:rPr>
              <a:t>0</a:t>
            </a:r>
            <a:r>
              <a:rPr sz="1632" b="1" spc="236" dirty="0">
                <a:latin typeface="DejaVu Sans"/>
                <a:cs typeface="DejaVu Sans"/>
              </a:rPr>
              <a:t> </a:t>
            </a:r>
            <a:r>
              <a:rPr sz="1632" b="1" spc="-14" dirty="0">
                <a:latin typeface="DejaVu Sans"/>
                <a:cs typeface="DejaVu Sans"/>
              </a:rPr>
              <a:t>3</a:t>
            </a:r>
            <a:r>
              <a:rPr sz="1632" b="1" dirty="0">
                <a:latin typeface="DejaVu Sans"/>
                <a:cs typeface="DejaVu Sans"/>
              </a:rPr>
              <a:t>0	</a:t>
            </a:r>
            <a:r>
              <a:rPr sz="1632" b="1" spc="-14" dirty="0">
                <a:latin typeface="DejaVu Sans"/>
                <a:cs typeface="DejaVu Sans"/>
              </a:rPr>
              <a:t>3</a:t>
            </a:r>
            <a:r>
              <a:rPr sz="1632" b="1" dirty="0">
                <a:latin typeface="DejaVu Sans"/>
                <a:cs typeface="DejaVu Sans"/>
              </a:rPr>
              <a:t>0</a:t>
            </a:r>
            <a:endParaRPr sz="1632">
              <a:latin typeface="DejaVu Sans"/>
              <a:cs typeface="DejaVu Sans"/>
            </a:endParaRPr>
          </a:p>
        </p:txBody>
      </p:sp>
      <p:grpSp>
        <p:nvGrpSpPr>
          <p:cNvPr id="39" name="object 39"/>
          <p:cNvGrpSpPr/>
          <p:nvPr/>
        </p:nvGrpSpPr>
        <p:grpSpPr>
          <a:xfrm>
            <a:off x="2469441" y="2602071"/>
            <a:ext cx="2245117" cy="1909990"/>
            <a:chOff x="1042610" y="2866330"/>
            <a:chExt cx="2475865" cy="2106295"/>
          </a:xfrm>
        </p:grpSpPr>
        <p:sp>
          <p:nvSpPr>
            <p:cNvPr id="40" name="object 40"/>
            <p:cNvSpPr/>
            <p:nvPr/>
          </p:nvSpPr>
          <p:spPr>
            <a:xfrm>
              <a:off x="3187700" y="3944619"/>
              <a:ext cx="317500" cy="461009"/>
            </a:xfrm>
            <a:custGeom>
              <a:avLst/>
              <a:gdLst/>
              <a:ahLst/>
              <a:cxnLst/>
              <a:rect l="l" t="t" r="r" b="b"/>
              <a:pathLst>
                <a:path w="317500" h="461010">
                  <a:moveTo>
                    <a:pt x="217169" y="172719"/>
                  </a:moveTo>
                  <a:lnTo>
                    <a:pt x="100329" y="172719"/>
                  </a:lnTo>
                  <a:lnTo>
                    <a:pt x="109220" y="175259"/>
                  </a:lnTo>
                  <a:lnTo>
                    <a:pt x="110489" y="181609"/>
                  </a:lnTo>
                  <a:lnTo>
                    <a:pt x="109220" y="198119"/>
                  </a:lnTo>
                  <a:lnTo>
                    <a:pt x="107950" y="222250"/>
                  </a:lnTo>
                  <a:lnTo>
                    <a:pt x="102870" y="245109"/>
                  </a:lnTo>
                  <a:lnTo>
                    <a:pt x="97789" y="264159"/>
                  </a:lnTo>
                  <a:lnTo>
                    <a:pt x="91439" y="290829"/>
                  </a:lnTo>
                  <a:lnTo>
                    <a:pt x="83820" y="311150"/>
                  </a:lnTo>
                  <a:lnTo>
                    <a:pt x="66039" y="340359"/>
                  </a:lnTo>
                  <a:lnTo>
                    <a:pt x="52069" y="356869"/>
                  </a:lnTo>
                  <a:lnTo>
                    <a:pt x="27939" y="386079"/>
                  </a:lnTo>
                  <a:lnTo>
                    <a:pt x="11430" y="405129"/>
                  </a:lnTo>
                  <a:lnTo>
                    <a:pt x="0" y="422909"/>
                  </a:lnTo>
                  <a:lnTo>
                    <a:pt x="0" y="430529"/>
                  </a:lnTo>
                  <a:lnTo>
                    <a:pt x="11430" y="444499"/>
                  </a:lnTo>
                  <a:lnTo>
                    <a:pt x="29210" y="461009"/>
                  </a:lnTo>
                  <a:lnTo>
                    <a:pt x="46989" y="461009"/>
                  </a:lnTo>
                  <a:lnTo>
                    <a:pt x="52069" y="457199"/>
                  </a:lnTo>
                  <a:lnTo>
                    <a:pt x="43180" y="445769"/>
                  </a:lnTo>
                  <a:lnTo>
                    <a:pt x="35560" y="436879"/>
                  </a:lnTo>
                  <a:lnTo>
                    <a:pt x="35560" y="429259"/>
                  </a:lnTo>
                  <a:lnTo>
                    <a:pt x="46989" y="411479"/>
                  </a:lnTo>
                  <a:lnTo>
                    <a:pt x="67310" y="391159"/>
                  </a:lnTo>
                  <a:lnTo>
                    <a:pt x="97789" y="354329"/>
                  </a:lnTo>
                  <a:lnTo>
                    <a:pt x="123189" y="322579"/>
                  </a:lnTo>
                  <a:lnTo>
                    <a:pt x="132079" y="311150"/>
                  </a:lnTo>
                  <a:lnTo>
                    <a:pt x="138429" y="303529"/>
                  </a:lnTo>
                  <a:lnTo>
                    <a:pt x="151129" y="302259"/>
                  </a:lnTo>
                  <a:lnTo>
                    <a:pt x="213360" y="302259"/>
                  </a:lnTo>
                  <a:lnTo>
                    <a:pt x="193039" y="267969"/>
                  </a:lnTo>
                  <a:lnTo>
                    <a:pt x="179070" y="240029"/>
                  </a:lnTo>
                  <a:lnTo>
                    <a:pt x="177800" y="224789"/>
                  </a:lnTo>
                  <a:lnTo>
                    <a:pt x="177800" y="207009"/>
                  </a:lnTo>
                  <a:lnTo>
                    <a:pt x="180339" y="195579"/>
                  </a:lnTo>
                  <a:lnTo>
                    <a:pt x="187960" y="189229"/>
                  </a:lnTo>
                  <a:lnTo>
                    <a:pt x="238529" y="189229"/>
                  </a:lnTo>
                  <a:lnTo>
                    <a:pt x="226060" y="181609"/>
                  </a:lnTo>
                  <a:lnTo>
                    <a:pt x="217169" y="172719"/>
                  </a:lnTo>
                  <a:close/>
                </a:path>
                <a:path w="317500" h="461010">
                  <a:moveTo>
                    <a:pt x="213360" y="302259"/>
                  </a:moveTo>
                  <a:lnTo>
                    <a:pt x="151129" y="302259"/>
                  </a:lnTo>
                  <a:lnTo>
                    <a:pt x="161289" y="308609"/>
                  </a:lnTo>
                  <a:lnTo>
                    <a:pt x="172720" y="316229"/>
                  </a:lnTo>
                  <a:lnTo>
                    <a:pt x="198120" y="347979"/>
                  </a:lnTo>
                  <a:lnTo>
                    <a:pt x="224789" y="386079"/>
                  </a:lnTo>
                  <a:lnTo>
                    <a:pt x="250189" y="422909"/>
                  </a:lnTo>
                  <a:lnTo>
                    <a:pt x="267970" y="444499"/>
                  </a:lnTo>
                  <a:lnTo>
                    <a:pt x="273050" y="449579"/>
                  </a:lnTo>
                  <a:lnTo>
                    <a:pt x="283210" y="449579"/>
                  </a:lnTo>
                  <a:lnTo>
                    <a:pt x="293370" y="441959"/>
                  </a:lnTo>
                  <a:lnTo>
                    <a:pt x="304800" y="433069"/>
                  </a:lnTo>
                  <a:lnTo>
                    <a:pt x="314960" y="425449"/>
                  </a:lnTo>
                  <a:lnTo>
                    <a:pt x="317076" y="419099"/>
                  </a:lnTo>
                  <a:lnTo>
                    <a:pt x="304800" y="419099"/>
                  </a:lnTo>
                  <a:lnTo>
                    <a:pt x="293370" y="417829"/>
                  </a:lnTo>
                  <a:lnTo>
                    <a:pt x="276860" y="405129"/>
                  </a:lnTo>
                  <a:lnTo>
                    <a:pt x="250189" y="364489"/>
                  </a:lnTo>
                  <a:lnTo>
                    <a:pt x="213360" y="302259"/>
                  </a:lnTo>
                  <a:close/>
                </a:path>
                <a:path w="317500" h="461010">
                  <a:moveTo>
                    <a:pt x="317500" y="417829"/>
                  </a:moveTo>
                  <a:lnTo>
                    <a:pt x="304800" y="419099"/>
                  </a:lnTo>
                  <a:lnTo>
                    <a:pt x="317076" y="419099"/>
                  </a:lnTo>
                  <a:lnTo>
                    <a:pt x="317500" y="417829"/>
                  </a:lnTo>
                  <a:close/>
                </a:path>
                <a:path w="317500" h="461010">
                  <a:moveTo>
                    <a:pt x="153670" y="0"/>
                  </a:moveTo>
                  <a:lnTo>
                    <a:pt x="143510" y="5079"/>
                  </a:lnTo>
                  <a:lnTo>
                    <a:pt x="137160" y="10159"/>
                  </a:lnTo>
                  <a:lnTo>
                    <a:pt x="132079" y="20319"/>
                  </a:lnTo>
                  <a:lnTo>
                    <a:pt x="130810" y="29209"/>
                  </a:lnTo>
                  <a:lnTo>
                    <a:pt x="132079" y="36829"/>
                  </a:lnTo>
                  <a:lnTo>
                    <a:pt x="137160" y="48259"/>
                  </a:lnTo>
                  <a:lnTo>
                    <a:pt x="138429" y="55879"/>
                  </a:lnTo>
                  <a:lnTo>
                    <a:pt x="140970" y="63500"/>
                  </a:lnTo>
                  <a:lnTo>
                    <a:pt x="138429" y="72389"/>
                  </a:lnTo>
                  <a:lnTo>
                    <a:pt x="132079" y="81279"/>
                  </a:lnTo>
                  <a:lnTo>
                    <a:pt x="123189" y="88900"/>
                  </a:lnTo>
                  <a:lnTo>
                    <a:pt x="110489" y="95250"/>
                  </a:lnTo>
                  <a:lnTo>
                    <a:pt x="102870" y="101600"/>
                  </a:lnTo>
                  <a:lnTo>
                    <a:pt x="93979" y="109219"/>
                  </a:lnTo>
                  <a:lnTo>
                    <a:pt x="86360" y="119379"/>
                  </a:lnTo>
                  <a:lnTo>
                    <a:pt x="78739" y="137159"/>
                  </a:lnTo>
                  <a:lnTo>
                    <a:pt x="73660" y="157479"/>
                  </a:lnTo>
                  <a:lnTo>
                    <a:pt x="67310" y="172719"/>
                  </a:lnTo>
                  <a:lnTo>
                    <a:pt x="66039" y="191769"/>
                  </a:lnTo>
                  <a:lnTo>
                    <a:pt x="62230" y="215900"/>
                  </a:lnTo>
                  <a:lnTo>
                    <a:pt x="62230" y="243839"/>
                  </a:lnTo>
                  <a:lnTo>
                    <a:pt x="66039" y="251459"/>
                  </a:lnTo>
                  <a:lnTo>
                    <a:pt x="69850" y="254000"/>
                  </a:lnTo>
                  <a:lnTo>
                    <a:pt x="77470" y="255269"/>
                  </a:lnTo>
                  <a:lnTo>
                    <a:pt x="81279" y="254000"/>
                  </a:lnTo>
                  <a:lnTo>
                    <a:pt x="83820" y="251459"/>
                  </a:lnTo>
                  <a:lnTo>
                    <a:pt x="83820" y="210819"/>
                  </a:lnTo>
                  <a:lnTo>
                    <a:pt x="85089" y="195579"/>
                  </a:lnTo>
                  <a:lnTo>
                    <a:pt x="86360" y="184150"/>
                  </a:lnTo>
                  <a:lnTo>
                    <a:pt x="92710" y="175259"/>
                  </a:lnTo>
                  <a:lnTo>
                    <a:pt x="100329" y="172719"/>
                  </a:lnTo>
                  <a:lnTo>
                    <a:pt x="217169" y="172719"/>
                  </a:lnTo>
                  <a:lnTo>
                    <a:pt x="215900" y="171450"/>
                  </a:lnTo>
                  <a:lnTo>
                    <a:pt x="207010" y="157479"/>
                  </a:lnTo>
                  <a:lnTo>
                    <a:pt x="200660" y="137159"/>
                  </a:lnTo>
                  <a:lnTo>
                    <a:pt x="199389" y="118109"/>
                  </a:lnTo>
                  <a:lnTo>
                    <a:pt x="194310" y="109219"/>
                  </a:lnTo>
                  <a:lnTo>
                    <a:pt x="187960" y="100329"/>
                  </a:lnTo>
                  <a:lnTo>
                    <a:pt x="179070" y="88900"/>
                  </a:lnTo>
                  <a:lnTo>
                    <a:pt x="172720" y="83819"/>
                  </a:lnTo>
                  <a:lnTo>
                    <a:pt x="172720" y="76200"/>
                  </a:lnTo>
                  <a:lnTo>
                    <a:pt x="180339" y="57150"/>
                  </a:lnTo>
                  <a:lnTo>
                    <a:pt x="185420" y="49529"/>
                  </a:lnTo>
                  <a:lnTo>
                    <a:pt x="187960" y="38100"/>
                  </a:lnTo>
                  <a:lnTo>
                    <a:pt x="185420" y="24129"/>
                  </a:lnTo>
                  <a:lnTo>
                    <a:pt x="182879" y="13969"/>
                  </a:lnTo>
                  <a:lnTo>
                    <a:pt x="177800" y="6350"/>
                  </a:lnTo>
                  <a:lnTo>
                    <a:pt x="167639" y="1269"/>
                  </a:lnTo>
                  <a:lnTo>
                    <a:pt x="153670" y="0"/>
                  </a:lnTo>
                  <a:close/>
                </a:path>
                <a:path w="317500" h="461010">
                  <a:moveTo>
                    <a:pt x="238529" y="189229"/>
                  </a:moveTo>
                  <a:lnTo>
                    <a:pt x="194310" y="189229"/>
                  </a:lnTo>
                  <a:lnTo>
                    <a:pt x="201929" y="191769"/>
                  </a:lnTo>
                  <a:lnTo>
                    <a:pt x="217170" y="204469"/>
                  </a:lnTo>
                  <a:lnTo>
                    <a:pt x="234950" y="215900"/>
                  </a:lnTo>
                  <a:lnTo>
                    <a:pt x="247650" y="222250"/>
                  </a:lnTo>
                  <a:lnTo>
                    <a:pt x="255270" y="224789"/>
                  </a:lnTo>
                  <a:lnTo>
                    <a:pt x="261620" y="222250"/>
                  </a:lnTo>
                  <a:lnTo>
                    <a:pt x="264160" y="215900"/>
                  </a:lnTo>
                  <a:lnTo>
                    <a:pt x="262889" y="213359"/>
                  </a:lnTo>
                  <a:lnTo>
                    <a:pt x="261620" y="207009"/>
                  </a:lnTo>
                  <a:lnTo>
                    <a:pt x="248920" y="195579"/>
                  </a:lnTo>
                  <a:lnTo>
                    <a:pt x="238529" y="189229"/>
                  </a:lnTo>
                  <a:close/>
                </a:path>
              </a:pathLst>
            </a:custGeom>
            <a:solidFill>
              <a:srgbClr val="CDCDCD"/>
            </a:solidFill>
          </p:spPr>
          <p:txBody>
            <a:bodyPr wrap="square" lIns="0" tIns="0" rIns="0" bIns="0" rtlCol="0"/>
            <a:lstStyle/>
            <a:p>
              <a:endParaRPr sz="1632"/>
            </a:p>
          </p:txBody>
        </p:sp>
        <p:sp>
          <p:nvSpPr>
            <p:cNvPr id="41" name="object 41"/>
            <p:cNvSpPr/>
            <p:nvPr/>
          </p:nvSpPr>
          <p:spPr>
            <a:xfrm>
              <a:off x="3187700" y="3944619"/>
              <a:ext cx="318770" cy="462280"/>
            </a:xfrm>
            <a:custGeom>
              <a:avLst/>
              <a:gdLst/>
              <a:ahLst/>
              <a:cxnLst/>
              <a:rect l="l" t="t" r="r" b="b"/>
              <a:pathLst>
                <a:path w="318770" h="462279">
                  <a:moveTo>
                    <a:pt x="314960" y="425449"/>
                  </a:moveTo>
                  <a:lnTo>
                    <a:pt x="317500" y="417829"/>
                  </a:lnTo>
                  <a:lnTo>
                    <a:pt x="304800" y="419099"/>
                  </a:lnTo>
                  <a:lnTo>
                    <a:pt x="293370" y="417829"/>
                  </a:lnTo>
                  <a:lnTo>
                    <a:pt x="276860" y="405129"/>
                  </a:lnTo>
                  <a:lnTo>
                    <a:pt x="250189" y="364489"/>
                  </a:lnTo>
                  <a:lnTo>
                    <a:pt x="213360" y="302259"/>
                  </a:lnTo>
                  <a:lnTo>
                    <a:pt x="193039" y="267969"/>
                  </a:lnTo>
                  <a:lnTo>
                    <a:pt x="179070" y="240029"/>
                  </a:lnTo>
                  <a:lnTo>
                    <a:pt x="177800" y="224789"/>
                  </a:lnTo>
                  <a:lnTo>
                    <a:pt x="177800" y="207009"/>
                  </a:lnTo>
                  <a:lnTo>
                    <a:pt x="180339" y="195579"/>
                  </a:lnTo>
                  <a:lnTo>
                    <a:pt x="187960" y="189229"/>
                  </a:lnTo>
                  <a:lnTo>
                    <a:pt x="194310" y="189229"/>
                  </a:lnTo>
                  <a:lnTo>
                    <a:pt x="201929" y="191769"/>
                  </a:lnTo>
                  <a:lnTo>
                    <a:pt x="217170" y="204469"/>
                  </a:lnTo>
                  <a:lnTo>
                    <a:pt x="234950" y="215900"/>
                  </a:lnTo>
                  <a:lnTo>
                    <a:pt x="247650" y="222250"/>
                  </a:lnTo>
                  <a:lnTo>
                    <a:pt x="255270" y="224789"/>
                  </a:lnTo>
                  <a:lnTo>
                    <a:pt x="261620" y="222250"/>
                  </a:lnTo>
                  <a:lnTo>
                    <a:pt x="264160" y="215900"/>
                  </a:lnTo>
                  <a:lnTo>
                    <a:pt x="262889" y="213359"/>
                  </a:lnTo>
                  <a:lnTo>
                    <a:pt x="261620" y="207009"/>
                  </a:lnTo>
                  <a:lnTo>
                    <a:pt x="248920" y="195579"/>
                  </a:lnTo>
                  <a:lnTo>
                    <a:pt x="226060" y="181609"/>
                  </a:lnTo>
                  <a:lnTo>
                    <a:pt x="215900" y="171450"/>
                  </a:lnTo>
                  <a:lnTo>
                    <a:pt x="207010" y="157479"/>
                  </a:lnTo>
                  <a:lnTo>
                    <a:pt x="200660" y="137159"/>
                  </a:lnTo>
                  <a:lnTo>
                    <a:pt x="199389" y="118109"/>
                  </a:lnTo>
                  <a:lnTo>
                    <a:pt x="194310" y="109219"/>
                  </a:lnTo>
                  <a:lnTo>
                    <a:pt x="187960" y="100329"/>
                  </a:lnTo>
                  <a:lnTo>
                    <a:pt x="179070" y="88900"/>
                  </a:lnTo>
                  <a:lnTo>
                    <a:pt x="172720" y="83819"/>
                  </a:lnTo>
                  <a:lnTo>
                    <a:pt x="172720" y="76200"/>
                  </a:lnTo>
                  <a:lnTo>
                    <a:pt x="177800" y="63500"/>
                  </a:lnTo>
                  <a:lnTo>
                    <a:pt x="180339" y="57150"/>
                  </a:lnTo>
                  <a:lnTo>
                    <a:pt x="185420" y="49529"/>
                  </a:lnTo>
                  <a:lnTo>
                    <a:pt x="187960" y="38100"/>
                  </a:lnTo>
                  <a:lnTo>
                    <a:pt x="185420" y="24129"/>
                  </a:lnTo>
                  <a:lnTo>
                    <a:pt x="182879" y="13969"/>
                  </a:lnTo>
                  <a:lnTo>
                    <a:pt x="177800" y="6350"/>
                  </a:lnTo>
                  <a:lnTo>
                    <a:pt x="167639" y="1269"/>
                  </a:lnTo>
                  <a:lnTo>
                    <a:pt x="153670" y="0"/>
                  </a:lnTo>
                  <a:lnTo>
                    <a:pt x="143510" y="5079"/>
                  </a:lnTo>
                  <a:lnTo>
                    <a:pt x="137160" y="10159"/>
                  </a:lnTo>
                  <a:lnTo>
                    <a:pt x="132079" y="20319"/>
                  </a:lnTo>
                  <a:lnTo>
                    <a:pt x="130810" y="29209"/>
                  </a:lnTo>
                  <a:lnTo>
                    <a:pt x="132079" y="36829"/>
                  </a:lnTo>
                  <a:lnTo>
                    <a:pt x="137160" y="48259"/>
                  </a:lnTo>
                  <a:lnTo>
                    <a:pt x="138429" y="55879"/>
                  </a:lnTo>
                  <a:lnTo>
                    <a:pt x="140970" y="63500"/>
                  </a:lnTo>
                  <a:lnTo>
                    <a:pt x="138429" y="72389"/>
                  </a:lnTo>
                  <a:lnTo>
                    <a:pt x="132079" y="81279"/>
                  </a:lnTo>
                  <a:lnTo>
                    <a:pt x="123189" y="88900"/>
                  </a:lnTo>
                  <a:lnTo>
                    <a:pt x="110489" y="95250"/>
                  </a:lnTo>
                  <a:lnTo>
                    <a:pt x="102870" y="101600"/>
                  </a:lnTo>
                  <a:lnTo>
                    <a:pt x="93979" y="109219"/>
                  </a:lnTo>
                  <a:lnTo>
                    <a:pt x="86360" y="119379"/>
                  </a:lnTo>
                  <a:lnTo>
                    <a:pt x="78739" y="137159"/>
                  </a:lnTo>
                  <a:lnTo>
                    <a:pt x="73660" y="157479"/>
                  </a:lnTo>
                  <a:lnTo>
                    <a:pt x="67310" y="172719"/>
                  </a:lnTo>
                  <a:lnTo>
                    <a:pt x="66039" y="191769"/>
                  </a:lnTo>
                  <a:lnTo>
                    <a:pt x="62230" y="215900"/>
                  </a:lnTo>
                  <a:lnTo>
                    <a:pt x="62230" y="229869"/>
                  </a:lnTo>
                  <a:lnTo>
                    <a:pt x="62230" y="243839"/>
                  </a:lnTo>
                  <a:lnTo>
                    <a:pt x="66039" y="251459"/>
                  </a:lnTo>
                  <a:lnTo>
                    <a:pt x="69850" y="254000"/>
                  </a:lnTo>
                  <a:lnTo>
                    <a:pt x="77470" y="255269"/>
                  </a:lnTo>
                  <a:lnTo>
                    <a:pt x="81279" y="254000"/>
                  </a:lnTo>
                  <a:lnTo>
                    <a:pt x="83820" y="251459"/>
                  </a:lnTo>
                  <a:lnTo>
                    <a:pt x="83820" y="234950"/>
                  </a:lnTo>
                  <a:lnTo>
                    <a:pt x="83820" y="210819"/>
                  </a:lnTo>
                  <a:lnTo>
                    <a:pt x="85089" y="195579"/>
                  </a:lnTo>
                  <a:lnTo>
                    <a:pt x="86360" y="184150"/>
                  </a:lnTo>
                  <a:lnTo>
                    <a:pt x="92710" y="175259"/>
                  </a:lnTo>
                  <a:lnTo>
                    <a:pt x="100329" y="172719"/>
                  </a:lnTo>
                  <a:lnTo>
                    <a:pt x="109220" y="175259"/>
                  </a:lnTo>
                  <a:lnTo>
                    <a:pt x="110489" y="181609"/>
                  </a:lnTo>
                  <a:lnTo>
                    <a:pt x="109220" y="198119"/>
                  </a:lnTo>
                  <a:lnTo>
                    <a:pt x="107950" y="222250"/>
                  </a:lnTo>
                  <a:lnTo>
                    <a:pt x="102870" y="245109"/>
                  </a:lnTo>
                  <a:lnTo>
                    <a:pt x="97789" y="264159"/>
                  </a:lnTo>
                  <a:lnTo>
                    <a:pt x="91439" y="290829"/>
                  </a:lnTo>
                  <a:lnTo>
                    <a:pt x="83820" y="311150"/>
                  </a:lnTo>
                  <a:lnTo>
                    <a:pt x="66039" y="340359"/>
                  </a:lnTo>
                  <a:lnTo>
                    <a:pt x="52069" y="356869"/>
                  </a:lnTo>
                  <a:lnTo>
                    <a:pt x="27939" y="386079"/>
                  </a:lnTo>
                  <a:lnTo>
                    <a:pt x="11430" y="405129"/>
                  </a:lnTo>
                  <a:lnTo>
                    <a:pt x="0" y="422909"/>
                  </a:lnTo>
                  <a:lnTo>
                    <a:pt x="0" y="430529"/>
                  </a:lnTo>
                  <a:lnTo>
                    <a:pt x="11430" y="444499"/>
                  </a:lnTo>
                  <a:lnTo>
                    <a:pt x="29210" y="461009"/>
                  </a:lnTo>
                  <a:lnTo>
                    <a:pt x="46989" y="461009"/>
                  </a:lnTo>
                  <a:lnTo>
                    <a:pt x="52069" y="457199"/>
                  </a:lnTo>
                  <a:lnTo>
                    <a:pt x="43180" y="445769"/>
                  </a:lnTo>
                  <a:lnTo>
                    <a:pt x="35560" y="436879"/>
                  </a:lnTo>
                  <a:lnTo>
                    <a:pt x="35560" y="429259"/>
                  </a:lnTo>
                  <a:lnTo>
                    <a:pt x="46989" y="411479"/>
                  </a:lnTo>
                  <a:lnTo>
                    <a:pt x="67310" y="391159"/>
                  </a:lnTo>
                  <a:lnTo>
                    <a:pt x="97789" y="354329"/>
                  </a:lnTo>
                  <a:lnTo>
                    <a:pt x="123189" y="322579"/>
                  </a:lnTo>
                  <a:lnTo>
                    <a:pt x="132079" y="311150"/>
                  </a:lnTo>
                  <a:lnTo>
                    <a:pt x="138429" y="303529"/>
                  </a:lnTo>
                  <a:lnTo>
                    <a:pt x="198120" y="347979"/>
                  </a:lnTo>
                  <a:lnTo>
                    <a:pt x="224789" y="386079"/>
                  </a:lnTo>
                  <a:lnTo>
                    <a:pt x="250189" y="422909"/>
                  </a:lnTo>
                  <a:lnTo>
                    <a:pt x="267970" y="444499"/>
                  </a:lnTo>
                  <a:lnTo>
                    <a:pt x="273050" y="449579"/>
                  </a:lnTo>
                  <a:lnTo>
                    <a:pt x="283210" y="449579"/>
                  </a:lnTo>
                  <a:lnTo>
                    <a:pt x="293370" y="441959"/>
                  </a:lnTo>
                  <a:lnTo>
                    <a:pt x="304800" y="433069"/>
                  </a:lnTo>
                  <a:lnTo>
                    <a:pt x="314960" y="425449"/>
                  </a:lnTo>
                  <a:close/>
                </a:path>
                <a:path w="318770" h="462279">
                  <a:moveTo>
                    <a:pt x="0" y="0"/>
                  </a:moveTo>
                  <a:lnTo>
                    <a:pt x="0" y="0"/>
                  </a:lnTo>
                </a:path>
                <a:path w="318770" h="462279">
                  <a:moveTo>
                    <a:pt x="318770" y="462279"/>
                  </a:moveTo>
                  <a:lnTo>
                    <a:pt x="318770" y="462279"/>
                  </a:lnTo>
                </a:path>
              </a:pathLst>
            </a:custGeom>
            <a:ln w="25518">
              <a:solidFill>
                <a:srgbClr val="000000"/>
              </a:solidFill>
            </a:ln>
          </p:spPr>
          <p:txBody>
            <a:bodyPr wrap="square" lIns="0" tIns="0" rIns="0" bIns="0" rtlCol="0"/>
            <a:lstStyle/>
            <a:p>
              <a:endParaRPr sz="1632"/>
            </a:p>
          </p:txBody>
        </p:sp>
        <p:sp>
          <p:nvSpPr>
            <p:cNvPr id="42" name="object 42"/>
            <p:cNvSpPr/>
            <p:nvPr/>
          </p:nvSpPr>
          <p:spPr>
            <a:xfrm>
              <a:off x="2752089" y="4546600"/>
              <a:ext cx="414020" cy="412750"/>
            </a:xfrm>
            <a:custGeom>
              <a:avLst/>
              <a:gdLst/>
              <a:ahLst/>
              <a:cxnLst/>
              <a:rect l="l" t="t" r="r" b="b"/>
              <a:pathLst>
                <a:path w="414019" h="412750">
                  <a:moveTo>
                    <a:pt x="0" y="412750"/>
                  </a:moveTo>
                  <a:lnTo>
                    <a:pt x="0" y="102869"/>
                  </a:lnTo>
                  <a:lnTo>
                    <a:pt x="102870" y="0"/>
                  </a:lnTo>
                  <a:lnTo>
                    <a:pt x="414020" y="0"/>
                  </a:lnTo>
                  <a:lnTo>
                    <a:pt x="414020" y="309880"/>
                  </a:lnTo>
                  <a:lnTo>
                    <a:pt x="311150" y="412750"/>
                  </a:lnTo>
                  <a:lnTo>
                    <a:pt x="0" y="412750"/>
                  </a:lnTo>
                  <a:close/>
                </a:path>
              </a:pathLst>
            </a:custGeom>
            <a:ln w="25518">
              <a:solidFill>
                <a:srgbClr val="000000"/>
              </a:solidFill>
            </a:ln>
          </p:spPr>
          <p:txBody>
            <a:bodyPr wrap="square" lIns="0" tIns="0" rIns="0" bIns="0" rtlCol="0"/>
            <a:lstStyle/>
            <a:p>
              <a:endParaRPr sz="1632"/>
            </a:p>
          </p:txBody>
        </p:sp>
        <p:sp>
          <p:nvSpPr>
            <p:cNvPr id="43" name="object 43"/>
            <p:cNvSpPr/>
            <p:nvPr/>
          </p:nvSpPr>
          <p:spPr>
            <a:xfrm>
              <a:off x="2752089" y="4533840"/>
              <a:ext cx="414020" cy="438784"/>
            </a:xfrm>
            <a:custGeom>
              <a:avLst/>
              <a:gdLst/>
              <a:ahLst/>
              <a:cxnLst/>
              <a:rect l="l" t="t" r="r" b="b"/>
              <a:pathLst>
                <a:path w="414019" h="438785">
                  <a:moveTo>
                    <a:pt x="0" y="0"/>
                  </a:moveTo>
                  <a:lnTo>
                    <a:pt x="0" y="25518"/>
                  </a:lnTo>
                </a:path>
                <a:path w="414019" h="438785">
                  <a:moveTo>
                    <a:pt x="414020" y="412749"/>
                  </a:moveTo>
                  <a:lnTo>
                    <a:pt x="414020" y="438268"/>
                  </a:lnTo>
                </a:path>
              </a:pathLst>
            </a:custGeom>
            <a:ln w="3175">
              <a:solidFill>
                <a:srgbClr val="000000"/>
              </a:solidFill>
            </a:ln>
          </p:spPr>
          <p:txBody>
            <a:bodyPr wrap="square" lIns="0" tIns="0" rIns="0" bIns="0" rtlCol="0"/>
            <a:lstStyle/>
            <a:p>
              <a:endParaRPr sz="1632"/>
            </a:p>
          </p:txBody>
        </p:sp>
        <p:sp>
          <p:nvSpPr>
            <p:cNvPr id="44" name="object 44"/>
            <p:cNvSpPr/>
            <p:nvPr/>
          </p:nvSpPr>
          <p:spPr>
            <a:xfrm>
              <a:off x="2752089" y="4546600"/>
              <a:ext cx="414020" cy="102870"/>
            </a:xfrm>
            <a:custGeom>
              <a:avLst/>
              <a:gdLst/>
              <a:ahLst/>
              <a:cxnLst/>
              <a:rect l="l" t="t" r="r" b="b"/>
              <a:pathLst>
                <a:path w="414019" h="102870">
                  <a:moveTo>
                    <a:pt x="0" y="102869"/>
                  </a:moveTo>
                  <a:lnTo>
                    <a:pt x="102870" y="0"/>
                  </a:lnTo>
                  <a:lnTo>
                    <a:pt x="414020" y="0"/>
                  </a:lnTo>
                  <a:lnTo>
                    <a:pt x="311150" y="102869"/>
                  </a:lnTo>
                  <a:lnTo>
                    <a:pt x="0" y="102869"/>
                  </a:lnTo>
                  <a:close/>
                </a:path>
              </a:pathLst>
            </a:custGeom>
            <a:ln w="25518">
              <a:solidFill>
                <a:srgbClr val="000000"/>
              </a:solidFill>
            </a:ln>
          </p:spPr>
          <p:txBody>
            <a:bodyPr wrap="square" lIns="0" tIns="0" rIns="0" bIns="0" rtlCol="0"/>
            <a:lstStyle/>
            <a:p>
              <a:endParaRPr sz="1632"/>
            </a:p>
          </p:txBody>
        </p:sp>
        <p:sp>
          <p:nvSpPr>
            <p:cNvPr id="45" name="object 45"/>
            <p:cNvSpPr/>
            <p:nvPr/>
          </p:nvSpPr>
          <p:spPr>
            <a:xfrm>
              <a:off x="3063239" y="4546600"/>
              <a:ext cx="102870" cy="412750"/>
            </a:xfrm>
            <a:custGeom>
              <a:avLst/>
              <a:gdLst/>
              <a:ahLst/>
              <a:cxnLst/>
              <a:rect l="l" t="t" r="r" b="b"/>
              <a:pathLst>
                <a:path w="102869" h="412750">
                  <a:moveTo>
                    <a:pt x="102870" y="0"/>
                  </a:moveTo>
                  <a:lnTo>
                    <a:pt x="0" y="102869"/>
                  </a:lnTo>
                  <a:lnTo>
                    <a:pt x="0" y="412750"/>
                  </a:lnTo>
                  <a:lnTo>
                    <a:pt x="102870" y="309880"/>
                  </a:lnTo>
                  <a:lnTo>
                    <a:pt x="102870" y="0"/>
                  </a:lnTo>
                  <a:close/>
                </a:path>
              </a:pathLst>
            </a:custGeom>
            <a:solidFill>
              <a:srgbClr val="CCCCCC"/>
            </a:solidFill>
          </p:spPr>
          <p:txBody>
            <a:bodyPr wrap="square" lIns="0" tIns="0" rIns="0" bIns="0" rtlCol="0"/>
            <a:lstStyle/>
            <a:p>
              <a:endParaRPr sz="1632"/>
            </a:p>
          </p:txBody>
        </p:sp>
        <p:sp>
          <p:nvSpPr>
            <p:cNvPr id="46" name="object 46"/>
            <p:cNvSpPr/>
            <p:nvPr/>
          </p:nvSpPr>
          <p:spPr>
            <a:xfrm>
              <a:off x="2853689" y="4465319"/>
              <a:ext cx="312420" cy="494030"/>
            </a:xfrm>
            <a:custGeom>
              <a:avLst/>
              <a:gdLst/>
              <a:ahLst/>
              <a:cxnLst/>
              <a:rect l="l" t="t" r="r" b="b"/>
              <a:pathLst>
                <a:path w="312419" h="494029">
                  <a:moveTo>
                    <a:pt x="209550" y="494029"/>
                  </a:moveTo>
                  <a:lnTo>
                    <a:pt x="209550" y="184149"/>
                  </a:lnTo>
                  <a:lnTo>
                    <a:pt x="312420" y="81279"/>
                  </a:lnTo>
                  <a:lnTo>
                    <a:pt x="312420" y="391159"/>
                  </a:lnTo>
                  <a:lnTo>
                    <a:pt x="209550" y="494029"/>
                  </a:lnTo>
                  <a:close/>
                </a:path>
                <a:path w="312419" h="494029">
                  <a:moveTo>
                    <a:pt x="0" y="73659"/>
                  </a:moveTo>
                  <a:lnTo>
                    <a:pt x="0" y="19049"/>
                  </a:lnTo>
                  <a:lnTo>
                    <a:pt x="17780" y="0"/>
                  </a:lnTo>
                  <a:lnTo>
                    <a:pt x="312420" y="0"/>
                  </a:lnTo>
                  <a:lnTo>
                    <a:pt x="312420" y="54609"/>
                  </a:lnTo>
                  <a:lnTo>
                    <a:pt x="294640" y="73659"/>
                  </a:lnTo>
                  <a:lnTo>
                    <a:pt x="0" y="73659"/>
                  </a:lnTo>
                  <a:close/>
                </a:path>
              </a:pathLst>
            </a:custGeom>
            <a:ln w="25518">
              <a:solidFill>
                <a:srgbClr val="000000"/>
              </a:solidFill>
            </a:ln>
          </p:spPr>
          <p:txBody>
            <a:bodyPr wrap="square" lIns="0" tIns="0" rIns="0" bIns="0" rtlCol="0"/>
            <a:lstStyle/>
            <a:p>
              <a:endParaRPr sz="1632"/>
            </a:p>
          </p:txBody>
        </p:sp>
        <p:sp>
          <p:nvSpPr>
            <p:cNvPr id="47" name="object 47"/>
            <p:cNvSpPr/>
            <p:nvPr/>
          </p:nvSpPr>
          <p:spPr>
            <a:xfrm>
              <a:off x="2853689" y="4452560"/>
              <a:ext cx="312420" cy="99695"/>
            </a:xfrm>
            <a:custGeom>
              <a:avLst/>
              <a:gdLst/>
              <a:ahLst/>
              <a:cxnLst/>
              <a:rect l="l" t="t" r="r" b="b"/>
              <a:pathLst>
                <a:path w="312419" h="99695">
                  <a:moveTo>
                    <a:pt x="0" y="0"/>
                  </a:moveTo>
                  <a:lnTo>
                    <a:pt x="0" y="25518"/>
                  </a:lnTo>
                </a:path>
                <a:path w="312419" h="99695">
                  <a:moveTo>
                    <a:pt x="312420" y="73660"/>
                  </a:moveTo>
                  <a:lnTo>
                    <a:pt x="312420" y="99178"/>
                  </a:lnTo>
                </a:path>
              </a:pathLst>
            </a:custGeom>
            <a:ln w="3175">
              <a:solidFill>
                <a:srgbClr val="000000"/>
              </a:solidFill>
            </a:ln>
          </p:spPr>
          <p:txBody>
            <a:bodyPr wrap="square" lIns="0" tIns="0" rIns="0" bIns="0" rtlCol="0"/>
            <a:lstStyle/>
            <a:p>
              <a:endParaRPr sz="1632"/>
            </a:p>
          </p:txBody>
        </p:sp>
        <p:sp>
          <p:nvSpPr>
            <p:cNvPr id="48" name="object 48"/>
            <p:cNvSpPr/>
            <p:nvPr/>
          </p:nvSpPr>
          <p:spPr>
            <a:xfrm>
              <a:off x="2853689" y="4465319"/>
              <a:ext cx="312420" cy="19050"/>
            </a:xfrm>
            <a:custGeom>
              <a:avLst/>
              <a:gdLst/>
              <a:ahLst/>
              <a:cxnLst/>
              <a:rect l="l" t="t" r="r" b="b"/>
              <a:pathLst>
                <a:path w="312419" h="19050">
                  <a:moveTo>
                    <a:pt x="0" y="19049"/>
                  </a:moveTo>
                  <a:lnTo>
                    <a:pt x="17780" y="0"/>
                  </a:lnTo>
                  <a:lnTo>
                    <a:pt x="312420" y="0"/>
                  </a:lnTo>
                  <a:lnTo>
                    <a:pt x="294640" y="19049"/>
                  </a:lnTo>
                  <a:lnTo>
                    <a:pt x="0" y="19049"/>
                  </a:lnTo>
                  <a:close/>
                </a:path>
              </a:pathLst>
            </a:custGeom>
            <a:ln w="25518">
              <a:solidFill>
                <a:srgbClr val="000000"/>
              </a:solidFill>
            </a:ln>
          </p:spPr>
          <p:txBody>
            <a:bodyPr wrap="square" lIns="0" tIns="0" rIns="0" bIns="0" rtlCol="0"/>
            <a:lstStyle/>
            <a:p>
              <a:endParaRPr sz="1632"/>
            </a:p>
          </p:txBody>
        </p:sp>
        <p:sp>
          <p:nvSpPr>
            <p:cNvPr id="49" name="object 49"/>
            <p:cNvSpPr/>
            <p:nvPr/>
          </p:nvSpPr>
          <p:spPr>
            <a:xfrm>
              <a:off x="3148330" y="4465319"/>
              <a:ext cx="17780" cy="73660"/>
            </a:xfrm>
            <a:custGeom>
              <a:avLst/>
              <a:gdLst/>
              <a:ahLst/>
              <a:cxnLst/>
              <a:rect l="l" t="t" r="r" b="b"/>
              <a:pathLst>
                <a:path w="17780" h="73660">
                  <a:moveTo>
                    <a:pt x="17780" y="0"/>
                  </a:moveTo>
                  <a:lnTo>
                    <a:pt x="0" y="19049"/>
                  </a:lnTo>
                  <a:lnTo>
                    <a:pt x="0" y="73659"/>
                  </a:lnTo>
                  <a:lnTo>
                    <a:pt x="17780" y="54609"/>
                  </a:lnTo>
                  <a:lnTo>
                    <a:pt x="17780" y="0"/>
                  </a:lnTo>
                  <a:close/>
                </a:path>
              </a:pathLst>
            </a:custGeom>
            <a:solidFill>
              <a:srgbClr val="CCCCCC"/>
            </a:solidFill>
          </p:spPr>
          <p:txBody>
            <a:bodyPr wrap="square" lIns="0" tIns="0" rIns="0" bIns="0" rtlCol="0"/>
            <a:lstStyle/>
            <a:p>
              <a:endParaRPr sz="1632"/>
            </a:p>
          </p:txBody>
        </p:sp>
        <p:sp>
          <p:nvSpPr>
            <p:cNvPr id="50" name="object 50"/>
            <p:cNvSpPr/>
            <p:nvPr/>
          </p:nvSpPr>
          <p:spPr>
            <a:xfrm>
              <a:off x="2884170" y="4465319"/>
              <a:ext cx="281940" cy="73660"/>
            </a:xfrm>
            <a:custGeom>
              <a:avLst/>
              <a:gdLst/>
              <a:ahLst/>
              <a:cxnLst/>
              <a:rect l="l" t="t" r="r" b="b"/>
              <a:pathLst>
                <a:path w="281939" h="73660">
                  <a:moveTo>
                    <a:pt x="264160" y="73659"/>
                  </a:moveTo>
                  <a:lnTo>
                    <a:pt x="264160" y="19049"/>
                  </a:lnTo>
                  <a:lnTo>
                    <a:pt x="281940" y="0"/>
                  </a:lnTo>
                  <a:lnTo>
                    <a:pt x="281940" y="54609"/>
                  </a:lnTo>
                  <a:lnTo>
                    <a:pt x="264160" y="73659"/>
                  </a:lnTo>
                  <a:close/>
                </a:path>
                <a:path w="281939" h="73660">
                  <a:moveTo>
                    <a:pt x="19050" y="41909"/>
                  </a:moveTo>
                  <a:lnTo>
                    <a:pt x="30480" y="41909"/>
                  </a:lnTo>
                  <a:lnTo>
                    <a:pt x="40640" y="44449"/>
                  </a:lnTo>
                  <a:lnTo>
                    <a:pt x="40640" y="48259"/>
                  </a:lnTo>
                  <a:lnTo>
                    <a:pt x="40640" y="52069"/>
                  </a:lnTo>
                  <a:lnTo>
                    <a:pt x="30480" y="55879"/>
                  </a:lnTo>
                  <a:lnTo>
                    <a:pt x="19050" y="55879"/>
                  </a:lnTo>
                  <a:lnTo>
                    <a:pt x="7619" y="55879"/>
                  </a:lnTo>
                  <a:lnTo>
                    <a:pt x="0" y="52069"/>
                  </a:lnTo>
                  <a:lnTo>
                    <a:pt x="0" y="48259"/>
                  </a:lnTo>
                  <a:lnTo>
                    <a:pt x="0" y="44449"/>
                  </a:lnTo>
                  <a:lnTo>
                    <a:pt x="7619" y="41909"/>
                  </a:lnTo>
                  <a:lnTo>
                    <a:pt x="19050" y="41909"/>
                  </a:lnTo>
                  <a:close/>
                </a:path>
                <a:path w="281939" h="73660">
                  <a:moveTo>
                    <a:pt x="0" y="41909"/>
                  </a:moveTo>
                  <a:lnTo>
                    <a:pt x="0" y="41909"/>
                  </a:lnTo>
                </a:path>
                <a:path w="281939" h="73660">
                  <a:moveTo>
                    <a:pt x="40640" y="55879"/>
                  </a:moveTo>
                  <a:lnTo>
                    <a:pt x="40640" y="55879"/>
                  </a:lnTo>
                </a:path>
              </a:pathLst>
            </a:custGeom>
            <a:ln w="25518">
              <a:solidFill>
                <a:srgbClr val="000000"/>
              </a:solidFill>
            </a:ln>
          </p:spPr>
          <p:txBody>
            <a:bodyPr wrap="square" lIns="0" tIns="0" rIns="0" bIns="0" rtlCol="0"/>
            <a:lstStyle/>
            <a:p>
              <a:endParaRPr sz="1632"/>
            </a:p>
          </p:txBody>
        </p:sp>
        <p:sp>
          <p:nvSpPr>
            <p:cNvPr id="51" name="object 51"/>
            <p:cNvSpPr/>
            <p:nvPr/>
          </p:nvSpPr>
          <p:spPr>
            <a:xfrm>
              <a:off x="2791400" y="4729420"/>
              <a:ext cx="242688" cy="111878"/>
            </a:xfrm>
            <a:prstGeom prst="rect">
              <a:avLst/>
            </a:prstGeom>
            <a:blipFill>
              <a:blip r:embed="rId2" cstate="print"/>
              <a:stretch>
                <a:fillRect/>
              </a:stretch>
            </a:blipFill>
          </p:spPr>
          <p:txBody>
            <a:bodyPr wrap="square" lIns="0" tIns="0" rIns="0" bIns="0" rtlCol="0"/>
            <a:lstStyle/>
            <a:p>
              <a:endParaRPr sz="1632"/>
            </a:p>
          </p:txBody>
        </p:sp>
        <p:sp>
          <p:nvSpPr>
            <p:cNvPr id="52" name="object 52"/>
            <p:cNvSpPr/>
            <p:nvPr/>
          </p:nvSpPr>
          <p:spPr>
            <a:xfrm>
              <a:off x="1842770" y="3468369"/>
              <a:ext cx="412750" cy="411480"/>
            </a:xfrm>
            <a:custGeom>
              <a:avLst/>
              <a:gdLst/>
              <a:ahLst/>
              <a:cxnLst/>
              <a:rect l="l" t="t" r="r" b="b"/>
              <a:pathLst>
                <a:path w="412750" h="411479">
                  <a:moveTo>
                    <a:pt x="0" y="411479"/>
                  </a:moveTo>
                  <a:lnTo>
                    <a:pt x="0" y="102869"/>
                  </a:lnTo>
                  <a:lnTo>
                    <a:pt x="102869" y="0"/>
                  </a:lnTo>
                  <a:lnTo>
                    <a:pt x="412750" y="0"/>
                  </a:lnTo>
                  <a:lnTo>
                    <a:pt x="412750" y="308609"/>
                  </a:lnTo>
                  <a:lnTo>
                    <a:pt x="309880" y="411479"/>
                  </a:lnTo>
                  <a:lnTo>
                    <a:pt x="0" y="411479"/>
                  </a:lnTo>
                  <a:close/>
                </a:path>
              </a:pathLst>
            </a:custGeom>
            <a:ln w="25518">
              <a:solidFill>
                <a:srgbClr val="000000"/>
              </a:solidFill>
            </a:ln>
          </p:spPr>
          <p:txBody>
            <a:bodyPr wrap="square" lIns="0" tIns="0" rIns="0" bIns="0" rtlCol="0"/>
            <a:lstStyle/>
            <a:p>
              <a:endParaRPr sz="1632"/>
            </a:p>
          </p:txBody>
        </p:sp>
        <p:sp>
          <p:nvSpPr>
            <p:cNvPr id="53" name="object 53"/>
            <p:cNvSpPr/>
            <p:nvPr/>
          </p:nvSpPr>
          <p:spPr>
            <a:xfrm>
              <a:off x="1842770" y="3455610"/>
              <a:ext cx="412750" cy="437515"/>
            </a:xfrm>
            <a:custGeom>
              <a:avLst/>
              <a:gdLst/>
              <a:ahLst/>
              <a:cxnLst/>
              <a:rect l="l" t="t" r="r" b="b"/>
              <a:pathLst>
                <a:path w="412750" h="437514">
                  <a:moveTo>
                    <a:pt x="0" y="0"/>
                  </a:moveTo>
                  <a:lnTo>
                    <a:pt x="0" y="25518"/>
                  </a:lnTo>
                </a:path>
                <a:path w="412750" h="437514">
                  <a:moveTo>
                    <a:pt x="412750" y="411479"/>
                  </a:moveTo>
                  <a:lnTo>
                    <a:pt x="412750" y="436998"/>
                  </a:lnTo>
                </a:path>
              </a:pathLst>
            </a:custGeom>
            <a:ln w="3175">
              <a:solidFill>
                <a:srgbClr val="000000"/>
              </a:solidFill>
            </a:ln>
          </p:spPr>
          <p:txBody>
            <a:bodyPr wrap="square" lIns="0" tIns="0" rIns="0" bIns="0" rtlCol="0"/>
            <a:lstStyle/>
            <a:p>
              <a:endParaRPr sz="1632"/>
            </a:p>
          </p:txBody>
        </p:sp>
        <p:sp>
          <p:nvSpPr>
            <p:cNvPr id="54" name="object 54"/>
            <p:cNvSpPr/>
            <p:nvPr/>
          </p:nvSpPr>
          <p:spPr>
            <a:xfrm>
              <a:off x="1842770" y="3468369"/>
              <a:ext cx="412750" cy="102870"/>
            </a:xfrm>
            <a:custGeom>
              <a:avLst/>
              <a:gdLst/>
              <a:ahLst/>
              <a:cxnLst/>
              <a:rect l="l" t="t" r="r" b="b"/>
              <a:pathLst>
                <a:path w="412750" h="102870">
                  <a:moveTo>
                    <a:pt x="0" y="102869"/>
                  </a:moveTo>
                  <a:lnTo>
                    <a:pt x="102869" y="0"/>
                  </a:lnTo>
                  <a:lnTo>
                    <a:pt x="412750" y="0"/>
                  </a:lnTo>
                  <a:lnTo>
                    <a:pt x="309880" y="102869"/>
                  </a:lnTo>
                  <a:lnTo>
                    <a:pt x="0" y="102869"/>
                  </a:lnTo>
                  <a:close/>
                </a:path>
              </a:pathLst>
            </a:custGeom>
            <a:ln w="25518">
              <a:solidFill>
                <a:srgbClr val="000000"/>
              </a:solidFill>
            </a:ln>
          </p:spPr>
          <p:txBody>
            <a:bodyPr wrap="square" lIns="0" tIns="0" rIns="0" bIns="0" rtlCol="0"/>
            <a:lstStyle/>
            <a:p>
              <a:endParaRPr sz="1632"/>
            </a:p>
          </p:txBody>
        </p:sp>
        <p:sp>
          <p:nvSpPr>
            <p:cNvPr id="55" name="object 55"/>
            <p:cNvSpPr/>
            <p:nvPr/>
          </p:nvSpPr>
          <p:spPr>
            <a:xfrm>
              <a:off x="2152650" y="3468369"/>
              <a:ext cx="102870" cy="411480"/>
            </a:xfrm>
            <a:custGeom>
              <a:avLst/>
              <a:gdLst/>
              <a:ahLst/>
              <a:cxnLst/>
              <a:rect l="l" t="t" r="r" b="b"/>
              <a:pathLst>
                <a:path w="102869" h="411479">
                  <a:moveTo>
                    <a:pt x="102869" y="0"/>
                  </a:moveTo>
                  <a:lnTo>
                    <a:pt x="0" y="102869"/>
                  </a:lnTo>
                  <a:lnTo>
                    <a:pt x="0" y="411479"/>
                  </a:lnTo>
                  <a:lnTo>
                    <a:pt x="102869" y="308609"/>
                  </a:lnTo>
                  <a:lnTo>
                    <a:pt x="102869" y="0"/>
                  </a:lnTo>
                  <a:close/>
                </a:path>
              </a:pathLst>
            </a:custGeom>
            <a:solidFill>
              <a:srgbClr val="CCCCCC"/>
            </a:solidFill>
          </p:spPr>
          <p:txBody>
            <a:bodyPr wrap="square" lIns="0" tIns="0" rIns="0" bIns="0" rtlCol="0"/>
            <a:lstStyle/>
            <a:p>
              <a:endParaRPr sz="1632"/>
            </a:p>
          </p:txBody>
        </p:sp>
        <p:sp>
          <p:nvSpPr>
            <p:cNvPr id="56" name="object 56"/>
            <p:cNvSpPr/>
            <p:nvPr/>
          </p:nvSpPr>
          <p:spPr>
            <a:xfrm>
              <a:off x="1941830" y="3385819"/>
              <a:ext cx="313690" cy="494030"/>
            </a:xfrm>
            <a:custGeom>
              <a:avLst/>
              <a:gdLst/>
              <a:ahLst/>
              <a:cxnLst/>
              <a:rect l="l" t="t" r="r" b="b"/>
              <a:pathLst>
                <a:path w="313689" h="494029">
                  <a:moveTo>
                    <a:pt x="210819" y="494029"/>
                  </a:moveTo>
                  <a:lnTo>
                    <a:pt x="210819" y="185419"/>
                  </a:lnTo>
                  <a:lnTo>
                    <a:pt x="313689" y="82550"/>
                  </a:lnTo>
                  <a:lnTo>
                    <a:pt x="313689" y="391159"/>
                  </a:lnTo>
                  <a:lnTo>
                    <a:pt x="210819" y="494029"/>
                  </a:lnTo>
                  <a:close/>
                </a:path>
                <a:path w="313689" h="494029">
                  <a:moveTo>
                    <a:pt x="0" y="73659"/>
                  </a:moveTo>
                  <a:lnTo>
                    <a:pt x="0" y="17779"/>
                  </a:lnTo>
                  <a:lnTo>
                    <a:pt x="17780" y="0"/>
                  </a:lnTo>
                  <a:lnTo>
                    <a:pt x="312419" y="0"/>
                  </a:lnTo>
                  <a:lnTo>
                    <a:pt x="312419" y="54609"/>
                  </a:lnTo>
                  <a:lnTo>
                    <a:pt x="294639" y="73659"/>
                  </a:lnTo>
                  <a:lnTo>
                    <a:pt x="0" y="73659"/>
                  </a:lnTo>
                  <a:close/>
                </a:path>
              </a:pathLst>
            </a:custGeom>
            <a:ln w="25518">
              <a:solidFill>
                <a:srgbClr val="000000"/>
              </a:solidFill>
            </a:ln>
          </p:spPr>
          <p:txBody>
            <a:bodyPr wrap="square" lIns="0" tIns="0" rIns="0" bIns="0" rtlCol="0"/>
            <a:lstStyle/>
            <a:p>
              <a:endParaRPr sz="1632"/>
            </a:p>
          </p:txBody>
        </p:sp>
        <p:sp>
          <p:nvSpPr>
            <p:cNvPr id="57" name="object 57"/>
            <p:cNvSpPr/>
            <p:nvPr/>
          </p:nvSpPr>
          <p:spPr>
            <a:xfrm>
              <a:off x="1941830" y="3373060"/>
              <a:ext cx="313690" cy="99695"/>
            </a:xfrm>
            <a:custGeom>
              <a:avLst/>
              <a:gdLst/>
              <a:ahLst/>
              <a:cxnLst/>
              <a:rect l="l" t="t" r="r" b="b"/>
              <a:pathLst>
                <a:path w="313689" h="99695">
                  <a:moveTo>
                    <a:pt x="0" y="0"/>
                  </a:moveTo>
                  <a:lnTo>
                    <a:pt x="0" y="25518"/>
                  </a:lnTo>
                </a:path>
                <a:path w="313689" h="99695">
                  <a:moveTo>
                    <a:pt x="313689" y="73659"/>
                  </a:moveTo>
                  <a:lnTo>
                    <a:pt x="313689" y="99178"/>
                  </a:lnTo>
                </a:path>
              </a:pathLst>
            </a:custGeom>
            <a:ln w="3175">
              <a:solidFill>
                <a:srgbClr val="000000"/>
              </a:solidFill>
            </a:ln>
          </p:spPr>
          <p:txBody>
            <a:bodyPr wrap="square" lIns="0" tIns="0" rIns="0" bIns="0" rtlCol="0"/>
            <a:lstStyle/>
            <a:p>
              <a:endParaRPr sz="1632"/>
            </a:p>
          </p:txBody>
        </p:sp>
        <p:sp>
          <p:nvSpPr>
            <p:cNvPr id="58" name="object 58"/>
            <p:cNvSpPr/>
            <p:nvPr/>
          </p:nvSpPr>
          <p:spPr>
            <a:xfrm>
              <a:off x="1941830" y="3385819"/>
              <a:ext cx="312420" cy="17780"/>
            </a:xfrm>
            <a:custGeom>
              <a:avLst/>
              <a:gdLst/>
              <a:ahLst/>
              <a:cxnLst/>
              <a:rect l="l" t="t" r="r" b="b"/>
              <a:pathLst>
                <a:path w="312419" h="17779">
                  <a:moveTo>
                    <a:pt x="0" y="17779"/>
                  </a:moveTo>
                  <a:lnTo>
                    <a:pt x="17780" y="0"/>
                  </a:lnTo>
                  <a:lnTo>
                    <a:pt x="312419" y="0"/>
                  </a:lnTo>
                  <a:lnTo>
                    <a:pt x="294639" y="17779"/>
                  </a:lnTo>
                  <a:lnTo>
                    <a:pt x="0" y="17779"/>
                  </a:lnTo>
                  <a:close/>
                </a:path>
              </a:pathLst>
            </a:custGeom>
            <a:ln w="25518">
              <a:solidFill>
                <a:srgbClr val="000000"/>
              </a:solidFill>
            </a:ln>
          </p:spPr>
          <p:txBody>
            <a:bodyPr wrap="square" lIns="0" tIns="0" rIns="0" bIns="0" rtlCol="0"/>
            <a:lstStyle/>
            <a:p>
              <a:endParaRPr sz="1632"/>
            </a:p>
          </p:txBody>
        </p:sp>
        <p:sp>
          <p:nvSpPr>
            <p:cNvPr id="59" name="object 59"/>
            <p:cNvSpPr/>
            <p:nvPr/>
          </p:nvSpPr>
          <p:spPr>
            <a:xfrm>
              <a:off x="2236469" y="3385819"/>
              <a:ext cx="17780" cy="73660"/>
            </a:xfrm>
            <a:custGeom>
              <a:avLst/>
              <a:gdLst/>
              <a:ahLst/>
              <a:cxnLst/>
              <a:rect l="l" t="t" r="r" b="b"/>
              <a:pathLst>
                <a:path w="17780" h="73660">
                  <a:moveTo>
                    <a:pt x="17780" y="0"/>
                  </a:moveTo>
                  <a:lnTo>
                    <a:pt x="0" y="17779"/>
                  </a:lnTo>
                  <a:lnTo>
                    <a:pt x="0" y="73659"/>
                  </a:lnTo>
                  <a:lnTo>
                    <a:pt x="17780" y="54609"/>
                  </a:lnTo>
                  <a:lnTo>
                    <a:pt x="17780" y="0"/>
                  </a:lnTo>
                  <a:close/>
                </a:path>
              </a:pathLst>
            </a:custGeom>
            <a:solidFill>
              <a:srgbClr val="CCCCCC"/>
            </a:solidFill>
          </p:spPr>
          <p:txBody>
            <a:bodyPr wrap="square" lIns="0" tIns="0" rIns="0" bIns="0" rtlCol="0"/>
            <a:lstStyle/>
            <a:p>
              <a:endParaRPr sz="1632"/>
            </a:p>
          </p:txBody>
        </p:sp>
        <p:sp>
          <p:nvSpPr>
            <p:cNvPr id="60" name="object 60"/>
            <p:cNvSpPr/>
            <p:nvPr/>
          </p:nvSpPr>
          <p:spPr>
            <a:xfrm>
              <a:off x="1973580" y="3385819"/>
              <a:ext cx="280670" cy="73660"/>
            </a:xfrm>
            <a:custGeom>
              <a:avLst/>
              <a:gdLst/>
              <a:ahLst/>
              <a:cxnLst/>
              <a:rect l="l" t="t" r="r" b="b"/>
              <a:pathLst>
                <a:path w="280669" h="73660">
                  <a:moveTo>
                    <a:pt x="262889" y="73659"/>
                  </a:moveTo>
                  <a:lnTo>
                    <a:pt x="262889" y="17779"/>
                  </a:lnTo>
                  <a:lnTo>
                    <a:pt x="280669" y="0"/>
                  </a:lnTo>
                  <a:lnTo>
                    <a:pt x="280669" y="54609"/>
                  </a:lnTo>
                  <a:lnTo>
                    <a:pt x="262889" y="73659"/>
                  </a:lnTo>
                  <a:close/>
                </a:path>
                <a:path w="280669" h="73660">
                  <a:moveTo>
                    <a:pt x="20319" y="41909"/>
                  </a:moveTo>
                  <a:lnTo>
                    <a:pt x="31750" y="41909"/>
                  </a:lnTo>
                  <a:lnTo>
                    <a:pt x="39369" y="45719"/>
                  </a:lnTo>
                  <a:lnTo>
                    <a:pt x="39369" y="49529"/>
                  </a:lnTo>
                  <a:lnTo>
                    <a:pt x="39369" y="53339"/>
                  </a:lnTo>
                  <a:lnTo>
                    <a:pt x="31750" y="55879"/>
                  </a:lnTo>
                  <a:lnTo>
                    <a:pt x="20319" y="55879"/>
                  </a:lnTo>
                  <a:lnTo>
                    <a:pt x="8889" y="55879"/>
                  </a:lnTo>
                  <a:lnTo>
                    <a:pt x="0" y="53339"/>
                  </a:lnTo>
                  <a:lnTo>
                    <a:pt x="0" y="49529"/>
                  </a:lnTo>
                  <a:lnTo>
                    <a:pt x="0" y="45719"/>
                  </a:lnTo>
                  <a:lnTo>
                    <a:pt x="8889" y="41909"/>
                  </a:lnTo>
                  <a:lnTo>
                    <a:pt x="20319" y="41909"/>
                  </a:lnTo>
                  <a:close/>
                </a:path>
                <a:path w="280669" h="73660">
                  <a:moveTo>
                    <a:pt x="0" y="41909"/>
                  </a:moveTo>
                  <a:lnTo>
                    <a:pt x="0" y="41909"/>
                  </a:lnTo>
                </a:path>
                <a:path w="280669" h="73660">
                  <a:moveTo>
                    <a:pt x="40639" y="57150"/>
                  </a:moveTo>
                  <a:lnTo>
                    <a:pt x="40639" y="57150"/>
                  </a:lnTo>
                </a:path>
              </a:pathLst>
            </a:custGeom>
            <a:ln w="25518">
              <a:solidFill>
                <a:srgbClr val="000000"/>
              </a:solidFill>
            </a:ln>
          </p:spPr>
          <p:txBody>
            <a:bodyPr wrap="square" lIns="0" tIns="0" rIns="0" bIns="0" rtlCol="0"/>
            <a:lstStyle/>
            <a:p>
              <a:endParaRPr sz="1632"/>
            </a:p>
          </p:txBody>
        </p:sp>
        <p:sp>
          <p:nvSpPr>
            <p:cNvPr id="61" name="object 61"/>
            <p:cNvSpPr/>
            <p:nvPr/>
          </p:nvSpPr>
          <p:spPr>
            <a:xfrm>
              <a:off x="1878271" y="3648650"/>
              <a:ext cx="242688" cy="113148"/>
            </a:xfrm>
            <a:prstGeom prst="rect">
              <a:avLst/>
            </a:prstGeom>
            <a:blipFill>
              <a:blip r:embed="rId3" cstate="print"/>
              <a:stretch>
                <a:fillRect/>
              </a:stretch>
            </a:blipFill>
          </p:spPr>
          <p:txBody>
            <a:bodyPr wrap="square" lIns="0" tIns="0" rIns="0" bIns="0" rtlCol="0"/>
            <a:lstStyle/>
            <a:p>
              <a:endParaRPr sz="1632"/>
            </a:p>
          </p:txBody>
        </p:sp>
        <p:sp>
          <p:nvSpPr>
            <p:cNvPr id="62" name="object 62"/>
            <p:cNvSpPr/>
            <p:nvPr/>
          </p:nvSpPr>
          <p:spPr>
            <a:xfrm>
              <a:off x="2077719" y="3117849"/>
              <a:ext cx="121919" cy="220979"/>
            </a:xfrm>
            <a:prstGeom prst="rect">
              <a:avLst/>
            </a:prstGeom>
            <a:blipFill>
              <a:blip r:embed="rId4" cstate="print"/>
              <a:stretch>
                <a:fillRect/>
              </a:stretch>
            </a:blipFill>
          </p:spPr>
          <p:txBody>
            <a:bodyPr wrap="square" lIns="0" tIns="0" rIns="0" bIns="0" rtlCol="0"/>
            <a:lstStyle/>
            <a:p>
              <a:endParaRPr sz="1632"/>
            </a:p>
          </p:txBody>
        </p:sp>
        <p:sp>
          <p:nvSpPr>
            <p:cNvPr id="63" name="object 63"/>
            <p:cNvSpPr/>
            <p:nvPr/>
          </p:nvSpPr>
          <p:spPr>
            <a:xfrm>
              <a:off x="1879600" y="2932429"/>
              <a:ext cx="129539" cy="288290"/>
            </a:xfrm>
            <a:custGeom>
              <a:avLst/>
              <a:gdLst/>
              <a:ahLst/>
              <a:cxnLst/>
              <a:rect l="l" t="t" r="r" b="b"/>
              <a:pathLst>
                <a:path w="129539" h="288289">
                  <a:moveTo>
                    <a:pt x="116840" y="276860"/>
                  </a:moveTo>
                  <a:lnTo>
                    <a:pt x="0" y="276860"/>
                  </a:lnTo>
                  <a:lnTo>
                    <a:pt x="0" y="288290"/>
                  </a:lnTo>
                  <a:lnTo>
                    <a:pt x="116840" y="288290"/>
                  </a:lnTo>
                  <a:lnTo>
                    <a:pt x="116840" y="276860"/>
                  </a:lnTo>
                  <a:close/>
                </a:path>
                <a:path w="129539" h="288289">
                  <a:moveTo>
                    <a:pt x="129540" y="19050"/>
                  </a:moveTo>
                  <a:lnTo>
                    <a:pt x="128003" y="11798"/>
                  </a:lnTo>
                  <a:lnTo>
                    <a:pt x="123977" y="5715"/>
                  </a:lnTo>
                  <a:lnTo>
                    <a:pt x="118287" y="1549"/>
                  </a:lnTo>
                  <a:lnTo>
                    <a:pt x="111760" y="0"/>
                  </a:lnTo>
                  <a:lnTo>
                    <a:pt x="104686" y="1549"/>
                  </a:lnTo>
                  <a:lnTo>
                    <a:pt x="99047" y="5715"/>
                  </a:lnTo>
                  <a:lnTo>
                    <a:pt x="95326" y="11798"/>
                  </a:lnTo>
                  <a:lnTo>
                    <a:pt x="93980" y="19050"/>
                  </a:lnTo>
                  <a:lnTo>
                    <a:pt x="95326" y="27051"/>
                  </a:lnTo>
                  <a:lnTo>
                    <a:pt x="99060" y="33502"/>
                  </a:lnTo>
                  <a:lnTo>
                    <a:pt x="104686" y="37807"/>
                  </a:lnTo>
                  <a:lnTo>
                    <a:pt x="111760" y="39370"/>
                  </a:lnTo>
                  <a:lnTo>
                    <a:pt x="118287" y="37807"/>
                  </a:lnTo>
                  <a:lnTo>
                    <a:pt x="123977" y="33502"/>
                  </a:lnTo>
                  <a:lnTo>
                    <a:pt x="128003" y="27051"/>
                  </a:lnTo>
                  <a:lnTo>
                    <a:pt x="129540" y="19050"/>
                  </a:lnTo>
                  <a:close/>
                </a:path>
              </a:pathLst>
            </a:custGeom>
            <a:solidFill>
              <a:srgbClr val="F29ED0"/>
            </a:solidFill>
          </p:spPr>
          <p:txBody>
            <a:bodyPr wrap="square" lIns="0" tIns="0" rIns="0" bIns="0" rtlCol="0"/>
            <a:lstStyle/>
            <a:p>
              <a:endParaRPr sz="1632"/>
            </a:p>
          </p:txBody>
        </p:sp>
        <p:sp>
          <p:nvSpPr>
            <p:cNvPr id="64" name="object 64"/>
            <p:cNvSpPr/>
            <p:nvPr/>
          </p:nvSpPr>
          <p:spPr>
            <a:xfrm>
              <a:off x="1973580" y="2932429"/>
              <a:ext cx="35560" cy="39370"/>
            </a:xfrm>
            <a:custGeom>
              <a:avLst/>
              <a:gdLst/>
              <a:ahLst/>
              <a:cxnLst/>
              <a:rect l="l" t="t" r="r" b="b"/>
              <a:pathLst>
                <a:path w="35560" h="39369">
                  <a:moveTo>
                    <a:pt x="17780" y="0"/>
                  </a:moveTo>
                  <a:lnTo>
                    <a:pt x="24308" y="1547"/>
                  </a:lnTo>
                  <a:lnTo>
                    <a:pt x="30003" y="5714"/>
                  </a:lnTo>
                  <a:lnTo>
                    <a:pt x="34032" y="11787"/>
                  </a:lnTo>
                  <a:lnTo>
                    <a:pt x="35559" y="19050"/>
                  </a:lnTo>
                  <a:lnTo>
                    <a:pt x="34032" y="27047"/>
                  </a:lnTo>
                  <a:lnTo>
                    <a:pt x="30003" y="33496"/>
                  </a:lnTo>
                  <a:lnTo>
                    <a:pt x="24308" y="37802"/>
                  </a:lnTo>
                  <a:lnTo>
                    <a:pt x="17780" y="39370"/>
                  </a:lnTo>
                  <a:lnTo>
                    <a:pt x="10715" y="37802"/>
                  </a:lnTo>
                  <a:lnTo>
                    <a:pt x="5080" y="33496"/>
                  </a:lnTo>
                  <a:lnTo>
                    <a:pt x="1349" y="27047"/>
                  </a:lnTo>
                  <a:lnTo>
                    <a:pt x="0" y="19050"/>
                  </a:lnTo>
                  <a:lnTo>
                    <a:pt x="1349" y="11787"/>
                  </a:lnTo>
                  <a:lnTo>
                    <a:pt x="5079" y="5715"/>
                  </a:lnTo>
                  <a:lnTo>
                    <a:pt x="10715" y="1547"/>
                  </a:lnTo>
                  <a:lnTo>
                    <a:pt x="17780" y="0"/>
                  </a:lnTo>
                  <a:close/>
                </a:path>
                <a:path w="35560" h="39369">
                  <a:moveTo>
                    <a:pt x="0" y="0"/>
                  </a:moveTo>
                  <a:lnTo>
                    <a:pt x="0" y="0"/>
                  </a:lnTo>
                </a:path>
                <a:path w="35560" h="39369">
                  <a:moveTo>
                    <a:pt x="35559" y="39370"/>
                  </a:moveTo>
                  <a:lnTo>
                    <a:pt x="35559" y="39370"/>
                  </a:lnTo>
                </a:path>
              </a:pathLst>
            </a:custGeom>
            <a:ln w="25518">
              <a:solidFill>
                <a:srgbClr val="000000"/>
              </a:solidFill>
            </a:ln>
          </p:spPr>
          <p:txBody>
            <a:bodyPr wrap="square" lIns="0" tIns="0" rIns="0" bIns="0" rtlCol="0"/>
            <a:lstStyle/>
            <a:p>
              <a:endParaRPr sz="1632"/>
            </a:p>
          </p:txBody>
        </p:sp>
        <p:sp>
          <p:nvSpPr>
            <p:cNvPr id="65" name="object 65"/>
            <p:cNvSpPr/>
            <p:nvPr/>
          </p:nvSpPr>
          <p:spPr>
            <a:xfrm>
              <a:off x="1877060" y="3002279"/>
              <a:ext cx="219710" cy="336550"/>
            </a:xfrm>
            <a:custGeom>
              <a:avLst/>
              <a:gdLst/>
              <a:ahLst/>
              <a:cxnLst/>
              <a:rect l="l" t="t" r="r" b="b"/>
              <a:pathLst>
                <a:path w="219710" h="336550">
                  <a:moveTo>
                    <a:pt x="106679" y="1270"/>
                  </a:moveTo>
                  <a:lnTo>
                    <a:pt x="82550" y="1270"/>
                  </a:lnTo>
                  <a:lnTo>
                    <a:pt x="77469" y="2540"/>
                  </a:lnTo>
                  <a:lnTo>
                    <a:pt x="74929" y="3810"/>
                  </a:lnTo>
                  <a:lnTo>
                    <a:pt x="71119" y="5080"/>
                  </a:lnTo>
                  <a:lnTo>
                    <a:pt x="69850" y="8890"/>
                  </a:lnTo>
                  <a:lnTo>
                    <a:pt x="66039" y="11430"/>
                  </a:lnTo>
                  <a:lnTo>
                    <a:pt x="64769" y="13970"/>
                  </a:lnTo>
                  <a:lnTo>
                    <a:pt x="59689" y="21590"/>
                  </a:lnTo>
                  <a:lnTo>
                    <a:pt x="59689" y="24130"/>
                  </a:lnTo>
                  <a:lnTo>
                    <a:pt x="1269" y="154940"/>
                  </a:lnTo>
                  <a:lnTo>
                    <a:pt x="1269" y="160020"/>
                  </a:lnTo>
                  <a:lnTo>
                    <a:pt x="0" y="161290"/>
                  </a:lnTo>
                  <a:lnTo>
                    <a:pt x="0" y="170180"/>
                  </a:lnTo>
                  <a:lnTo>
                    <a:pt x="1269" y="172720"/>
                  </a:lnTo>
                  <a:lnTo>
                    <a:pt x="1269" y="175260"/>
                  </a:lnTo>
                  <a:lnTo>
                    <a:pt x="2539" y="179070"/>
                  </a:lnTo>
                  <a:lnTo>
                    <a:pt x="5079" y="180340"/>
                  </a:lnTo>
                  <a:lnTo>
                    <a:pt x="6350" y="182880"/>
                  </a:lnTo>
                  <a:lnTo>
                    <a:pt x="10159" y="186690"/>
                  </a:lnTo>
                  <a:lnTo>
                    <a:pt x="13969" y="187960"/>
                  </a:lnTo>
                  <a:lnTo>
                    <a:pt x="143509" y="187960"/>
                  </a:lnTo>
                  <a:lnTo>
                    <a:pt x="143509" y="336550"/>
                  </a:lnTo>
                  <a:lnTo>
                    <a:pt x="181609" y="336550"/>
                  </a:lnTo>
                  <a:lnTo>
                    <a:pt x="181609" y="160020"/>
                  </a:lnTo>
                  <a:lnTo>
                    <a:pt x="179069" y="156210"/>
                  </a:lnTo>
                  <a:lnTo>
                    <a:pt x="179069" y="154940"/>
                  </a:lnTo>
                  <a:lnTo>
                    <a:pt x="177800" y="154940"/>
                  </a:lnTo>
                  <a:lnTo>
                    <a:pt x="177800" y="153670"/>
                  </a:lnTo>
                  <a:lnTo>
                    <a:pt x="173989" y="151130"/>
                  </a:lnTo>
                  <a:lnTo>
                    <a:pt x="173989" y="149860"/>
                  </a:lnTo>
                  <a:lnTo>
                    <a:pt x="171450" y="148590"/>
                  </a:lnTo>
                  <a:lnTo>
                    <a:pt x="170179" y="148590"/>
                  </a:lnTo>
                  <a:lnTo>
                    <a:pt x="168909" y="147320"/>
                  </a:lnTo>
                  <a:lnTo>
                    <a:pt x="154939" y="147320"/>
                  </a:lnTo>
                  <a:lnTo>
                    <a:pt x="85089" y="142240"/>
                  </a:lnTo>
                  <a:lnTo>
                    <a:pt x="106679" y="85090"/>
                  </a:lnTo>
                  <a:lnTo>
                    <a:pt x="219709" y="85090"/>
                  </a:lnTo>
                  <a:lnTo>
                    <a:pt x="217169" y="83820"/>
                  </a:lnTo>
                  <a:lnTo>
                    <a:pt x="217169" y="81280"/>
                  </a:lnTo>
                  <a:lnTo>
                    <a:pt x="215900" y="80010"/>
                  </a:lnTo>
                  <a:lnTo>
                    <a:pt x="214629" y="77470"/>
                  </a:lnTo>
                  <a:lnTo>
                    <a:pt x="213359" y="77470"/>
                  </a:lnTo>
                  <a:lnTo>
                    <a:pt x="208279" y="72390"/>
                  </a:lnTo>
                  <a:lnTo>
                    <a:pt x="138429" y="72390"/>
                  </a:lnTo>
                  <a:lnTo>
                    <a:pt x="125729" y="48260"/>
                  </a:lnTo>
                  <a:lnTo>
                    <a:pt x="127000" y="46990"/>
                  </a:lnTo>
                  <a:lnTo>
                    <a:pt x="128269" y="43180"/>
                  </a:lnTo>
                  <a:lnTo>
                    <a:pt x="128269" y="24130"/>
                  </a:lnTo>
                  <a:lnTo>
                    <a:pt x="127000" y="21590"/>
                  </a:lnTo>
                  <a:lnTo>
                    <a:pt x="125729" y="20320"/>
                  </a:lnTo>
                  <a:lnTo>
                    <a:pt x="125729" y="16510"/>
                  </a:lnTo>
                  <a:lnTo>
                    <a:pt x="120650" y="11430"/>
                  </a:lnTo>
                  <a:lnTo>
                    <a:pt x="119379" y="8890"/>
                  </a:lnTo>
                  <a:lnTo>
                    <a:pt x="115569" y="7620"/>
                  </a:lnTo>
                  <a:lnTo>
                    <a:pt x="114300" y="5080"/>
                  </a:lnTo>
                  <a:lnTo>
                    <a:pt x="111759" y="3810"/>
                  </a:lnTo>
                  <a:lnTo>
                    <a:pt x="107950" y="2540"/>
                  </a:lnTo>
                  <a:lnTo>
                    <a:pt x="106679" y="1270"/>
                  </a:lnTo>
                  <a:close/>
                </a:path>
                <a:path w="219710" h="336550">
                  <a:moveTo>
                    <a:pt x="219709" y="85090"/>
                  </a:moveTo>
                  <a:lnTo>
                    <a:pt x="106679" y="85090"/>
                  </a:lnTo>
                  <a:lnTo>
                    <a:pt x="119379" y="105410"/>
                  </a:lnTo>
                  <a:lnTo>
                    <a:pt x="203200" y="105410"/>
                  </a:lnTo>
                  <a:lnTo>
                    <a:pt x="204469" y="104140"/>
                  </a:lnTo>
                  <a:lnTo>
                    <a:pt x="209550" y="104140"/>
                  </a:lnTo>
                  <a:lnTo>
                    <a:pt x="213359" y="100330"/>
                  </a:lnTo>
                  <a:lnTo>
                    <a:pt x="214629" y="100330"/>
                  </a:lnTo>
                  <a:lnTo>
                    <a:pt x="217169" y="97790"/>
                  </a:lnTo>
                  <a:lnTo>
                    <a:pt x="217169" y="92710"/>
                  </a:lnTo>
                  <a:lnTo>
                    <a:pt x="219709" y="91440"/>
                  </a:lnTo>
                  <a:lnTo>
                    <a:pt x="219709" y="85090"/>
                  </a:lnTo>
                  <a:close/>
                </a:path>
                <a:path w="219710" h="336550">
                  <a:moveTo>
                    <a:pt x="97789" y="0"/>
                  </a:moveTo>
                  <a:lnTo>
                    <a:pt x="88900" y="0"/>
                  </a:lnTo>
                  <a:lnTo>
                    <a:pt x="85089" y="1270"/>
                  </a:lnTo>
                  <a:lnTo>
                    <a:pt x="101600" y="1270"/>
                  </a:lnTo>
                  <a:lnTo>
                    <a:pt x="97789" y="0"/>
                  </a:lnTo>
                  <a:close/>
                </a:path>
              </a:pathLst>
            </a:custGeom>
            <a:solidFill>
              <a:srgbClr val="F29ED0"/>
            </a:solidFill>
          </p:spPr>
          <p:txBody>
            <a:bodyPr wrap="square" lIns="0" tIns="0" rIns="0" bIns="0" rtlCol="0"/>
            <a:lstStyle/>
            <a:p>
              <a:endParaRPr sz="1632"/>
            </a:p>
          </p:txBody>
        </p:sp>
        <p:sp>
          <p:nvSpPr>
            <p:cNvPr id="66" name="object 66"/>
            <p:cNvSpPr/>
            <p:nvPr/>
          </p:nvSpPr>
          <p:spPr>
            <a:xfrm>
              <a:off x="1882140" y="3996689"/>
              <a:ext cx="327660" cy="411480"/>
            </a:xfrm>
            <a:custGeom>
              <a:avLst/>
              <a:gdLst/>
              <a:ahLst/>
              <a:cxnLst/>
              <a:rect l="l" t="t" r="r" b="b"/>
              <a:pathLst>
                <a:path w="327660" h="411479">
                  <a:moveTo>
                    <a:pt x="327660" y="0"/>
                  </a:moveTo>
                  <a:lnTo>
                    <a:pt x="81280" y="0"/>
                  </a:lnTo>
                  <a:lnTo>
                    <a:pt x="0" y="81280"/>
                  </a:lnTo>
                  <a:lnTo>
                    <a:pt x="0" y="411480"/>
                  </a:lnTo>
                  <a:lnTo>
                    <a:pt x="245110" y="411480"/>
                  </a:lnTo>
                  <a:lnTo>
                    <a:pt x="327660" y="330200"/>
                  </a:lnTo>
                  <a:lnTo>
                    <a:pt x="327660" y="0"/>
                  </a:lnTo>
                  <a:close/>
                </a:path>
              </a:pathLst>
            </a:custGeom>
            <a:solidFill>
              <a:srgbClr val="DB0080"/>
            </a:solidFill>
          </p:spPr>
          <p:txBody>
            <a:bodyPr wrap="square" lIns="0" tIns="0" rIns="0" bIns="0" rtlCol="0"/>
            <a:lstStyle/>
            <a:p>
              <a:endParaRPr sz="1632"/>
            </a:p>
          </p:txBody>
        </p:sp>
        <p:sp>
          <p:nvSpPr>
            <p:cNvPr id="67" name="object 67"/>
            <p:cNvSpPr/>
            <p:nvPr/>
          </p:nvSpPr>
          <p:spPr>
            <a:xfrm>
              <a:off x="1882140" y="3996689"/>
              <a:ext cx="327660" cy="411480"/>
            </a:xfrm>
            <a:custGeom>
              <a:avLst/>
              <a:gdLst/>
              <a:ahLst/>
              <a:cxnLst/>
              <a:rect l="l" t="t" r="r" b="b"/>
              <a:pathLst>
                <a:path w="327660" h="411479">
                  <a:moveTo>
                    <a:pt x="0" y="411480"/>
                  </a:moveTo>
                  <a:lnTo>
                    <a:pt x="0" y="81280"/>
                  </a:lnTo>
                  <a:lnTo>
                    <a:pt x="81280" y="0"/>
                  </a:lnTo>
                  <a:lnTo>
                    <a:pt x="327660" y="0"/>
                  </a:lnTo>
                  <a:lnTo>
                    <a:pt x="327660" y="330200"/>
                  </a:lnTo>
                  <a:lnTo>
                    <a:pt x="245110" y="411480"/>
                  </a:lnTo>
                  <a:lnTo>
                    <a:pt x="0" y="411480"/>
                  </a:lnTo>
                  <a:close/>
                </a:path>
              </a:pathLst>
            </a:custGeom>
            <a:ln w="25518">
              <a:solidFill>
                <a:srgbClr val="000000"/>
              </a:solidFill>
            </a:ln>
          </p:spPr>
          <p:txBody>
            <a:bodyPr wrap="square" lIns="0" tIns="0" rIns="0" bIns="0" rtlCol="0"/>
            <a:lstStyle/>
            <a:p>
              <a:endParaRPr sz="1632"/>
            </a:p>
          </p:txBody>
        </p:sp>
        <p:sp>
          <p:nvSpPr>
            <p:cNvPr id="68" name="object 68"/>
            <p:cNvSpPr/>
            <p:nvPr/>
          </p:nvSpPr>
          <p:spPr>
            <a:xfrm>
              <a:off x="1882140" y="3983930"/>
              <a:ext cx="327660" cy="437515"/>
            </a:xfrm>
            <a:custGeom>
              <a:avLst/>
              <a:gdLst/>
              <a:ahLst/>
              <a:cxnLst/>
              <a:rect l="l" t="t" r="r" b="b"/>
              <a:pathLst>
                <a:path w="327660" h="437514">
                  <a:moveTo>
                    <a:pt x="0" y="0"/>
                  </a:moveTo>
                  <a:lnTo>
                    <a:pt x="0" y="25518"/>
                  </a:lnTo>
                </a:path>
                <a:path w="327660" h="437514">
                  <a:moveTo>
                    <a:pt x="327660" y="411480"/>
                  </a:moveTo>
                  <a:lnTo>
                    <a:pt x="327660" y="436998"/>
                  </a:lnTo>
                </a:path>
              </a:pathLst>
            </a:custGeom>
            <a:ln w="3175">
              <a:solidFill>
                <a:srgbClr val="000000"/>
              </a:solidFill>
            </a:ln>
          </p:spPr>
          <p:txBody>
            <a:bodyPr wrap="square" lIns="0" tIns="0" rIns="0" bIns="0" rtlCol="0"/>
            <a:lstStyle/>
            <a:p>
              <a:endParaRPr sz="1632"/>
            </a:p>
          </p:txBody>
        </p:sp>
        <p:sp>
          <p:nvSpPr>
            <p:cNvPr id="69" name="object 69"/>
            <p:cNvSpPr/>
            <p:nvPr/>
          </p:nvSpPr>
          <p:spPr>
            <a:xfrm>
              <a:off x="1882140" y="3996689"/>
              <a:ext cx="327660" cy="81280"/>
            </a:xfrm>
            <a:custGeom>
              <a:avLst/>
              <a:gdLst/>
              <a:ahLst/>
              <a:cxnLst/>
              <a:rect l="l" t="t" r="r" b="b"/>
              <a:pathLst>
                <a:path w="327660" h="81279">
                  <a:moveTo>
                    <a:pt x="327660" y="0"/>
                  </a:moveTo>
                  <a:lnTo>
                    <a:pt x="81280" y="0"/>
                  </a:lnTo>
                  <a:lnTo>
                    <a:pt x="0" y="81280"/>
                  </a:lnTo>
                  <a:lnTo>
                    <a:pt x="245110" y="81280"/>
                  </a:lnTo>
                  <a:lnTo>
                    <a:pt x="327660" y="0"/>
                  </a:lnTo>
                  <a:close/>
                </a:path>
              </a:pathLst>
            </a:custGeom>
            <a:solidFill>
              <a:srgbClr val="E22C97"/>
            </a:solidFill>
          </p:spPr>
          <p:txBody>
            <a:bodyPr wrap="square" lIns="0" tIns="0" rIns="0" bIns="0" rtlCol="0"/>
            <a:lstStyle/>
            <a:p>
              <a:endParaRPr sz="1632"/>
            </a:p>
          </p:txBody>
        </p:sp>
        <p:sp>
          <p:nvSpPr>
            <p:cNvPr id="70" name="object 70"/>
            <p:cNvSpPr/>
            <p:nvPr/>
          </p:nvSpPr>
          <p:spPr>
            <a:xfrm>
              <a:off x="1882140" y="3996689"/>
              <a:ext cx="327660" cy="81280"/>
            </a:xfrm>
            <a:custGeom>
              <a:avLst/>
              <a:gdLst/>
              <a:ahLst/>
              <a:cxnLst/>
              <a:rect l="l" t="t" r="r" b="b"/>
              <a:pathLst>
                <a:path w="327660" h="81279">
                  <a:moveTo>
                    <a:pt x="0" y="81280"/>
                  </a:moveTo>
                  <a:lnTo>
                    <a:pt x="81280" y="0"/>
                  </a:lnTo>
                  <a:lnTo>
                    <a:pt x="327660" y="0"/>
                  </a:lnTo>
                  <a:lnTo>
                    <a:pt x="245110" y="81280"/>
                  </a:lnTo>
                  <a:lnTo>
                    <a:pt x="0" y="81280"/>
                  </a:lnTo>
                  <a:close/>
                </a:path>
              </a:pathLst>
            </a:custGeom>
            <a:ln w="25518">
              <a:solidFill>
                <a:srgbClr val="000000"/>
              </a:solidFill>
            </a:ln>
          </p:spPr>
          <p:txBody>
            <a:bodyPr wrap="square" lIns="0" tIns="0" rIns="0" bIns="0" rtlCol="0"/>
            <a:lstStyle/>
            <a:p>
              <a:endParaRPr sz="1632"/>
            </a:p>
          </p:txBody>
        </p:sp>
        <p:sp>
          <p:nvSpPr>
            <p:cNvPr id="71" name="object 71"/>
            <p:cNvSpPr/>
            <p:nvPr/>
          </p:nvSpPr>
          <p:spPr>
            <a:xfrm>
              <a:off x="2127250" y="3996689"/>
              <a:ext cx="82550" cy="411480"/>
            </a:xfrm>
            <a:custGeom>
              <a:avLst/>
              <a:gdLst/>
              <a:ahLst/>
              <a:cxnLst/>
              <a:rect l="l" t="t" r="r" b="b"/>
              <a:pathLst>
                <a:path w="82550" h="411479">
                  <a:moveTo>
                    <a:pt x="82550" y="0"/>
                  </a:moveTo>
                  <a:lnTo>
                    <a:pt x="0" y="81280"/>
                  </a:lnTo>
                  <a:lnTo>
                    <a:pt x="0" y="411480"/>
                  </a:lnTo>
                  <a:lnTo>
                    <a:pt x="82550" y="330200"/>
                  </a:lnTo>
                  <a:lnTo>
                    <a:pt x="82550" y="0"/>
                  </a:lnTo>
                  <a:close/>
                </a:path>
              </a:pathLst>
            </a:custGeom>
            <a:solidFill>
              <a:srgbClr val="AF0066"/>
            </a:solidFill>
          </p:spPr>
          <p:txBody>
            <a:bodyPr wrap="square" lIns="0" tIns="0" rIns="0" bIns="0" rtlCol="0"/>
            <a:lstStyle/>
            <a:p>
              <a:endParaRPr sz="1632"/>
            </a:p>
          </p:txBody>
        </p:sp>
        <p:sp>
          <p:nvSpPr>
            <p:cNvPr id="72" name="object 72"/>
            <p:cNvSpPr/>
            <p:nvPr/>
          </p:nvSpPr>
          <p:spPr>
            <a:xfrm>
              <a:off x="2127250" y="3996689"/>
              <a:ext cx="82550" cy="411480"/>
            </a:xfrm>
            <a:custGeom>
              <a:avLst/>
              <a:gdLst/>
              <a:ahLst/>
              <a:cxnLst/>
              <a:rect l="l" t="t" r="r" b="b"/>
              <a:pathLst>
                <a:path w="82550" h="411479">
                  <a:moveTo>
                    <a:pt x="0" y="411480"/>
                  </a:moveTo>
                  <a:lnTo>
                    <a:pt x="0" y="81280"/>
                  </a:lnTo>
                  <a:lnTo>
                    <a:pt x="82550" y="0"/>
                  </a:lnTo>
                  <a:lnTo>
                    <a:pt x="82550" y="330200"/>
                  </a:lnTo>
                  <a:lnTo>
                    <a:pt x="0" y="411480"/>
                  </a:lnTo>
                  <a:close/>
                </a:path>
              </a:pathLst>
            </a:custGeom>
            <a:ln w="25518">
              <a:solidFill>
                <a:srgbClr val="000000"/>
              </a:solidFill>
            </a:ln>
          </p:spPr>
          <p:txBody>
            <a:bodyPr wrap="square" lIns="0" tIns="0" rIns="0" bIns="0" rtlCol="0"/>
            <a:lstStyle/>
            <a:p>
              <a:endParaRPr sz="1632"/>
            </a:p>
          </p:txBody>
        </p:sp>
        <p:sp>
          <p:nvSpPr>
            <p:cNvPr id="73" name="object 73"/>
            <p:cNvSpPr/>
            <p:nvPr/>
          </p:nvSpPr>
          <p:spPr>
            <a:xfrm>
              <a:off x="1960880" y="3916679"/>
              <a:ext cx="247650" cy="71120"/>
            </a:xfrm>
            <a:prstGeom prst="rect">
              <a:avLst/>
            </a:prstGeom>
            <a:blipFill>
              <a:blip r:embed="rId5" cstate="print"/>
              <a:stretch>
                <a:fillRect/>
              </a:stretch>
            </a:blipFill>
          </p:spPr>
          <p:txBody>
            <a:bodyPr wrap="square" lIns="0" tIns="0" rIns="0" bIns="0" rtlCol="0"/>
            <a:lstStyle/>
            <a:p>
              <a:endParaRPr sz="1632"/>
            </a:p>
          </p:txBody>
        </p:sp>
        <p:sp>
          <p:nvSpPr>
            <p:cNvPr id="74" name="object 74"/>
            <p:cNvSpPr/>
            <p:nvPr/>
          </p:nvSpPr>
          <p:spPr>
            <a:xfrm>
              <a:off x="1960880" y="3916679"/>
              <a:ext cx="247650" cy="71120"/>
            </a:xfrm>
            <a:custGeom>
              <a:avLst/>
              <a:gdLst/>
              <a:ahLst/>
              <a:cxnLst/>
              <a:rect l="l" t="t" r="r" b="b"/>
              <a:pathLst>
                <a:path w="247650" h="71120">
                  <a:moveTo>
                    <a:pt x="0" y="71120"/>
                  </a:moveTo>
                  <a:lnTo>
                    <a:pt x="0" y="17780"/>
                  </a:lnTo>
                  <a:lnTo>
                    <a:pt x="17780" y="0"/>
                  </a:lnTo>
                  <a:lnTo>
                    <a:pt x="247650" y="0"/>
                  </a:lnTo>
                  <a:lnTo>
                    <a:pt x="247650" y="53340"/>
                  </a:lnTo>
                  <a:lnTo>
                    <a:pt x="229869" y="71120"/>
                  </a:lnTo>
                  <a:lnTo>
                    <a:pt x="0" y="71120"/>
                  </a:lnTo>
                  <a:close/>
                </a:path>
              </a:pathLst>
            </a:custGeom>
            <a:ln w="25518">
              <a:solidFill>
                <a:srgbClr val="000000"/>
              </a:solidFill>
            </a:ln>
          </p:spPr>
          <p:txBody>
            <a:bodyPr wrap="square" lIns="0" tIns="0" rIns="0" bIns="0" rtlCol="0"/>
            <a:lstStyle/>
            <a:p>
              <a:endParaRPr sz="1632"/>
            </a:p>
          </p:txBody>
        </p:sp>
        <p:sp>
          <p:nvSpPr>
            <p:cNvPr id="75" name="object 75"/>
            <p:cNvSpPr/>
            <p:nvPr/>
          </p:nvSpPr>
          <p:spPr>
            <a:xfrm>
              <a:off x="1960880" y="3903920"/>
              <a:ext cx="248920" cy="97155"/>
            </a:xfrm>
            <a:custGeom>
              <a:avLst/>
              <a:gdLst/>
              <a:ahLst/>
              <a:cxnLst/>
              <a:rect l="l" t="t" r="r" b="b"/>
              <a:pathLst>
                <a:path w="248919" h="97154">
                  <a:moveTo>
                    <a:pt x="0" y="0"/>
                  </a:moveTo>
                  <a:lnTo>
                    <a:pt x="0" y="25518"/>
                  </a:lnTo>
                </a:path>
                <a:path w="248919" h="97154">
                  <a:moveTo>
                    <a:pt x="248919" y="71120"/>
                  </a:moveTo>
                  <a:lnTo>
                    <a:pt x="248919" y="96638"/>
                  </a:lnTo>
                </a:path>
              </a:pathLst>
            </a:custGeom>
            <a:ln w="3175">
              <a:solidFill>
                <a:srgbClr val="000000"/>
              </a:solidFill>
            </a:ln>
          </p:spPr>
          <p:txBody>
            <a:bodyPr wrap="square" lIns="0" tIns="0" rIns="0" bIns="0" rtlCol="0"/>
            <a:lstStyle/>
            <a:p>
              <a:endParaRPr sz="1632"/>
            </a:p>
          </p:txBody>
        </p:sp>
        <p:sp>
          <p:nvSpPr>
            <p:cNvPr id="76" name="object 76"/>
            <p:cNvSpPr/>
            <p:nvPr/>
          </p:nvSpPr>
          <p:spPr>
            <a:xfrm>
              <a:off x="1960880" y="3916679"/>
              <a:ext cx="247650" cy="17780"/>
            </a:xfrm>
            <a:custGeom>
              <a:avLst/>
              <a:gdLst/>
              <a:ahLst/>
              <a:cxnLst/>
              <a:rect l="l" t="t" r="r" b="b"/>
              <a:pathLst>
                <a:path w="247650" h="17779">
                  <a:moveTo>
                    <a:pt x="247650" y="0"/>
                  </a:moveTo>
                  <a:lnTo>
                    <a:pt x="17780" y="0"/>
                  </a:lnTo>
                  <a:lnTo>
                    <a:pt x="0" y="17780"/>
                  </a:lnTo>
                  <a:lnTo>
                    <a:pt x="229869" y="17780"/>
                  </a:lnTo>
                  <a:lnTo>
                    <a:pt x="247650" y="0"/>
                  </a:lnTo>
                  <a:close/>
                </a:path>
              </a:pathLst>
            </a:custGeom>
            <a:solidFill>
              <a:srgbClr val="E22C97"/>
            </a:solidFill>
          </p:spPr>
          <p:txBody>
            <a:bodyPr wrap="square" lIns="0" tIns="0" rIns="0" bIns="0" rtlCol="0"/>
            <a:lstStyle/>
            <a:p>
              <a:endParaRPr sz="1632"/>
            </a:p>
          </p:txBody>
        </p:sp>
        <p:sp>
          <p:nvSpPr>
            <p:cNvPr id="77" name="object 77"/>
            <p:cNvSpPr/>
            <p:nvPr/>
          </p:nvSpPr>
          <p:spPr>
            <a:xfrm>
              <a:off x="1960880" y="3916679"/>
              <a:ext cx="247650" cy="17780"/>
            </a:xfrm>
            <a:custGeom>
              <a:avLst/>
              <a:gdLst/>
              <a:ahLst/>
              <a:cxnLst/>
              <a:rect l="l" t="t" r="r" b="b"/>
              <a:pathLst>
                <a:path w="247650" h="17779">
                  <a:moveTo>
                    <a:pt x="0" y="17780"/>
                  </a:moveTo>
                  <a:lnTo>
                    <a:pt x="17780" y="0"/>
                  </a:lnTo>
                  <a:lnTo>
                    <a:pt x="247650" y="0"/>
                  </a:lnTo>
                  <a:lnTo>
                    <a:pt x="229869" y="17780"/>
                  </a:lnTo>
                  <a:lnTo>
                    <a:pt x="0" y="17780"/>
                  </a:lnTo>
                  <a:close/>
                </a:path>
              </a:pathLst>
            </a:custGeom>
            <a:ln w="25518">
              <a:solidFill>
                <a:srgbClr val="000000"/>
              </a:solidFill>
            </a:ln>
          </p:spPr>
          <p:txBody>
            <a:bodyPr wrap="square" lIns="0" tIns="0" rIns="0" bIns="0" rtlCol="0"/>
            <a:lstStyle/>
            <a:p>
              <a:endParaRPr sz="1632"/>
            </a:p>
          </p:txBody>
        </p:sp>
        <p:sp>
          <p:nvSpPr>
            <p:cNvPr id="78" name="object 78"/>
            <p:cNvSpPr/>
            <p:nvPr/>
          </p:nvSpPr>
          <p:spPr>
            <a:xfrm>
              <a:off x="2190750" y="3916679"/>
              <a:ext cx="17780" cy="71120"/>
            </a:xfrm>
            <a:custGeom>
              <a:avLst/>
              <a:gdLst/>
              <a:ahLst/>
              <a:cxnLst/>
              <a:rect l="l" t="t" r="r" b="b"/>
              <a:pathLst>
                <a:path w="17780" h="71120">
                  <a:moveTo>
                    <a:pt x="17780" y="0"/>
                  </a:moveTo>
                  <a:lnTo>
                    <a:pt x="0" y="17780"/>
                  </a:lnTo>
                  <a:lnTo>
                    <a:pt x="0" y="71120"/>
                  </a:lnTo>
                  <a:lnTo>
                    <a:pt x="17780" y="53340"/>
                  </a:lnTo>
                  <a:lnTo>
                    <a:pt x="17780" y="0"/>
                  </a:lnTo>
                  <a:close/>
                </a:path>
              </a:pathLst>
            </a:custGeom>
            <a:solidFill>
              <a:srgbClr val="AF0066"/>
            </a:solidFill>
          </p:spPr>
          <p:txBody>
            <a:bodyPr wrap="square" lIns="0" tIns="0" rIns="0" bIns="0" rtlCol="0"/>
            <a:lstStyle/>
            <a:p>
              <a:endParaRPr sz="1632"/>
            </a:p>
          </p:txBody>
        </p:sp>
        <p:sp>
          <p:nvSpPr>
            <p:cNvPr id="79" name="object 79"/>
            <p:cNvSpPr/>
            <p:nvPr/>
          </p:nvSpPr>
          <p:spPr>
            <a:xfrm>
              <a:off x="2190750" y="3916679"/>
              <a:ext cx="17780" cy="71120"/>
            </a:xfrm>
            <a:custGeom>
              <a:avLst/>
              <a:gdLst/>
              <a:ahLst/>
              <a:cxnLst/>
              <a:rect l="l" t="t" r="r" b="b"/>
              <a:pathLst>
                <a:path w="17780" h="71120">
                  <a:moveTo>
                    <a:pt x="0" y="71120"/>
                  </a:moveTo>
                  <a:lnTo>
                    <a:pt x="0" y="17780"/>
                  </a:lnTo>
                  <a:lnTo>
                    <a:pt x="17780" y="0"/>
                  </a:lnTo>
                  <a:lnTo>
                    <a:pt x="17780" y="53340"/>
                  </a:lnTo>
                  <a:lnTo>
                    <a:pt x="0" y="71120"/>
                  </a:lnTo>
                  <a:close/>
                </a:path>
              </a:pathLst>
            </a:custGeom>
            <a:ln w="25518">
              <a:solidFill>
                <a:srgbClr val="000000"/>
              </a:solidFill>
            </a:ln>
          </p:spPr>
          <p:txBody>
            <a:bodyPr wrap="square" lIns="0" tIns="0" rIns="0" bIns="0" rtlCol="0"/>
            <a:lstStyle/>
            <a:p>
              <a:endParaRPr sz="1632"/>
            </a:p>
          </p:txBody>
        </p:sp>
        <p:sp>
          <p:nvSpPr>
            <p:cNvPr id="80" name="object 80"/>
            <p:cNvSpPr/>
            <p:nvPr/>
          </p:nvSpPr>
          <p:spPr>
            <a:xfrm>
              <a:off x="1946910" y="4029709"/>
              <a:ext cx="168910" cy="22860"/>
            </a:xfrm>
            <a:custGeom>
              <a:avLst/>
              <a:gdLst/>
              <a:ahLst/>
              <a:cxnLst/>
              <a:rect l="l" t="t" r="r" b="b"/>
              <a:pathLst>
                <a:path w="168910" h="22860">
                  <a:moveTo>
                    <a:pt x="168909" y="0"/>
                  </a:moveTo>
                  <a:lnTo>
                    <a:pt x="41909" y="0"/>
                  </a:lnTo>
                  <a:lnTo>
                    <a:pt x="0" y="22860"/>
                  </a:lnTo>
                  <a:lnTo>
                    <a:pt x="125729" y="22860"/>
                  </a:lnTo>
                  <a:lnTo>
                    <a:pt x="168909" y="0"/>
                  </a:lnTo>
                  <a:close/>
                </a:path>
              </a:pathLst>
            </a:custGeom>
            <a:solidFill>
              <a:srgbClr val="DB0080"/>
            </a:solidFill>
          </p:spPr>
          <p:txBody>
            <a:bodyPr wrap="square" lIns="0" tIns="0" rIns="0" bIns="0" rtlCol="0"/>
            <a:lstStyle/>
            <a:p>
              <a:endParaRPr sz="1632"/>
            </a:p>
          </p:txBody>
        </p:sp>
        <p:sp>
          <p:nvSpPr>
            <p:cNvPr id="81" name="object 81"/>
            <p:cNvSpPr/>
            <p:nvPr/>
          </p:nvSpPr>
          <p:spPr>
            <a:xfrm>
              <a:off x="1946910" y="4029709"/>
              <a:ext cx="168910" cy="24130"/>
            </a:xfrm>
            <a:custGeom>
              <a:avLst/>
              <a:gdLst/>
              <a:ahLst/>
              <a:cxnLst/>
              <a:rect l="l" t="t" r="r" b="b"/>
              <a:pathLst>
                <a:path w="168910" h="24129">
                  <a:moveTo>
                    <a:pt x="41909" y="0"/>
                  </a:moveTo>
                  <a:lnTo>
                    <a:pt x="168909" y="0"/>
                  </a:lnTo>
                  <a:lnTo>
                    <a:pt x="125729" y="22860"/>
                  </a:lnTo>
                  <a:lnTo>
                    <a:pt x="0" y="22860"/>
                  </a:lnTo>
                  <a:lnTo>
                    <a:pt x="41909" y="0"/>
                  </a:lnTo>
                  <a:close/>
                </a:path>
                <a:path w="168910" h="24129">
                  <a:moveTo>
                    <a:pt x="0" y="0"/>
                  </a:moveTo>
                  <a:lnTo>
                    <a:pt x="0" y="0"/>
                  </a:lnTo>
                </a:path>
                <a:path w="168910" h="24129">
                  <a:moveTo>
                    <a:pt x="168909" y="24129"/>
                  </a:moveTo>
                  <a:lnTo>
                    <a:pt x="168909" y="24129"/>
                  </a:lnTo>
                </a:path>
              </a:pathLst>
            </a:custGeom>
            <a:ln w="25518">
              <a:solidFill>
                <a:srgbClr val="000000"/>
              </a:solidFill>
            </a:ln>
          </p:spPr>
          <p:txBody>
            <a:bodyPr wrap="square" lIns="0" tIns="0" rIns="0" bIns="0" rtlCol="0"/>
            <a:lstStyle/>
            <a:p>
              <a:endParaRPr sz="1632"/>
            </a:p>
          </p:txBody>
        </p:sp>
        <p:sp>
          <p:nvSpPr>
            <p:cNvPr id="82" name="object 82"/>
            <p:cNvSpPr/>
            <p:nvPr/>
          </p:nvSpPr>
          <p:spPr>
            <a:xfrm>
              <a:off x="2339340" y="4546600"/>
              <a:ext cx="327660" cy="412750"/>
            </a:xfrm>
            <a:custGeom>
              <a:avLst/>
              <a:gdLst/>
              <a:ahLst/>
              <a:cxnLst/>
              <a:rect l="l" t="t" r="r" b="b"/>
              <a:pathLst>
                <a:path w="327660" h="412750">
                  <a:moveTo>
                    <a:pt x="327660" y="0"/>
                  </a:moveTo>
                  <a:lnTo>
                    <a:pt x="82550" y="0"/>
                  </a:lnTo>
                  <a:lnTo>
                    <a:pt x="0" y="82550"/>
                  </a:lnTo>
                  <a:lnTo>
                    <a:pt x="0" y="412750"/>
                  </a:lnTo>
                  <a:lnTo>
                    <a:pt x="246380" y="412750"/>
                  </a:lnTo>
                  <a:lnTo>
                    <a:pt x="327660" y="330200"/>
                  </a:lnTo>
                  <a:lnTo>
                    <a:pt x="327660" y="0"/>
                  </a:lnTo>
                  <a:close/>
                </a:path>
              </a:pathLst>
            </a:custGeom>
            <a:solidFill>
              <a:srgbClr val="DB0080"/>
            </a:solidFill>
          </p:spPr>
          <p:txBody>
            <a:bodyPr wrap="square" lIns="0" tIns="0" rIns="0" bIns="0" rtlCol="0"/>
            <a:lstStyle/>
            <a:p>
              <a:endParaRPr sz="1632"/>
            </a:p>
          </p:txBody>
        </p:sp>
        <p:sp>
          <p:nvSpPr>
            <p:cNvPr id="83" name="object 83"/>
            <p:cNvSpPr/>
            <p:nvPr/>
          </p:nvSpPr>
          <p:spPr>
            <a:xfrm>
              <a:off x="2339340" y="4546600"/>
              <a:ext cx="327660" cy="412750"/>
            </a:xfrm>
            <a:custGeom>
              <a:avLst/>
              <a:gdLst/>
              <a:ahLst/>
              <a:cxnLst/>
              <a:rect l="l" t="t" r="r" b="b"/>
              <a:pathLst>
                <a:path w="327660" h="412750">
                  <a:moveTo>
                    <a:pt x="0" y="412750"/>
                  </a:moveTo>
                  <a:lnTo>
                    <a:pt x="0" y="82550"/>
                  </a:lnTo>
                  <a:lnTo>
                    <a:pt x="82550" y="0"/>
                  </a:lnTo>
                  <a:lnTo>
                    <a:pt x="327660" y="0"/>
                  </a:lnTo>
                  <a:lnTo>
                    <a:pt x="327660" y="330200"/>
                  </a:lnTo>
                  <a:lnTo>
                    <a:pt x="246380" y="412750"/>
                  </a:lnTo>
                  <a:lnTo>
                    <a:pt x="0" y="412750"/>
                  </a:lnTo>
                  <a:close/>
                </a:path>
              </a:pathLst>
            </a:custGeom>
            <a:ln w="25518">
              <a:solidFill>
                <a:srgbClr val="000000"/>
              </a:solidFill>
            </a:ln>
          </p:spPr>
          <p:txBody>
            <a:bodyPr wrap="square" lIns="0" tIns="0" rIns="0" bIns="0" rtlCol="0"/>
            <a:lstStyle/>
            <a:p>
              <a:endParaRPr sz="1632"/>
            </a:p>
          </p:txBody>
        </p:sp>
        <p:sp>
          <p:nvSpPr>
            <p:cNvPr id="84" name="object 84"/>
            <p:cNvSpPr/>
            <p:nvPr/>
          </p:nvSpPr>
          <p:spPr>
            <a:xfrm>
              <a:off x="2339340" y="4533840"/>
              <a:ext cx="328930" cy="438784"/>
            </a:xfrm>
            <a:custGeom>
              <a:avLst/>
              <a:gdLst/>
              <a:ahLst/>
              <a:cxnLst/>
              <a:rect l="l" t="t" r="r" b="b"/>
              <a:pathLst>
                <a:path w="328930" h="438785">
                  <a:moveTo>
                    <a:pt x="0" y="0"/>
                  </a:moveTo>
                  <a:lnTo>
                    <a:pt x="0" y="25518"/>
                  </a:lnTo>
                </a:path>
                <a:path w="328930" h="438785">
                  <a:moveTo>
                    <a:pt x="328930" y="412749"/>
                  </a:moveTo>
                  <a:lnTo>
                    <a:pt x="328930" y="438268"/>
                  </a:lnTo>
                </a:path>
              </a:pathLst>
            </a:custGeom>
            <a:ln w="3175">
              <a:solidFill>
                <a:srgbClr val="000000"/>
              </a:solidFill>
            </a:ln>
          </p:spPr>
          <p:txBody>
            <a:bodyPr wrap="square" lIns="0" tIns="0" rIns="0" bIns="0" rtlCol="0"/>
            <a:lstStyle/>
            <a:p>
              <a:endParaRPr sz="1632"/>
            </a:p>
          </p:txBody>
        </p:sp>
        <p:sp>
          <p:nvSpPr>
            <p:cNvPr id="85" name="object 85"/>
            <p:cNvSpPr/>
            <p:nvPr/>
          </p:nvSpPr>
          <p:spPr>
            <a:xfrm>
              <a:off x="2339340" y="4546600"/>
              <a:ext cx="327660" cy="82550"/>
            </a:xfrm>
            <a:custGeom>
              <a:avLst/>
              <a:gdLst/>
              <a:ahLst/>
              <a:cxnLst/>
              <a:rect l="l" t="t" r="r" b="b"/>
              <a:pathLst>
                <a:path w="327660" h="82550">
                  <a:moveTo>
                    <a:pt x="327660" y="0"/>
                  </a:moveTo>
                  <a:lnTo>
                    <a:pt x="82550" y="0"/>
                  </a:lnTo>
                  <a:lnTo>
                    <a:pt x="0" y="82550"/>
                  </a:lnTo>
                  <a:lnTo>
                    <a:pt x="246380" y="82550"/>
                  </a:lnTo>
                  <a:lnTo>
                    <a:pt x="327660" y="0"/>
                  </a:lnTo>
                  <a:close/>
                </a:path>
              </a:pathLst>
            </a:custGeom>
            <a:solidFill>
              <a:srgbClr val="E22C97"/>
            </a:solidFill>
          </p:spPr>
          <p:txBody>
            <a:bodyPr wrap="square" lIns="0" tIns="0" rIns="0" bIns="0" rtlCol="0"/>
            <a:lstStyle/>
            <a:p>
              <a:endParaRPr sz="1632"/>
            </a:p>
          </p:txBody>
        </p:sp>
        <p:sp>
          <p:nvSpPr>
            <p:cNvPr id="86" name="object 86"/>
            <p:cNvSpPr/>
            <p:nvPr/>
          </p:nvSpPr>
          <p:spPr>
            <a:xfrm>
              <a:off x="2339340" y="4546600"/>
              <a:ext cx="327660" cy="82550"/>
            </a:xfrm>
            <a:custGeom>
              <a:avLst/>
              <a:gdLst/>
              <a:ahLst/>
              <a:cxnLst/>
              <a:rect l="l" t="t" r="r" b="b"/>
              <a:pathLst>
                <a:path w="327660" h="82550">
                  <a:moveTo>
                    <a:pt x="0" y="82550"/>
                  </a:moveTo>
                  <a:lnTo>
                    <a:pt x="82550" y="0"/>
                  </a:lnTo>
                  <a:lnTo>
                    <a:pt x="327660" y="0"/>
                  </a:lnTo>
                  <a:lnTo>
                    <a:pt x="246380" y="82550"/>
                  </a:lnTo>
                  <a:lnTo>
                    <a:pt x="0" y="82550"/>
                  </a:lnTo>
                  <a:close/>
                </a:path>
              </a:pathLst>
            </a:custGeom>
            <a:ln w="25518">
              <a:solidFill>
                <a:srgbClr val="000000"/>
              </a:solidFill>
            </a:ln>
          </p:spPr>
          <p:txBody>
            <a:bodyPr wrap="square" lIns="0" tIns="0" rIns="0" bIns="0" rtlCol="0"/>
            <a:lstStyle/>
            <a:p>
              <a:endParaRPr sz="1632"/>
            </a:p>
          </p:txBody>
        </p:sp>
        <p:sp>
          <p:nvSpPr>
            <p:cNvPr id="87" name="object 87"/>
            <p:cNvSpPr/>
            <p:nvPr/>
          </p:nvSpPr>
          <p:spPr>
            <a:xfrm>
              <a:off x="2585719" y="4546600"/>
              <a:ext cx="81280" cy="412750"/>
            </a:xfrm>
            <a:custGeom>
              <a:avLst/>
              <a:gdLst/>
              <a:ahLst/>
              <a:cxnLst/>
              <a:rect l="l" t="t" r="r" b="b"/>
              <a:pathLst>
                <a:path w="81280" h="412750">
                  <a:moveTo>
                    <a:pt x="81280" y="0"/>
                  </a:moveTo>
                  <a:lnTo>
                    <a:pt x="0" y="82550"/>
                  </a:lnTo>
                  <a:lnTo>
                    <a:pt x="0" y="412750"/>
                  </a:lnTo>
                  <a:lnTo>
                    <a:pt x="81280" y="330200"/>
                  </a:lnTo>
                  <a:lnTo>
                    <a:pt x="81280" y="0"/>
                  </a:lnTo>
                  <a:close/>
                </a:path>
              </a:pathLst>
            </a:custGeom>
            <a:solidFill>
              <a:srgbClr val="AF0066"/>
            </a:solidFill>
          </p:spPr>
          <p:txBody>
            <a:bodyPr wrap="square" lIns="0" tIns="0" rIns="0" bIns="0" rtlCol="0"/>
            <a:lstStyle/>
            <a:p>
              <a:endParaRPr sz="1632"/>
            </a:p>
          </p:txBody>
        </p:sp>
        <p:sp>
          <p:nvSpPr>
            <p:cNvPr id="88" name="object 88"/>
            <p:cNvSpPr/>
            <p:nvPr/>
          </p:nvSpPr>
          <p:spPr>
            <a:xfrm>
              <a:off x="2585719" y="4546600"/>
              <a:ext cx="81280" cy="412750"/>
            </a:xfrm>
            <a:custGeom>
              <a:avLst/>
              <a:gdLst/>
              <a:ahLst/>
              <a:cxnLst/>
              <a:rect l="l" t="t" r="r" b="b"/>
              <a:pathLst>
                <a:path w="81280" h="412750">
                  <a:moveTo>
                    <a:pt x="0" y="412750"/>
                  </a:moveTo>
                  <a:lnTo>
                    <a:pt x="0" y="82550"/>
                  </a:lnTo>
                  <a:lnTo>
                    <a:pt x="81280" y="0"/>
                  </a:lnTo>
                  <a:lnTo>
                    <a:pt x="81280" y="330200"/>
                  </a:lnTo>
                  <a:lnTo>
                    <a:pt x="0" y="412750"/>
                  </a:lnTo>
                  <a:close/>
                </a:path>
              </a:pathLst>
            </a:custGeom>
            <a:ln w="25518">
              <a:solidFill>
                <a:srgbClr val="000000"/>
              </a:solidFill>
            </a:ln>
          </p:spPr>
          <p:txBody>
            <a:bodyPr wrap="square" lIns="0" tIns="0" rIns="0" bIns="0" rtlCol="0"/>
            <a:lstStyle/>
            <a:p>
              <a:endParaRPr sz="1632"/>
            </a:p>
          </p:txBody>
        </p:sp>
        <p:sp>
          <p:nvSpPr>
            <p:cNvPr id="89" name="object 89"/>
            <p:cNvSpPr/>
            <p:nvPr/>
          </p:nvSpPr>
          <p:spPr>
            <a:xfrm>
              <a:off x="2416810" y="4465319"/>
              <a:ext cx="250189" cy="73660"/>
            </a:xfrm>
            <a:prstGeom prst="rect">
              <a:avLst/>
            </a:prstGeom>
            <a:blipFill>
              <a:blip r:embed="rId6" cstate="print"/>
              <a:stretch>
                <a:fillRect/>
              </a:stretch>
            </a:blipFill>
          </p:spPr>
          <p:txBody>
            <a:bodyPr wrap="square" lIns="0" tIns="0" rIns="0" bIns="0" rtlCol="0"/>
            <a:lstStyle/>
            <a:p>
              <a:endParaRPr sz="1632"/>
            </a:p>
          </p:txBody>
        </p:sp>
        <p:sp>
          <p:nvSpPr>
            <p:cNvPr id="90" name="object 90"/>
            <p:cNvSpPr/>
            <p:nvPr/>
          </p:nvSpPr>
          <p:spPr>
            <a:xfrm>
              <a:off x="2416810" y="4465319"/>
              <a:ext cx="250190" cy="73660"/>
            </a:xfrm>
            <a:custGeom>
              <a:avLst/>
              <a:gdLst/>
              <a:ahLst/>
              <a:cxnLst/>
              <a:rect l="l" t="t" r="r" b="b"/>
              <a:pathLst>
                <a:path w="250189" h="73660">
                  <a:moveTo>
                    <a:pt x="0" y="73659"/>
                  </a:moveTo>
                  <a:lnTo>
                    <a:pt x="0" y="17779"/>
                  </a:lnTo>
                  <a:lnTo>
                    <a:pt x="17779" y="0"/>
                  </a:lnTo>
                  <a:lnTo>
                    <a:pt x="250189" y="0"/>
                  </a:lnTo>
                  <a:lnTo>
                    <a:pt x="250189" y="54609"/>
                  </a:lnTo>
                  <a:lnTo>
                    <a:pt x="232409" y="73659"/>
                  </a:lnTo>
                  <a:lnTo>
                    <a:pt x="0" y="73659"/>
                  </a:lnTo>
                  <a:close/>
                </a:path>
              </a:pathLst>
            </a:custGeom>
            <a:ln w="25518">
              <a:solidFill>
                <a:srgbClr val="000000"/>
              </a:solidFill>
            </a:ln>
          </p:spPr>
          <p:txBody>
            <a:bodyPr wrap="square" lIns="0" tIns="0" rIns="0" bIns="0" rtlCol="0"/>
            <a:lstStyle/>
            <a:p>
              <a:endParaRPr sz="1632"/>
            </a:p>
          </p:txBody>
        </p:sp>
        <p:sp>
          <p:nvSpPr>
            <p:cNvPr id="91" name="object 91"/>
            <p:cNvSpPr/>
            <p:nvPr/>
          </p:nvSpPr>
          <p:spPr>
            <a:xfrm>
              <a:off x="2416810" y="4452560"/>
              <a:ext cx="251460" cy="99695"/>
            </a:xfrm>
            <a:custGeom>
              <a:avLst/>
              <a:gdLst/>
              <a:ahLst/>
              <a:cxnLst/>
              <a:rect l="l" t="t" r="r" b="b"/>
              <a:pathLst>
                <a:path w="251460" h="99695">
                  <a:moveTo>
                    <a:pt x="0" y="0"/>
                  </a:moveTo>
                  <a:lnTo>
                    <a:pt x="0" y="25518"/>
                  </a:lnTo>
                </a:path>
                <a:path w="251460" h="99695">
                  <a:moveTo>
                    <a:pt x="251459" y="73660"/>
                  </a:moveTo>
                  <a:lnTo>
                    <a:pt x="251459" y="99178"/>
                  </a:lnTo>
                </a:path>
              </a:pathLst>
            </a:custGeom>
            <a:ln w="3175">
              <a:solidFill>
                <a:srgbClr val="000000"/>
              </a:solidFill>
            </a:ln>
          </p:spPr>
          <p:txBody>
            <a:bodyPr wrap="square" lIns="0" tIns="0" rIns="0" bIns="0" rtlCol="0"/>
            <a:lstStyle/>
            <a:p>
              <a:endParaRPr sz="1632"/>
            </a:p>
          </p:txBody>
        </p:sp>
        <p:sp>
          <p:nvSpPr>
            <p:cNvPr id="92" name="object 92"/>
            <p:cNvSpPr/>
            <p:nvPr/>
          </p:nvSpPr>
          <p:spPr>
            <a:xfrm>
              <a:off x="2416810" y="4465319"/>
              <a:ext cx="250190" cy="17780"/>
            </a:xfrm>
            <a:custGeom>
              <a:avLst/>
              <a:gdLst/>
              <a:ahLst/>
              <a:cxnLst/>
              <a:rect l="l" t="t" r="r" b="b"/>
              <a:pathLst>
                <a:path w="250189" h="17779">
                  <a:moveTo>
                    <a:pt x="250189" y="0"/>
                  </a:moveTo>
                  <a:lnTo>
                    <a:pt x="17779" y="0"/>
                  </a:lnTo>
                  <a:lnTo>
                    <a:pt x="0" y="17779"/>
                  </a:lnTo>
                  <a:lnTo>
                    <a:pt x="232409" y="17779"/>
                  </a:lnTo>
                  <a:lnTo>
                    <a:pt x="250189" y="0"/>
                  </a:lnTo>
                  <a:close/>
                </a:path>
              </a:pathLst>
            </a:custGeom>
            <a:solidFill>
              <a:srgbClr val="E22C97"/>
            </a:solidFill>
          </p:spPr>
          <p:txBody>
            <a:bodyPr wrap="square" lIns="0" tIns="0" rIns="0" bIns="0" rtlCol="0"/>
            <a:lstStyle/>
            <a:p>
              <a:endParaRPr sz="1632"/>
            </a:p>
          </p:txBody>
        </p:sp>
        <p:sp>
          <p:nvSpPr>
            <p:cNvPr id="93" name="object 93"/>
            <p:cNvSpPr/>
            <p:nvPr/>
          </p:nvSpPr>
          <p:spPr>
            <a:xfrm>
              <a:off x="2416810" y="4465319"/>
              <a:ext cx="250190" cy="17780"/>
            </a:xfrm>
            <a:custGeom>
              <a:avLst/>
              <a:gdLst/>
              <a:ahLst/>
              <a:cxnLst/>
              <a:rect l="l" t="t" r="r" b="b"/>
              <a:pathLst>
                <a:path w="250189" h="17779">
                  <a:moveTo>
                    <a:pt x="0" y="17779"/>
                  </a:moveTo>
                  <a:lnTo>
                    <a:pt x="17779" y="0"/>
                  </a:lnTo>
                  <a:lnTo>
                    <a:pt x="250189" y="0"/>
                  </a:lnTo>
                  <a:lnTo>
                    <a:pt x="232409" y="17779"/>
                  </a:lnTo>
                  <a:lnTo>
                    <a:pt x="0" y="17779"/>
                  </a:lnTo>
                  <a:close/>
                </a:path>
              </a:pathLst>
            </a:custGeom>
            <a:ln w="25518">
              <a:solidFill>
                <a:srgbClr val="000000"/>
              </a:solidFill>
            </a:ln>
          </p:spPr>
          <p:txBody>
            <a:bodyPr wrap="square" lIns="0" tIns="0" rIns="0" bIns="0" rtlCol="0"/>
            <a:lstStyle/>
            <a:p>
              <a:endParaRPr sz="1632"/>
            </a:p>
          </p:txBody>
        </p:sp>
        <p:sp>
          <p:nvSpPr>
            <p:cNvPr id="94" name="object 94"/>
            <p:cNvSpPr/>
            <p:nvPr/>
          </p:nvSpPr>
          <p:spPr>
            <a:xfrm>
              <a:off x="2649219" y="4465319"/>
              <a:ext cx="17780" cy="73660"/>
            </a:xfrm>
            <a:custGeom>
              <a:avLst/>
              <a:gdLst/>
              <a:ahLst/>
              <a:cxnLst/>
              <a:rect l="l" t="t" r="r" b="b"/>
              <a:pathLst>
                <a:path w="17780" h="73660">
                  <a:moveTo>
                    <a:pt x="17780" y="0"/>
                  </a:moveTo>
                  <a:lnTo>
                    <a:pt x="0" y="17779"/>
                  </a:lnTo>
                  <a:lnTo>
                    <a:pt x="0" y="73659"/>
                  </a:lnTo>
                  <a:lnTo>
                    <a:pt x="17780" y="54609"/>
                  </a:lnTo>
                  <a:lnTo>
                    <a:pt x="17780" y="0"/>
                  </a:lnTo>
                  <a:close/>
                </a:path>
              </a:pathLst>
            </a:custGeom>
            <a:solidFill>
              <a:srgbClr val="AF0066"/>
            </a:solidFill>
          </p:spPr>
          <p:txBody>
            <a:bodyPr wrap="square" lIns="0" tIns="0" rIns="0" bIns="0" rtlCol="0"/>
            <a:lstStyle/>
            <a:p>
              <a:endParaRPr sz="1632"/>
            </a:p>
          </p:txBody>
        </p:sp>
        <p:sp>
          <p:nvSpPr>
            <p:cNvPr id="95" name="object 95"/>
            <p:cNvSpPr/>
            <p:nvPr/>
          </p:nvSpPr>
          <p:spPr>
            <a:xfrm>
              <a:off x="2649219" y="4465319"/>
              <a:ext cx="17780" cy="73660"/>
            </a:xfrm>
            <a:custGeom>
              <a:avLst/>
              <a:gdLst/>
              <a:ahLst/>
              <a:cxnLst/>
              <a:rect l="l" t="t" r="r" b="b"/>
              <a:pathLst>
                <a:path w="17780" h="73660">
                  <a:moveTo>
                    <a:pt x="0" y="73659"/>
                  </a:moveTo>
                  <a:lnTo>
                    <a:pt x="0" y="17779"/>
                  </a:lnTo>
                  <a:lnTo>
                    <a:pt x="17780" y="0"/>
                  </a:lnTo>
                  <a:lnTo>
                    <a:pt x="17780" y="54609"/>
                  </a:lnTo>
                  <a:lnTo>
                    <a:pt x="0" y="73659"/>
                  </a:lnTo>
                  <a:close/>
                </a:path>
              </a:pathLst>
            </a:custGeom>
            <a:ln w="25518">
              <a:solidFill>
                <a:srgbClr val="000000"/>
              </a:solidFill>
            </a:ln>
          </p:spPr>
          <p:txBody>
            <a:bodyPr wrap="square" lIns="0" tIns="0" rIns="0" bIns="0" rtlCol="0"/>
            <a:lstStyle/>
            <a:p>
              <a:endParaRPr sz="1632"/>
            </a:p>
          </p:txBody>
        </p:sp>
        <p:sp>
          <p:nvSpPr>
            <p:cNvPr id="96" name="object 96"/>
            <p:cNvSpPr/>
            <p:nvPr/>
          </p:nvSpPr>
          <p:spPr>
            <a:xfrm>
              <a:off x="2404110" y="4580889"/>
              <a:ext cx="170180" cy="22860"/>
            </a:xfrm>
            <a:custGeom>
              <a:avLst/>
              <a:gdLst/>
              <a:ahLst/>
              <a:cxnLst/>
              <a:rect l="l" t="t" r="r" b="b"/>
              <a:pathLst>
                <a:path w="170180" h="22860">
                  <a:moveTo>
                    <a:pt x="170179" y="0"/>
                  </a:moveTo>
                  <a:lnTo>
                    <a:pt x="41909" y="0"/>
                  </a:lnTo>
                  <a:lnTo>
                    <a:pt x="0" y="22860"/>
                  </a:lnTo>
                  <a:lnTo>
                    <a:pt x="127000" y="22860"/>
                  </a:lnTo>
                  <a:lnTo>
                    <a:pt x="170179" y="0"/>
                  </a:lnTo>
                  <a:close/>
                </a:path>
              </a:pathLst>
            </a:custGeom>
            <a:solidFill>
              <a:srgbClr val="DB0080"/>
            </a:solidFill>
          </p:spPr>
          <p:txBody>
            <a:bodyPr wrap="square" lIns="0" tIns="0" rIns="0" bIns="0" rtlCol="0"/>
            <a:lstStyle/>
            <a:p>
              <a:endParaRPr sz="1632"/>
            </a:p>
          </p:txBody>
        </p:sp>
        <p:sp>
          <p:nvSpPr>
            <p:cNvPr id="97" name="object 97"/>
            <p:cNvSpPr/>
            <p:nvPr/>
          </p:nvSpPr>
          <p:spPr>
            <a:xfrm>
              <a:off x="2293619" y="4010659"/>
              <a:ext cx="412750" cy="594360"/>
            </a:xfrm>
            <a:custGeom>
              <a:avLst/>
              <a:gdLst/>
              <a:ahLst/>
              <a:cxnLst/>
              <a:rect l="l" t="t" r="r" b="b"/>
              <a:pathLst>
                <a:path w="412750" h="594360">
                  <a:moveTo>
                    <a:pt x="152400" y="570229"/>
                  </a:moveTo>
                  <a:lnTo>
                    <a:pt x="280669" y="570229"/>
                  </a:lnTo>
                  <a:lnTo>
                    <a:pt x="237490" y="593089"/>
                  </a:lnTo>
                  <a:lnTo>
                    <a:pt x="110490" y="593089"/>
                  </a:lnTo>
                  <a:lnTo>
                    <a:pt x="152400" y="570229"/>
                  </a:lnTo>
                  <a:close/>
                </a:path>
                <a:path w="412750" h="594360">
                  <a:moveTo>
                    <a:pt x="110490" y="570229"/>
                  </a:moveTo>
                  <a:lnTo>
                    <a:pt x="110490" y="570229"/>
                  </a:lnTo>
                </a:path>
                <a:path w="412750" h="594360">
                  <a:moveTo>
                    <a:pt x="280669" y="594359"/>
                  </a:moveTo>
                  <a:lnTo>
                    <a:pt x="280669" y="594359"/>
                  </a:lnTo>
                </a:path>
                <a:path w="412750" h="594360">
                  <a:moveTo>
                    <a:pt x="0" y="411479"/>
                  </a:moveTo>
                  <a:lnTo>
                    <a:pt x="0" y="102869"/>
                  </a:lnTo>
                  <a:lnTo>
                    <a:pt x="101600" y="0"/>
                  </a:lnTo>
                  <a:lnTo>
                    <a:pt x="412750" y="0"/>
                  </a:lnTo>
                  <a:lnTo>
                    <a:pt x="412750" y="308609"/>
                  </a:lnTo>
                  <a:lnTo>
                    <a:pt x="309880" y="411479"/>
                  </a:lnTo>
                  <a:lnTo>
                    <a:pt x="0" y="411479"/>
                  </a:lnTo>
                  <a:close/>
                </a:path>
              </a:pathLst>
            </a:custGeom>
            <a:ln w="25518">
              <a:solidFill>
                <a:srgbClr val="000000"/>
              </a:solidFill>
            </a:ln>
          </p:spPr>
          <p:txBody>
            <a:bodyPr wrap="square" lIns="0" tIns="0" rIns="0" bIns="0" rtlCol="0"/>
            <a:lstStyle/>
            <a:p>
              <a:endParaRPr sz="1632"/>
            </a:p>
          </p:txBody>
        </p:sp>
        <p:sp>
          <p:nvSpPr>
            <p:cNvPr id="98" name="object 98"/>
            <p:cNvSpPr/>
            <p:nvPr/>
          </p:nvSpPr>
          <p:spPr>
            <a:xfrm>
              <a:off x="2293619" y="3997900"/>
              <a:ext cx="412750" cy="437515"/>
            </a:xfrm>
            <a:custGeom>
              <a:avLst/>
              <a:gdLst/>
              <a:ahLst/>
              <a:cxnLst/>
              <a:rect l="l" t="t" r="r" b="b"/>
              <a:pathLst>
                <a:path w="412750" h="437514">
                  <a:moveTo>
                    <a:pt x="0" y="0"/>
                  </a:moveTo>
                  <a:lnTo>
                    <a:pt x="0" y="25518"/>
                  </a:lnTo>
                </a:path>
                <a:path w="412750" h="437514">
                  <a:moveTo>
                    <a:pt x="412750" y="411480"/>
                  </a:moveTo>
                  <a:lnTo>
                    <a:pt x="412750" y="436998"/>
                  </a:lnTo>
                </a:path>
              </a:pathLst>
            </a:custGeom>
            <a:ln w="3175">
              <a:solidFill>
                <a:srgbClr val="000000"/>
              </a:solidFill>
            </a:ln>
          </p:spPr>
          <p:txBody>
            <a:bodyPr wrap="square" lIns="0" tIns="0" rIns="0" bIns="0" rtlCol="0"/>
            <a:lstStyle/>
            <a:p>
              <a:endParaRPr sz="1632"/>
            </a:p>
          </p:txBody>
        </p:sp>
        <p:sp>
          <p:nvSpPr>
            <p:cNvPr id="99" name="object 99"/>
            <p:cNvSpPr/>
            <p:nvPr/>
          </p:nvSpPr>
          <p:spPr>
            <a:xfrm>
              <a:off x="2293619" y="4010659"/>
              <a:ext cx="412750" cy="102870"/>
            </a:xfrm>
            <a:custGeom>
              <a:avLst/>
              <a:gdLst/>
              <a:ahLst/>
              <a:cxnLst/>
              <a:rect l="l" t="t" r="r" b="b"/>
              <a:pathLst>
                <a:path w="412750" h="102870">
                  <a:moveTo>
                    <a:pt x="0" y="102869"/>
                  </a:moveTo>
                  <a:lnTo>
                    <a:pt x="101600" y="0"/>
                  </a:lnTo>
                  <a:lnTo>
                    <a:pt x="412750" y="0"/>
                  </a:lnTo>
                  <a:lnTo>
                    <a:pt x="309880" y="102869"/>
                  </a:lnTo>
                  <a:lnTo>
                    <a:pt x="0" y="102869"/>
                  </a:lnTo>
                  <a:close/>
                </a:path>
              </a:pathLst>
            </a:custGeom>
            <a:ln w="25518">
              <a:solidFill>
                <a:srgbClr val="000000"/>
              </a:solidFill>
            </a:ln>
          </p:spPr>
          <p:txBody>
            <a:bodyPr wrap="square" lIns="0" tIns="0" rIns="0" bIns="0" rtlCol="0"/>
            <a:lstStyle/>
            <a:p>
              <a:endParaRPr sz="1632"/>
            </a:p>
          </p:txBody>
        </p:sp>
        <p:sp>
          <p:nvSpPr>
            <p:cNvPr id="100" name="object 100"/>
            <p:cNvSpPr/>
            <p:nvPr/>
          </p:nvSpPr>
          <p:spPr>
            <a:xfrm>
              <a:off x="2603500" y="4010659"/>
              <a:ext cx="102870" cy="411480"/>
            </a:xfrm>
            <a:custGeom>
              <a:avLst/>
              <a:gdLst/>
              <a:ahLst/>
              <a:cxnLst/>
              <a:rect l="l" t="t" r="r" b="b"/>
              <a:pathLst>
                <a:path w="102869" h="411479">
                  <a:moveTo>
                    <a:pt x="102869" y="0"/>
                  </a:moveTo>
                  <a:lnTo>
                    <a:pt x="0" y="102869"/>
                  </a:lnTo>
                  <a:lnTo>
                    <a:pt x="0" y="411479"/>
                  </a:lnTo>
                  <a:lnTo>
                    <a:pt x="102869" y="308609"/>
                  </a:lnTo>
                  <a:lnTo>
                    <a:pt x="102869" y="0"/>
                  </a:lnTo>
                  <a:close/>
                </a:path>
              </a:pathLst>
            </a:custGeom>
            <a:solidFill>
              <a:srgbClr val="CCCCCC"/>
            </a:solidFill>
          </p:spPr>
          <p:txBody>
            <a:bodyPr wrap="square" lIns="0" tIns="0" rIns="0" bIns="0" rtlCol="0"/>
            <a:lstStyle/>
            <a:p>
              <a:endParaRPr sz="1632"/>
            </a:p>
          </p:txBody>
        </p:sp>
        <p:sp>
          <p:nvSpPr>
            <p:cNvPr id="101" name="object 101"/>
            <p:cNvSpPr/>
            <p:nvPr/>
          </p:nvSpPr>
          <p:spPr>
            <a:xfrm>
              <a:off x="2603500" y="4010659"/>
              <a:ext cx="102870" cy="411480"/>
            </a:xfrm>
            <a:custGeom>
              <a:avLst/>
              <a:gdLst/>
              <a:ahLst/>
              <a:cxnLst/>
              <a:rect l="l" t="t" r="r" b="b"/>
              <a:pathLst>
                <a:path w="102869" h="411479">
                  <a:moveTo>
                    <a:pt x="0" y="411479"/>
                  </a:moveTo>
                  <a:lnTo>
                    <a:pt x="0" y="102869"/>
                  </a:lnTo>
                  <a:lnTo>
                    <a:pt x="102869" y="0"/>
                  </a:lnTo>
                  <a:lnTo>
                    <a:pt x="102869" y="308609"/>
                  </a:lnTo>
                  <a:lnTo>
                    <a:pt x="0" y="411479"/>
                  </a:lnTo>
                  <a:close/>
                </a:path>
              </a:pathLst>
            </a:custGeom>
            <a:ln w="25518">
              <a:solidFill>
                <a:srgbClr val="000000"/>
              </a:solidFill>
            </a:ln>
          </p:spPr>
          <p:txBody>
            <a:bodyPr wrap="square" lIns="0" tIns="0" rIns="0" bIns="0" rtlCol="0"/>
            <a:lstStyle/>
            <a:p>
              <a:endParaRPr sz="1632"/>
            </a:p>
          </p:txBody>
        </p:sp>
        <p:sp>
          <p:nvSpPr>
            <p:cNvPr id="102" name="object 102"/>
            <p:cNvSpPr/>
            <p:nvPr/>
          </p:nvSpPr>
          <p:spPr>
            <a:xfrm>
              <a:off x="2738120" y="3415029"/>
              <a:ext cx="316230" cy="461009"/>
            </a:xfrm>
            <a:custGeom>
              <a:avLst/>
              <a:gdLst/>
              <a:ahLst/>
              <a:cxnLst/>
              <a:rect l="l" t="t" r="r" b="b"/>
              <a:pathLst>
                <a:path w="316230" h="461010">
                  <a:moveTo>
                    <a:pt x="216444" y="172720"/>
                  </a:moveTo>
                  <a:lnTo>
                    <a:pt x="101600" y="172720"/>
                  </a:lnTo>
                  <a:lnTo>
                    <a:pt x="109219" y="173990"/>
                  </a:lnTo>
                  <a:lnTo>
                    <a:pt x="110490" y="180340"/>
                  </a:lnTo>
                  <a:lnTo>
                    <a:pt x="109219" y="198120"/>
                  </a:lnTo>
                  <a:lnTo>
                    <a:pt x="107950" y="222250"/>
                  </a:lnTo>
                  <a:lnTo>
                    <a:pt x="102869" y="243840"/>
                  </a:lnTo>
                  <a:lnTo>
                    <a:pt x="96519" y="264160"/>
                  </a:lnTo>
                  <a:lnTo>
                    <a:pt x="91440" y="289560"/>
                  </a:lnTo>
                  <a:lnTo>
                    <a:pt x="83819" y="312420"/>
                  </a:lnTo>
                  <a:lnTo>
                    <a:pt x="64769" y="339090"/>
                  </a:lnTo>
                  <a:lnTo>
                    <a:pt x="52069" y="358140"/>
                  </a:lnTo>
                  <a:lnTo>
                    <a:pt x="27940" y="384810"/>
                  </a:lnTo>
                  <a:lnTo>
                    <a:pt x="12700" y="406400"/>
                  </a:lnTo>
                  <a:lnTo>
                    <a:pt x="0" y="422910"/>
                  </a:lnTo>
                  <a:lnTo>
                    <a:pt x="0" y="431800"/>
                  </a:lnTo>
                  <a:lnTo>
                    <a:pt x="12700" y="445770"/>
                  </a:lnTo>
                  <a:lnTo>
                    <a:pt x="29210" y="461010"/>
                  </a:lnTo>
                  <a:lnTo>
                    <a:pt x="46990" y="461010"/>
                  </a:lnTo>
                  <a:lnTo>
                    <a:pt x="52069" y="457200"/>
                  </a:lnTo>
                  <a:lnTo>
                    <a:pt x="44450" y="447040"/>
                  </a:lnTo>
                  <a:lnTo>
                    <a:pt x="35560" y="438150"/>
                  </a:lnTo>
                  <a:lnTo>
                    <a:pt x="35560" y="429260"/>
                  </a:lnTo>
                  <a:lnTo>
                    <a:pt x="46990" y="412750"/>
                  </a:lnTo>
                  <a:lnTo>
                    <a:pt x="67310" y="391160"/>
                  </a:lnTo>
                  <a:lnTo>
                    <a:pt x="96519" y="353060"/>
                  </a:lnTo>
                  <a:lnTo>
                    <a:pt x="123190" y="321310"/>
                  </a:lnTo>
                  <a:lnTo>
                    <a:pt x="133350" y="312420"/>
                  </a:lnTo>
                  <a:lnTo>
                    <a:pt x="139700" y="303530"/>
                  </a:lnTo>
                  <a:lnTo>
                    <a:pt x="151130" y="302260"/>
                  </a:lnTo>
                  <a:lnTo>
                    <a:pt x="212090" y="302260"/>
                  </a:lnTo>
                  <a:lnTo>
                    <a:pt x="191769" y="267970"/>
                  </a:lnTo>
                  <a:lnTo>
                    <a:pt x="179069" y="241300"/>
                  </a:lnTo>
                  <a:lnTo>
                    <a:pt x="176530" y="224790"/>
                  </a:lnTo>
                  <a:lnTo>
                    <a:pt x="176530" y="205740"/>
                  </a:lnTo>
                  <a:lnTo>
                    <a:pt x="180340" y="194310"/>
                  </a:lnTo>
                  <a:lnTo>
                    <a:pt x="189230" y="187960"/>
                  </a:lnTo>
                  <a:lnTo>
                    <a:pt x="238413" y="187960"/>
                  </a:lnTo>
                  <a:lnTo>
                    <a:pt x="227330" y="180340"/>
                  </a:lnTo>
                  <a:lnTo>
                    <a:pt x="216444" y="172720"/>
                  </a:lnTo>
                  <a:close/>
                </a:path>
                <a:path w="316230" h="461010">
                  <a:moveTo>
                    <a:pt x="212090" y="302260"/>
                  </a:moveTo>
                  <a:lnTo>
                    <a:pt x="151130" y="302260"/>
                  </a:lnTo>
                  <a:lnTo>
                    <a:pt x="160019" y="307340"/>
                  </a:lnTo>
                  <a:lnTo>
                    <a:pt x="172719" y="314960"/>
                  </a:lnTo>
                  <a:lnTo>
                    <a:pt x="196850" y="349250"/>
                  </a:lnTo>
                  <a:lnTo>
                    <a:pt x="223519" y="384810"/>
                  </a:lnTo>
                  <a:lnTo>
                    <a:pt x="250190" y="422910"/>
                  </a:lnTo>
                  <a:lnTo>
                    <a:pt x="266700" y="445770"/>
                  </a:lnTo>
                  <a:lnTo>
                    <a:pt x="270510" y="448310"/>
                  </a:lnTo>
                  <a:lnTo>
                    <a:pt x="281940" y="448310"/>
                  </a:lnTo>
                  <a:lnTo>
                    <a:pt x="292100" y="440690"/>
                  </a:lnTo>
                  <a:lnTo>
                    <a:pt x="303530" y="433070"/>
                  </a:lnTo>
                  <a:lnTo>
                    <a:pt x="313690" y="425450"/>
                  </a:lnTo>
                  <a:lnTo>
                    <a:pt x="315141" y="420370"/>
                  </a:lnTo>
                  <a:lnTo>
                    <a:pt x="303530" y="420370"/>
                  </a:lnTo>
                  <a:lnTo>
                    <a:pt x="292100" y="416560"/>
                  </a:lnTo>
                  <a:lnTo>
                    <a:pt x="275590" y="406400"/>
                  </a:lnTo>
                  <a:lnTo>
                    <a:pt x="250190" y="364490"/>
                  </a:lnTo>
                  <a:lnTo>
                    <a:pt x="212090" y="302260"/>
                  </a:lnTo>
                  <a:close/>
                </a:path>
                <a:path w="316230" h="461010">
                  <a:moveTo>
                    <a:pt x="316230" y="416560"/>
                  </a:moveTo>
                  <a:lnTo>
                    <a:pt x="303530" y="420370"/>
                  </a:lnTo>
                  <a:lnTo>
                    <a:pt x="315141" y="420370"/>
                  </a:lnTo>
                  <a:lnTo>
                    <a:pt x="316230" y="416560"/>
                  </a:lnTo>
                  <a:close/>
                </a:path>
                <a:path w="316230" h="461010">
                  <a:moveTo>
                    <a:pt x="152400" y="0"/>
                  </a:moveTo>
                  <a:lnTo>
                    <a:pt x="142240" y="3810"/>
                  </a:lnTo>
                  <a:lnTo>
                    <a:pt x="135890" y="8890"/>
                  </a:lnTo>
                  <a:lnTo>
                    <a:pt x="133350" y="20320"/>
                  </a:lnTo>
                  <a:lnTo>
                    <a:pt x="130810" y="27940"/>
                  </a:lnTo>
                  <a:lnTo>
                    <a:pt x="133350" y="35560"/>
                  </a:lnTo>
                  <a:lnTo>
                    <a:pt x="135890" y="46990"/>
                  </a:lnTo>
                  <a:lnTo>
                    <a:pt x="139700" y="54610"/>
                  </a:lnTo>
                  <a:lnTo>
                    <a:pt x="140969" y="63500"/>
                  </a:lnTo>
                  <a:lnTo>
                    <a:pt x="139700" y="72390"/>
                  </a:lnTo>
                  <a:lnTo>
                    <a:pt x="133350" y="80010"/>
                  </a:lnTo>
                  <a:lnTo>
                    <a:pt x="123190" y="88900"/>
                  </a:lnTo>
                  <a:lnTo>
                    <a:pt x="110490" y="93980"/>
                  </a:lnTo>
                  <a:lnTo>
                    <a:pt x="86360" y="118110"/>
                  </a:lnTo>
                  <a:lnTo>
                    <a:pt x="72390" y="156210"/>
                  </a:lnTo>
                  <a:lnTo>
                    <a:pt x="63500" y="217170"/>
                  </a:lnTo>
                  <a:lnTo>
                    <a:pt x="63500" y="242570"/>
                  </a:lnTo>
                  <a:lnTo>
                    <a:pt x="64769" y="250190"/>
                  </a:lnTo>
                  <a:lnTo>
                    <a:pt x="69850" y="255270"/>
                  </a:lnTo>
                  <a:lnTo>
                    <a:pt x="77469" y="256540"/>
                  </a:lnTo>
                  <a:lnTo>
                    <a:pt x="81280" y="255270"/>
                  </a:lnTo>
                  <a:lnTo>
                    <a:pt x="83819" y="250190"/>
                  </a:lnTo>
                  <a:lnTo>
                    <a:pt x="83819" y="210820"/>
                  </a:lnTo>
                  <a:lnTo>
                    <a:pt x="85090" y="194310"/>
                  </a:lnTo>
                  <a:lnTo>
                    <a:pt x="86360" y="185420"/>
                  </a:lnTo>
                  <a:lnTo>
                    <a:pt x="92710" y="173990"/>
                  </a:lnTo>
                  <a:lnTo>
                    <a:pt x="101600" y="172720"/>
                  </a:lnTo>
                  <a:lnTo>
                    <a:pt x="216444" y="172720"/>
                  </a:lnTo>
                  <a:lnTo>
                    <a:pt x="214630" y="171450"/>
                  </a:lnTo>
                  <a:lnTo>
                    <a:pt x="205740" y="156210"/>
                  </a:lnTo>
                  <a:lnTo>
                    <a:pt x="199390" y="137160"/>
                  </a:lnTo>
                  <a:lnTo>
                    <a:pt x="198119" y="116840"/>
                  </a:lnTo>
                  <a:lnTo>
                    <a:pt x="195580" y="109220"/>
                  </a:lnTo>
                  <a:lnTo>
                    <a:pt x="189230" y="99060"/>
                  </a:lnTo>
                  <a:lnTo>
                    <a:pt x="179069" y="88900"/>
                  </a:lnTo>
                  <a:lnTo>
                    <a:pt x="172719" y="83820"/>
                  </a:lnTo>
                  <a:lnTo>
                    <a:pt x="172719" y="74930"/>
                  </a:lnTo>
                  <a:lnTo>
                    <a:pt x="176530" y="63500"/>
                  </a:lnTo>
                  <a:lnTo>
                    <a:pt x="184150" y="48260"/>
                  </a:lnTo>
                  <a:lnTo>
                    <a:pt x="189230" y="36830"/>
                  </a:lnTo>
                  <a:lnTo>
                    <a:pt x="184150" y="22860"/>
                  </a:lnTo>
                  <a:lnTo>
                    <a:pt x="181610" y="13970"/>
                  </a:lnTo>
                  <a:lnTo>
                    <a:pt x="176530" y="5080"/>
                  </a:lnTo>
                  <a:lnTo>
                    <a:pt x="166369" y="1270"/>
                  </a:lnTo>
                  <a:lnTo>
                    <a:pt x="152400" y="0"/>
                  </a:lnTo>
                  <a:close/>
                </a:path>
                <a:path w="316230" h="461010">
                  <a:moveTo>
                    <a:pt x="238413" y="187960"/>
                  </a:moveTo>
                  <a:lnTo>
                    <a:pt x="195580" y="187960"/>
                  </a:lnTo>
                  <a:lnTo>
                    <a:pt x="203200" y="193040"/>
                  </a:lnTo>
                  <a:lnTo>
                    <a:pt x="215900" y="204470"/>
                  </a:lnTo>
                  <a:lnTo>
                    <a:pt x="234950" y="217170"/>
                  </a:lnTo>
                  <a:lnTo>
                    <a:pt x="246380" y="222250"/>
                  </a:lnTo>
                  <a:lnTo>
                    <a:pt x="254000" y="224790"/>
                  </a:lnTo>
                  <a:lnTo>
                    <a:pt x="260350" y="222250"/>
                  </a:lnTo>
                  <a:lnTo>
                    <a:pt x="262890" y="217170"/>
                  </a:lnTo>
                  <a:lnTo>
                    <a:pt x="261619" y="212090"/>
                  </a:lnTo>
                  <a:lnTo>
                    <a:pt x="260350" y="205740"/>
                  </a:lnTo>
                  <a:lnTo>
                    <a:pt x="247650" y="194310"/>
                  </a:lnTo>
                  <a:lnTo>
                    <a:pt x="238413" y="187960"/>
                  </a:lnTo>
                  <a:close/>
                </a:path>
              </a:pathLst>
            </a:custGeom>
            <a:solidFill>
              <a:srgbClr val="CDCDCD"/>
            </a:solidFill>
          </p:spPr>
          <p:txBody>
            <a:bodyPr wrap="square" lIns="0" tIns="0" rIns="0" bIns="0" rtlCol="0"/>
            <a:lstStyle/>
            <a:p>
              <a:endParaRPr sz="1632"/>
            </a:p>
          </p:txBody>
        </p:sp>
        <p:sp>
          <p:nvSpPr>
            <p:cNvPr id="103" name="object 103"/>
            <p:cNvSpPr/>
            <p:nvPr/>
          </p:nvSpPr>
          <p:spPr>
            <a:xfrm>
              <a:off x="2738120" y="3415029"/>
              <a:ext cx="317500" cy="463550"/>
            </a:xfrm>
            <a:custGeom>
              <a:avLst/>
              <a:gdLst/>
              <a:ahLst/>
              <a:cxnLst/>
              <a:rect l="l" t="t" r="r" b="b"/>
              <a:pathLst>
                <a:path w="317500" h="463550">
                  <a:moveTo>
                    <a:pt x="313690" y="425450"/>
                  </a:moveTo>
                  <a:lnTo>
                    <a:pt x="316230" y="416560"/>
                  </a:lnTo>
                  <a:lnTo>
                    <a:pt x="303530" y="420370"/>
                  </a:lnTo>
                  <a:lnTo>
                    <a:pt x="292100" y="416560"/>
                  </a:lnTo>
                  <a:lnTo>
                    <a:pt x="275590" y="406400"/>
                  </a:lnTo>
                  <a:lnTo>
                    <a:pt x="250190" y="364490"/>
                  </a:lnTo>
                  <a:lnTo>
                    <a:pt x="212090" y="302260"/>
                  </a:lnTo>
                  <a:lnTo>
                    <a:pt x="191769" y="267970"/>
                  </a:lnTo>
                  <a:lnTo>
                    <a:pt x="179069" y="241300"/>
                  </a:lnTo>
                  <a:lnTo>
                    <a:pt x="176530" y="224790"/>
                  </a:lnTo>
                  <a:lnTo>
                    <a:pt x="176530" y="205740"/>
                  </a:lnTo>
                  <a:lnTo>
                    <a:pt x="180340" y="194310"/>
                  </a:lnTo>
                  <a:lnTo>
                    <a:pt x="189230" y="187960"/>
                  </a:lnTo>
                  <a:lnTo>
                    <a:pt x="195580" y="187960"/>
                  </a:lnTo>
                  <a:lnTo>
                    <a:pt x="203200" y="193040"/>
                  </a:lnTo>
                  <a:lnTo>
                    <a:pt x="215900" y="204470"/>
                  </a:lnTo>
                  <a:lnTo>
                    <a:pt x="234950" y="217170"/>
                  </a:lnTo>
                  <a:lnTo>
                    <a:pt x="246380" y="222250"/>
                  </a:lnTo>
                  <a:lnTo>
                    <a:pt x="254000" y="224790"/>
                  </a:lnTo>
                  <a:lnTo>
                    <a:pt x="260350" y="222250"/>
                  </a:lnTo>
                  <a:lnTo>
                    <a:pt x="262890" y="217170"/>
                  </a:lnTo>
                  <a:lnTo>
                    <a:pt x="261619" y="212090"/>
                  </a:lnTo>
                  <a:lnTo>
                    <a:pt x="260350" y="205740"/>
                  </a:lnTo>
                  <a:lnTo>
                    <a:pt x="247650" y="194310"/>
                  </a:lnTo>
                  <a:lnTo>
                    <a:pt x="227330" y="180340"/>
                  </a:lnTo>
                  <a:lnTo>
                    <a:pt x="214630" y="171450"/>
                  </a:lnTo>
                  <a:lnTo>
                    <a:pt x="205740" y="156210"/>
                  </a:lnTo>
                  <a:lnTo>
                    <a:pt x="199390" y="137160"/>
                  </a:lnTo>
                  <a:lnTo>
                    <a:pt x="198119" y="116840"/>
                  </a:lnTo>
                  <a:lnTo>
                    <a:pt x="195580" y="109220"/>
                  </a:lnTo>
                  <a:lnTo>
                    <a:pt x="189230" y="99060"/>
                  </a:lnTo>
                  <a:lnTo>
                    <a:pt x="179069" y="88900"/>
                  </a:lnTo>
                  <a:lnTo>
                    <a:pt x="172719" y="83820"/>
                  </a:lnTo>
                  <a:lnTo>
                    <a:pt x="172719" y="74930"/>
                  </a:lnTo>
                  <a:lnTo>
                    <a:pt x="176530" y="63500"/>
                  </a:lnTo>
                  <a:lnTo>
                    <a:pt x="180340" y="55880"/>
                  </a:lnTo>
                  <a:lnTo>
                    <a:pt x="184150" y="48260"/>
                  </a:lnTo>
                  <a:lnTo>
                    <a:pt x="189230" y="36830"/>
                  </a:lnTo>
                  <a:lnTo>
                    <a:pt x="184150" y="22860"/>
                  </a:lnTo>
                  <a:lnTo>
                    <a:pt x="181610" y="13970"/>
                  </a:lnTo>
                  <a:lnTo>
                    <a:pt x="176530" y="5080"/>
                  </a:lnTo>
                  <a:lnTo>
                    <a:pt x="166369" y="1270"/>
                  </a:lnTo>
                  <a:lnTo>
                    <a:pt x="152400" y="0"/>
                  </a:lnTo>
                  <a:lnTo>
                    <a:pt x="142240" y="3810"/>
                  </a:lnTo>
                  <a:lnTo>
                    <a:pt x="135890" y="8890"/>
                  </a:lnTo>
                  <a:lnTo>
                    <a:pt x="133350" y="20320"/>
                  </a:lnTo>
                  <a:lnTo>
                    <a:pt x="130810" y="27940"/>
                  </a:lnTo>
                  <a:lnTo>
                    <a:pt x="133350" y="35560"/>
                  </a:lnTo>
                  <a:lnTo>
                    <a:pt x="135890" y="46990"/>
                  </a:lnTo>
                  <a:lnTo>
                    <a:pt x="139700" y="54610"/>
                  </a:lnTo>
                  <a:lnTo>
                    <a:pt x="140969" y="63500"/>
                  </a:lnTo>
                  <a:lnTo>
                    <a:pt x="139700" y="72390"/>
                  </a:lnTo>
                  <a:lnTo>
                    <a:pt x="133350" y="80010"/>
                  </a:lnTo>
                  <a:lnTo>
                    <a:pt x="123190" y="88900"/>
                  </a:lnTo>
                  <a:lnTo>
                    <a:pt x="110490" y="93980"/>
                  </a:lnTo>
                  <a:lnTo>
                    <a:pt x="102869" y="101600"/>
                  </a:lnTo>
                  <a:lnTo>
                    <a:pt x="95250" y="109220"/>
                  </a:lnTo>
                  <a:lnTo>
                    <a:pt x="86360" y="118110"/>
                  </a:lnTo>
                  <a:lnTo>
                    <a:pt x="78740" y="137160"/>
                  </a:lnTo>
                  <a:lnTo>
                    <a:pt x="72390" y="156210"/>
                  </a:lnTo>
                  <a:lnTo>
                    <a:pt x="67310" y="172720"/>
                  </a:lnTo>
                  <a:lnTo>
                    <a:pt x="64769" y="193040"/>
                  </a:lnTo>
                  <a:lnTo>
                    <a:pt x="63500" y="217170"/>
                  </a:lnTo>
                  <a:lnTo>
                    <a:pt x="63500" y="231140"/>
                  </a:lnTo>
                  <a:lnTo>
                    <a:pt x="63500" y="242570"/>
                  </a:lnTo>
                  <a:lnTo>
                    <a:pt x="64769" y="250190"/>
                  </a:lnTo>
                  <a:lnTo>
                    <a:pt x="69850" y="255270"/>
                  </a:lnTo>
                  <a:lnTo>
                    <a:pt x="77469" y="256540"/>
                  </a:lnTo>
                  <a:lnTo>
                    <a:pt x="81280" y="255270"/>
                  </a:lnTo>
                  <a:lnTo>
                    <a:pt x="83819" y="250190"/>
                  </a:lnTo>
                  <a:lnTo>
                    <a:pt x="83819" y="233680"/>
                  </a:lnTo>
                  <a:lnTo>
                    <a:pt x="83819" y="210820"/>
                  </a:lnTo>
                  <a:lnTo>
                    <a:pt x="85090" y="194310"/>
                  </a:lnTo>
                  <a:lnTo>
                    <a:pt x="86360" y="185420"/>
                  </a:lnTo>
                  <a:lnTo>
                    <a:pt x="92710" y="173990"/>
                  </a:lnTo>
                  <a:lnTo>
                    <a:pt x="101600" y="172720"/>
                  </a:lnTo>
                  <a:lnTo>
                    <a:pt x="109219" y="173990"/>
                  </a:lnTo>
                  <a:lnTo>
                    <a:pt x="110490" y="180340"/>
                  </a:lnTo>
                  <a:lnTo>
                    <a:pt x="109219" y="198120"/>
                  </a:lnTo>
                  <a:lnTo>
                    <a:pt x="107950" y="222250"/>
                  </a:lnTo>
                  <a:lnTo>
                    <a:pt x="102869" y="243840"/>
                  </a:lnTo>
                  <a:lnTo>
                    <a:pt x="96519" y="264160"/>
                  </a:lnTo>
                  <a:lnTo>
                    <a:pt x="91440" y="289560"/>
                  </a:lnTo>
                  <a:lnTo>
                    <a:pt x="83819" y="312420"/>
                  </a:lnTo>
                  <a:lnTo>
                    <a:pt x="64769" y="339090"/>
                  </a:lnTo>
                  <a:lnTo>
                    <a:pt x="52069" y="358140"/>
                  </a:lnTo>
                  <a:lnTo>
                    <a:pt x="27940" y="384810"/>
                  </a:lnTo>
                  <a:lnTo>
                    <a:pt x="12700" y="406400"/>
                  </a:lnTo>
                  <a:lnTo>
                    <a:pt x="0" y="422910"/>
                  </a:lnTo>
                  <a:lnTo>
                    <a:pt x="0" y="431800"/>
                  </a:lnTo>
                  <a:lnTo>
                    <a:pt x="12700" y="445770"/>
                  </a:lnTo>
                  <a:lnTo>
                    <a:pt x="29210" y="461010"/>
                  </a:lnTo>
                  <a:lnTo>
                    <a:pt x="46990" y="461010"/>
                  </a:lnTo>
                  <a:lnTo>
                    <a:pt x="52069" y="457200"/>
                  </a:lnTo>
                  <a:lnTo>
                    <a:pt x="44450" y="447040"/>
                  </a:lnTo>
                  <a:lnTo>
                    <a:pt x="35560" y="438150"/>
                  </a:lnTo>
                  <a:lnTo>
                    <a:pt x="35560" y="429260"/>
                  </a:lnTo>
                  <a:lnTo>
                    <a:pt x="46990" y="412750"/>
                  </a:lnTo>
                  <a:lnTo>
                    <a:pt x="67310" y="391160"/>
                  </a:lnTo>
                  <a:lnTo>
                    <a:pt x="96519" y="353060"/>
                  </a:lnTo>
                  <a:lnTo>
                    <a:pt x="123190" y="321310"/>
                  </a:lnTo>
                  <a:lnTo>
                    <a:pt x="133350" y="312420"/>
                  </a:lnTo>
                  <a:lnTo>
                    <a:pt x="139700" y="303530"/>
                  </a:lnTo>
                  <a:lnTo>
                    <a:pt x="151130" y="302260"/>
                  </a:lnTo>
                  <a:lnTo>
                    <a:pt x="160019" y="307340"/>
                  </a:lnTo>
                  <a:lnTo>
                    <a:pt x="172719" y="314960"/>
                  </a:lnTo>
                  <a:lnTo>
                    <a:pt x="196850" y="349250"/>
                  </a:lnTo>
                  <a:lnTo>
                    <a:pt x="223519" y="384810"/>
                  </a:lnTo>
                  <a:lnTo>
                    <a:pt x="250190" y="422910"/>
                  </a:lnTo>
                  <a:lnTo>
                    <a:pt x="266700" y="445770"/>
                  </a:lnTo>
                  <a:lnTo>
                    <a:pt x="270510" y="448310"/>
                  </a:lnTo>
                  <a:lnTo>
                    <a:pt x="281940" y="448310"/>
                  </a:lnTo>
                  <a:lnTo>
                    <a:pt x="292100" y="440690"/>
                  </a:lnTo>
                  <a:lnTo>
                    <a:pt x="303530" y="433070"/>
                  </a:lnTo>
                  <a:lnTo>
                    <a:pt x="313690" y="425450"/>
                  </a:lnTo>
                  <a:close/>
                </a:path>
                <a:path w="317500" h="463550">
                  <a:moveTo>
                    <a:pt x="0" y="0"/>
                  </a:moveTo>
                  <a:lnTo>
                    <a:pt x="0" y="0"/>
                  </a:lnTo>
                </a:path>
                <a:path w="317500" h="463550">
                  <a:moveTo>
                    <a:pt x="317500" y="463550"/>
                  </a:moveTo>
                  <a:lnTo>
                    <a:pt x="317500" y="463550"/>
                  </a:lnTo>
                </a:path>
              </a:pathLst>
            </a:custGeom>
            <a:ln w="25518">
              <a:solidFill>
                <a:srgbClr val="000000"/>
              </a:solidFill>
            </a:ln>
          </p:spPr>
          <p:txBody>
            <a:bodyPr wrap="square" lIns="0" tIns="0" rIns="0" bIns="0" rtlCol="0"/>
            <a:lstStyle/>
            <a:p>
              <a:endParaRPr sz="1632"/>
            </a:p>
          </p:txBody>
        </p:sp>
        <p:sp>
          <p:nvSpPr>
            <p:cNvPr id="104" name="object 104"/>
            <p:cNvSpPr/>
            <p:nvPr/>
          </p:nvSpPr>
          <p:spPr>
            <a:xfrm>
              <a:off x="2391410" y="3929379"/>
              <a:ext cx="313690" cy="71120"/>
            </a:xfrm>
            <a:custGeom>
              <a:avLst/>
              <a:gdLst/>
              <a:ahLst/>
              <a:cxnLst/>
              <a:rect l="l" t="t" r="r" b="b"/>
              <a:pathLst>
                <a:path w="313689" h="71120">
                  <a:moveTo>
                    <a:pt x="0" y="71120"/>
                  </a:moveTo>
                  <a:lnTo>
                    <a:pt x="0" y="17780"/>
                  </a:lnTo>
                  <a:lnTo>
                    <a:pt x="17779" y="0"/>
                  </a:lnTo>
                  <a:lnTo>
                    <a:pt x="313689" y="0"/>
                  </a:lnTo>
                  <a:lnTo>
                    <a:pt x="313689" y="53340"/>
                  </a:lnTo>
                  <a:lnTo>
                    <a:pt x="295909" y="71120"/>
                  </a:lnTo>
                  <a:lnTo>
                    <a:pt x="0" y="71120"/>
                  </a:lnTo>
                  <a:close/>
                </a:path>
              </a:pathLst>
            </a:custGeom>
            <a:ln w="25518">
              <a:solidFill>
                <a:srgbClr val="000000"/>
              </a:solidFill>
            </a:ln>
          </p:spPr>
          <p:txBody>
            <a:bodyPr wrap="square" lIns="0" tIns="0" rIns="0" bIns="0" rtlCol="0"/>
            <a:lstStyle/>
            <a:p>
              <a:endParaRPr sz="1632"/>
            </a:p>
          </p:txBody>
        </p:sp>
        <p:sp>
          <p:nvSpPr>
            <p:cNvPr id="105" name="object 105"/>
            <p:cNvSpPr/>
            <p:nvPr/>
          </p:nvSpPr>
          <p:spPr>
            <a:xfrm>
              <a:off x="2391410" y="3916620"/>
              <a:ext cx="314960" cy="97155"/>
            </a:xfrm>
            <a:custGeom>
              <a:avLst/>
              <a:gdLst/>
              <a:ahLst/>
              <a:cxnLst/>
              <a:rect l="l" t="t" r="r" b="b"/>
              <a:pathLst>
                <a:path w="314960" h="97154">
                  <a:moveTo>
                    <a:pt x="0" y="0"/>
                  </a:moveTo>
                  <a:lnTo>
                    <a:pt x="0" y="25518"/>
                  </a:lnTo>
                </a:path>
                <a:path w="314960" h="97154">
                  <a:moveTo>
                    <a:pt x="314959" y="71120"/>
                  </a:moveTo>
                  <a:lnTo>
                    <a:pt x="314959" y="96638"/>
                  </a:lnTo>
                </a:path>
              </a:pathLst>
            </a:custGeom>
            <a:ln w="3175">
              <a:solidFill>
                <a:srgbClr val="000000"/>
              </a:solidFill>
            </a:ln>
          </p:spPr>
          <p:txBody>
            <a:bodyPr wrap="square" lIns="0" tIns="0" rIns="0" bIns="0" rtlCol="0"/>
            <a:lstStyle/>
            <a:p>
              <a:endParaRPr sz="1632"/>
            </a:p>
          </p:txBody>
        </p:sp>
        <p:sp>
          <p:nvSpPr>
            <p:cNvPr id="106" name="object 106"/>
            <p:cNvSpPr/>
            <p:nvPr/>
          </p:nvSpPr>
          <p:spPr>
            <a:xfrm>
              <a:off x="2391410" y="3929379"/>
              <a:ext cx="313690" cy="17780"/>
            </a:xfrm>
            <a:custGeom>
              <a:avLst/>
              <a:gdLst/>
              <a:ahLst/>
              <a:cxnLst/>
              <a:rect l="l" t="t" r="r" b="b"/>
              <a:pathLst>
                <a:path w="313689" h="17779">
                  <a:moveTo>
                    <a:pt x="0" y="17780"/>
                  </a:moveTo>
                  <a:lnTo>
                    <a:pt x="17779" y="0"/>
                  </a:lnTo>
                  <a:lnTo>
                    <a:pt x="313689" y="0"/>
                  </a:lnTo>
                  <a:lnTo>
                    <a:pt x="295909" y="17780"/>
                  </a:lnTo>
                  <a:lnTo>
                    <a:pt x="0" y="17780"/>
                  </a:lnTo>
                  <a:close/>
                </a:path>
              </a:pathLst>
            </a:custGeom>
            <a:ln w="25518">
              <a:solidFill>
                <a:srgbClr val="000000"/>
              </a:solidFill>
            </a:ln>
          </p:spPr>
          <p:txBody>
            <a:bodyPr wrap="square" lIns="0" tIns="0" rIns="0" bIns="0" rtlCol="0"/>
            <a:lstStyle/>
            <a:p>
              <a:endParaRPr sz="1632"/>
            </a:p>
          </p:txBody>
        </p:sp>
        <p:sp>
          <p:nvSpPr>
            <p:cNvPr id="107" name="object 107"/>
            <p:cNvSpPr/>
            <p:nvPr/>
          </p:nvSpPr>
          <p:spPr>
            <a:xfrm>
              <a:off x="2687320" y="3929379"/>
              <a:ext cx="17780" cy="71120"/>
            </a:xfrm>
            <a:custGeom>
              <a:avLst/>
              <a:gdLst/>
              <a:ahLst/>
              <a:cxnLst/>
              <a:rect l="l" t="t" r="r" b="b"/>
              <a:pathLst>
                <a:path w="17780" h="71120">
                  <a:moveTo>
                    <a:pt x="17780" y="0"/>
                  </a:moveTo>
                  <a:lnTo>
                    <a:pt x="0" y="17780"/>
                  </a:lnTo>
                  <a:lnTo>
                    <a:pt x="0" y="71120"/>
                  </a:lnTo>
                  <a:lnTo>
                    <a:pt x="17780" y="53340"/>
                  </a:lnTo>
                  <a:lnTo>
                    <a:pt x="17780" y="0"/>
                  </a:lnTo>
                  <a:close/>
                </a:path>
              </a:pathLst>
            </a:custGeom>
            <a:solidFill>
              <a:srgbClr val="CCCCCC"/>
            </a:solidFill>
          </p:spPr>
          <p:txBody>
            <a:bodyPr wrap="square" lIns="0" tIns="0" rIns="0" bIns="0" rtlCol="0"/>
            <a:lstStyle/>
            <a:p>
              <a:endParaRPr sz="1632"/>
            </a:p>
          </p:txBody>
        </p:sp>
        <p:sp>
          <p:nvSpPr>
            <p:cNvPr id="108" name="object 108"/>
            <p:cNvSpPr/>
            <p:nvPr/>
          </p:nvSpPr>
          <p:spPr>
            <a:xfrm>
              <a:off x="2421890" y="3929379"/>
              <a:ext cx="283210" cy="71120"/>
            </a:xfrm>
            <a:custGeom>
              <a:avLst/>
              <a:gdLst/>
              <a:ahLst/>
              <a:cxnLst/>
              <a:rect l="l" t="t" r="r" b="b"/>
              <a:pathLst>
                <a:path w="283210" h="71120">
                  <a:moveTo>
                    <a:pt x="265430" y="71120"/>
                  </a:moveTo>
                  <a:lnTo>
                    <a:pt x="265430" y="17780"/>
                  </a:lnTo>
                  <a:lnTo>
                    <a:pt x="283210" y="0"/>
                  </a:lnTo>
                  <a:lnTo>
                    <a:pt x="283210" y="53340"/>
                  </a:lnTo>
                  <a:lnTo>
                    <a:pt x="265430" y="71120"/>
                  </a:lnTo>
                  <a:close/>
                </a:path>
                <a:path w="283210" h="71120">
                  <a:moveTo>
                    <a:pt x="20320" y="40640"/>
                  </a:moveTo>
                  <a:lnTo>
                    <a:pt x="33020" y="40640"/>
                  </a:lnTo>
                  <a:lnTo>
                    <a:pt x="41910" y="44450"/>
                  </a:lnTo>
                  <a:lnTo>
                    <a:pt x="41910" y="48260"/>
                  </a:lnTo>
                  <a:lnTo>
                    <a:pt x="41910" y="52070"/>
                  </a:lnTo>
                  <a:lnTo>
                    <a:pt x="33020" y="54610"/>
                  </a:lnTo>
                  <a:lnTo>
                    <a:pt x="20320" y="54610"/>
                  </a:lnTo>
                  <a:lnTo>
                    <a:pt x="8890" y="54610"/>
                  </a:lnTo>
                  <a:lnTo>
                    <a:pt x="0" y="52070"/>
                  </a:lnTo>
                  <a:lnTo>
                    <a:pt x="0" y="48260"/>
                  </a:lnTo>
                  <a:lnTo>
                    <a:pt x="0" y="44450"/>
                  </a:lnTo>
                  <a:lnTo>
                    <a:pt x="8890" y="40640"/>
                  </a:lnTo>
                  <a:lnTo>
                    <a:pt x="20320" y="40640"/>
                  </a:lnTo>
                  <a:close/>
                </a:path>
                <a:path w="283210" h="71120">
                  <a:moveTo>
                    <a:pt x="0" y="40640"/>
                  </a:moveTo>
                  <a:lnTo>
                    <a:pt x="0" y="40640"/>
                  </a:lnTo>
                </a:path>
                <a:path w="283210" h="71120">
                  <a:moveTo>
                    <a:pt x="43180" y="55880"/>
                  </a:moveTo>
                  <a:lnTo>
                    <a:pt x="43180" y="55880"/>
                  </a:lnTo>
                </a:path>
              </a:pathLst>
            </a:custGeom>
            <a:ln w="25518">
              <a:solidFill>
                <a:srgbClr val="000000"/>
              </a:solidFill>
            </a:ln>
          </p:spPr>
          <p:txBody>
            <a:bodyPr wrap="square" lIns="0" tIns="0" rIns="0" bIns="0" rtlCol="0"/>
            <a:lstStyle/>
            <a:p>
              <a:endParaRPr sz="1632"/>
            </a:p>
          </p:txBody>
        </p:sp>
        <p:sp>
          <p:nvSpPr>
            <p:cNvPr id="109" name="object 109"/>
            <p:cNvSpPr/>
            <p:nvPr/>
          </p:nvSpPr>
          <p:spPr>
            <a:xfrm>
              <a:off x="2329121" y="4190940"/>
              <a:ext cx="245228" cy="113148"/>
            </a:xfrm>
            <a:prstGeom prst="rect">
              <a:avLst/>
            </a:prstGeom>
            <a:blipFill>
              <a:blip r:embed="rId7" cstate="print"/>
              <a:stretch>
                <a:fillRect/>
              </a:stretch>
            </a:blipFill>
          </p:spPr>
          <p:txBody>
            <a:bodyPr wrap="square" lIns="0" tIns="0" rIns="0" bIns="0" rtlCol="0"/>
            <a:lstStyle/>
            <a:p>
              <a:endParaRPr sz="1632"/>
            </a:p>
          </p:txBody>
        </p:sp>
        <p:sp>
          <p:nvSpPr>
            <p:cNvPr id="110" name="object 110"/>
            <p:cNvSpPr/>
            <p:nvPr/>
          </p:nvSpPr>
          <p:spPr>
            <a:xfrm>
              <a:off x="2284730" y="2895599"/>
              <a:ext cx="316230" cy="459740"/>
            </a:xfrm>
            <a:custGeom>
              <a:avLst/>
              <a:gdLst/>
              <a:ahLst/>
              <a:cxnLst/>
              <a:rect l="l" t="t" r="r" b="b"/>
              <a:pathLst>
                <a:path w="316230" h="459739">
                  <a:moveTo>
                    <a:pt x="216444" y="172720"/>
                  </a:moveTo>
                  <a:lnTo>
                    <a:pt x="101600" y="172720"/>
                  </a:lnTo>
                  <a:lnTo>
                    <a:pt x="110489" y="173989"/>
                  </a:lnTo>
                  <a:lnTo>
                    <a:pt x="111759" y="180339"/>
                  </a:lnTo>
                  <a:lnTo>
                    <a:pt x="110489" y="198120"/>
                  </a:lnTo>
                  <a:lnTo>
                    <a:pt x="107950" y="222250"/>
                  </a:lnTo>
                  <a:lnTo>
                    <a:pt x="104139" y="243839"/>
                  </a:lnTo>
                  <a:lnTo>
                    <a:pt x="97789" y="262889"/>
                  </a:lnTo>
                  <a:lnTo>
                    <a:pt x="92709" y="290829"/>
                  </a:lnTo>
                  <a:lnTo>
                    <a:pt x="66039" y="339089"/>
                  </a:lnTo>
                  <a:lnTo>
                    <a:pt x="29209" y="386079"/>
                  </a:lnTo>
                  <a:lnTo>
                    <a:pt x="12700" y="405129"/>
                  </a:lnTo>
                  <a:lnTo>
                    <a:pt x="0" y="421639"/>
                  </a:lnTo>
                  <a:lnTo>
                    <a:pt x="0" y="430529"/>
                  </a:lnTo>
                  <a:lnTo>
                    <a:pt x="12700" y="444500"/>
                  </a:lnTo>
                  <a:lnTo>
                    <a:pt x="30480" y="459739"/>
                  </a:lnTo>
                  <a:lnTo>
                    <a:pt x="48259" y="459739"/>
                  </a:lnTo>
                  <a:lnTo>
                    <a:pt x="53339" y="457200"/>
                  </a:lnTo>
                  <a:lnTo>
                    <a:pt x="44450" y="445770"/>
                  </a:lnTo>
                  <a:lnTo>
                    <a:pt x="36830" y="436879"/>
                  </a:lnTo>
                  <a:lnTo>
                    <a:pt x="36830" y="429260"/>
                  </a:lnTo>
                  <a:lnTo>
                    <a:pt x="48259" y="411479"/>
                  </a:lnTo>
                  <a:lnTo>
                    <a:pt x="68580" y="389889"/>
                  </a:lnTo>
                  <a:lnTo>
                    <a:pt x="97789" y="354329"/>
                  </a:lnTo>
                  <a:lnTo>
                    <a:pt x="124459" y="322579"/>
                  </a:lnTo>
                  <a:lnTo>
                    <a:pt x="133350" y="311150"/>
                  </a:lnTo>
                  <a:lnTo>
                    <a:pt x="139700" y="303529"/>
                  </a:lnTo>
                  <a:lnTo>
                    <a:pt x="151130" y="300989"/>
                  </a:lnTo>
                  <a:lnTo>
                    <a:pt x="213359" y="300989"/>
                  </a:lnTo>
                  <a:lnTo>
                    <a:pt x="193039" y="267970"/>
                  </a:lnTo>
                  <a:lnTo>
                    <a:pt x="180339" y="240029"/>
                  </a:lnTo>
                  <a:lnTo>
                    <a:pt x="176530" y="223520"/>
                  </a:lnTo>
                  <a:lnTo>
                    <a:pt x="176530" y="205739"/>
                  </a:lnTo>
                  <a:lnTo>
                    <a:pt x="181609" y="195579"/>
                  </a:lnTo>
                  <a:lnTo>
                    <a:pt x="189230" y="189229"/>
                  </a:lnTo>
                  <a:lnTo>
                    <a:pt x="239183" y="189229"/>
                  </a:lnTo>
                  <a:lnTo>
                    <a:pt x="227330" y="180339"/>
                  </a:lnTo>
                  <a:lnTo>
                    <a:pt x="216444" y="172720"/>
                  </a:lnTo>
                  <a:close/>
                </a:path>
                <a:path w="316230" h="459739">
                  <a:moveTo>
                    <a:pt x="213359" y="300989"/>
                  </a:moveTo>
                  <a:lnTo>
                    <a:pt x="151130" y="300989"/>
                  </a:lnTo>
                  <a:lnTo>
                    <a:pt x="161289" y="308610"/>
                  </a:lnTo>
                  <a:lnTo>
                    <a:pt x="173989" y="316229"/>
                  </a:lnTo>
                  <a:lnTo>
                    <a:pt x="196850" y="347979"/>
                  </a:lnTo>
                  <a:lnTo>
                    <a:pt x="224789" y="386079"/>
                  </a:lnTo>
                  <a:lnTo>
                    <a:pt x="251459" y="421639"/>
                  </a:lnTo>
                  <a:lnTo>
                    <a:pt x="266700" y="444500"/>
                  </a:lnTo>
                  <a:lnTo>
                    <a:pt x="271780" y="449579"/>
                  </a:lnTo>
                  <a:lnTo>
                    <a:pt x="283209" y="449579"/>
                  </a:lnTo>
                  <a:lnTo>
                    <a:pt x="293369" y="440689"/>
                  </a:lnTo>
                  <a:lnTo>
                    <a:pt x="303530" y="433070"/>
                  </a:lnTo>
                  <a:lnTo>
                    <a:pt x="314959" y="425450"/>
                  </a:lnTo>
                  <a:lnTo>
                    <a:pt x="316018" y="419100"/>
                  </a:lnTo>
                  <a:lnTo>
                    <a:pt x="303530" y="419100"/>
                  </a:lnTo>
                  <a:lnTo>
                    <a:pt x="293369" y="417829"/>
                  </a:lnTo>
                  <a:lnTo>
                    <a:pt x="276859" y="405129"/>
                  </a:lnTo>
                  <a:lnTo>
                    <a:pt x="251459" y="363220"/>
                  </a:lnTo>
                  <a:lnTo>
                    <a:pt x="213359" y="300989"/>
                  </a:lnTo>
                  <a:close/>
                </a:path>
                <a:path w="316230" h="459739">
                  <a:moveTo>
                    <a:pt x="316230" y="417829"/>
                  </a:moveTo>
                  <a:lnTo>
                    <a:pt x="303530" y="419100"/>
                  </a:lnTo>
                  <a:lnTo>
                    <a:pt x="316018" y="419100"/>
                  </a:lnTo>
                  <a:lnTo>
                    <a:pt x="316230" y="417829"/>
                  </a:lnTo>
                  <a:close/>
                </a:path>
                <a:path w="316230" h="459739">
                  <a:moveTo>
                    <a:pt x="152400" y="0"/>
                  </a:moveTo>
                  <a:lnTo>
                    <a:pt x="143509" y="5079"/>
                  </a:lnTo>
                  <a:lnTo>
                    <a:pt x="137159" y="8889"/>
                  </a:lnTo>
                  <a:lnTo>
                    <a:pt x="133350" y="20320"/>
                  </a:lnTo>
                  <a:lnTo>
                    <a:pt x="132080" y="27939"/>
                  </a:lnTo>
                  <a:lnTo>
                    <a:pt x="133350" y="36829"/>
                  </a:lnTo>
                  <a:lnTo>
                    <a:pt x="137159" y="46989"/>
                  </a:lnTo>
                  <a:lnTo>
                    <a:pt x="139700" y="55879"/>
                  </a:lnTo>
                  <a:lnTo>
                    <a:pt x="142239" y="63500"/>
                  </a:lnTo>
                  <a:lnTo>
                    <a:pt x="139700" y="72389"/>
                  </a:lnTo>
                  <a:lnTo>
                    <a:pt x="133350" y="81279"/>
                  </a:lnTo>
                  <a:lnTo>
                    <a:pt x="124459" y="88900"/>
                  </a:lnTo>
                  <a:lnTo>
                    <a:pt x="111759" y="95250"/>
                  </a:lnTo>
                  <a:lnTo>
                    <a:pt x="104139" y="101600"/>
                  </a:lnTo>
                  <a:lnTo>
                    <a:pt x="80009" y="135889"/>
                  </a:lnTo>
                  <a:lnTo>
                    <a:pt x="68580" y="172720"/>
                  </a:lnTo>
                  <a:lnTo>
                    <a:pt x="63500" y="215900"/>
                  </a:lnTo>
                  <a:lnTo>
                    <a:pt x="63500" y="242570"/>
                  </a:lnTo>
                  <a:lnTo>
                    <a:pt x="66039" y="250189"/>
                  </a:lnTo>
                  <a:lnTo>
                    <a:pt x="69850" y="254000"/>
                  </a:lnTo>
                  <a:lnTo>
                    <a:pt x="78739" y="255270"/>
                  </a:lnTo>
                  <a:lnTo>
                    <a:pt x="81280" y="254000"/>
                  </a:lnTo>
                  <a:lnTo>
                    <a:pt x="83819" y="250189"/>
                  </a:lnTo>
                  <a:lnTo>
                    <a:pt x="83819" y="210820"/>
                  </a:lnTo>
                  <a:lnTo>
                    <a:pt x="86359" y="195579"/>
                  </a:lnTo>
                  <a:lnTo>
                    <a:pt x="87630" y="184150"/>
                  </a:lnTo>
                  <a:lnTo>
                    <a:pt x="93980" y="173989"/>
                  </a:lnTo>
                  <a:lnTo>
                    <a:pt x="101600" y="172720"/>
                  </a:lnTo>
                  <a:lnTo>
                    <a:pt x="216444" y="172720"/>
                  </a:lnTo>
                  <a:lnTo>
                    <a:pt x="214630" y="171450"/>
                  </a:lnTo>
                  <a:lnTo>
                    <a:pt x="207009" y="156210"/>
                  </a:lnTo>
                  <a:lnTo>
                    <a:pt x="200659" y="135889"/>
                  </a:lnTo>
                  <a:lnTo>
                    <a:pt x="199389" y="116839"/>
                  </a:lnTo>
                  <a:lnTo>
                    <a:pt x="195580" y="109220"/>
                  </a:lnTo>
                  <a:lnTo>
                    <a:pt x="189230" y="99060"/>
                  </a:lnTo>
                  <a:lnTo>
                    <a:pt x="180339" y="88900"/>
                  </a:lnTo>
                  <a:lnTo>
                    <a:pt x="173989" y="83820"/>
                  </a:lnTo>
                  <a:lnTo>
                    <a:pt x="173989" y="76200"/>
                  </a:lnTo>
                  <a:lnTo>
                    <a:pt x="176530" y="63500"/>
                  </a:lnTo>
                  <a:lnTo>
                    <a:pt x="181609" y="57150"/>
                  </a:lnTo>
                  <a:lnTo>
                    <a:pt x="185419" y="48260"/>
                  </a:lnTo>
                  <a:lnTo>
                    <a:pt x="189230" y="38100"/>
                  </a:lnTo>
                  <a:lnTo>
                    <a:pt x="185419" y="24129"/>
                  </a:lnTo>
                  <a:lnTo>
                    <a:pt x="182880" y="13970"/>
                  </a:lnTo>
                  <a:lnTo>
                    <a:pt x="176530" y="6350"/>
                  </a:lnTo>
                  <a:lnTo>
                    <a:pt x="167639" y="1270"/>
                  </a:lnTo>
                  <a:lnTo>
                    <a:pt x="152400" y="0"/>
                  </a:lnTo>
                  <a:close/>
                </a:path>
                <a:path w="316230" h="459739">
                  <a:moveTo>
                    <a:pt x="239183" y="189229"/>
                  </a:moveTo>
                  <a:lnTo>
                    <a:pt x="195580" y="189229"/>
                  </a:lnTo>
                  <a:lnTo>
                    <a:pt x="204469" y="191770"/>
                  </a:lnTo>
                  <a:lnTo>
                    <a:pt x="217169" y="204470"/>
                  </a:lnTo>
                  <a:lnTo>
                    <a:pt x="236219" y="215900"/>
                  </a:lnTo>
                  <a:lnTo>
                    <a:pt x="246380" y="222250"/>
                  </a:lnTo>
                  <a:lnTo>
                    <a:pt x="255269" y="223520"/>
                  </a:lnTo>
                  <a:lnTo>
                    <a:pt x="261619" y="222250"/>
                  </a:lnTo>
                  <a:lnTo>
                    <a:pt x="264159" y="215900"/>
                  </a:lnTo>
                  <a:lnTo>
                    <a:pt x="262889" y="212089"/>
                  </a:lnTo>
                  <a:lnTo>
                    <a:pt x="261619" y="205739"/>
                  </a:lnTo>
                  <a:lnTo>
                    <a:pt x="247650" y="195579"/>
                  </a:lnTo>
                  <a:lnTo>
                    <a:pt x="239183" y="189229"/>
                  </a:lnTo>
                  <a:close/>
                </a:path>
              </a:pathLst>
            </a:custGeom>
            <a:solidFill>
              <a:srgbClr val="CDCDCD"/>
            </a:solidFill>
          </p:spPr>
          <p:txBody>
            <a:bodyPr wrap="square" lIns="0" tIns="0" rIns="0" bIns="0" rtlCol="0"/>
            <a:lstStyle/>
            <a:p>
              <a:endParaRPr sz="1632"/>
            </a:p>
          </p:txBody>
        </p:sp>
        <p:sp>
          <p:nvSpPr>
            <p:cNvPr id="111" name="object 111"/>
            <p:cNvSpPr/>
            <p:nvPr/>
          </p:nvSpPr>
          <p:spPr>
            <a:xfrm>
              <a:off x="2284730" y="2895599"/>
              <a:ext cx="318770" cy="462280"/>
            </a:xfrm>
            <a:custGeom>
              <a:avLst/>
              <a:gdLst/>
              <a:ahLst/>
              <a:cxnLst/>
              <a:rect l="l" t="t" r="r" b="b"/>
              <a:pathLst>
                <a:path w="318769" h="462279">
                  <a:moveTo>
                    <a:pt x="314959" y="425450"/>
                  </a:moveTo>
                  <a:lnTo>
                    <a:pt x="316230" y="417829"/>
                  </a:lnTo>
                  <a:lnTo>
                    <a:pt x="303530" y="419100"/>
                  </a:lnTo>
                  <a:lnTo>
                    <a:pt x="293369" y="417829"/>
                  </a:lnTo>
                  <a:lnTo>
                    <a:pt x="276859" y="405129"/>
                  </a:lnTo>
                  <a:lnTo>
                    <a:pt x="251459" y="363220"/>
                  </a:lnTo>
                  <a:lnTo>
                    <a:pt x="213359" y="300989"/>
                  </a:lnTo>
                  <a:lnTo>
                    <a:pt x="193039" y="267970"/>
                  </a:lnTo>
                  <a:lnTo>
                    <a:pt x="180339" y="240029"/>
                  </a:lnTo>
                  <a:lnTo>
                    <a:pt x="176530" y="223520"/>
                  </a:lnTo>
                  <a:lnTo>
                    <a:pt x="176530" y="205739"/>
                  </a:lnTo>
                  <a:lnTo>
                    <a:pt x="181609" y="195579"/>
                  </a:lnTo>
                  <a:lnTo>
                    <a:pt x="189230" y="189229"/>
                  </a:lnTo>
                  <a:lnTo>
                    <a:pt x="195580" y="189229"/>
                  </a:lnTo>
                  <a:lnTo>
                    <a:pt x="204469" y="191770"/>
                  </a:lnTo>
                  <a:lnTo>
                    <a:pt x="217169" y="204470"/>
                  </a:lnTo>
                  <a:lnTo>
                    <a:pt x="236219" y="215900"/>
                  </a:lnTo>
                  <a:lnTo>
                    <a:pt x="246380" y="222250"/>
                  </a:lnTo>
                  <a:lnTo>
                    <a:pt x="255269" y="223520"/>
                  </a:lnTo>
                  <a:lnTo>
                    <a:pt x="261619" y="222250"/>
                  </a:lnTo>
                  <a:lnTo>
                    <a:pt x="264159" y="215900"/>
                  </a:lnTo>
                  <a:lnTo>
                    <a:pt x="262889" y="212089"/>
                  </a:lnTo>
                  <a:lnTo>
                    <a:pt x="261619" y="205739"/>
                  </a:lnTo>
                  <a:lnTo>
                    <a:pt x="247650" y="195579"/>
                  </a:lnTo>
                  <a:lnTo>
                    <a:pt x="227330" y="180339"/>
                  </a:lnTo>
                  <a:lnTo>
                    <a:pt x="214630" y="171450"/>
                  </a:lnTo>
                  <a:lnTo>
                    <a:pt x="207009" y="156210"/>
                  </a:lnTo>
                  <a:lnTo>
                    <a:pt x="200659" y="135889"/>
                  </a:lnTo>
                  <a:lnTo>
                    <a:pt x="199389" y="116839"/>
                  </a:lnTo>
                  <a:lnTo>
                    <a:pt x="195580" y="109220"/>
                  </a:lnTo>
                  <a:lnTo>
                    <a:pt x="189230" y="99060"/>
                  </a:lnTo>
                  <a:lnTo>
                    <a:pt x="180339" y="88900"/>
                  </a:lnTo>
                  <a:lnTo>
                    <a:pt x="173989" y="83820"/>
                  </a:lnTo>
                  <a:lnTo>
                    <a:pt x="173989" y="76200"/>
                  </a:lnTo>
                  <a:lnTo>
                    <a:pt x="176530" y="63500"/>
                  </a:lnTo>
                  <a:lnTo>
                    <a:pt x="181609" y="57150"/>
                  </a:lnTo>
                  <a:lnTo>
                    <a:pt x="185419" y="48260"/>
                  </a:lnTo>
                  <a:lnTo>
                    <a:pt x="189230" y="38100"/>
                  </a:lnTo>
                  <a:lnTo>
                    <a:pt x="185419" y="24129"/>
                  </a:lnTo>
                  <a:lnTo>
                    <a:pt x="182880" y="13970"/>
                  </a:lnTo>
                  <a:lnTo>
                    <a:pt x="176530" y="6350"/>
                  </a:lnTo>
                  <a:lnTo>
                    <a:pt x="167639" y="1270"/>
                  </a:lnTo>
                  <a:lnTo>
                    <a:pt x="152400" y="0"/>
                  </a:lnTo>
                  <a:lnTo>
                    <a:pt x="143509" y="5079"/>
                  </a:lnTo>
                  <a:lnTo>
                    <a:pt x="137159" y="8889"/>
                  </a:lnTo>
                  <a:lnTo>
                    <a:pt x="133350" y="20320"/>
                  </a:lnTo>
                  <a:lnTo>
                    <a:pt x="132080" y="27939"/>
                  </a:lnTo>
                  <a:lnTo>
                    <a:pt x="133350" y="36829"/>
                  </a:lnTo>
                  <a:lnTo>
                    <a:pt x="137159" y="46989"/>
                  </a:lnTo>
                  <a:lnTo>
                    <a:pt x="139700" y="55879"/>
                  </a:lnTo>
                  <a:lnTo>
                    <a:pt x="142239" y="63500"/>
                  </a:lnTo>
                  <a:lnTo>
                    <a:pt x="139700" y="72389"/>
                  </a:lnTo>
                  <a:lnTo>
                    <a:pt x="133350" y="81279"/>
                  </a:lnTo>
                  <a:lnTo>
                    <a:pt x="124459" y="88900"/>
                  </a:lnTo>
                  <a:lnTo>
                    <a:pt x="111759" y="95250"/>
                  </a:lnTo>
                  <a:lnTo>
                    <a:pt x="104139" y="101600"/>
                  </a:lnTo>
                  <a:lnTo>
                    <a:pt x="80009" y="135889"/>
                  </a:lnTo>
                  <a:lnTo>
                    <a:pt x="68580" y="172720"/>
                  </a:lnTo>
                  <a:lnTo>
                    <a:pt x="63500" y="215900"/>
                  </a:lnTo>
                  <a:lnTo>
                    <a:pt x="63500" y="229870"/>
                  </a:lnTo>
                  <a:lnTo>
                    <a:pt x="63500" y="242570"/>
                  </a:lnTo>
                  <a:lnTo>
                    <a:pt x="66039" y="250189"/>
                  </a:lnTo>
                  <a:lnTo>
                    <a:pt x="69850" y="254000"/>
                  </a:lnTo>
                  <a:lnTo>
                    <a:pt x="78739" y="255270"/>
                  </a:lnTo>
                  <a:lnTo>
                    <a:pt x="81280" y="254000"/>
                  </a:lnTo>
                  <a:lnTo>
                    <a:pt x="83819" y="250189"/>
                  </a:lnTo>
                  <a:lnTo>
                    <a:pt x="83819" y="234950"/>
                  </a:lnTo>
                  <a:lnTo>
                    <a:pt x="83819" y="210820"/>
                  </a:lnTo>
                  <a:lnTo>
                    <a:pt x="86359" y="195579"/>
                  </a:lnTo>
                  <a:lnTo>
                    <a:pt x="87630" y="184150"/>
                  </a:lnTo>
                  <a:lnTo>
                    <a:pt x="93980" y="173989"/>
                  </a:lnTo>
                  <a:lnTo>
                    <a:pt x="101600" y="172720"/>
                  </a:lnTo>
                  <a:lnTo>
                    <a:pt x="110489" y="173989"/>
                  </a:lnTo>
                  <a:lnTo>
                    <a:pt x="111759" y="180339"/>
                  </a:lnTo>
                  <a:lnTo>
                    <a:pt x="110489" y="198120"/>
                  </a:lnTo>
                  <a:lnTo>
                    <a:pt x="107950" y="222250"/>
                  </a:lnTo>
                  <a:lnTo>
                    <a:pt x="104139" y="243839"/>
                  </a:lnTo>
                  <a:lnTo>
                    <a:pt x="97789" y="262889"/>
                  </a:lnTo>
                  <a:lnTo>
                    <a:pt x="92709" y="290829"/>
                  </a:lnTo>
                  <a:lnTo>
                    <a:pt x="66039" y="339089"/>
                  </a:lnTo>
                  <a:lnTo>
                    <a:pt x="29209" y="386079"/>
                  </a:lnTo>
                  <a:lnTo>
                    <a:pt x="12700" y="405129"/>
                  </a:lnTo>
                  <a:lnTo>
                    <a:pt x="0" y="421639"/>
                  </a:lnTo>
                  <a:lnTo>
                    <a:pt x="0" y="430529"/>
                  </a:lnTo>
                  <a:lnTo>
                    <a:pt x="12700" y="444500"/>
                  </a:lnTo>
                  <a:lnTo>
                    <a:pt x="30480" y="459739"/>
                  </a:lnTo>
                  <a:lnTo>
                    <a:pt x="48259" y="459739"/>
                  </a:lnTo>
                  <a:lnTo>
                    <a:pt x="53339" y="457200"/>
                  </a:lnTo>
                  <a:lnTo>
                    <a:pt x="44450" y="445770"/>
                  </a:lnTo>
                  <a:lnTo>
                    <a:pt x="36830" y="436879"/>
                  </a:lnTo>
                  <a:lnTo>
                    <a:pt x="36830" y="429260"/>
                  </a:lnTo>
                  <a:lnTo>
                    <a:pt x="48259" y="411479"/>
                  </a:lnTo>
                  <a:lnTo>
                    <a:pt x="68580" y="389889"/>
                  </a:lnTo>
                  <a:lnTo>
                    <a:pt x="97789" y="354329"/>
                  </a:lnTo>
                  <a:lnTo>
                    <a:pt x="124459" y="322579"/>
                  </a:lnTo>
                  <a:lnTo>
                    <a:pt x="133350" y="311150"/>
                  </a:lnTo>
                  <a:lnTo>
                    <a:pt x="139700" y="303529"/>
                  </a:lnTo>
                  <a:lnTo>
                    <a:pt x="151130" y="300989"/>
                  </a:lnTo>
                  <a:lnTo>
                    <a:pt x="161289" y="308610"/>
                  </a:lnTo>
                  <a:lnTo>
                    <a:pt x="173989" y="316229"/>
                  </a:lnTo>
                  <a:lnTo>
                    <a:pt x="196850" y="347979"/>
                  </a:lnTo>
                  <a:lnTo>
                    <a:pt x="224789" y="386079"/>
                  </a:lnTo>
                  <a:lnTo>
                    <a:pt x="251459" y="421639"/>
                  </a:lnTo>
                  <a:lnTo>
                    <a:pt x="266700" y="444500"/>
                  </a:lnTo>
                  <a:lnTo>
                    <a:pt x="271780" y="449579"/>
                  </a:lnTo>
                  <a:lnTo>
                    <a:pt x="283209" y="449579"/>
                  </a:lnTo>
                  <a:lnTo>
                    <a:pt x="293369" y="440689"/>
                  </a:lnTo>
                  <a:lnTo>
                    <a:pt x="303530" y="433070"/>
                  </a:lnTo>
                  <a:lnTo>
                    <a:pt x="314959" y="425450"/>
                  </a:lnTo>
                  <a:close/>
                </a:path>
                <a:path w="318769" h="462279">
                  <a:moveTo>
                    <a:pt x="0" y="0"/>
                  </a:moveTo>
                  <a:lnTo>
                    <a:pt x="0" y="0"/>
                  </a:lnTo>
                </a:path>
                <a:path w="318769" h="462279">
                  <a:moveTo>
                    <a:pt x="318769" y="462279"/>
                  </a:moveTo>
                  <a:lnTo>
                    <a:pt x="318769" y="462279"/>
                  </a:lnTo>
                </a:path>
              </a:pathLst>
            </a:custGeom>
            <a:ln w="25518">
              <a:solidFill>
                <a:srgbClr val="000000"/>
              </a:solidFill>
            </a:ln>
          </p:spPr>
          <p:txBody>
            <a:bodyPr wrap="square" lIns="0" tIns="0" rIns="0" bIns="0" rtlCol="0"/>
            <a:lstStyle/>
            <a:p>
              <a:endParaRPr sz="1632"/>
            </a:p>
          </p:txBody>
        </p:sp>
        <p:sp>
          <p:nvSpPr>
            <p:cNvPr id="112" name="object 112"/>
            <p:cNvSpPr/>
            <p:nvPr/>
          </p:nvSpPr>
          <p:spPr>
            <a:xfrm>
              <a:off x="1055370" y="2959099"/>
              <a:ext cx="327660" cy="412750"/>
            </a:xfrm>
            <a:custGeom>
              <a:avLst/>
              <a:gdLst/>
              <a:ahLst/>
              <a:cxnLst/>
              <a:rect l="l" t="t" r="r" b="b"/>
              <a:pathLst>
                <a:path w="327659" h="412750">
                  <a:moveTo>
                    <a:pt x="327660" y="0"/>
                  </a:moveTo>
                  <a:lnTo>
                    <a:pt x="81280" y="0"/>
                  </a:lnTo>
                  <a:lnTo>
                    <a:pt x="0" y="82550"/>
                  </a:lnTo>
                  <a:lnTo>
                    <a:pt x="0" y="412750"/>
                  </a:lnTo>
                  <a:lnTo>
                    <a:pt x="245110" y="412750"/>
                  </a:lnTo>
                  <a:lnTo>
                    <a:pt x="327660" y="331470"/>
                  </a:lnTo>
                  <a:lnTo>
                    <a:pt x="327660" y="0"/>
                  </a:lnTo>
                  <a:close/>
                </a:path>
              </a:pathLst>
            </a:custGeom>
            <a:solidFill>
              <a:srgbClr val="DB0080"/>
            </a:solidFill>
          </p:spPr>
          <p:txBody>
            <a:bodyPr wrap="square" lIns="0" tIns="0" rIns="0" bIns="0" rtlCol="0"/>
            <a:lstStyle/>
            <a:p>
              <a:endParaRPr sz="1632"/>
            </a:p>
          </p:txBody>
        </p:sp>
        <p:sp>
          <p:nvSpPr>
            <p:cNvPr id="113" name="object 113"/>
            <p:cNvSpPr/>
            <p:nvPr/>
          </p:nvSpPr>
          <p:spPr>
            <a:xfrm>
              <a:off x="1055370" y="2959099"/>
              <a:ext cx="327660" cy="412750"/>
            </a:xfrm>
            <a:custGeom>
              <a:avLst/>
              <a:gdLst/>
              <a:ahLst/>
              <a:cxnLst/>
              <a:rect l="l" t="t" r="r" b="b"/>
              <a:pathLst>
                <a:path w="327659" h="412750">
                  <a:moveTo>
                    <a:pt x="0" y="412750"/>
                  </a:moveTo>
                  <a:lnTo>
                    <a:pt x="0" y="82550"/>
                  </a:lnTo>
                  <a:lnTo>
                    <a:pt x="81280" y="0"/>
                  </a:lnTo>
                  <a:lnTo>
                    <a:pt x="327660" y="0"/>
                  </a:lnTo>
                  <a:lnTo>
                    <a:pt x="327660" y="331470"/>
                  </a:lnTo>
                  <a:lnTo>
                    <a:pt x="245110" y="412750"/>
                  </a:lnTo>
                  <a:lnTo>
                    <a:pt x="0" y="412750"/>
                  </a:lnTo>
                  <a:close/>
                </a:path>
              </a:pathLst>
            </a:custGeom>
            <a:ln w="25518">
              <a:solidFill>
                <a:srgbClr val="000000"/>
              </a:solidFill>
            </a:ln>
          </p:spPr>
          <p:txBody>
            <a:bodyPr wrap="square" lIns="0" tIns="0" rIns="0" bIns="0" rtlCol="0"/>
            <a:lstStyle/>
            <a:p>
              <a:endParaRPr sz="1632"/>
            </a:p>
          </p:txBody>
        </p:sp>
        <p:sp>
          <p:nvSpPr>
            <p:cNvPr id="114" name="object 114"/>
            <p:cNvSpPr/>
            <p:nvPr/>
          </p:nvSpPr>
          <p:spPr>
            <a:xfrm>
              <a:off x="1055370" y="2946340"/>
              <a:ext cx="327660" cy="438784"/>
            </a:xfrm>
            <a:custGeom>
              <a:avLst/>
              <a:gdLst/>
              <a:ahLst/>
              <a:cxnLst/>
              <a:rect l="l" t="t" r="r" b="b"/>
              <a:pathLst>
                <a:path w="327659" h="438785">
                  <a:moveTo>
                    <a:pt x="0" y="0"/>
                  </a:moveTo>
                  <a:lnTo>
                    <a:pt x="0" y="25518"/>
                  </a:lnTo>
                </a:path>
                <a:path w="327659" h="438785">
                  <a:moveTo>
                    <a:pt x="327660" y="412750"/>
                  </a:moveTo>
                  <a:lnTo>
                    <a:pt x="327660" y="438268"/>
                  </a:lnTo>
                </a:path>
              </a:pathLst>
            </a:custGeom>
            <a:ln w="3175">
              <a:solidFill>
                <a:srgbClr val="000000"/>
              </a:solidFill>
            </a:ln>
          </p:spPr>
          <p:txBody>
            <a:bodyPr wrap="square" lIns="0" tIns="0" rIns="0" bIns="0" rtlCol="0"/>
            <a:lstStyle/>
            <a:p>
              <a:endParaRPr sz="1632"/>
            </a:p>
          </p:txBody>
        </p:sp>
        <p:sp>
          <p:nvSpPr>
            <p:cNvPr id="115" name="object 115"/>
            <p:cNvSpPr/>
            <p:nvPr/>
          </p:nvSpPr>
          <p:spPr>
            <a:xfrm>
              <a:off x="1055370" y="2959099"/>
              <a:ext cx="327660" cy="82550"/>
            </a:xfrm>
            <a:custGeom>
              <a:avLst/>
              <a:gdLst/>
              <a:ahLst/>
              <a:cxnLst/>
              <a:rect l="l" t="t" r="r" b="b"/>
              <a:pathLst>
                <a:path w="327659" h="82550">
                  <a:moveTo>
                    <a:pt x="327660" y="0"/>
                  </a:moveTo>
                  <a:lnTo>
                    <a:pt x="81280" y="0"/>
                  </a:lnTo>
                  <a:lnTo>
                    <a:pt x="0" y="82550"/>
                  </a:lnTo>
                  <a:lnTo>
                    <a:pt x="245110" y="82550"/>
                  </a:lnTo>
                  <a:lnTo>
                    <a:pt x="327660" y="0"/>
                  </a:lnTo>
                  <a:close/>
                </a:path>
              </a:pathLst>
            </a:custGeom>
            <a:solidFill>
              <a:srgbClr val="E22C97"/>
            </a:solidFill>
          </p:spPr>
          <p:txBody>
            <a:bodyPr wrap="square" lIns="0" tIns="0" rIns="0" bIns="0" rtlCol="0"/>
            <a:lstStyle/>
            <a:p>
              <a:endParaRPr sz="1632"/>
            </a:p>
          </p:txBody>
        </p:sp>
        <p:sp>
          <p:nvSpPr>
            <p:cNvPr id="116" name="object 116"/>
            <p:cNvSpPr/>
            <p:nvPr/>
          </p:nvSpPr>
          <p:spPr>
            <a:xfrm>
              <a:off x="1055370" y="2959099"/>
              <a:ext cx="327660" cy="82550"/>
            </a:xfrm>
            <a:custGeom>
              <a:avLst/>
              <a:gdLst/>
              <a:ahLst/>
              <a:cxnLst/>
              <a:rect l="l" t="t" r="r" b="b"/>
              <a:pathLst>
                <a:path w="327659" h="82550">
                  <a:moveTo>
                    <a:pt x="0" y="82550"/>
                  </a:moveTo>
                  <a:lnTo>
                    <a:pt x="81280" y="0"/>
                  </a:lnTo>
                  <a:lnTo>
                    <a:pt x="327660" y="0"/>
                  </a:lnTo>
                  <a:lnTo>
                    <a:pt x="245110" y="82550"/>
                  </a:lnTo>
                  <a:lnTo>
                    <a:pt x="0" y="82550"/>
                  </a:lnTo>
                  <a:close/>
                </a:path>
              </a:pathLst>
            </a:custGeom>
            <a:ln w="25518">
              <a:solidFill>
                <a:srgbClr val="000000"/>
              </a:solidFill>
            </a:ln>
          </p:spPr>
          <p:txBody>
            <a:bodyPr wrap="square" lIns="0" tIns="0" rIns="0" bIns="0" rtlCol="0"/>
            <a:lstStyle/>
            <a:p>
              <a:endParaRPr sz="1632"/>
            </a:p>
          </p:txBody>
        </p:sp>
        <p:sp>
          <p:nvSpPr>
            <p:cNvPr id="117" name="object 117"/>
            <p:cNvSpPr/>
            <p:nvPr/>
          </p:nvSpPr>
          <p:spPr>
            <a:xfrm>
              <a:off x="1300480" y="2959099"/>
              <a:ext cx="82550" cy="412750"/>
            </a:xfrm>
            <a:custGeom>
              <a:avLst/>
              <a:gdLst/>
              <a:ahLst/>
              <a:cxnLst/>
              <a:rect l="l" t="t" r="r" b="b"/>
              <a:pathLst>
                <a:path w="82550" h="412750">
                  <a:moveTo>
                    <a:pt x="82550" y="0"/>
                  </a:moveTo>
                  <a:lnTo>
                    <a:pt x="0" y="82550"/>
                  </a:lnTo>
                  <a:lnTo>
                    <a:pt x="0" y="412750"/>
                  </a:lnTo>
                  <a:lnTo>
                    <a:pt x="82550" y="331470"/>
                  </a:lnTo>
                  <a:lnTo>
                    <a:pt x="82550" y="0"/>
                  </a:lnTo>
                  <a:close/>
                </a:path>
              </a:pathLst>
            </a:custGeom>
            <a:solidFill>
              <a:srgbClr val="AF0066"/>
            </a:solidFill>
          </p:spPr>
          <p:txBody>
            <a:bodyPr wrap="square" lIns="0" tIns="0" rIns="0" bIns="0" rtlCol="0"/>
            <a:lstStyle/>
            <a:p>
              <a:endParaRPr sz="1632"/>
            </a:p>
          </p:txBody>
        </p:sp>
        <p:sp>
          <p:nvSpPr>
            <p:cNvPr id="118" name="object 118"/>
            <p:cNvSpPr/>
            <p:nvPr/>
          </p:nvSpPr>
          <p:spPr>
            <a:xfrm>
              <a:off x="1300480" y="2959099"/>
              <a:ext cx="82550" cy="412750"/>
            </a:xfrm>
            <a:custGeom>
              <a:avLst/>
              <a:gdLst/>
              <a:ahLst/>
              <a:cxnLst/>
              <a:rect l="l" t="t" r="r" b="b"/>
              <a:pathLst>
                <a:path w="82550" h="412750">
                  <a:moveTo>
                    <a:pt x="0" y="412750"/>
                  </a:moveTo>
                  <a:lnTo>
                    <a:pt x="0" y="82550"/>
                  </a:lnTo>
                  <a:lnTo>
                    <a:pt x="82550" y="0"/>
                  </a:lnTo>
                  <a:lnTo>
                    <a:pt x="82550" y="331470"/>
                  </a:lnTo>
                  <a:lnTo>
                    <a:pt x="0" y="412750"/>
                  </a:lnTo>
                  <a:close/>
                </a:path>
              </a:pathLst>
            </a:custGeom>
            <a:ln w="25518">
              <a:solidFill>
                <a:srgbClr val="000000"/>
              </a:solidFill>
            </a:ln>
          </p:spPr>
          <p:txBody>
            <a:bodyPr wrap="square" lIns="0" tIns="0" rIns="0" bIns="0" rtlCol="0"/>
            <a:lstStyle/>
            <a:p>
              <a:endParaRPr sz="1632"/>
            </a:p>
          </p:txBody>
        </p:sp>
        <p:sp>
          <p:nvSpPr>
            <p:cNvPr id="119" name="object 119"/>
            <p:cNvSpPr/>
            <p:nvPr/>
          </p:nvSpPr>
          <p:spPr>
            <a:xfrm>
              <a:off x="1131570" y="2879089"/>
              <a:ext cx="250190" cy="73660"/>
            </a:xfrm>
            <a:prstGeom prst="rect">
              <a:avLst/>
            </a:prstGeom>
            <a:blipFill>
              <a:blip r:embed="rId8" cstate="print"/>
              <a:stretch>
                <a:fillRect/>
              </a:stretch>
            </a:blipFill>
          </p:spPr>
          <p:txBody>
            <a:bodyPr wrap="square" lIns="0" tIns="0" rIns="0" bIns="0" rtlCol="0"/>
            <a:lstStyle/>
            <a:p>
              <a:endParaRPr sz="1632"/>
            </a:p>
          </p:txBody>
        </p:sp>
        <p:sp>
          <p:nvSpPr>
            <p:cNvPr id="120" name="object 120"/>
            <p:cNvSpPr/>
            <p:nvPr/>
          </p:nvSpPr>
          <p:spPr>
            <a:xfrm>
              <a:off x="1131570" y="2879089"/>
              <a:ext cx="250190" cy="73660"/>
            </a:xfrm>
            <a:custGeom>
              <a:avLst/>
              <a:gdLst/>
              <a:ahLst/>
              <a:cxnLst/>
              <a:rect l="l" t="t" r="r" b="b"/>
              <a:pathLst>
                <a:path w="250190" h="73660">
                  <a:moveTo>
                    <a:pt x="0" y="73660"/>
                  </a:moveTo>
                  <a:lnTo>
                    <a:pt x="0" y="19050"/>
                  </a:lnTo>
                  <a:lnTo>
                    <a:pt x="17780" y="0"/>
                  </a:lnTo>
                  <a:lnTo>
                    <a:pt x="250190" y="0"/>
                  </a:lnTo>
                  <a:lnTo>
                    <a:pt x="250190" y="55880"/>
                  </a:lnTo>
                  <a:lnTo>
                    <a:pt x="232410" y="73660"/>
                  </a:lnTo>
                  <a:lnTo>
                    <a:pt x="0" y="73660"/>
                  </a:lnTo>
                  <a:close/>
                </a:path>
              </a:pathLst>
            </a:custGeom>
            <a:ln w="25518">
              <a:solidFill>
                <a:srgbClr val="000000"/>
              </a:solidFill>
            </a:ln>
          </p:spPr>
          <p:txBody>
            <a:bodyPr wrap="square" lIns="0" tIns="0" rIns="0" bIns="0" rtlCol="0"/>
            <a:lstStyle/>
            <a:p>
              <a:endParaRPr sz="1632"/>
            </a:p>
          </p:txBody>
        </p:sp>
        <p:sp>
          <p:nvSpPr>
            <p:cNvPr id="121" name="object 121"/>
            <p:cNvSpPr/>
            <p:nvPr/>
          </p:nvSpPr>
          <p:spPr>
            <a:xfrm>
              <a:off x="1131570" y="2866330"/>
              <a:ext cx="251460" cy="99695"/>
            </a:xfrm>
            <a:custGeom>
              <a:avLst/>
              <a:gdLst/>
              <a:ahLst/>
              <a:cxnLst/>
              <a:rect l="l" t="t" r="r" b="b"/>
              <a:pathLst>
                <a:path w="251459" h="99694">
                  <a:moveTo>
                    <a:pt x="0" y="0"/>
                  </a:moveTo>
                  <a:lnTo>
                    <a:pt x="0" y="25518"/>
                  </a:lnTo>
                </a:path>
                <a:path w="251459" h="99694">
                  <a:moveTo>
                    <a:pt x="251460" y="73660"/>
                  </a:moveTo>
                  <a:lnTo>
                    <a:pt x="251460" y="99178"/>
                  </a:lnTo>
                </a:path>
              </a:pathLst>
            </a:custGeom>
            <a:ln w="3175">
              <a:solidFill>
                <a:srgbClr val="000000"/>
              </a:solidFill>
            </a:ln>
          </p:spPr>
          <p:txBody>
            <a:bodyPr wrap="square" lIns="0" tIns="0" rIns="0" bIns="0" rtlCol="0"/>
            <a:lstStyle/>
            <a:p>
              <a:endParaRPr sz="1632"/>
            </a:p>
          </p:txBody>
        </p:sp>
        <p:sp>
          <p:nvSpPr>
            <p:cNvPr id="122" name="object 122"/>
            <p:cNvSpPr/>
            <p:nvPr/>
          </p:nvSpPr>
          <p:spPr>
            <a:xfrm>
              <a:off x="1131570" y="2879089"/>
              <a:ext cx="250190" cy="19050"/>
            </a:xfrm>
            <a:custGeom>
              <a:avLst/>
              <a:gdLst/>
              <a:ahLst/>
              <a:cxnLst/>
              <a:rect l="l" t="t" r="r" b="b"/>
              <a:pathLst>
                <a:path w="250190" h="19050">
                  <a:moveTo>
                    <a:pt x="250190" y="0"/>
                  </a:moveTo>
                  <a:lnTo>
                    <a:pt x="17780" y="0"/>
                  </a:lnTo>
                  <a:lnTo>
                    <a:pt x="0" y="19050"/>
                  </a:lnTo>
                  <a:lnTo>
                    <a:pt x="232410" y="19050"/>
                  </a:lnTo>
                  <a:lnTo>
                    <a:pt x="250190" y="0"/>
                  </a:lnTo>
                  <a:close/>
                </a:path>
              </a:pathLst>
            </a:custGeom>
            <a:solidFill>
              <a:srgbClr val="E22C97"/>
            </a:solidFill>
          </p:spPr>
          <p:txBody>
            <a:bodyPr wrap="square" lIns="0" tIns="0" rIns="0" bIns="0" rtlCol="0"/>
            <a:lstStyle/>
            <a:p>
              <a:endParaRPr sz="1632"/>
            </a:p>
          </p:txBody>
        </p:sp>
        <p:sp>
          <p:nvSpPr>
            <p:cNvPr id="123" name="object 123"/>
            <p:cNvSpPr/>
            <p:nvPr/>
          </p:nvSpPr>
          <p:spPr>
            <a:xfrm>
              <a:off x="1131570" y="2879089"/>
              <a:ext cx="250190" cy="19050"/>
            </a:xfrm>
            <a:custGeom>
              <a:avLst/>
              <a:gdLst/>
              <a:ahLst/>
              <a:cxnLst/>
              <a:rect l="l" t="t" r="r" b="b"/>
              <a:pathLst>
                <a:path w="250190" h="19050">
                  <a:moveTo>
                    <a:pt x="0" y="19050"/>
                  </a:moveTo>
                  <a:lnTo>
                    <a:pt x="17780" y="0"/>
                  </a:lnTo>
                  <a:lnTo>
                    <a:pt x="250190" y="0"/>
                  </a:lnTo>
                  <a:lnTo>
                    <a:pt x="232410" y="19050"/>
                  </a:lnTo>
                  <a:lnTo>
                    <a:pt x="0" y="19050"/>
                  </a:lnTo>
                  <a:close/>
                </a:path>
              </a:pathLst>
            </a:custGeom>
            <a:ln w="25518">
              <a:solidFill>
                <a:srgbClr val="000000"/>
              </a:solidFill>
            </a:ln>
          </p:spPr>
          <p:txBody>
            <a:bodyPr wrap="square" lIns="0" tIns="0" rIns="0" bIns="0" rtlCol="0"/>
            <a:lstStyle/>
            <a:p>
              <a:endParaRPr sz="1632"/>
            </a:p>
          </p:txBody>
        </p:sp>
        <p:sp>
          <p:nvSpPr>
            <p:cNvPr id="124" name="object 124"/>
            <p:cNvSpPr/>
            <p:nvPr/>
          </p:nvSpPr>
          <p:spPr>
            <a:xfrm>
              <a:off x="1363980" y="2879089"/>
              <a:ext cx="17780" cy="73660"/>
            </a:xfrm>
            <a:custGeom>
              <a:avLst/>
              <a:gdLst/>
              <a:ahLst/>
              <a:cxnLst/>
              <a:rect l="l" t="t" r="r" b="b"/>
              <a:pathLst>
                <a:path w="17780" h="73660">
                  <a:moveTo>
                    <a:pt x="17779" y="0"/>
                  </a:moveTo>
                  <a:lnTo>
                    <a:pt x="0" y="19050"/>
                  </a:lnTo>
                  <a:lnTo>
                    <a:pt x="0" y="73660"/>
                  </a:lnTo>
                  <a:lnTo>
                    <a:pt x="17779" y="55880"/>
                  </a:lnTo>
                  <a:lnTo>
                    <a:pt x="17779" y="0"/>
                  </a:lnTo>
                  <a:close/>
                </a:path>
              </a:pathLst>
            </a:custGeom>
            <a:solidFill>
              <a:srgbClr val="AF0066"/>
            </a:solidFill>
          </p:spPr>
          <p:txBody>
            <a:bodyPr wrap="square" lIns="0" tIns="0" rIns="0" bIns="0" rtlCol="0"/>
            <a:lstStyle/>
            <a:p>
              <a:endParaRPr sz="1632"/>
            </a:p>
          </p:txBody>
        </p:sp>
        <p:sp>
          <p:nvSpPr>
            <p:cNvPr id="125" name="object 125"/>
            <p:cNvSpPr/>
            <p:nvPr/>
          </p:nvSpPr>
          <p:spPr>
            <a:xfrm>
              <a:off x="1363980" y="2879089"/>
              <a:ext cx="17780" cy="73660"/>
            </a:xfrm>
            <a:custGeom>
              <a:avLst/>
              <a:gdLst/>
              <a:ahLst/>
              <a:cxnLst/>
              <a:rect l="l" t="t" r="r" b="b"/>
              <a:pathLst>
                <a:path w="17780" h="73660">
                  <a:moveTo>
                    <a:pt x="0" y="73660"/>
                  </a:moveTo>
                  <a:lnTo>
                    <a:pt x="0" y="19050"/>
                  </a:lnTo>
                  <a:lnTo>
                    <a:pt x="17779" y="0"/>
                  </a:lnTo>
                  <a:lnTo>
                    <a:pt x="17779" y="55880"/>
                  </a:lnTo>
                  <a:lnTo>
                    <a:pt x="0" y="73660"/>
                  </a:lnTo>
                  <a:close/>
                </a:path>
              </a:pathLst>
            </a:custGeom>
            <a:ln w="25518">
              <a:solidFill>
                <a:srgbClr val="000000"/>
              </a:solidFill>
            </a:ln>
          </p:spPr>
          <p:txBody>
            <a:bodyPr wrap="square" lIns="0" tIns="0" rIns="0" bIns="0" rtlCol="0"/>
            <a:lstStyle/>
            <a:p>
              <a:endParaRPr sz="1632"/>
            </a:p>
          </p:txBody>
        </p:sp>
        <p:sp>
          <p:nvSpPr>
            <p:cNvPr id="126" name="object 126"/>
            <p:cNvSpPr/>
            <p:nvPr/>
          </p:nvSpPr>
          <p:spPr>
            <a:xfrm>
              <a:off x="1117600" y="2992119"/>
              <a:ext cx="171450" cy="24130"/>
            </a:xfrm>
            <a:custGeom>
              <a:avLst/>
              <a:gdLst/>
              <a:ahLst/>
              <a:cxnLst/>
              <a:rect l="l" t="t" r="r" b="b"/>
              <a:pathLst>
                <a:path w="171450" h="24130">
                  <a:moveTo>
                    <a:pt x="171450" y="0"/>
                  </a:moveTo>
                  <a:lnTo>
                    <a:pt x="41909" y="0"/>
                  </a:lnTo>
                  <a:lnTo>
                    <a:pt x="0" y="24129"/>
                  </a:lnTo>
                  <a:lnTo>
                    <a:pt x="128269" y="24129"/>
                  </a:lnTo>
                  <a:lnTo>
                    <a:pt x="171450" y="0"/>
                  </a:lnTo>
                  <a:close/>
                </a:path>
              </a:pathLst>
            </a:custGeom>
            <a:solidFill>
              <a:srgbClr val="DB0080"/>
            </a:solidFill>
          </p:spPr>
          <p:txBody>
            <a:bodyPr wrap="square" lIns="0" tIns="0" rIns="0" bIns="0" rtlCol="0"/>
            <a:lstStyle/>
            <a:p>
              <a:endParaRPr sz="1632"/>
            </a:p>
          </p:txBody>
        </p:sp>
        <p:sp>
          <p:nvSpPr>
            <p:cNvPr id="127" name="object 127"/>
            <p:cNvSpPr/>
            <p:nvPr/>
          </p:nvSpPr>
          <p:spPr>
            <a:xfrm>
              <a:off x="1117600" y="2992119"/>
              <a:ext cx="171450" cy="24130"/>
            </a:xfrm>
            <a:custGeom>
              <a:avLst/>
              <a:gdLst/>
              <a:ahLst/>
              <a:cxnLst/>
              <a:rect l="l" t="t" r="r" b="b"/>
              <a:pathLst>
                <a:path w="171450" h="24130">
                  <a:moveTo>
                    <a:pt x="41909" y="0"/>
                  </a:moveTo>
                  <a:lnTo>
                    <a:pt x="171450" y="0"/>
                  </a:lnTo>
                  <a:lnTo>
                    <a:pt x="128269" y="24129"/>
                  </a:lnTo>
                  <a:lnTo>
                    <a:pt x="0" y="24129"/>
                  </a:lnTo>
                  <a:lnTo>
                    <a:pt x="41909" y="0"/>
                  </a:lnTo>
                  <a:close/>
                </a:path>
                <a:path w="171450" h="24130">
                  <a:moveTo>
                    <a:pt x="0" y="0"/>
                  </a:moveTo>
                  <a:lnTo>
                    <a:pt x="0" y="0"/>
                  </a:lnTo>
                </a:path>
                <a:path w="171450" h="24130">
                  <a:moveTo>
                    <a:pt x="171450" y="24129"/>
                  </a:moveTo>
                  <a:lnTo>
                    <a:pt x="171450" y="24129"/>
                  </a:lnTo>
                </a:path>
              </a:pathLst>
            </a:custGeom>
            <a:ln w="25518">
              <a:solidFill>
                <a:srgbClr val="000000"/>
              </a:solidFill>
            </a:ln>
          </p:spPr>
          <p:txBody>
            <a:bodyPr wrap="square" lIns="0" tIns="0" rIns="0" bIns="0" rtlCol="0"/>
            <a:lstStyle/>
            <a:p>
              <a:endParaRPr sz="1632"/>
            </a:p>
          </p:txBody>
        </p:sp>
        <p:sp>
          <p:nvSpPr>
            <p:cNvPr id="128" name="object 128"/>
            <p:cNvSpPr/>
            <p:nvPr/>
          </p:nvSpPr>
          <p:spPr>
            <a:xfrm>
              <a:off x="1424940" y="3483609"/>
              <a:ext cx="330200" cy="411480"/>
            </a:xfrm>
            <a:custGeom>
              <a:avLst/>
              <a:gdLst/>
              <a:ahLst/>
              <a:cxnLst/>
              <a:rect l="l" t="t" r="r" b="b"/>
              <a:pathLst>
                <a:path w="330200" h="411479">
                  <a:moveTo>
                    <a:pt x="330199" y="0"/>
                  </a:moveTo>
                  <a:lnTo>
                    <a:pt x="82550" y="0"/>
                  </a:lnTo>
                  <a:lnTo>
                    <a:pt x="0" y="81279"/>
                  </a:lnTo>
                  <a:lnTo>
                    <a:pt x="0" y="411479"/>
                  </a:lnTo>
                  <a:lnTo>
                    <a:pt x="247649" y="411479"/>
                  </a:lnTo>
                  <a:lnTo>
                    <a:pt x="330199" y="327660"/>
                  </a:lnTo>
                  <a:lnTo>
                    <a:pt x="330199" y="0"/>
                  </a:lnTo>
                  <a:close/>
                </a:path>
              </a:pathLst>
            </a:custGeom>
            <a:solidFill>
              <a:srgbClr val="DB0080"/>
            </a:solidFill>
          </p:spPr>
          <p:txBody>
            <a:bodyPr wrap="square" lIns="0" tIns="0" rIns="0" bIns="0" rtlCol="0"/>
            <a:lstStyle/>
            <a:p>
              <a:endParaRPr sz="1632"/>
            </a:p>
          </p:txBody>
        </p:sp>
        <p:sp>
          <p:nvSpPr>
            <p:cNvPr id="129" name="object 129"/>
            <p:cNvSpPr/>
            <p:nvPr/>
          </p:nvSpPr>
          <p:spPr>
            <a:xfrm>
              <a:off x="1424940" y="3483609"/>
              <a:ext cx="330200" cy="411480"/>
            </a:xfrm>
            <a:custGeom>
              <a:avLst/>
              <a:gdLst/>
              <a:ahLst/>
              <a:cxnLst/>
              <a:rect l="l" t="t" r="r" b="b"/>
              <a:pathLst>
                <a:path w="330200" h="411479">
                  <a:moveTo>
                    <a:pt x="0" y="411479"/>
                  </a:moveTo>
                  <a:lnTo>
                    <a:pt x="0" y="81279"/>
                  </a:lnTo>
                  <a:lnTo>
                    <a:pt x="82550" y="0"/>
                  </a:lnTo>
                  <a:lnTo>
                    <a:pt x="330199" y="0"/>
                  </a:lnTo>
                  <a:lnTo>
                    <a:pt x="330199" y="327660"/>
                  </a:lnTo>
                  <a:lnTo>
                    <a:pt x="247649" y="411479"/>
                  </a:lnTo>
                  <a:lnTo>
                    <a:pt x="0" y="411479"/>
                  </a:lnTo>
                  <a:close/>
                </a:path>
              </a:pathLst>
            </a:custGeom>
            <a:ln w="25518">
              <a:solidFill>
                <a:srgbClr val="000000"/>
              </a:solidFill>
            </a:ln>
          </p:spPr>
          <p:txBody>
            <a:bodyPr wrap="square" lIns="0" tIns="0" rIns="0" bIns="0" rtlCol="0"/>
            <a:lstStyle/>
            <a:p>
              <a:endParaRPr sz="1632"/>
            </a:p>
          </p:txBody>
        </p:sp>
        <p:sp>
          <p:nvSpPr>
            <p:cNvPr id="130" name="object 130"/>
            <p:cNvSpPr/>
            <p:nvPr/>
          </p:nvSpPr>
          <p:spPr>
            <a:xfrm>
              <a:off x="1424940" y="3470850"/>
              <a:ext cx="330200" cy="437515"/>
            </a:xfrm>
            <a:custGeom>
              <a:avLst/>
              <a:gdLst/>
              <a:ahLst/>
              <a:cxnLst/>
              <a:rect l="l" t="t" r="r" b="b"/>
              <a:pathLst>
                <a:path w="330200" h="437514">
                  <a:moveTo>
                    <a:pt x="0" y="0"/>
                  </a:moveTo>
                  <a:lnTo>
                    <a:pt x="0" y="25518"/>
                  </a:lnTo>
                </a:path>
                <a:path w="330200" h="437514">
                  <a:moveTo>
                    <a:pt x="330199" y="411479"/>
                  </a:moveTo>
                  <a:lnTo>
                    <a:pt x="330199" y="436998"/>
                  </a:lnTo>
                </a:path>
              </a:pathLst>
            </a:custGeom>
            <a:ln w="3175">
              <a:solidFill>
                <a:srgbClr val="000000"/>
              </a:solidFill>
            </a:ln>
          </p:spPr>
          <p:txBody>
            <a:bodyPr wrap="square" lIns="0" tIns="0" rIns="0" bIns="0" rtlCol="0"/>
            <a:lstStyle/>
            <a:p>
              <a:endParaRPr sz="1632"/>
            </a:p>
          </p:txBody>
        </p:sp>
        <p:sp>
          <p:nvSpPr>
            <p:cNvPr id="131" name="object 131"/>
            <p:cNvSpPr/>
            <p:nvPr/>
          </p:nvSpPr>
          <p:spPr>
            <a:xfrm>
              <a:off x="1424940" y="3483609"/>
              <a:ext cx="330200" cy="81280"/>
            </a:xfrm>
            <a:custGeom>
              <a:avLst/>
              <a:gdLst/>
              <a:ahLst/>
              <a:cxnLst/>
              <a:rect l="l" t="t" r="r" b="b"/>
              <a:pathLst>
                <a:path w="330200" h="81279">
                  <a:moveTo>
                    <a:pt x="330199" y="0"/>
                  </a:moveTo>
                  <a:lnTo>
                    <a:pt x="82550" y="0"/>
                  </a:lnTo>
                  <a:lnTo>
                    <a:pt x="0" y="81279"/>
                  </a:lnTo>
                  <a:lnTo>
                    <a:pt x="247649" y="81279"/>
                  </a:lnTo>
                  <a:lnTo>
                    <a:pt x="330199" y="0"/>
                  </a:lnTo>
                  <a:close/>
                </a:path>
              </a:pathLst>
            </a:custGeom>
            <a:solidFill>
              <a:srgbClr val="E22C97"/>
            </a:solidFill>
          </p:spPr>
          <p:txBody>
            <a:bodyPr wrap="square" lIns="0" tIns="0" rIns="0" bIns="0" rtlCol="0"/>
            <a:lstStyle/>
            <a:p>
              <a:endParaRPr sz="1632"/>
            </a:p>
          </p:txBody>
        </p:sp>
        <p:sp>
          <p:nvSpPr>
            <p:cNvPr id="132" name="object 132"/>
            <p:cNvSpPr/>
            <p:nvPr/>
          </p:nvSpPr>
          <p:spPr>
            <a:xfrm>
              <a:off x="1424940" y="3483609"/>
              <a:ext cx="330200" cy="81280"/>
            </a:xfrm>
            <a:custGeom>
              <a:avLst/>
              <a:gdLst/>
              <a:ahLst/>
              <a:cxnLst/>
              <a:rect l="l" t="t" r="r" b="b"/>
              <a:pathLst>
                <a:path w="330200" h="81279">
                  <a:moveTo>
                    <a:pt x="0" y="81279"/>
                  </a:moveTo>
                  <a:lnTo>
                    <a:pt x="82550" y="0"/>
                  </a:lnTo>
                  <a:lnTo>
                    <a:pt x="330199" y="0"/>
                  </a:lnTo>
                  <a:lnTo>
                    <a:pt x="247649" y="81279"/>
                  </a:lnTo>
                  <a:lnTo>
                    <a:pt x="0" y="81279"/>
                  </a:lnTo>
                  <a:close/>
                </a:path>
              </a:pathLst>
            </a:custGeom>
            <a:ln w="25518">
              <a:solidFill>
                <a:srgbClr val="000000"/>
              </a:solidFill>
            </a:ln>
          </p:spPr>
          <p:txBody>
            <a:bodyPr wrap="square" lIns="0" tIns="0" rIns="0" bIns="0" rtlCol="0"/>
            <a:lstStyle/>
            <a:p>
              <a:endParaRPr sz="1632"/>
            </a:p>
          </p:txBody>
        </p:sp>
        <p:sp>
          <p:nvSpPr>
            <p:cNvPr id="133" name="object 133"/>
            <p:cNvSpPr/>
            <p:nvPr/>
          </p:nvSpPr>
          <p:spPr>
            <a:xfrm>
              <a:off x="1672590" y="3483609"/>
              <a:ext cx="82550" cy="411480"/>
            </a:xfrm>
            <a:custGeom>
              <a:avLst/>
              <a:gdLst/>
              <a:ahLst/>
              <a:cxnLst/>
              <a:rect l="l" t="t" r="r" b="b"/>
              <a:pathLst>
                <a:path w="82550" h="411479">
                  <a:moveTo>
                    <a:pt x="82550" y="0"/>
                  </a:moveTo>
                  <a:lnTo>
                    <a:pt x="0" y="81279"/>
                  </a:lnTo>
                  <a:lnTo>
                    <a:pt x="0" y="411479"/>
                  </a:lnTo>
                  <a:lnTo>
                    <a:pt x="82550" y="327660"/>
                  </a:lnTo>
                  <a:lnTo>
                    <a:pt x="82550" y="0"/>
                  </a:lnTo>
                  <a:close/>
                </a:path>
              </a:pathLst>
            </a:custGeom>
            <a:solidFill>
              <a:srgbClr val="AF0066"/>
            </a:solidFill>
          </p:spPr>
          <p:txBody>
            <a:bodyPr wrap="square" lIns="0" tIns="0" rIns="0" bIns="0" rtlCol="0"/>
            <a:lstStyle/>
            <a:p>
              <a:endParaRPr sz="1632"/>
            </a:p>
          </p:txBody>
        </p:sp>
        <p:sp>
          <p:nvSpPr>
            <p:cNvPr id="134" name="object 134"/>
            <p:cNvSpPr/>
            <p:nvPr/>
          </p:nvSpPr>
          <p:spPr>
            <a:xfrm>
              <a:off x="1672590" y="3483609"/>
              <a:ext cx="82550" cy="411480"/>
            </a:xfrm>
            <a:custGeom>
              <a:avLst/>
              <a:gdLst/>
              <a:ahLst/>
              <a:cxnLst/>
              <a:rect l="l" t="t" r="r" b="b"/>
              <a:pathLst>
                <a:path w="82550" h="411479">
                  <a:moveTo>
                    <a:pt x="0" y="411479"/>
                  </a:moveTo>
                  <a:lnTo>
                    <a:pt x="0" y="81279"/>
                  </a:lnTo>
                  <a:lnTo>
                    <a:pt x="82550" y="0"/>
                  </a:lnTo>
                  <a:lnTo>
                    <a:pt x="82550" y="327660"/>
                  </a:lnTo>
                  <a:lnTo>
                    <a:pt x="0" y="411479"/>
                  </a:lnTo>
                  <a:close/>
                </a:path>
              </a:pathLst>
            </a:custGeom>
            <a:ln w="25518">
              <a:solidFill>
                <a:srgbClr val="000000"/>
              </a:solidFill>
            </a:ln>
          </p:spPr>
          <p:txBody>
            <a:bodyPr wrap="square" lIns="0" tIns="0" rIns="0" bIns="0" rtlCol="0"/>
            <a:lstStyle/>
            <a:p>
              <a:endParaRPr sz="1632"/>
            </a:p>
          </p:txBody>
        </p:sp>
        <p:sp>
          <p:nvSpPr>
            <p:cNvPr id="135" name="object 135"/>
            <p:cNvSpPr/>
            <p:nvPr/>
          </p:nvSpPr>
          <p:spPr>
            <a:xfrm>
              <a:off x="1507490" y="3399789"/>
              <a:ext cx="248920" cy="73660"/>
            </a:xfrm>
            <a:prstGeom prst="rect">
              <a:avLst/>
            </a:prstGeom>
            <a:blipFill>
              <a:blip r:embed="rId9" cstate="print"/>
              <a:stretch>
                <a:fillRect/>
              </a:stretch>
            </a:blipFill>
          </p:spPr>
          <p:txBody>
            <a:bodyPr wrap="square" lIns="0" tIns="0" rIns="0" bIns="0" rtlCol="0"/>
            <a:lstStyle/>
            <a:p>
              <a:endParaRPr sz="1632"/>
            </a:p>
          </p:txBody>
        </p:sp>
        <p:sp>
          <p:nvSpPr>
            <p:cNvPr id="136" name="object 136"/>
            <p:cNvSpPr/>
            <p:nvPr/>
          </p:nvSpPr>
          <p:spPr>
            <a:xfrm>
              <a:off x="1507490" y="3399789"/>
              <a:ext cx="248920" cy="73660"/>
            </a:xfrm>
            <a:custGeom>
              <a:avLst/>
              <a:gdLst/>
              <a:ahLst/>
              <a:cxnLst/>
              <a:rect l="l" t="t" r="r" b="b"/>
              <a:pathLst>
                <a:path w="248919" h="73660">
                  <a:moveTo>
                    <a:pt x="0" y="73660"/>
                  </a:moveTo>
                  <a:lnTo>
                    <a:pt x="0" y="17780"/>
                  </a:lnTo>
                  <a:lnTo>
                    <a:pt x="17779" y="0"/>
                  </a:lnTo>
                  <a:lnTo>
                    <a:pt x="248920" y="0"/>
                  </a:lnTo>
                  <a:lnTo>
                    <a:pt x="248920" y="55880"/>
                  </a:lnTo>
                  <a:lnTo>
                    <a:pt x="231140" y="73660"/>
                  </a:lnTo>
                  <a:lnTo>
                    <a:pt x="0" y="73660"/>
                  </a:lnTo>
                  <a:close/>
                </a:path>
              </a:pathLst>
            </a:custGeom>
            <a:ln w="25518">
              <a:solidFill>
                <a:srgbClr val="000000"/>
              </a:solidFill>
            </a:ln>
          </p:spPr>
          <p:txBody>
            <a:bodyPr wrap="square" lIns="0" tIns="0" rIns="0" bIns="0" rtlCol="0"/>
            <a:lstStyle/>
            <a:p>
              <a:endParaRPr sz="1632"/>
            </a:p>
          </p:txBody>
        </p:sp>
        <p:sp>
          <p:nvSpPr>
            <p:cNvPr id="137" name="object 137"/>
            <p:cNvSpPr/>
            <p:nvPr/>
          </p:nvSpPr>
          <p:spPr>
            <a:xfrm>
              <a:off x="1507490" y="3387030"/>
              <a:ext cx="248920" cy="99695"/>
            </a:xfrm>
            <a:custGeom>
              <a:avLst/>
              <a:gdLst/>
              <a:ahLst/>
              <a:cxnLst/>
              <a:rect l="l" t="t" r="r" b="b"/>
              <a:pathLst>
                <a:path w="248919" h="99695">
                  <a:moveTo>
                    <a:pt x="0" y="0"/>
                  </a:moveTo>
                  <a:lnTo>
                    <a:pt x="0" y="25518"/>
                  </a:lnTo>
                </a:path>
                <a:path w="248919" h="99695">
                  <a:moveTo>
                    <a:pt x="248920" y="73660"/>
                  </a:moveTo>
                  <a:lnTo>
                    <a:pt x="248920" y="99178"/>
                  </a:lnTo>
                </a:path>
              </a:pathLst>
            </a:custGeom>
            <a:ln w="3175">
              <a:solidFill>
                <a:srgbClr val="000000"/>
              </a:solidFill>
            </a:ln>
          </p:spPr>
          <p:txBody>
            <a:bodyPr wrap="square" lIns="0" tIns="0" rIns="0" bIns="0" rtlCol="0"/>
            <a:lstStyle/>
            <a:p>
              <a:endParaRPr sz="1632"/>
            </a:p>
          </p:txBody>
        </p:sp>
        <p:sp>
          <p:nvSpPr>
            <p:cNvPr id="138" name="object 138"/>
            <p:cNvSpPr/>
            <p:nvPr/>
          </p:nvSpPr>
          <p:spPr>
            <a:xfrm>
              <a:off x="1507490" y="3399789"/>
              <a:ext cx="248920" cy="17780"/>
            </a:xfrm>
            <a:custGeom>
              <a:avLst/>
              <a:gdLst/>
              <a:ahLst/>
              <a:cxnLst/>
              <a:rect l="l" t="t" r="r" b="b"/>
              <a:pathLst>
                <a:path w="248919" h="17779">
                  <a:moveTo>
                    <a:pt x="248920" y="0"/>
                  </a:moveTo>
                  <a:lnTo>
                    <a:pt x="17779" y="0"/>
                  </a:lnTo>
                  <a:lnTo>
                    <a:pt x="0" y="17780"/>
                  </a:lnTo>
                  <a:lnTo>
                    <a:pt x="231140" y="17780"/>
                  </a:lnTo>
                  <a:lnTo>
                    <a:pt x="248920" y="0"/>
                  </a:lnTo>
                  <a:close/>
                </a:path>
              </a:pathLst>
            </a:custGeom>
            <a:solidFill>
              <a:srgbClr val="E22C97"/>
            </a:solidFill>
          </p:spPr>
          <p:txBody>
            <a:bodyPr wrap="square" lIns="0" tIns="0" rIns="0" bIns="0" rtlCol="0"/>
            <a:lstStyle/>
            <a:p>
              <a:endParaRPr sz="1632"/>
            </a:p>
          </p:txBody>
        </p:sp>
        <p:sp>
          <p:nvSpPr>
            <p:cNvPr id="139" name="object 139"/>
            <p:cNvSpPr/>
            <p:nvPr/>
          </p:nvSpPr>
          <p:spPr>
            <a:xfrm>
              <a:off x="1507490" y="3399789"/>
              <a:ext cx="248920" cy="17780"/>
            </a:xfrm>
            <a:custGeom>
              <a:avLst/>
              <a:gdLst/>
              <a:ahLst/>
              <a:cxnLst/>
              <a:rect l="l" t="t" r="r" b="b"/>
              <a:pathLst>
                <a:path w="248919" h="17779">
                  <a:moveTo>
                    <a:pt x="0" y="17780"/>
                  </a:moveTo>
                  <a:lnTo>
                    <a:pt x="17779" y="0"/>
                  </a:lnTo>
                  <a:lnTo>
                    <a:pt x="248920" y="0"/>
                  </a:lnTo>
                  <a:lnTo>
                    <a:pt x="231140" y="17780"/>
                  </a:lnTo>
                  <a:lnTo>
                    <a:pt x="0" y="17780"/>
                  </a:lnTo>
                  <a:close/>
                </a:path>
              </a:pathLst>
            </a:custGeom>
            <a:ln w="25518">
              <a:solidFill>
                <a:srgbClr val="000000"/>
              </a:solidFill>
            </a:ln>
          </p:spPr>
          <p:txBody>
            <a:bodyPr wrap="square" lIns="0" tIns="0" rIns="0" bIns="0" rtlCol="0"/>
            <a:lstStyle/>
            <a:p>
              <a:endParaRPr sz="1632"/>
            </a:p>
          </p:txBody>
        </p:sp>
        <p:sp>
          <p:nvSpPr>
            <p:cNvPr id="140" name="object 140"/>
            <p:cNvSpPr/>
            <p:nvPr/>
          </p:nvSpPr>
          <p:spPr>
            <a:xfrm>
              <a:off x="1738630" y="3399789"/>
              <a:ext cx="17780" cy="73660"/>
            </a:xfrm>
            <a:custGeom>
              <a:avLst/>
              <a:gdLst/>
              <a:ahLst/>
              <a:cxnLst/>
              <a:rect l="l" t="t" r="r" b="b"/>
              <a:pathLst>
                <a:path w="17780" h="73660">
                  <a:moveTo>
                    <a:pt x="17780" y="0"/>
                  </a:moveTo>
                  <a:lnTo>
                    <a:pt x="0" y="17780"/>
                  </a:lnTo>
                  <a:lnTo>
                    <a:pt x="0" y="73660"/>
                  </a:lnTo>
                  <a:lnTo>
                    <a:pt x="17780" y="55880"/>
                  </a:lnTo>
                  <a:lnTo>
                    <a:pt x="17780" y="0"/>
                  </a:lnTo>
                  <a:close/>
                </a:path>
              </a:pathLst>
            </a:custGeom>
            <a:solidFill>
              <a:srgbClr val="AF0066"/>
            </a:solidFill>
          </p:spPr>
          <p:txBody>
            <a:bodyPr wrap="square" lIns="0" tIns="0" rIns="0" bIns="0" rtlCol="0"/>
            <a:lstStyle/>
            <a:p>
              <a:endParaRPr sz="1632"/>
            </a:p>
          </p:txBody>
        </p:sp>
        <p:sp>
          <p:nvSpPr>
            <p:cNvPr id="141" name="object 141"/>
            <p:cNvSpPr/>
            <p:nvPr/>
          </p:nvSpPr>
          <p:spPr>
            <a:xfrm>
              <a:off x="1738630" y="3399789"/>
              <a:ext cx="17780" cy="73660"/>
            </a:xfrm>
            <a:custGeom>
              <a:avLst/>
              <a:gdLst/>
              <a:ahLst/>
              <a:cxnLst/>
              <a:rect l="l" t="t" r="r" b="b"/>
              <a:pathLst>
                <a:path w="17780" h="73660">
                  <a:moveTo>
                    <a:pt x="0" y="73660"/>
                  </a:moveTo>
                  <a:lnTo>
                    <a:pt x="0" y="17780"/>
                  </a:lnTo>
                  <a:lnTo>
                    <a:pt x="17780" y="0"/>
                  </a:lnTo>
                  <a:lnTo>
                    <a:pt x="17780" y="55880"/>
                  </a:lnTo>
                  <a:lnTo>
                    <a:pt x="0" y="73660"/>
                  </a:lnTo>
                  <a:close/>
                </a:path>
              </a:pathLst>
            </a:custGeom>
            <a:ln w="25518">
              <a:solidFill>
                <a:srgbClr val="000000"/>
              </a:solidFill>
            </a:ln>
          </p:spPr>
          <p:txBody>
            <a:bodyPr wrap="square" lIns="0" tIns="0" rIns="0" bIns="0" rtlCol="0"/>
            <a:lstStyle/>
            <a:p>
              <a:endParaRPr sz="1632"/>
            </a:p>
          </p:txBody>
        </p:sp>
        <p:sp>
          <p:nvSpPr>
            <p:cNvPr id="142" name="object 142"/>
            <p:cNvSpPr/>
            <p:nvPr/>
          </p:nvSpPr>
          <p:spPr>
            <a:xfrm>
              <a:off x="1493520" y="3514089"/>
              <a:ext cx="170180" cy="24130"/>
            </a:xfrm>
            <a:custGeom>
              <a:avLst/>
              <a:gdLst/>
              <a:ahLst/>
              <a:cxnLst/>
              <a:rect l="l" t="t" r="r" b="b"/>
              <a:pathLst>
                <a:path w="170180" h="24129">
                  <a:moveTo>
                    <a:pt x="170180" y="0"/>
                  </a:moveTo>
                  <a:lnTo>
                    <a:pt x="41910" y="0"/>
                  </a:lnTo>
                  <a:lnTo>
                    <a:pt x="0" y="24130"/>
                  </a:lnTo>
                  <a:lnTo>
                    <a:pt x="127000" y="24130"/>
                  </a:lnTo>
                  <a:lnTo>
                    <a:pt x="170180" y="0"/>
                  </a:lnTo>
                  <a:close/>
                </a:path>
              </a:pathLst>
            </a:custGeom>
            <a:solidFill>
              <a:srgbClr val="DB0080"/>
            </a:solidFill>
          </p:spPr>
          <p:txBody>
            <a:bodyPr wrap="square" lIns="0" tIns="0" rIns="0" bIns="0" rtlCol="0"/>
            <a:lstStyle/>
            <a:p>
              <a:endParaRPr sz="1632"/>
            </a:p>
          </p:txBody>
        </p:sp>
        <p:sp>
          <p:nvSpPr>
            <p:cNvPr id="143" name="object 143"/>
            <p:cNvSpPr/>
            <p:nvPr/>
          </p:nvSpPr>
          <p:spPr>
            <a:xfrm>
              <a:off x="1391920" y="2960369"/>
              <a:ext cx="411480" cy="577850"/>
            </a:xfrm>
            <a:custGeom>
              <a:avLst/>
              <a:gdLst/>
              <a:ahLst/>
              <a:cxnLst/>
              <a:rect l="l" t="t" r="r" b="b"/>
              <a:pathLst>
                <a:path w="411480" h="577850">
                  <a:moveTo>
                    <a:pt x="143510" y="553719"/>
                  </a:moveTo>
                  <a:lnTo>
                    <a:pt x="271780" y="553719"/>
                  </a:lnTo>
                  <a:lnTo>
                    <a:pt x="228600" y="577850"/>
                  </a:lnTo>
                  <a:lnTo>
                    <a:pt x="101600" y="577850"/>
                  </a:lnTo>
                  <a:lnTo>
                    <a:pt x="143510" y="553719"/>
                  </a:lnTo>
                  <a:close/>
                </a:path>
                <a:path w="411480" h="577850">
                  <a:moveTo>
                    <a:pt x="101600" y="553719"/>
                  </a:moveTo>
                  <a:lnTo>
                    <a:pt x="101600" y="553719"/>
                  </a:lnTo>
                </a:path>
                <a:path w="411480" h="577850">
                  <a:moveTo>
                    <a:pt x="271780" y="577850"/>
                  </a:moveTo>
                  <a:lnTo>
                    <a:pt x="271780" y="577850"/>
                  </a:lnTo>
                </a:path>
                <a:path w="411480" h="577850">
                  <a:moveTo>
                    <a:pt x="0" y="414019"/>
                  </a:moveTo>
                  <a:lnTo>
                    <a:pt x="0" y="102869"/>
                  </a:lnTo>
                  <a:lnTo>
                    <a:pt x="101600" y="0"/>
                  </a:lnTo>
                  <a:lnTo>
                    <a:pt x="411480" y="0"/>
                  </a:lnTo>
                  <a:lnTo>
                    <a:pt x="411480" y="311150"/>
                  </a:lnTo>
                  <a:lnTo>
                    <a:pt x="308610" y="414019"/>
                  </a:lnTo>
                  <a:lnTo>
                    <a:pt x="0" y="414019"/>
                  </a:lnTo>
                  <a:close/>
                </a:path>
              </a:pathLst>
            </a:custGeom>
            <a:ln w="25518">
              <a:solidFill>
                <a:srgbClr val="000000"/>
              </a:solidFill>
            </a:ln>
          </p:spPr>
          <p:txBody>
            <a:bodyPr wrap="square" lIns="0" tIns="0" rIns="0" bIns="0" rtlCol="0"/>
            <a:lstStyle/>
            <a:p>
              <a:endParaRPr sz="1632"/>
            </a:p>
          </p:txBody>
        </p:sp>
        <p:sp>
          <p:nvSpPr>
            <p:cNvPr id="144" name="object 144"/>
            <p:cNvSpPr/>
            <p:nvPr/>
          </p:nvSpPr>
          <p:spPr>
            <a:xfrm>
              <a:off x="1391920" y="2947610"/>
              <a:ext cx="411480" cy="440055"/>
            </a:xfrm>
            <a:custGeom>
              <a:avLst/>
              <a:gdLst/>
              <a:ahLst/>
              <a:cxnLst/>
              <a:rect l="l" t="t" r="r" b="b"/>
              <a:pathLst>
                <a:path w="411480" h="440054">
                  <a:moveTo>
                    <a:pt x="0" y="0"/>
                  </a:moveTo>
                  <a:lnTo>
                    <a:pt x="0" y="25518"/>
                  </a:lnTo>
                </a:path>
                <a:path w="411480" h="440054">
                  <a:moveTo>
                    <a:pt x="411480" y="414019"/>
                  </a:moveTo>
                  <a:lnTo>
                    <a:pt x="411480" y="439538"/>
                  </a:lnTo>
                </a:path>
              </a:pathLst>
            </a:custGeom>
            <a:ln w="3175">
              <a:solidFill>
                <a:srgbClr val="000000"/>
              </a:solidFill>
            </a:ln>
          </p:spPr>
          <p:txBody>
            <a:bodyPr wrap="square" lIns="0" tIns="0" rIns="0" bIns="0" rtlCol="0"/>
            <a:lstStyle/>
            <a:p>
              <a:endParaRPr sz="1632"/>
            </a:p>
          </p:txBody>
        </p:sp>
        <p:sp>
          <p:nvSpPr>
            <p:cNvPr id="145" name="object 145"/>
            <p:cNvSpPr/>
            <p:nvPr/>
          </p:nvSpPr>
          <p:spPr>
            <a:xfrm>
              <a:off x="1391920" y="2960369"/>
              <a:ext cx="411480" cy="102870"/>
            </a:xfrm>
            <a:custGeom>
              <a:avLst/>
              <a:gdLst/>
              <a:ahLst/>
              <a:cxnLst/>
              <a:rect l="l" t="t" r="r" b="b"/>
              <a:pathLst>
                <a:path w="411480" h="102869">
                  <a:moveTo>
                    <a:pt x="0" y="102869"/>
                  </a:moveTo>
                  <a:lnTo>
                    <a:pt x="101600" y="0"/>
                  </a:lnTo>
                  <a:lnTo>
                    <a:pt x="411480" y="0"/>
                  </a:lnTo>
                  <a:lnTo>
                    <a:pt x="308610" y="102869"/>
                  </a:lnTo>
                  <a:lnTo>
                    <a:pt x="0" y="102869"/>
                  </a:lnTo>
                  <a:close/>
                </a:path>
              </a:pathLst>
            </a:custGeom>
            <a:ln w="25518">
              <a:solidFill>
                <a:srgbClr val="000000"/>
              </a:solidFill>
            </a:ln>
          </p:spPr>
          <p:txBody>
            <a:bodyPr wrap="square" lIns="0" tIns="0" rIns="0" bIns="0" rtlCol="0"/>
            <a:lstStyle/>
            <a:p>
              <a:endParaRPr sz="1632"/>
            </a:p>
          </p:txBody>
        </p:sp>
        <p:sp>
          <p:nvSpPr>
            <p:cNvPr id="146" name="object 146"/>
            <p:cNvSpPr/>
            <p:nvPr/>
          </p:nvSpPr>
          <p:spPr>
            <a:xfrm>
              <a:off x="1700530" y="2960369"/>
              <a:ext cx="102870" cy="414020"/>
            </a:xfrm>
            <a:custGeom>
              <a:avLst/>
              <a:gdLst/>
              <a:ahLst/>
              <a:cxnLst/>
              <a:rect l="l" t="t" r="r" b="b"/>
              <a:pathLst>
                <a:path w="102869" h="414020">
                  <a:moveTo>
                    <a:pt x="102869" y="0"/>
                  </a:moveTo>
                  <a:lnTo>
                    <a:pt x="0" y="102869"/>
                  </a:lnTo>
                  <a:lnTo>
                    <a:pt x="0" y="414019"/>
                  </a:lnTo>
                  <a:lnTo>
                    <a:pt x="102869" y="311150"/>
                  </a:lnTo>
                  <a:lnTo>
                    <a:pt x="102869" y="0"/>
                  </a:lnTo>
                  <a:close/>
                </a:path>
              </a:pathLst>
            </a:custGeom>
            <a:solidFill>
              <a:srgbClr val="CCCCCC"/>
            </a:solidFill>
          </p:spPr>
          <p:txBody>
            <a:bodyPr wrap="square" lIns="0" tIns="0" rIns="0" bIns="0" rtlCol="0"/>
            <a:lstStyle/>
            <a:p>
              <a:endParaRPr sz="1632"/>
            </a:p>
          </p:txBody>
        </p:sp>
        <p:sp>
          <p:nvSpPr>
            <p:cNvPr id="147" name="object 147"/>
            <p:cNvSpPr/>
            <p:nvPr/>
          </p:nvSpPr>
          <p:spPr>
            <a:xfrm>
              <a:off x="1490980" y="2881629"/>
              <a:ext cx="312420" cy="492759"/>
            </a:xfrm>
            <a:custGeom>
              <a:avLst/>
              <a:gdLst/>
              <a:ahLst/>
              <a:cxnLst/>
              <a:rect l="l" t="t" r="r" b="b"/>
              <a:pathLst>
                <a:path w="312419" h="492760">
                  <a:moveTo>
                    <a:pt x="209550" y="492760"/>
                  </a:moveTo>
                  <a:lnTo>
                    <a:pt x="209550" y="181610"/>
                  </a:lnTo>
                  <a:lnTo>
                    <a:pt x="312419" y="78740"/>
                  </a:lnTo>
                  <a:lnTo>
                    <a:pt x="312419" y="389890"/>
                  </a:lnTo>
                  <a:lnTo>
                    <a:pt x="209550" y="492760"/>
                  </a:lnTo>
                  <a:close/>
                </a:path>
                <a:path w="312419" h="492760">
                  <a:moveTo>
                    <a:pt x="0" y="72390"/>
                  </a:moveTo>
                  <a:lnTo>
                    <a:pt x="0" y="17780"/>
                  </a:lnTo>
                  <a:lnTo>
                    <a:pt x="19050" y="0"/>
                  </a:lnTo>
                  <a:lnTo>
                    <a:pt x="312419" y="0"/>
                  </a:lnTo>
                  <a:lnTo>
                    <a:pt x="312419" y="54610"/>
                  </a:lnTo>
                  <a:lnTo>
                    <a:pt x="293369" y="72390"/>
                  </a:lnTo>
                  <a:lnTo>
                    <a:pt x="0" y="72390"/>
                  </a:lnTo>
                  <a:close/>
                </a:path>
              </a:pathLst>
            </a:custGeom>
            <a:ln w="25518">
              <a:solidFill>
                <a:srgbClr val="000000"/>
              </a:solidFill>
            </a:ln>
          </p:spPr>
          <p:txBody>
            <a:bodyPr wrap="square" lIns="0" tIns="0" rIns="0" bIns="0" rtlCol="0"/>
            <a:lstStyle/>
            <a:p>
              <a:endParaRPr sz="1632"/>
            </a:p>
          </p:txBody>
        </p:sp>
        <p:sp>
          <p:nvSpPr>
            <p:cNvPr id="148" name="object 148"/>
            <p:cNvSpPr/>
            <p:nvPr/>
          </p:nvSpPr>
          <p:spPr>
            <a:xfrm>
              <a:off x="1490980" y="2868870"/>
              <a:ext cx="312420" cy="98425"/>
            </a:xfrm>
            <a:custGeom>
              <a:avLst/>
              <a:gdLst/>
              <a:ahLst/>
              <a:cxnLst/>
              <a:rect l="l" t="t" r="r" b="b"/>
              <a:pathLst>
                <a:path w="312419" h="98425">
                  <a:moveTo>
                    <a:pt x="0" y="0"/>
                  </a:moveTo>
                  <a:lnTo>
                    <a:pt x="0" y="25518"/>
                  </a:lnTo>
                </a:path>
                <a:path w="312419" h="98425">
                  <a:moveTo>
                    <a:pt x="312419" y="72390"/>
                  </a:moveTo>
                  <a:lnTo>
                    <a:pt x="312419" y="97908"/>
                  </a:lnTo>
                </a:path>
              </a:pathLst>
            </a:custGeom>
            <a:ln w="3175">
              <a:solidFill>
                <a:srgbClr val="000000"/>
              </a:solidFill>
            </a:ln>
          </p:spPr>
          <p:txBody>
            <a:bodyPr wrap="square" lIns="0" tIns="0" rIns="0" bIns="0" rtlCol="0"/>
            <a:lstStyle/>
            <a:p>
              <a:endParaRPr sz="1632"/>
            </a:p>
          </p:txBody>
        </p:sp>
        <p:sp>
          <p:nvSpPr>
            <p:cNvPr id="149" name="object 149"/>
            <p:cNvSpPr/>
            <p:nvPr/>
          </p:nvSpPr>
          <p:spPr>
            <a:xfrm>
              <a:off x="1490980" y="2881629"/>
              <a:ext cx="312420" cy="17780"/>
            </a:xfrm>
            <a:custGeom>
              <a:avLst/>
              <a:gdLst/>
              <a:ahLst/>
              <a:cxnLst/>
              <a:rect l="l" t="t" r="r" b="b"/>
              <a:pathLst>
                <a:path w="312419" h="17780">
                  <a:moveTo>
                    <a:pt x="0" y="17780"/>
                  </a:moveTo>
                  <a:lnTo>
                    <a:pt x="19050" y="0"/>
                  </a:lnTo>
                  <a:lnTo>
                    <a:pt x="312419" y="0"/>
                  </a:lnTo>
                  <a:lnTo>
                    <a:pt x="293369" y="17780"/>
                  </a:lnTo>
                  <a:lnTo>
                    <a:pt x="0" y="17780"/>
                  </a:lnTo>
                  <a:close/>
                </a:path>
              </a:pathLst>
            </a:custGeom>
            <a:ln w="25518">
              <a:solidFill>
                <a:srgbClr val="000000"/>
              </a:solidFill>
            </a:ln>
          </p:spPr>
          <p:txBody>
            <a:bodyPr wrap="square" lIns="0" tIns="0" rIns="0" bIns="0" rtlCol="0"/>
            <a:lstStyle/>
            <a:p>
              <a:endParaRPr sz="1632"/>
            </a:p>
          </p:txBody>
        </p:sp>
        <p:sp>
          <p:nvSpPr>
            <p:cNvPr id="150" name="object 150"/>
            <p:cNvSpPr/>
            <p:nvPr/>
          </p:nvSpPr>
          <p:spPr>
            <a:xfrm>
              <a:off x="1784350" y="2881629"/>
              <a:ext cx="19050" cy="72390"/>
            </a:xfrm>
            <a:custGeom>
              <a:avLst/>
              <a:gdLst/>
              <a:ahLst/>
              <a:cxnLst/>
              <a:rect l="l" t="t" r="r" b="b"/>
              <a:pathLst>
                <a:path w="19050" h="72389">
                  <a:moveTo>
                    <a:pt x="19050" y="0"/>
                  </a:moveTo>
                  <a:lnTo>
                    <a:pt x="0" y="17780"/>
                  </a:lnTo>
                  <a:lnTo>
                    <a:pt x="0" y="72390"/>
                  </a:lnTo>
                  <a:lnTo>
                    <a:pt x="19050" y="54610"/>
                  </a:lnTo>
                  <a:lnTo>
                    <a:pt x="19050" y="0"/>
                  </a:lnTo>
                  <a:close/>
                </a:path>
              </a:pathLst>
            </a:custGeom>
            <a:solidFill>
              <a:srgbClr val="CCCCCC"/>
            </a:solidFill>
          </p:spPr>
          <p:txBody>
            <a:bodyPr wrap="square" lIns="0" tIns="0" rIns="0" bIns="0" rtlCol="0"/>
            <a:lstStyle/>
            <a:p>
              <a:endParaRPr sz="1632"/>
            </a:p>
          </p:txBody>
        </p:sp>
        <p:sp>
          <p:nvSpPr>
            <p:cNvPr id="151" name="object 151"/>
            <p:cNvSpPr/>
            <p:nvPr/>
          </p:nvSpPr>
          <p:spPr>
            <a:xfrm>
              <a:off x="1521460" y="2881629"/>
              <a:ext cx="281940" cy="72390"/>
            </a:xfrm>
            <a:custGeom>
              <a:avLst/>
              <a:gdLst/>
              <a:ahLst/>
              <a:cxnLst/>
              <a:rect l="l" t="t" r="r" b="b"/>
              <a:pathLst>
                <a:path w="281939" h="72389">
                  <a:moveTo>
                    <a:pt x="262890" y="72390"/>
                  </a:moveTo>
                  <a:lnTo>
                    <a:pt x="262890" y="17780"/>
                  </a:lnTo>
                  <a:lnTo>
                    <a:pt x="281940" y="0"/>
                  </a:lnTo>
                  <a:lnTo>
                    <a:pt x="281940" y="54610"/>
                  </a:lnTo>
                  <a:lnTo>
                    <a:pt x="262890" y="72390"/>
                  </a:lnTo>
                  <a:close/>
                </a:path>
                <a:path w="281939" h="72389">
                  <a:moveTo>
                    <a:pt x="21590" y="40640"/>
                  </a:moveTo>
                  <a:lnTo>
                    <a:pt x="33020" y="40640"/>
                  </a:lnTo>
                  <a:lnTo>
                    <a:pt x="43180" y="43180"/>
                  </a:lnTo>
                  <a:lnTo>
                    <a:pt x="43180" y="46990"/>
                  </a:lnTo>
                  <a:lnTo>
                    <a:pt x="43180" y="50800"/>
                  </a:lnTo>
                  <a:lnTo>
                    <a:pt x="33020" y="53340"/>
                  </a:lnTo>
                  <a:lnTo>
                    <a:pt x="21590" y="53340"/>
                  </a:lnTo>
                  <a:lnTo>
                    <a:pt x="8890" y="53340"/>
                  </a:lnTo>
                  <a:lnTo>
                    <a:pt x="0" y="50800"/>
                  </a:lnTo>
                  <a:lnTo>
                    <a:pt x="0" y="46990"/>
                  </a:lnTo>
                  <a:lnTo>
                    <a:pt x="0" y="43180"/>
                  </a:lnTo>
                  <a:lnTo>
                    <a:pt x="8890" y="40640"/>
                  </a:lnTo>
                  <a:lnTo>
                    <a:pt x="21590" y="40640"/>
                  </a:lnTo>
                  <a:close/>
                </a:path>
                <a:path w="281939" h="72389">
                  <a:moveTo>
                    <a:pt x="0" y="40640"/>
                  </a:moveTo>
                  <a:lnTo>
                    <a:pt x="0" y="40640"/>
                  </a:lnTo>
                </a:path>
                <a:path w="281939" h="72389">
                  <a:moveTo>
                    <a:pt x="43180" y="53340"/>
                  </a:moveTo>
                  <a:lnTo>
                    <a:pt x="43180" y="53340"/>
                  </a:lnTo>
                </a:path>
              </a:pathLst>
            </a:custGeom>
            <a:ln w="25518">
              <a:solidFill>
                <a:srgbClr val="000000"/>
              </a:solidFill>
            </a:ln>
          </p:spPr>
          <p:txBody>
            <a:bodyPr wrap="square" lIns="0" tIns="0" rIns="0" bIns="0" rtlCol="0"/>
            <a:lstStyle/>
            <a:p>
              <a:endParaRPr sz="1632"/>
            </a:p>
          </p:txBody>
        </p:sp>
        <p:sp>
          <p:nvSpPr>
            <p:cNvPr id="152" name="object 152"/>
            <p:cNvSpPr/>
            <p:nvPr/>
          </p:nvSpPr>
          <p:spPr>
            <a:xfrm>
              <a:off x="1427420" y="3145730"/>
              <a:ext cx="243958" cy="111878"/>
            </a:xfrm>
            <a:prstGeom prst="rect">
              <a:avLst/>
            </a:prstGeom>
            <a:blipFill>
              <a:blip r:embed="rId10" cstate="print"/>
              <a:stretch>
                <a:fillRect/>
              </a:stretch>
            </a:blipFill>
          </p:spPr>
          <p:txBody>
            <a:bodyPr wrap="square" lIns="0" tIns="0" rIns="0" bIns="0" rtlCol="0"/>
            <a:lstStyle/>
            <a:p>
              <a:endParaRPr sz="1632"/>
            </a:p>
          </p:txBody>
        </p:sp>
      </p:grpSp>
      <p:grpSp>
        <p:nvGrpSpPr>
          <p:cNvPr id="153" name="object 153"/>
          <p:cNvGrpSpPr/>
          <p:nvPr/>
        </p:nvGrpSpPr>
        <p:grpSpPr>
          <a:xfrm>
            <a:off x="4499830" y="4100351"/>
            <a:ext cx="291364" cy="379464"/>
            <a:chOff x="3281679" y="4518600"/>
            <a:chExt cx="321310" cy="418465"/>
          </a:xfrm>
        </p:grpSpPr>
        <p:sp>
          <p:nvSpPr>
            <p:cNvPr id="154" name="object 154"/>
            <p:cNvSpPr/>
            <p:nvPr/>
          </p:nvSpPr>
          <p:spPr>
            <a:xfrm>
              <a:off x="3481069" y="4719319"/>
              <a:ext cx="121919" cy="217169"/>
            </a:xfrm>
            <a:prstGeom prst="rect">
              <a:avLst/>
            </a:prstGeom>
            <a:blipFill>
              <a:blip r:embed="rId11" cstate="print"/>
              <a:stretch>
                <a:fillRect/>
              </a:stretch>
            </a:blipFill>
          </p:spPr>
          <p:txBody>
            <a:bodyPr wrap="square" lIns="0" tIns="0" rIns="0" bIns="0" rtlCol="0"/>
            <a:lstStyle/>
            <a:p>
              <a:endParaRPr sz="1632"/>
            </a:p>
          </p:txBody>
        </p:sp>
        <p:sp>
          <p:nvSpPr>
            <p:cNvPr id="155" name="object 155"/>
            <p:cNvSpPr/>
            <p:nvPr/>
          </p:nvSpPr>
          <p:spPr>
            <a:xfrm>
              <a:off x="3285490" y="4531359"/>
              <a:ext cx="125730" cy="290830"/>
            </a:xfrm>
            <a:custGeom>
              <a:avLst/>
              <a:gdLst/>
              <a:ahLst/>
              <a:cxnLst/>
              <a:rect l="l" t="t" r="r" b="b"/>
              <a:pathLst>
                <a:path w="125729" h="290829">
                  <a:moveTo>
                    <a:pt x="115570" y="276860"/>
                  </a:moveTo>
                  <a:lnTo>
                    <a:pt x="0" y="276860"/>
                  </a:lnTo>
                  <a:lnTo>
                    <a:pt x="0" y="290830"/>
                  </a:lnTo>
                  <a:lnTo>
                    <a:pt x="115570" y="290830"/>
                  </a:lnTo>
                  <a:lnTo>
                    <a:pt x="115570" y="276860"/>
                  </a:lnTo>
                  <a:close/>
                </a:path>
                <a:path w="125729" h="290829">
                  <a:moveTo>
                    <a:pt x="125730" y="7620"/>
                  </a:moveTo>
                  <a:lnTo>
                    <a:pt x="118110" y="0"/>
                  </a:lnTo>
                  <a:lnTo>
                    <a:pt x="109220" y="0"/>
                  </a:lnTo>
                  <a:lnTo>
                    <a:pt x="102146" y="1371"/>
                  </a:lnTo>
                  <a:lnTo>
                    <a:pt x="96507" y="5245"/>
                  </a:lnTo>
                  <a:lnTo>
                    <a:pt x="92786" y="11252"/>
                  </a:lnTo>
                  <a:lnTo>
                    <a:pt x="91440" y="19050"/>
                  </a:lnTo>
                  <a:lnTo>
                    <a:pt x="92786" y="27051"/>
                  </a:lnTo>
                  <a:lnTo>
                    <a:pt x="96507" y="33502"/>
                  </a:lnTo>
                  <a:lnTo>
                    <a:pt x="102146" y="37807"/>
                  </a:lnTo>
                  <a:lnTo>
                    <a:pt x="109220" y="39370"/>
                  </a:lnTo>
                  <a:lnTo>
                    <a:pt x="115544" y="37807"/>
                  </a:lnTo>
                  <a:lnTo>
                    <a:pt x="120802" y="33502"/>
                  </a:lnTo>
                  <a:lnTo>
                    <a:pt x="124396" y="27051"/>
                  </a:lnTo>
                  <a:lnTo>
                    <a:pt x="125730" y="19050"/>
                  </a:lnTo>
                  <a:lnTo>
                    <a:pt x="125730" y="7620"/>
                  </a:lnTo>
                  <a:close/>
                </a:path>
              </a:pathLst>
            </a:custGeom>
            <a:solidFill>
              <a:srgbClr val="F29ED0"/>
            </a:solidFill>
          </p:spPr>
          <p:txBody>
            <a:bodyPr wrap="square" lIns="0" tIns="0" rIns="0" bIns="0" rtlCol="0"/>
            <a:lstStyle/>
            <a:p>
              <a:endParaRPr sz="1632"/>
            </a:p>
          </p:txBody>
        </p:sp>
        <p:sp>
          <p:nvSpPr>
            <p:cNvPr id="156" name="object 156"/>
            <p:cNvSpPr/>
            <p:nvPr/>
          </p:nvSpPr>
          <p:spPr>
            <a:xfrm>
              <a:off x="3376929" y="4531359"/>
              <a:ext cx="35560" cy="39370"/>
            </a:xfrm>
            <a:custGeom>
              <a:avLst/>
              <a:gdLst/>
              <a:ahLst/>
              <a:cxnLst/>
              <a:rect l="l" t="t" r="r" b="b"/>
              <a:pathLst>
                <a:path w="35560" h="39370">
                  <a:moveTo>
                    <a:pt x="17780" y="0"/>
                  </a:moveTo>
                  <a:lnTo>
                    <a:pt x="26670" y="0"/>
                  </a:lnTo>
                  <a:lnTo>
                    <a:pt x="34290" y="7619"/>
                  </a:lnTo>
                  <a:lnTo>
                    <a:pt x="34290" y="19050"/>
                  </a:lnTo>
                  <a:lnTo>
                    <a:pt x="32960" y="27047"/>
                  </a:lnTo>
                  <a:lnTo>
                    <a:pt x="29368" y="33496"/>
                  </a:lnTo>
                  <a:lnTo>
                    <a:pt x="24110" y="37802"/>
                  </a:lnTo>
                  <a:lnTo>
                    <a:pt x="17780" y="39369"/>
                  </a:lnTo>
                  <a:lnTo>
                    <a:pt x="10715" y="37802"/>
                  </a:lnTo>
                  <a:lnTo>
                    <a:pt x="5079" y="33496"/>
                  </a:lnTo>
                  <a:lnTo>
                    <a:pt x="1349" y="27047"/>
                  </a:lnTo>
                  <a:lnTo>
                    <a:pt x="0" y="19050"/>
                  </a:lnTo>
                  <a:lnTo>
                    <a:pt x="1349" y="11251"/>
                  </a:lnTo>
                  <a:lnTo>
                    <a:pt x="5079" y="5238"/>
                  </a:lnTo>
                  <a:lnTo>
                    <a:pt x="10715" y="1369"/>
                  </a:lnTo>
                  <a:lnTo>
                    <a:pt x="17780" y="0"/>
                  </a:lnTo>
                  <a:close/>
                </a:path>
                <a:path w="35560" h="39370">
                  <a:moveTo>
                    <a:pt x="0" y="0"/>
                  </a:moveTo>
                  <a:lnTo>
                    <a:pt x="0" y="0"/>
                  </a:lnTo>
                </a:path>
                <a:path w="35560" h="39370">
                  <a:moveTo>
                    <a:pt x="35560" y="39369"/>
                  </a:moveTo>
                  <a:lnTo>
                    <a:pt x="35560" y="39369"/>
                  </a:lnTo>
                </a:path>
              </a:pathLst>
            </a:custGeom>
            <a:ln w="25518">
              <a:solidFill>
                <a:srgbClr val="000000"/>
              </a:solidFill>
            </a:ln>
          </p:spPr>
          <p:txBody>
            <a:bodyPr wrap="square" lIns="0" tIns="0" rIns="0" bIns="0" rtlCol="0"/>
            <a:lstStyle/>
            <a:p>
              <a:endParaRPr sz="1632"/>
            </a:p>
          </p:txBody>
        </p:sp>
        <p:sp>
          <p:nvSpPr>
            <p:cNvPr id="157" name="object 157"/>
            <p:cNvSpPr/>
            <p:nvPr/>
          </p:nvSpPr>
          <p:spPr>
            <a:xfrm>
              <a:off x="3281679" y="4599939"/>
              <a:ext cx="220979" cy="336550"/>
            </a:xfrm>
            <a:custGeom>
              <a:avLst/>
              <a:gdLst/>
              <a:ahLst/>
              <a:cxnLst/>
              <a:rect l="l" t="t" r="r" b="b"/>
              <a:pathLst>
                <a:path w="220979" h="336550">
                  <a:moveTo>
                    <a:pt x="106680" y="1270"/>
                  </a:moveTo>
                  <a:lnTo>
                    <a:pt x="82550" y="1270"/>
                  </a:lnTo>
                  <a:lnTo>
                    <a:pt x="78740" y="2540"/>
                  </a:lnTo>
                  <a:lnTo>
                    <a:pt x="76200" y="5080"/>
                  </a:lnTo>
                  <a:lnTo>
                    <a:pt x="71120" y="6350"/>
                  </a:lnTo>
                  <a:lnTo>
                    <a:pt x="69850" y="8890"/>
                  </a:lnTo>
                  <a:lnTo>
                    <a:pt x="67310" y="12700"/>
                  </a:lnTo>
                  <a:lnTo>
                    <a:pt x="64770" y="13970"/>
                  </a:lnTo>
                  <a:lnTo>
                    <a:pt x="63500" y="19050"/>
                  </a:lnTo>
                  <a:lnTo>
                    <a:pt x="59690" y="21590"/>
                  </a:lnTo>
                  <a:lnTo>
                    <a:pt x="59690" y="25400"/>
                  </a:lnTo>
                  <a:lnTo>
                    <a:pt x="1270" y="156210"/>
                  </a:lnTo>
                  <a:lnTo>
                    <a:pt x="1270" y="160020"/>
                  </a:lnTo>
                  <a:lnTo>
                    <a:pt x="0" y="162560"/>
                  </a:lnTo>
                  <a:lnTo>
                    <a:pt x="0" y="171450"/>
                  </a:lnTo>
                  <a:lnTo>
                    <a:pt x="1270" y="172720"/>
                  </a:lnTo>
                  <a:lnTo>
                    <a:pt x="1270" y="176530"/>
                  </a:lnTo>
                  <a:lnTo>
                    <a:pt x="2540" y="179070"/>
                  </a:lnTo>
                  <a:lnTo>
                    <a:pt x="5080" y="181610"/>
                  </a:lnTo>
                  <a:lnTo>
                    <a:pt x="6350" y="184150"/>
                  </a:lnTo>
                  <a:lnTo>
                    <a:pt x="8890" y="185420"/>
                  </a:lnTo>
                  <a:lnTo>
                    <a:pt x="11430" y="187960"/>
                  </a:lnTo>
                  <a:lnTo>
                    <a:pt x="13970" y="189230"/>
                  </a:lnTo>
                  <a:lnTo>
                    <a:pt x="144780" y="189230"/>
                  </a:lnTo>
                  <a:lnTo>
                    <a:pt x="144780" y="336550"/>
                  </a:lnTo>
                  <a:lnTo>
                    <a:pt x="182880" y="336550"/>
                  </a:lnTo>
                  <a:lnTo>
                    <a:pt x="182880" y="160020"/>
                  </a:lnTo>
                  <a:lnTo>
                    <a:pt x="181610" y="157480"/>
                  </a:lnTo>
                  <a:lnTo>
                    <a:pt x="181610" y="156210"/>
                  </a:lnTo>
                  <a:lnTo>
                    <a:pt x="179070" y="156210"/>
                  </a:lnTo>
                  <a:lnTo>
                    <a:pt x="177800" y="153670"/>
                  </a:lnTo>
                  <a:lnTo>
                    <a:pt x="172720" y="148590"/>
                  </a:lnTo>
                  <a:lnTo>
                    <a:pt x="171450" y="148590"/>
                  </a:lnTo>
                  <a:lnTo>
                    <a:pt x="170180" y="147320"/>
                  </a:lnTo>
                  <a:lnTo>
                    <a:pt x="157480" y="147320"/>
                  </a:lnTo>
                  <a:lnTo>
                    <a:pt x="87630" y="143510"/>
                  </a:lnTo>
                  <a:lnTo>
                    <a:pt x="106680" y="86360"/>
                  </a:lnTo>
                  <a:lnTo>
                    <a:pt x="220980" y="86360"/>
                  </a:lnTo>
                  <a:lnTo>
                    <a:pt x="219710" y="83820"/>
                  </a:lnTo>
                  <a:lnTo>
                    <a:pt x="219710" y="82550"/>
                  </a:lnTo>
                  <a:lnTo>
                    <a:pt x="217170" y="81280"/>
                  </a:lnTo>
                  <a:lnTo>
                    <a:pt x="215900" y="77470"/>
                  </a:lnTo>
                  <a:lnTo>
                    <a:pt x="214630" y="77470"/>
                  </a:lnTo>
                  <a:lnTo>
                    <a:pt x="213360" y="76200"/>
                  </a:lnTo>
                  <a:lnTo>
                    <a:pt x="210820" y="74930"/>
                  </a:lnTo>
                  <a:lnTo>
                    <a:pt x="209550" y="73660"/>
                  </a:lnTo>
                  <a:lnTo>
                    <a:pt x="139700" y="73660"/>
                  </a:lnTo>
                  <a:lnTo>
                    <a:pt x="125730" y="49530"/>
                  </a:lnTo>
                  <a:lnTo>
                    <a:pt x="128270" y="48260"/>
                  </a:lnTo>
                  <a:lnTo>
                    <a:pt x="128270" y="40640"/>
                  </a:lnTo>
                  <a:lnTo>
                    <a:pt x="129540" y="38100"/>
                  </a:lnTo>
                  <a:lnTo>
                    <a:pt x="129540" y="29210"/>
                  </a:lnTo>
                  <a:lnTo>
                    <a:pt x="128270" y="25400"/>
                  </a:lnTo>
                  <a:lnTo>
                    <a:pt x="128270" y="21590"/>
                  </a:lnTo>
                  <a:lnTo>
                    <a:pt x="127000" y="20320"/>
                  </a:lnTo>
                  <a:lnTo>
                    <a:pt x="125730" y="17780"/>
                  </a:lnTo>
                  <a:lnTo>
                    <a:pt x="124460" y="13970"/>
                  </a:lnTo>
                  <a:lnTo>
                    <a:pt x="121920" y="12700"/>
                  </a:lnTo>
                  <a:lnTo>
                    <a:pt x="120650" y="8890"/>
                  </a:lnTo>
                  <a:lnTo>
                    <a:pt x="116840" y="7620"/>
                  </a:lnTo>
                  <a:lnTo>
                    <a:pt x="115570" y="6350"/>
                  </a:lnTo>
                  <a:lnTo>
                    <a:pt x="113030" y="5080"/>
                  </a:lnTo>
                  <a:lnTo>
                    <a:pt x="109220" y="2540"/>
                  </a:lnTo>
                  <a:lnTo>
                    <a:pt x="106680" y="1270"/>
                  </a:lnTo>
                  <a:close/>
                </a:path>
                <a:path w="220979" h="336550">
                  <a:moveTo>
                    <a:pt x="220980" y="86360"/>
                  </a:moveTo>
                  <a:lnTo>
                    <a:pt x="106680" y="86360"/>
                  </a:lnTo>
                  <a:lnTo>
                    <a:pt x="120650" y="106680"/>
                  </a:lnTo>
                  <a:lnTo>
                    <a:pt x="204470" y="106680"/>
                  </a:lnTo>
                  <a:lnTo>
                    <a:pt x="205740" y="105410"/>
                  </a:lnTo>
                  <a:lnTo>
                    <a:pt x="210820" y="105410"/>
                  </a:lnTo>
                  <a:lnTo>
                    <a:pt x="214630" y="101600"/>
                  </a:lnTo>
                  <a:lnTo>
                    <a:pt x="215900" y="101600"/>
                  </a:lnTo>
                  <a:lnTo>
                    <a:pt x="219710" y="97790"/>
                  </a:lnTo>
                  <a:lnTo>
                    <a:pt x="219710" y="93980"/>
                  </a:lnTo>
                  <a:lnTo>
                    <a:pt x="220980" y="91440"/>
                  </a:lnTo>
                  <a:lnTo>
                    <a:pt x="220980" y="86360"/>
                  </a:lnTo>
                  <a:close/>
                </a:path>
                <a:path w="220979" h="336550">
                  <a:moveTo>
                    <a:pt x="100330" y="0"/>
                  </a:moveTo>
                  <a:lnTo>
                    <a:pt x="88900" y="0"/>
                  </a:lnTo>
                  <a:lnTo>
                    <a:pt x="86360" y="1270"/>
                  </a:lnTo>
                  <a:lnTo>
                    <a:pt x="102870" y="1270"/>
                  </a:lnTo>
                  <a:lnTo>
                    <a:pt x="100330" y="0"/>
                  </a:lnTo>
                  <a:close/>
                </a:path>
              </a:pathLst>
            </a:custGeom>
            <a:solidFill>
              <a:srgbClr val="F29ED0"/>
            </a:solidFill>
          </p:spPr>
          <p:txBody>
            <a:bodyPr wrap="square" lIns="0" tIns="0" rIns="0" bIns="0" rtlCol="0"/>
            <a:lstStyle/>
            <a:p>
              <a:endParaRPr sz="1632"/>
            </a:p>
          </p:txBody>
        </p:sp>
      </p:grpSp>
      <p:grpSp>
        <p:nvGrpSpPr>
          <p:cNvPr id="158" name="object 158"/>
          <p:cNvGrpSpPr/>
          <p:nvPr/>
        </p:nvGrpSpPr>
        <p:grpSpPr>
          <a:xfrm>
            <a:off x="4834904" y="4039316"/>
            <a:ext cx="312670" cy="446259"/>
            <a:chOff x="3651191" y="4451291"/>
            <a:chExt cx="344805" cy="492125"/>
          </a:xfrm>
        </p:grpSpPr>
        <p:sp>
          <p:nvSpPr>
            <p:cNvPr id="159" name="object 159"/>
            <p:cNvSpPr/>
            <p:nvPr/>
          </p:nvSpPr>
          <p:spPr>
            <a:xfrm>
              <a:off x="3663950" y="4464050"/>
              <a:ext cx="318770" cy="463550"/>
            </a:xfrm>
            <a:custGeom>
              <a:avLst/>
              <a:gdLst/>
              <a:ahLst/>
              <a:cxnLst/>
              <a:rect l="l" t="t" r="r" b="b"/>
              <a:pathLst>
                <a:path w="318770" h="463550">
                  <a:moveTo>
                    <a:pt x="220980" y="175260"/>
                  </a:moveTo>
                  <a:lnTo>
                    <a:pt x="100329" y="175260"/>
                  </a:lnTo>
                  <a:lnTo>
                    <a:pt x="110489" y="176530"/>
                  </a:lnTo>
                  <a:lnTo>
                    <a:pt x="111760" y="182880"/>
                  </a:lnTo>
                  <a:lnTo>
                    <a:pt x="110489" y="200660"/>
                  </a:lnTo>
                  <a:lnTo>
                    <a:pt x="106679" y="224789"/>
                  </a:lnTo>
                  <a:lnTo>
                    <a:pt x="104139" y="246380"/>
                  </a:lnTo>
                  <a:lnTo>
                    <a:pt x="97789" y="265430"/>
                  </a:lnTo>
                  <a:lnTo>
                    <a:pt x="91439" y="292100"/>
                  </a:lnTo>
                  <a:lnTo>
                    <a:pt x="83820" y="314960"/>
                  </a:lnTo>
                  <a:lnTo>
                    <a:pt x="66039" y="341630"/>
                  </a:lnTo>
                  <a:lnTo>
                    <a:pt x="52070" y="360680"/>
                  </a:lnTo>
                  <a:lnTo>
                    <a:pt x="27939" y="387350"/>
                  </a:lnTo>
                  <a:lnTo>
                    <a:pt x="11429" y="408939"/>
                  </a:lnTo>
                  <a:lnTo>
                    <a:pt x="0" y="425450"/>
                  </a:lnTo>
                  <a:lnTo>
                    <a:pt x="0" y="434339"/>
                  </a:lnTo>
                  <a:lnTo>
                    <a:pt x="11429" y="448310"/>
                  </a:lnTo>
                  <a:lnTo>
                    <a:pt x="29210" y="463550"/>
                  </a:lnTo>
                  <a:lnTo>
                    <a:pt x="46989" y="463550"/>
                  </a:lnTo>
                  <a:lnTo>
                    <a:pt x="52070" y="459739"/>
                  </a:lnTo>
                  <a:lnTo>
                    <a:pt x="43179" y="449580"/>
                  </a:lnTo>
                  <a:lnTo>
                    <a:pt x="35560" y="440689"/>
                  </a:lnTo>
                  <a:lnTo>
                    <a:pt x="35560" y="431800"/>
                  </a:lnTo>
                  <a:lnTo>
                    <a:pt x="46989" y="415289"/>
                  </a:lnTo>
                  <a:lnTo>
                    <a:pt x="67310" y="393700"/>
                  </a:lnTo>
                  <a:lnTo>
                    <a:pt x="123189" y="323850"/>
                  </a:lnTo>
                  <a:lnTo>
                    <a:pt x="134620" y="314960"/>
                  </a:lnTo>
                  <a:lnTo>
                    <a:pt x="139700" y="306069"/>
                  </a:lnTo>
                  <a:lnTo>
                    <a:pt x="151129" y="303530"/>
                  </a:lnTo>
                  <a:lnTo>
                    <a:pt x="213360" y="303530"/>
                  </a:lnTo>
                  <a:lnTo>
                    <a:pt x="194310" y="270510"/>
                  </a:lnTo>
                  <a:lnTo>
                    <a:pt x="180339" y="241300"/>
                  </a:lnTo>
                  <a:lnTo>
                    <a:pt x="179070" y="226060"/>
                  </a:lnTo>
                  <a:lnTo>
                    <a:pt x="179070" y="208280"/>
                  </a:lnTo>
                  <a:lnTo>
                    <a:pt x="181610" y="195580"/>
                  </a:lnTo>
                  <a:lnTo>
                    <a:pt x="189229" y="190500"/>
                  </a:lnTo>
                  <a:lnTo>
                    <a:pt x="241553" y="190500"/>
                  </a:lnTo>
                  <a:lnTo>
                    <a:pt x="228600" y="182880"/>
                  </a:lnTo>
                  <a:lnTo>
                    <a:pt x="220980" y="175260"/>
                  </a:lnTo>
                  <a:close/>
                </a:path>
                <a:path w="318770" h="463550">
                  <a:moveTo>
                    <a:pt x="213360" y="303530"/>
                  </a:moveTo>
                  <a:lnTo>
                    <a:pt x="151129" y="303530"/>
                  </a:lnTo>
                  <a:lnTo>
                    <a:pt x="161289" y="309880"/>
                  </a:lnTo>
                  <a:lnTo>
                    <a:pt x="173989" y="317500"/>
                  </a:lnTo>
                  <a:lnTo>
                    <a:pt x="198120" y="349250"/>
                  </a:lnTo>
                  <a:lnTo>
                    <a:pt x="226060" y="387350"/>
                  </a:lnTo>
                  <a:lnTo>
                    <a:pt x="251460" y="425450"/>
                  </a:lnTo>
                  <a:lnTo>
                    <a:pt x="267970" y="448310"/>
                  </a:lnTo>
                  <a:lnTo>
                    <a:pt x="274320" y="450850"/>
                  </a:lnTo>
                  <a:lnTo>
                    <a:pt x="284479" y="450850"/>
                  </a:lnTo>
                  <a:lnTo>
                    <a:pt x="294639" y="443230"/>
                  </a:lnTo>
                  <a:lnTo>
                    <a:pt x="317500" y="427989"/>
                  </a:lnTo>
                  <a:lnTo>
                    <a:pt x="318225" y="422910"/>
                  </a:lnTo>
                  <a:lnTo>
                    <a:pt x="306070" y="422910"/>
                  </a:lnTo>
                  <a:lnTo>
                    <a:pt x="294639" y="419100"/>
                  </a:lnTo>
                  <a:lnTo>
                    <a:pt x="279400" y="408939"/>
                  </a:lnTo>
                  <a:lnTo>
                    <a:pt x="251460" y="365760"/>
                  </a:lnTo>
                  <a:lnTo>
                    <a:pt x="213360" y="303530"/>
                  </a:lnTo>
                  <a:close/>
                </a:path>
                <a:path w="318770" h="463550">
                  <a:moveTo>
                    <a:pt x="318770" y="419100"/>
                  </a:moveTo>
                  <a:lnTo>
                    <a:pt x="306070" y="422910"/>
                  </a:lnTo>
                  <a:lnTo>
                    <a:pt x="318225" y="422910"/>
                  </a:lnTo>
                  <a:lnTo>
                    <a:pt x="318770" y="419100"/>
                  </a:lnTo>
                  <a:close/>
                </a:path>
                <a:path w="318770" h="463550">
                  <a:moveTo>
                    <a:pt x="153670" y="0"/>
                  </a:moveTo>
                  <a:lnTo>
                    <a:pt x="143510" y="5080"/>
                  </a:lnTo>
                  <a:lnTo>
                    <a:pt x="137160" y="10160"/>
                  </a:lnTo>
                  <a:lnTo>
                    <a:pt x="134620" y="20319"/>
                  </a:lnTo>
                  <a:lnTo>
                    <a:pt x="130810" y="29210"/>
                  </a:lnTo>
                  <a:lnTo>
                    <a:pt x="134620" y="36830"/>
                  </a:lnTo>
                  <a:lnTo>
                    <a:pt x="137160" y="48260"/>
                  </a:lnTo>
                  <a:lnTo>
                    <a:pt x="142239" y="63500"/>
                  </a:lnTo>
                  <a:lnTo>
                    <a:pt x="139700" y="74930"/>
                  </a:lnTo>
                  <a:lnTo>
                    <a:pt x="134620" y="82550"/>
                  </a:lnTo>
                  <a:lnTo>
                    <a:pt x="123189" y="90169"/>
                  </a:lnTo>
                  <a:lnTo>
                    <a:pt x="111760" y="95250"/>
                  </a:lnTo>
                  <a:lnTo>
                    <a:pt x="104139" y="101600"/>
                  </a:lnTo>
                  <a:lnTo>
                    <a:pt x="96520" y="109219"/>
                  </a:lnTo>
                  <a:lnTo>
                    <a:pt x="88900" y="120650"/>
                  </a:lnTo>
                  <a:lnTo>
                    <a:pt x="80010" y="138430"/>
                  </a:lnTo>
                  <a:lnTo>
                    <a:pt x="73660" y="157480"/>
                  </a:lnTo>
                  <a:lnTo>
                    <a:pt x="67310" y="175260"/>
                  </a:lnTo>
                  <a:lnTo>
                    <a:pt x="66039" y="194310"/>
                  </a:lnTo>
                  <a:lnTo>
                    <a:pt x="62229" y="217169"/>
                  </a:lnTo>
                  <a:lnTo>
                    <a:pt x="62229" y="245110"/>
                  </a:lnTo>
                  <a:lnTo>
                    <a:pt x="66039" y="252730"/>
                  </a:lnTo>
                  <a:lnTo>
                    <a:pt x="69850" y="256539"/>
                  </a:lnTo>
                  <a:lnTo>
                    <a:pt x="77470" y="257810"/>
                  </a:lnTo>
                  <a:lnTo>
                    <a:pt x="81279" y="256539"/>
                  </a:lnTo>
                  <a:lnTo>
                    <a:pt x="83820" y="252730"/>
                  </a:lnTo>
                  <a:lnTo>
                    <a:pt x="83820" y="210819"/>
                  </a:lnTo>
                  <a:lnTo>
                    <a:pt x="85089" y="195580"/>
                  </a:lnTo>
                  <a:lnTo>
                    <a:pt x="88900" y="186689"/>
                  </a:lnTo>
                  <a:lnTo>
                    <a:pt x="92710" y="176530"/>
                  </a:lnTo>
                  <a:lnTo>
                    <a:pt x="100329" y="175260"/>
                  </a:lnTo>
                  <a:lnTo>
                    <a:pt x="220980" y="175260"/>
                  </a:lnTo>
                  <a:lnTo>
                    <a:pt x="217170" y="171450"/>
                  </a:lnTo>
                  <a:lnTo>
                    <a:pt x="207010" y="157480"/>
                  </a:lnTo>
                  <a:lnTo>
                    <a:pt x="201929" y="138430"/>
                  </a:lnTo>
                  <a:lnTo>
                    <a:pt x="199389" y="118110"/>
                  </a:lnTo>
                  <a:lnTo>
                    <a:pt x="195579" y="109219"/>
                  </a:lnTo>
                  <a:lnTo>
                    <a:pt x="189229" y="100330"/>
                  </a:lnTo>
                  <a:lnTo>
                    <a:pt x="180339" y="90169"/>
                  </a:lnTo>
                  <a:lnTo>
                    <a:pt x="173989" y="83819"/>
                  </a:lnTo>
                  <a:lnTo>
                    <a:pt x="173989" y="76200"/>
                  </a:lnTo>
                  <a:lnTo>
                    <a:pt x="179070" y="63500"/>
                  </a:lnTo>
                  <a:lnTo>
                    <a:pt x="181610" y="58419"/>
                  </a:lnTo>
                  <a:lnTo>
                    <a:pt x="186689" y="49530"/>
                  </a:lnTo>
                  <a:lnTo>
                    <a:pt x="189229" y="38100"/>
                  </a:lnTo>
                  <a:lnTo>
                    <a:pt x="186689" y="24130"/>
                  </a:lnTo>
                  <a:lnTo>
                    <a:pt x="182879" y="13969"/>
                  </a:lnTo>
                  <a:lnTo>
                    <a:pt x="179070" y="6350"/>
                  </a:lnTo>
                  <a:lnTo>
                    <a:pt x="167639" y="1269"/>
                  </a:lnTo>
                  <a:lnTo>
                    <a:pt x="153670" y="0"/>
                  </a:lnTo>
                  <a:close/>
                </a:path>
                <a:path w="318770" h="463550">
                  <a:moveTo>
                    <a:pt x="241553" y="190500"/>
                  </a:moveTo>
                  <a:lnTo>
                    <a:pt x="195579" y="190500"/>
                  </a:lnTo>
                  <a:lnTo>
                    <a:pt x="204470" y="194310"/>
                  </a:lnTo>
                  <a:lnTo>
                    <a:pt x="218439" y="207010"/>
                  </a:lnTo>
                  <a:lnTo>
                    <a:pt x="236220" y="217169"/>
                  </a:lnTo>
                  <a:lnTo>
                    <a:pt x="248920" y="224789"/>
                  </a:lnTo>
                  <a:lnTo>
                    <a:pt x="256539" y="226060"/>
                  </a:lnTo>
                  <a:lnTo>
                    <a:pt x="262889" y="224789"/>
                  </a:lnTo>
                  <a:lnTo>
                    <a:pt x="266700" y="217169"/>
                  </a:lnTo>
                  <a:lnTo>
                    <a:pt x="264160" y="214630"/>
                  </a:lnTo>
                  <a:lnTo>
                    <a:pt x="262889" y="208280"/>
                  </a:lnTo>
                  <a:lnTo>
                    <a:pt x="250189" y="195580"/>
                  </a:lnTo>
                  <a:lnTo>
                    <a:pt x="241553" y="190500"/>
                  </a:lnTo>
                  <a:close/>
                </a:path>
              </a:pathLst>
            </a:custGeom>
            <a:solidFill>
              <a:srgbClr val="CDCDCD"/>
            </a:solidFill>
          </p:spPr>
          <p:txBody>
            <a:bodyPr wrap="square" lIns="0" tIns="0" rIns="0" bIns="0" rtlCol="0"/>
            <a:lstStyle/>
            <a:p>
              <a:endParaRPr sz="1632"/>
            </a:p>
          </p:txBody>
        </p:sp>
        <p:sp>
          <p:nvSpPr>
            <p:cNvPr id="160" name="object 160"/>
            <p:cNvSpPr/>
            <p:nvPr/>
          </p:nvSpPr>
          <p:spPr>
            <a:xfrm>
              <a:off x="3663950" y="4464050"/>
              <a:ext cx="320040" cy="466090"/>
            </a:xfrm>
            <a:custGeom>
              <a:avLst/>
              <a:gdLst/>
              <a:ahLst/>
              <a:cxnLst/>
              <a:rect l="l" t="t" r="r" b="b"/>
              <a:pathLst>
                <a:path w="320039" h="466089">
                  <a:moveTo>
                    <a:pt x="317500" y="427989"/>
                  </a:moveTo>
                  <a:lnTo>
                    <a:pt x="318770" y="419100"/>
                  </a:lnTo>
                  <a:lnTo>
                    <a:pt x="306070" y="422910"/>
                  </a:lnTo>
                  <a:lnTo>
                    <a:pt x="294639" y="419100"/>
                  </a:lnTo>
                  <a:lnTo>
                    <a:pt x="251460" y="365760"/>
                  </a:lnTo>
                  <a:lnTo>
                    <a:pt x="213360" y="303530"/>
                  </a:lnTo>
                  <a:lnTo>
                    <a:pt x="194310" y="270510"/>
                  </a:lnTo>
                  <a:lnTo>
                    <a:pt x="179070" y="226060"/>
                  </a:lnTo>
                  <a:lnTo>
                    <a:pt x="179070" y="208280"/>
                  </a:lnTo>
                  <a:lnTo>
                    <a:pt x="181610" y="195580"/>
                  </a:lnTo>
                  <a:lnTo>
                    <a:pt x="189229" y="190500"/>
                  </a:lnTo>
                  <a:lnTo>
                    <a:pt x="195579" y="190500"/>
                  </a:lnTo>
                  <a:lnTo>
                    <a:pt x="204470" y="194310"/>
                  </a:lnTo>
                  <a:lnTo>
                    <a:pt x="218439" y="207010"/>
                  </a:lnTo>
                  <a:lnTo>
                    <a:pt x="236220" y="217169"/>
                  </a:lnTo>
                  <a:lnTo>
                    <a:pt x="248920" y="224789"/>
                  </a:lnTo>
                  <a:lnTo>
                    <a:pt x="256539" y="226060"/>
                  </a:lnTo>
                  <a:lnTo>
                    <a:pt x="262889" y="224789"/>
                  </a:lnTo>
                  <a:lnTo>
                    <a:pt x="266700" y="217169"/>
                  </a:lnTo>
                  <a:lnTo>
                    <a:pt x="264160" y="214630"/>
                  </a:lnTo>
                  <a:lnTo>
                    <a:pt x="262889" y="208280"/>
                  </a:lnTo>
                  <a:lnTo>
                    <a:pt x="250189" y="195580"/>
                  </a:lnTo>
                  <a:lnTo>
                    <a:pt x="228600" y="182880"/>
                  </a:lnTo>
                  <a:lnTo>
                    <a:pt x="217170" y="171450"/>
                  </a:lnTo>
                  <a:lnTo>
                    <a:pt x="207010" y="157480"/>
                  </a:lnTo>
                  <a:lnTo>
                    <a:pt x="201929" y="138430"/>
                  </a:lnTo>
                  <a:lnTo>
                    <a:pt x="199389" y="118110"/>
                  </a:lnTo>
                  <a:lnTo>
                    <a:pt x="195579" y="109219"/>
                  </a:lnTo>
                  <a:lnTo>
                    <a:pt x="189229" y="100330"/>
                  </a:lnTo>
                  <a:lnTo>
                    <a:pt x="180339" y="90169"/>
                  </a:lnTo>
                  <a:lnTo>
                    <a:pt x="173989" y="83819"/>
                  </a:lnTo>
                  <a:lnTo>
                    <a:pt x="173989" y="76200"/>
                  </a:lnTo>
                  <a:lnTo>
                    <a:pt x="179070" y="63500"/>
                  </a:lnTo>
                  <a:lnTo>
                    <a:pt x="181610" y="58419"/>
                  </a:lnTo>
                  <a:lnTo>
                    <a:pt x="186689" y="49530"/>
                  </a:lnTo>
                  <a:lnTo>
                    <a:pt x="189229" y="38100"/>
                  </a:lnTo>
                  <a:lnTo>
                    <a:pt x="167639" y="1269"/>
                  </a:lnTo>
                  <a:lnTo>
                    <a:pt x="153670" y="0"/>
                  </a:lnTo>
                  <a:lnTo>
                    <a:pt x="143510" y="5080"/>
                  </a:lnTo>
                  <a:lnTo>
                    <a:pt x="137160" y="10160"/>
                  </a:lnTo>
                  <a:lnTo>
                    <a:pt x="134620" y="20319"/>
                  </a:lnTo>
                  <a:lnTo>
                    <a:pt x="130810" y="29210"/>
                  </a:lnTo>
                  <a:lnTo>
                    <a:pt x="134620" y="36830"/>
                  </a:lnTo>
                  <a:lnTo>
                    <a:pt x="137160" y="48260"/>
                  </a:lnTo>
                  <a:lnTo>
                    <a:pt x="139700" y="55880"/>
                  </a:lnTo>
                  <a:lnTo>
                    <a:pt x="142239" y="63500"/>
                  </a:lnTo>
                  <a:lnTo>
                    <a:pt x="139700" y="74930"/>
                  </a:lnTo>
                  <a:lnTo>
                    <a:pt x="134620" y="82550"/>
                  </a:lnTo>
                  <a:lnTo>
                    <a:pt x="123189" y="90169"/>
                  </a:lnTo>
                  <a:lnTo>
                    <a:pt x="111760" y="95250"/>
                  </a:lnTo>
                  <a:lnTo>
                    <a:pt x="104139" y="101600"/>
                  </a:lnTo>
                  <a:lnTo>
                    <a:pt x="96520" y="109219"/>
                  </a:lnTo>
                  <a:lnTo>
                    <a:pt x="88900" y="120650"/>
                  </a:lnTo>
                  <a:lnTo>
                    <a:pt x="80010" y="138430"/>
                  </a:lnTo>
                  <a:lnTo>
                    <a:pt x="73660" y="157480"/>
                  </a:lnTo>
                  <a:lnTo>
                    <a:pt x="67310" y="175260"/>
                  </a:lnTo>
                  <a:lnTo>
                    <a:pt x="66039" y="194310"/>
                  </a:lnTo>
                  <a:lnTo>
                    <a:pt x="62229" y="217169"/>
                  </a:lnTo>
                  <a:lnTo>
                    <a:pt x="62229" y="232410"/>
                  </a:lnTo>
                  <a:lnTo>
                    <a:pt x="62229" y="245110"/>
                  </a:lnTo>
                  <a:lnTo>
                    <a:pt x="66039" y="252730"/>
                  </a:lnTo>
                  <a:lnTo>
                    <a:pt x="69850" y="256539"/>
                  </a:lnTo>
                  <a:lnTo>
                    <a:pt x="77470" y="257810"/>
                  </a:lnTo>
                  <a:lnTo>
                    <a:pt x="81279" y="256539"/>
                  </a:lnTo>
                  <a:lnTo>
                    <a:pt x="83820" y="252730"/>
                  </a:lnTo>
                  <a:lnTo>
                    <a:pt x="83820" y="236219"/>
                  </a:lnTo>
                  <a:lnTo>
                    <a:pt x="83820" y="210819"/>
                  </a:lnTo>
                  <a:lnTo>
                    <a:pt x="85089" y="195580"/>
                  </a:lnTo>
                  <a:lnTo>
                    <a:pt x="88900" y="186689"/>
                  </a:lnTo>
                  <a:lnTo>
                    <a:pt x="92710" y="176530"/>
                  </a:lnTo>
                  <a:lnTo>
                    <a:pt x="100329" y="175260"/>
                  </a:lnTo>
                  <a:lnTo>
                    <a:pt x="110489" y="176530"/>
                  </a:lnTo>
                  <a:lnTo>
                    <a:pt x="111760" y="182880"/>
                  </a:lnTo>
                  <a:lnTo>
                    <a:pt x="110489" y="200660"/>
                  </a:lnTo>
                  <a:lnTo>
                    <a:pt x="106679" y="224789"/>
                  </a:lnTo>
                  <a:lnTo>
                    <a:pt x="104139" y="246380"/>
                  </a:lnTo>
                  <a:lnTo>
                    <a:pt x="97789" y="265430"/>
                  </a:lnTo>
                  <a:lnTo>
                    <a:pt x="91439" y="292100"/>
                  </a:lnTo>
                  <a:lnTo>
                    <a:pt x="83820" y="314960"/>
                  </a:lnTo>
                  <a:lnTo>
                    <a:pt x="66039" y="341630"/>
                  </a:lnTo>
                  <a:lnTo>
                    <a:pt x="52070" y="360680"/>
                  </a:lnTo>
                  <a:lnTo>
                    <a:pt x="27939" y="387350"/>
                  </a:lnTo>
                  <a:lnTo>
                    <a:pt x="11429" y="408939"/>
                  </a:lnTo>
                  <a:lnTo>
                    <a:pt x="0" y="425450"/>
                  </a:lnTo>
                  <a:lnTo>
                    <a:pt x="0" y="434339"/>
                  </a:lnTo>
                  <a:lnTo>
                    <a:pt x="11429" y="448310"/>
                  </a:lnTo>
                  <a:lnTo>
                    <a:pt x="29210" y="463550"/>
                  </a:lnTo>
                  <a:lnTo>
                    <a:pt x="46989" y="463550"/>
                  </a:lnTo>
                  <a:lnTo>
                    <a:pt x="52070" y="459739"/>
                  </a:lnTo>
                  <a:lnTo>
                    <a:pt x="43179" y="449580"/>
                  </a:lnTo>
                  <a:lnTo>
                    <a:pt x="35560" y="440689"/>
                  </a:lnTo>
                  <a:lnTo>
                    <a:pt x="35560" y="431800"/>
                  </a:lnTo>
                  <a:lnTo>
                    <a:pt x="46989" y="415289"/>
                  </a:lnTo>
                  <a:lnTo>
                    <a:pt x="67310" y="393700"/>
                  </a:lnTo>
                  <a:lnTo>
                    <a:pt x="97789" y="355600"/>
                  </a:lnTo>
                  <a:lnTo>
                    <a:pt x="123189" y="323850"/>
                  </a:lnTo>
                  <a:lnTo>
                    <a:pt x="134620" y="314960"/>
                  </a:lnTo>
                  <a:lnTo>
                    <a:pt x="139700" y="306069"/>
                  </a:lnTo>
                  <a:lnTo>
                    <a:pt x="151129" y="303530"/>
                  </a:lnTo>
                  <a:lnTo>
                    <a:pt x="161289" y="309880"/>
                  </a:lnTo>
                  <a:lnTo>
                    <a:pt x="173989" y="317500"/>
                  </a:lnTo>
                  <a:lnTo>
                    <a:pt x="198120" y="349250"/>
                  </a:lnTo>
                  <a:lnTo>
                    <a:pt x="226060" y="387350"/>
                  </a:lnTo>
                  <a:lnTo>
                    <a:pt x="251460" y="425450"/>
                  </a:lnTo>
                  <a:lnTo>
                    <a:pt x="267970" y="448310"/>
                  </a:lnTo>
                  <a:lnTo>
                    <a:pt x="274320" y="450850"/>
                  </a:lnTo>
                  <a:lnTo>
                    <a:pt x="284479" y="450850"/>
                  </a:lnTo>
                  <a:lnTo>
                    <a:pt x="294639" y="443230"/>
                  </a:lnTo>
                  <a:lnTo>
                    <a:pt x="306070" y="435610"/>
                  </a:lnTo>
                  <a:lnTo>
                    <a:pt x="317500" y="427989"/>
                  </a:lnTo>
                  <a:close/>
                </a:path>
                <a:path w="320039" h="466089">
                  <a:moveTo>
                    <a:pt x="0" y="0"/>
                  </a:moveTo>
                  <a:lnTo>
                    <a:pt x="0" y="0"/>
                  </a:lnTo>
                </a:path>
                <a:path w="320039" h="466089">
                  <a:moveTo>
                    <a:pt x="320039" y="466089"/>
                  </a:moveTo>
                  <a:lnTo>
                    <a:pt x="320039" y="466089"/>
                  </a:lnTo>
                </a:path>
              </a:pathLst>
            </a:custGeom>
            <a:ln w="25518">
              <a:solidFill>
                <a:srgbClr val="000000"/>
              </a:solidFill>
            </a:ln>
          </p:spPr>
          <p:txBody>
            <a:bodyPr wrap="square" lIns="0" tIns="0" rIns="0" bIns="0" rtlCol="0"/>
            <a:lstStyle/>
            <a:p>
              <a:endParaRPr sz="1632"/>
            </a:p>
          </p:txBody>
        </p:sp>
      </p:grpSp>
      <p:grpSp>
        <p:nvGrpSpPr>
          <p:cNvPr id="161" name="object 161"/>
          <p:cNvGrpSpPr/>
          <p:nvPr/>
        </p:nvGrpSpPr>
        <p:grpSpPr>
          <a:xfrm>
            <a:off x="4051844" y="3612058"/>
            <a:ext cx="291364" cy="380615"/>
            <a:chOff x="2787650" y="3980121"/>
            <a:chExt cx="321310" cy="419734"/>
          </a:xfrm>
        </p:grpSpPr>
        <p:sp>
          <p:nvSpPr>
            <p:cNvPr id="162" name="object 162"/>
            <p:cNvSpPr/>
            <p:nvPr/>
          </p:nvSpPr>
          <p:spPr>
            <a:xfrm>
              <a:off x="2987039" y="4180840"/>
              <a:ext cx="121920" cy="218440"/>
            </a:xfrm>
            <a:prstGeom prst="rect">
              <a:avLst/>
            </a:prstGeom>
            <a:blipFill>
              <a:blip r:embed="rId12" cstate="print"/>
              <a:stretch>
                <a:fillRect/>
              </a:stretch>
            </a:blipFill>
          </p:spPr>
          <p:txBody>
            <a:bodyPr wrap="square" lIns="0" tIns="0" rIns="0" bIns="0" rtlCol="0"/>
            <a:lstStyle/>
            <a:p>
              <a:endParaRPr sz="1632"/>
            </a:p>
          </p:txBody>
        </p:sp>
        <p:sp>
          <p:nvSpPr>
            <p:cNvPr id="163" name="object 163"/>
            <p:cNvSpPr/>
            <p:nvPr/>
          </p:nvSpPr>
          <p:spPr>
            <a:xfrm>
              <a:off x="2791460" y="3992879"/>
              <a:ext cx="127000" cy="292100"/>
            </a:xfrm>
            <a:custGeom>
              <a:avLst/>
              <a:gdLst/>
              <a:ahLst/>
              <a:cxnLst/>
              <a:rect l="l" t="t" r="r" b="b"/>
              <a:pathLst>
                <a:path w="127000" h="292100">
                  <a:moveTo>
                    <a:pt x="116840" y="279400"/>
                  </a:moveTo>
                  <a:lnTo>
                    <a:pt x="0" y="279400"/>
                  </a:lnTo>
                  <a:lnTo>
                    <a:pt x="0" y="292100"/>
                  </a:lnTo>
                  <a:lnTo>
                    <a:pt x="116840" y="292100"/>
                  </a:lnTo>
                  <a:lnTo>
                    <a:pt x="116840" y="279400"/>
                  </a:lnTo>
                  <a:close/>
                </a:path>
                <a:path w="127000" h="292100">
                  <a:moveTo>
                    <a:pt x="127000" y="20320"/>
                  </a:moveTo>
                  <a:lnTo>
                    <a:pt x="125641" y="12331"/>
                  </a:lnTo>
                  <a:lnTo>
                    <a:pt x="121920" y="5880"/>
                  </a:lnTo>
                  <a:lnTo>
                    <a:pt x="116281" y="1574"/>
                  </a:lnTo>
                  <a:lnTo>
                    <a:pt x="109220" y="0"/>
                  </a:lnTo>
                  <a:lnTo>
                    <a:pt x="102882" y="1574"/>
                  </a:lnTo>
                  <a:lnTo>
                    <a:pt x="97624" y="5880"/>
                  </a:lnTo>
                  <a:lnTo>
                    <a:pt x="94030" y="12331"/>
                  </a:lnTo>
                  <a:lnTo>
                    <a:pt x="92710" y="20320"/>
                  </a:lnTo>
                  <a:lnTo>
                    <a:pt x="94030" y="28321"/>
                  </a:lnTo>
                  <a:lnTo>
                    <a:pt x="97624" y="34772"/>
                  </a:lnTo>
                  <a:lnTo>
                    <a:pt x="102882" y="39077"/>
                  </a:lnTo>
                  <a:lnTo>
                    <a:pt x="109220" y="40640"/>
                  </a:lnTo>
                  <a:lnTo>
                    <a:pt x="116281" y="39077"/>
                  </a:lnTo>
                  <a:lnTo>
                    <a:pt x="121907" y="34772"/>
                  </a:lnTo>
                  <a:lnTo>
                    <a:pt x="125641" y="28321"/>
                  </a:lnTo>
                  <a:lnTo>
                    <a:pt x="127000" y="20320"/>
                  </a:lnTo>
                  <a:close/>
                </a:path>
              </a:pathLst>
            </a:custGeom>
            <a:solidFill>
              <a:srgbClr val="F29ED0"/>
            </a:solidFill>
          </p:spPr>
          <p:txBody>
            <a:bodyPr wrap="square" lIns="0" tIns="0" rIns="0" bIns="0" rtlCol="0"/>
            <a:lstStyle/>
            <a:p>
              <a:endParaRPr sz="1632"/>
            </a:p>
          </p:txBody>
        </p:sp>
        <p:sp>
          <p:nvSpPr>
            <p:cNvPr id="164" name="object 164"/>
            <p:cNvSpPr/>
            <p:nvPr/>
          </p:nvSpPr>
          <p:spPr>
            <a:xfrm>
              <a:off x="2884169" y="3992880"/>
              <a:ext cx="34290" cy="41910"/>
            </a:xfrm>
            <a:custGeom>
              <a:avLst/>
              <a:gdLst/>
              <a:ahLst/>
              <a:cxnLst/>
              <a:rect l="l" t="t" r="r" b="b"/>
              <a:pathLst>
                <a:path w="34289" h="41910">
                  <a:moveTo>
                    <a:pt x="16510" y="0"/>
                  </a:moveTo>
                  <a:lnTo>
                    <a:pt x="23574" y="1567"/>
                  </a:lnTo>
                  <a:lnTo>
                    <a:pt x="29210" y="5873"/>
                  </a:lnTo>
                  <a:lnTo>
                    <a:pt x="32940" y="12322"/>
                  </a:lnTo>
                  <a:lnTo>
                    <a:pt x="34290" y="20320"/>
                  </a:lnTo>
                  <a:lnTo>
                    <a:pt x="32940" y="28317"/>
                  </a:lnTo>
                  <a:lnTo>
                    <a:pt x="29209" y="34766"/>
                  </a:lnTo>
                  <a:lnTo>
                    <a:pt x="23574" y="39072"/>
                  </a:lnTo>
                  <a:lnTo>
                    <a:pt x="16510" y="40640"/>
                  </a:lnTo>
                  <a:lnTo>
                    <a:pt x="10179" y="39072"/>
                  </a:lnTo>
                  <a:lnTo>
                    <a:pt x="4921" y="34766"/>
                  </a:lnTo>
                  <a:lnTo>
                    <a:pt x="1329" y="28317"/>
                  </a:lnTo>
                  <a:lnTo>
                    <a:pt x="0" y="20320"/>
                  </a:lnTo>
                  <a:lnTo>
                    <a:pt x="1329" y="12322"/>
                  </a:lnTo>
                  <a:lnTo>
                    <a:pt x="4921" y="5873"/>
                  </a:lnTo>
                  <a:lnTo>
                    <a:pt x="10179" y="1567"/>
                  </a:lnTo>
                  <a:lnTo>
                    <a:pt x="16510" y="0"/>
                  </a:lnTo>
                  <a:close/>
                </a:path>
                <a:path w="34289" h="41910">
                  <a:moveTo>
                    <a:pt x="0" y="0"/>
                  </a:moveTo>
                  <a:lnTo>
                    <a:pt x="0" y="0"/>
                  </a:lnTo>
                </a:path>
                <a:path w="34289" h="41910">
                  <a:moveTo>
                    <a:pt x="34290" y="41910"/>
                  </a:moveTo>
                  <a:lnTo>
                    <a:pt x="34290" y="41910"/>
                  </a:lnTo>
                </a:path>
              </a:pathLst>
            </a:custGeom>
            <a:ln w="25518">
              <a:solidFill>
                <a:srgbClr val="000000"/>
              </a:solidFill>
            </a:ln>
          </p:spPr>
          <p:txBody>
            <a:bodyPr wrap="square" lIns="0" tIns="0" rIns="0" bIns="0" rtlCol="0"/>
            <a:lstStyle/>
            <a:p>
              <a:endParaRPr sz="1632"/>
            </a:p>
          </p:txBody>
        </p:sp>
        <p:sp>
          <p:nvSpPr>
            <p:cNvPr id="165" name="object 165"/>
            <p:cNvSpPr/>
            <p:nvPr/>
          </p:nvSpPr>
          <p:spPr>
            <a:xfrm>
              <a:off x="2787650" y="4064000"/>
              <a:ext cx="218440" cy="335280"/>
            </a:xfrm>
            <a:custGeom>
              <a:avLst/>
              <a:gdLst/>
              <a:ahLst/>
              <a:cxnLst/>
              <a:rect l="l" t="t" r="r" b="b"/>
              <a:pathLst>
                <a:path w="218439" h="335279">
                  <a:moveTo>
                    <a:pt x="105410" y="1270"/>
                  </a:moveTo>
                  <a:lnTo>
                    <a:pt x="81280" y="1270"/>
                  </a:lnTo>
                  <a:lnTo>
                    <a:pt x="78739" y="2539"/>
                  </a:lnTo>
                  <a:lnTo>
                    <a:pt x="74930" y="3810"/>
                  </a:lnTo>
                  <a:lnTo>
                    <a:pt x="72389" y="6350"/>
                  </a:lnTo>
                  <a:lnTo>
                    <a:pt x="68580" y="8889"/>
                  </a:lnTo>
                  <a:lnTo>
                    <a:pt x="67310" y="12700"/>
                  </a:lnTo>
                  <a:lnTo>
                    <a:pt x="63500" y="13970"/>
                  </a:lnTo>
                  <a:lnTo>
                    <a:pt x="59689" y="25400"/>
                  </a:lnTo>
                  <a:lnTo>
                    <a:pt x="2539" y="154939"/>
                  </a:lnTo>
                  <a:lnTo>
                    <a:pt x="2539" y="158750"/>
                  </a:lnTo>
                  <a:lnTo>
                    <a:pt x="0" y="160020"/>
                  </a:lnTo>
                  <a:lnTo>
                    <a:pt x="0" y="170179"/>
                  </a:lnTo>
                  <a:lnTo>
                    <a:pt x="2539" y="172720"/>
                  </a:lnTo>
                  <a:lnTo>
                    <a:pt x="2539" y="176529"/>
                  </a:lnTo>
                  <a:lnTo>
                    <a:pt x="3810" y="177800"/>
                  </a:lnTo>
                  <a:lnTo>
                    <a:pt x="5080" y="180339"/>
                  </a:lnTo>
                  <a:lnTo>
                    <a:pt x="6350" y="181610"/>
                  </a:lnTo>
                  <a:lnTo>
                    <a:pt x="10160" y="184150"/>
                  </a:lnTo>
                  <a:lnTo>
                    <a:pt x="11430" y="185420"/>
                  </a:lnTo>
                  <a:lnTo>
                    <a:pt x="13969" y="186689"/>
                  </a:lnTo>
                  <a:lnTo>
                    <a:pt x="16510" y="186689"/>
                  </a:lnTo>
                  <a:lnTo>
                    <a:pt x="17780" y="189229"/>
                  </a:lnTo>
                  <a:lnTo>
                    <a:pt x="142239" y="189229"/>
                  </a:lnTo>
                  <a:lnTo>
                    <a:pt x="142239" y="335280"/>
                  </a:lnTo>
                  <a:lnTo>
                    <a:pt x="180339" y="335280"/>
                  </a:lnTo>
                  <a:lnTo>
                    <a:pt x="180339" y="157479"/>
                  </a:lnTo>
                  <a:lnTo>
                    <a:pt x="179069" y="154939"/>
                  </a:lnTo>
                  <a:lnTo>
                    <a:pt x="176530" y="153670"/>
                  </a:lnTo>
                  <a:lnTo>
                    <a:pt x="176530" y="152400"/>
                  </a:lnTo>
                  <a:lnTo>
                    <a:pt x="173989" y="151129"/>
                  </a:lnTo>
                  <a:lnTo>
                    <a:pt x="172719" y="148589"/>
                  </a:lnTo>
                  <a:lnTo>
                    <a:pt x="168910" y="147320"/>
                  </a:lnTo>
                  <a:lnTo>
                    <a:pt x="166369" y="147320"/>
                  </a:lnTo>
                  <a:lnTo>
                    <a:pt x="162560" y="146050"/>
                  </a:lnTo>
                  <a:lnTo>
                    <a:pt x="154939" y="146050"/>
                  </a:lnTo>
                  <a:lnTo>
                    <a:pt x="86360" y="142239"/>
                  </a:lnTo>
                  <a:lnTo>
                    <a:pt x="105410" y="85089"/>
                  </a:lnTo>
                  <a:lnTo>
                    <a:pt x="218439" y="85089"/>
                  </a:lnTo>
                  <a:lnTo>
                    <a:pt x="217169" y="83820"/>
                  </a:lnTo>
                  <a:lnTo>
                    <a:pt x="217169" y="82550"/>
                  </a:lnTo>
                  <a:lnTo>
                    <a:pt x="214630" y="78739"/>
                  </a:lnTo>
                  <a:lnTo>
                    <a:pt x="213360" y="77470"/>
                  </a:lnTo>
                  <a:lnTo>
                    <a:pt x="212089" y="77470"/>
                  </a:lnTo>
                  <a:lnTo>
                    <a:pt x="210819" y="73660"/>
                  </a:lnTo>
                  <a:lnTo>
                    <a:pt x="209550" y="73660"/>
                  </a:lnTo>
                  <a:lnTo>
                    <a:pt x="207010" y="72389"/>
                  </a:lnTo>
                  <a:lnTo>
                    <a:pt x="138430" y="72389"/>
                  </a:lnTo>
                  <a:lnTo>
                    <a:pt x="124460" y="48260"/>
                  </a:lnTo>
                  <a:lnTo>
                    <a:pt x="127000" y="46989"/>
                  </a:lnTo>
                  <a:lnTo>
                    <a:pt x="127000" y="40639"/>
                  </a:lnTo>
                  <a:lnTo>
                    <a:pt x="129539" y="38100"/>
                  </a:lnTo>
                  <a:lnTo>
                    <a:pt x="129539" y="26670"/>
                  </a:lnTo>
                  <a:lnTo>
                    <a:pt x="127000" y="25400"/>
                  </a:lnTo>
                  <a:lnTo>
                    <a:pt x="127000" y="21589"/>
                  </a:lnTo>
                  <a:lnTo>
                    <a:pt x="125730" y="17779"/>
                  </a:lnTo>
                  <a:lnTo>
                    <a:pt x="124460" y="16510"/>
                  </a:lnTo>
                  <a:lnTo>
                    <a:pt x="123189" y="13970"/>
                  </a:lnTo>
                  <a:lnTo>
                    <a:pt x="120650" y="10160"/>
                  </a:lnTo>
                  <a:lnTo>
                    <a:pt x="119380" y="8889"/>
                  </a:lnTo>
                  <a:lnTo>
                    <a:pt x="116839" y="7620"/>
                  </a:lnTo>
                  <a:lnTo>
                    <a:pt x="111760" y="2539"/>
                  </a:lnTo>
                  <a:lnTo>
                    <a:pt x="107950" y="2539"/>
                  </a:lnTo>
                  <a:lnTo>
                    <a:pt x="105410" y="1270"/>
                  </a:lnTo>
                  <a:close/>
                </a:path>
                <a:path w="218439" h="335279">
                  <a:moveTo>
                    <a:pt x="218439" y="85089"/>
                  </a:moveTo>
                  <a:lnTo>
                    <a:pt x="105410" y="85089"/>
                  </a:lnTo>
                  <a:lnTo>
                    <a:pt x="119380" y="105410"/>
                  </a:lnTo>
                  <a:lnTo>
                    <a:pt x="201930" y="105410"/>
                  </a:lnTo>
                  <a:lnTo>
                    <a:pt x="204469" y="104139"/>
                  </a:lnTo>
                  <a:lnTo>
                    <a:pt x="207010" y="104139"/>
                  </a:lnTo>
                  <a:lnTo>
                    <a:pt x="212089" y="101600"/>
                  </a:lnTo>
                  <a:lnTo>
                    <a:pt x="213360" y="100329"/>
                  </a:lnTo>
                  <a:lnTo>
                    <a:pt x="214630" y="97789"/>
                  </a:lnTo>
                  <a:lnTo>
                    <a:pt x="217169" y="97789"/>
                  </a:lnTo>
                  <a:lnTo>
                    <a:pt x="217169" y="92710"/>
                  </a:lnTo>
                  <a:lnTo>
                    <a:pt x="218439" y="91439"/>
                  </a:lnTo>
                  <a:lnTo>
                    <a:pt x="218439" y="85089"/>
                  </a:lnTo>
                  <a:close/>
                </a:path>
                <a:path w="218439" h="335279">
                  <a:moveTo>
                    <a:pt x="99060" y="0"/>
                  </a:moveTo>
                  <a:lnTo>
                    <a:pt x="88900" y="0"/>
                  </a:lnTo>
                  <a:lnTo>
                    <a:pt x="85089" y="1270"/>
                  </a:lnTo>
                  <a:lnTo>
                    <a:pt x="101600" y="1270"/>
                  </a:lnTo>
                  <a:lnTo>
                    <a:pt x="99060" y="0"/>
                  </a:lnTo>
                  <a:close/>
                </a:path>
              </a:pathLst>
            </a:custGeom>
            <a:solidFill>
              <a:srgbClr val="F29ED0"/>
            </a:solidFill>
          </p:spPr>
          <p:txBody>
            <a:bodyPr wrap="square" lIns="0" tIns="0" rIns="0" bIns="0" rtlCol="0"/>
            <a:lstStyle/>
            <a:p>
              <a:endParaRPr sz="1632"/>
            </a:p>
          </p:txBody>
        </p:sp>
      </p:grpSp>
      <p:sp>
        <p:nvSpPr>
          <p:cNvPr id="166" name="object 166"/>
          <p:cNvSpPr txBox="1"/>
          <p:nvPr/>
        </p:nvSpPr>
        <p:spPr>
          <a:xfrm>
            <a:off x="2080240" y="2643584"/>
            <a:ext cx="183686"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A</a:t>
            </a:r>
            <a:endParaRPr sz="1632">
              <a:latin typeface="DejaVu Sans"/>
              <a:cs typeface="DejaVu Sans"/>
            </a:endParaRPr>
          </a:p>
        </p:txBody>
      </p:sp>
      <p:grpSp>
        <p:nvGrpSpPr>
          <p:cNvPr id="167" name="object 167"/>
          <p:cNvGrpSpPr/>
          <p:nvPr/>
        </p:nvGrpSpPr>
        <p:grpSpPr>
          <a:xfrm>
            <a:off x="1983216" y="3650979"/>
            <a:ext cx="365645" cy="327641"/>
            <a:chOff x="506412" y="4023042"/>
            <a:chExt cx="403225" cy="361315"/>
          </a:xfrm>
        </p:grpSpPr>
        <p:sp>
          <p:nvSpPr>
            <p:cNvPr id="168" name="object 168"/>
            <p:cNvSpPr/>
            <p:nvPr/>
          </p:nvSpPr>
          <p:spPr>
            <a:xfrm>
              <a:off x="519429" y="4036059"/>
              <a:ext cx="374650" cy="334010"/>
            </a:xfrm>
            <a:custGeom>
              <a:avLst/>
              <a:gdLst/>
              <a:ahLst/>
              <a:cxnLst/>
              <a:rect l="l" t="t" r="r" b="b"/>
              <a:pathLst>
                <a:path w="374650" h="334010">
                  <a:moveTo>
                    <a:pt x="45720" y="5079"/>
                  </a:moveTo>
                  <a:lnTo>
                    <a:pt x="132079" y="93979"/>
                  </a:lnTo>
                  <a:lnTo>
                    <a:pt x="115570" y="97789"/>
                  </a:lnTo>
                  <a:lnTo>
                    <a:pt x="93979" y="104139"/>
                  </a:lnTo>
                  <a:lnTo>
                    <a:pt x="55879" y="120650"/>
                  </a:lnTo>
                  <a:lnTo>
                    <a:pt x="26670" y="146050"/>
                  </a:lnTo>
                  <a:lnTo>
                    <a:pt x="2540" y="193039"/>
                  </a:lnTo>
                  <a:lnTo>
                    <a:pt x="1270" y="208279"/>
                  </a:lnTo>
                  <a:lnTo>
                    <a:pt x="0" y="217169"/>
                  </a:lnTo>
                  <a:lnTo>
                    <a:pt x="1270" y="228600"/>
                  </a:lnTo>
                  <a:lnTo>
                    <a:pt x="5079" y="238760"/>
                  </a:lnTo>
                  <a:lnTo>
                    <a:pt x="7620" y="248919"/>
                  </a:lnTo>
                  <a:lnTo>
                    <a:pt x="35560" y="288289"/>
                  </a:lnTo>
                  <a:lnTo>
                    <a:pt x="83820" y="318769"/>
                  </a:lnTo>
                  <a:lnTo>
                    <a:pt x="139700" y="332739"/>
                  </a:lnTo>
                  <a:lnTo>
                    <a:pt x="152400" y="334009"/>
                  </a:lnTo>
                  <a:lnTo>
                    <a:pt x="215900" y="334009"/>
                  </a:lnTo>
                  <a:lnTo>
                    <a:pt x="229870" y="332739"/>
                  </a:lnTo>
                  <a:lnTo>
                    <a:pt x="246379" y="332739"/>
                  </a:lnTo>
                  <a:lnTo>
                    <a:pt x="255270" y="328929"/>
                  </a:lnTo>
                  <a:lnTo>
                    <a:pt x="270510" y="326389"/>
                  </a:lnTo>
                  <a:lnTo>
                    <a:pt x="280670" y="322579"/>
                  </a:lnTo>
                  <a:lnTo>
                    <a:pt x="293370" y="316229"/>
                  </a:lnTo>
                  <a:lnTo>
                    <a:pt x="306070" y="311150"/>
                  </a:lnTo>
                  <a:lnTo>
                    <a:pt x="318770" y="303529"/>
                  </a:lnTo>
                  <a:lnTo>
                    <a:pt x="355600" y="269239"/>
                  </a:lnTo>
                  <a:lnTo>
                    <a:pt x="369570" y="238760"/>
                  </a:lnTo>
                  <a:lnTo>
                    <a:pt x="373380" y="227329"/>
                  </a:lnTo>
                  <a:lnTo>
                    <a:pt x="374650" y="213360"/>
                  </a:lnTo>
                  <a:lnTo>
                    <a:pt x="373380" y="198119"/>
                  </a:lnTo>
                  <a:lnTo>
                    <a:pt x="372110" y="187960"/>
                  </a:lnTo>
                  <a:lnTo>
                    <a:pt x="353060" y="152400"/>
                  </a:lnTo>
                  <a:lnTo>
                    <a:pt x="325120" y="125729"/>
                  </a:lnTo>
                  <a:lnTo>
                    <a:pt x="299720" y="113029"/>
                  </a:lnTo>
                  <a:lnTo>
                    <a:pt x="285750" y="105410"/>
                  </a:lnTo>
                  <a:lnTo>
                    <a:pt x="273050" y="101600"/>
                  </a:lnTo>
                  <a:lnTo>
                    <a:pt x="259079" y="97789"/>
                  </a:lnTo>
                  <a:lnTo>
                    <a:pt x="246379" y="95250"/>
                  </a:lnTo>
                  <a:lnTo>
                    <a:pt x="234950" y="93979"/>
                  </a:lnTo>
                  <a:lnTo>
                    <a:pt x="326595" y="17779"/>
                  </a:lnTo>
                  <a:lnTo>
                    <a:pt x="177800" y="17779"/>
                  </a:lnTo>
                  <a:lnTo>
                    <a:pt x="172629" y="16510"/>
                  </a:lnTo>
                  <a:lnTo>
                    <a:pt x="106679" y="16510"/>
                  </a:lnTo>
                  <a:lnTo>
                    <a:pt x="45720" y="5079"/>
                  </a:lnTo>
                  <a:close/>
                </a:path>
                <a:path w="374650" h="334010">
                  <a:moveTo>
                    <a:pt x="255270" y="0"/>
                  </a:moveTo>
                  <a:lnTo>
                    <a:pt x="177800" y="0"/>
                  </a:lnTo>
                  <a:lnTo>
                    <a:pt x="177800" y="17779"/>
                  </a:lnTo>
                  <a:lnTo>
                    <a:pt x="254000" y="17779"/>
                  </a:lnTo>
                  <a:lnTo>
                    <a:pt x="255270" y="0"/>
                  </a:lnTo>
                  <a:close/>
                </a:path>
                <a:path w="374650" h="334010">
                  <a:moveTo>
                    <a:pt x="347980" y="0"/>
                  </a:moveTo>
                  <a:lnTo>
                    <a:pt x="254000" y="17779"/>
                  </a:lnTo>
                  <a:lnTo>
                    <a:pt x="326595" y="17779"/>
                  </a:lnTo>
                  <a:lnTo>
                    <a:pt x="347980" y="0"/>
                  </a:lnTo>
                  <a:close/>
                </a:path>
                <a:path w="374650" h="334010">
                  <a:moveTo>
                    <a:pt x="105410" y="0"/>
                  </a:moveTo>
                  <a:lnTo>
                    <a:pt x="106679" y="16510"/>
                  </a:lnTo>
                  <a:lnTo>
                    <a:pt x="172629" y="16510"/>
                  </a:lnTo>
                  <a:lnTo>
                    <a:pt x="105410" y="0"/>
                  </a:lnTo>
                  <a:close/>
                </a:path>
              </a:pathLst>
            </a:custGeom>
            <a:solidFill>
              <a:srgbClr val="909090"/>
            </a:solidFill>
          </p:spPr>
          <p:txBody>
            <a:bodyPr wrap="square" lIns="0" tIns="0" rIns="0" bIns="0" rtlCol="0"/>
            <a:lstStyle/>
            <a:p>
              <a:endParaRPr sz="1632"/>
            </a:p>
          </p:txBody>
        </p:sp>
        <p:sp>
          <p:nvSpPr>
            <p:cNvPr id="169" name="object 169"/>
            <p:cNvSpPr/>
            <p:nvPr/>
          </p:nvSpPr>
          <p:spPr>
            <a:xfrm>
              <a:off x="519429" y="4036059"/>
              <a:ext cx="377190" cy="335280"/>
            </a:xfrm>
            <a:custGeom>
              <a:avLst/>
              <a:gdLst/>
              <a:ahLst/>
              <a:cxnLst/>
              <a:rect l="l" t="t" r="r" b="b"/>
              <a:pathLst>
                <a:path w="377190" h="335279">
                  <a:moveTo>
                    <a:pt x="45720" y="5079"/>
                  </a:moveTo>
                  <a:lnTo>
                    <a:pt x="106679" y="16510"/>
                  </a:lnTo>
                  <a:lnTo>
                    <a:pt x="105410" y="0"/>
                  </a:lnTo>
                  <a:lnTo>
                    <a:pt x="177800" y="17779"/>
                  </a:lnTo>
                  <a:lnTo>
                    <a:pt x="177800" y="0"/>
                  </a:lnTo>
                  <a:lnTo>
                    <a:pt x="255270" y="0"/>
                  </a:lnTo>
                  <a:lnTo>
                    <a:pt x="254000" y="17779"/>
                  </a:lnTo>
                  <a:lnTo>
                    <a:pt x="347980" y="0"/>
                  </a:lnTo>
                  <a:lnTo>
                    <a:pt x="234950" y="93979"/>
                  </a:lnTo>
                  <a:lnTo>
                    <a:pt x="246379" y="95250"/>
                  </a:lnTo>
                  <a:lnTo>
                    <a:pt x="259079" y="97789"/>
                  </a:lnTo>
                  <a:lnTo>
                    <a:pt x="273050" y="101600"/>
                  </a:lnTo>
                  <a:lnTo>
                    <a:pt x="285750" y="105410"/>
                  </a:lnTo>
                  <a:lnTo>
                    <a:pt x="299720" y="113029"/>
                  </a:lnTo>
                  <a:lnTo>
                    <a:pt x="312420" y="118110"/>
                  </a:lnTo>
                  <a:lnTo>
                    <a:pt x="325120" y="125729"/>
                  </a:lnTo>
                  <a:lnTo>
                    <a:pt x="336550" y="135889"/>
                  </a:lnTo>
                  <a:lnTo>
                    <a:pt x="344170" y="143510"/>
                  </a:lnTo>
                  <a:lnTo>
                    <a:pt x="353060" y="152400"/>
                  </a:lnTo>
                  <a:lnTo>
                    <a:pt x="372110" y="187960"/>
                  </a:lnTo>
                  <a:lnTo>
                    <a:pt x="374650" y="213360"/>
                  </a:lnTo>
                  <a:lnTo>
                    <a:pt x="373380" y="227329"/>
                  </a:lnTo>
                  <a:lnTo>
                    <a:pt x="369570" y="238760"/>
                  </a:lnTo>
                  <a:lnTo>
                    <a:pt x="367030" y="250189"/>
                  </a:lnTo>
                  <a:lnTo>
                    <a:pt x="334010" y="292100"/>
                  </a:lnTo>
                  <a:lnTo>
                    <a:pt x="293370" y="316229"/>
                  </a:lnTo>
                  <a:lnTo>
                    <a:pt x="280670" y="322579"/>
                  </a:lnTo>
                  <a:lnTo>
                    <a:pt x="270510" y="326389"/>
                  </a:lnTo>
                  <a:lnTo>
                    <a:pt x="255270" y="328929"/>
                  </a:lnTo>
                  <a:lnTo>
                    <a:pt x="246379" y="332739"/>
                  </a:lnTo>
                  <a:lnTo>
                    <a:pt x="229870" y="332739"/>
                  </a:lnTo>
                  <a:lnTo>
                    <a:pt x="215900" y="334009"/>
                  </a:lnTo>
                  <a:lnTo>
                    <a:pt x="152400" y="334009"/>
                  </a:lnTo>
                  <a:lnTo>
                    <a:pt x="102870" y="326389"/>
                  </a:lnTo>
                  <a:lnTo>
                    <a:pt x="63500" y="308609"/>
                  </a:lnTo>
                  <a:lnTo>
                    <a:pt x="24129" y="276859"/>
                  </a:lnTo>
                  <a:lnTo>
                    <a:pt x="5079" y="238760"/>
                  </a:lnTo>
                  <a:lnTo>
                    <a:pt x="1270" y="228600"/>
                  </a:lnTo>
                  <a:lnTo>
                    <a:pt x="0" y="217169"/>
                  </a:lnTo>
                  <a:lnTo>
                    <a:pt x="1270" y="208279"/>
                  </a:lnTo>
                  <a:lnTo>
                    <a:pt x="2540" y="193039"/>
                  </a:lnTo>
                  <a:lnTo>
                    <a:pt x="26670" y="146050"/>
                  </a:lnTo>
                  <a:lnTo>
                    <a:pt x="55879" y="120650"/>
                  </a:lnTo>
                  <a:lnTo>
                    <a:pt x="93979" y="104139"/>
                  </a:lnTo>
                  <a:lnTo>
                    <a:pt x="132079" y="93979"/>
                  </a:lnTo>
                  <a:lnTo>
                    <a:pt x="45720" y="5079"/>
                  </a:lnTo>
                  <a:close/>
                </a:path>
                <a:path w="377190" h="335279">
                  <a:moveTo>
                    <a:pt x="0" y="0"/>
                  </a:moveTo>
                  <a:lnTo>
                    <a:pt x="0" y="0"/>
                  </a:lnTo>
                </a:path>
                <a:path w="377190" h="335279">
                  <a:moveTo>
                    <a:pt x="377189" y="335279"/>
                  </a:moveTo>
                  <a:lnTo>
                    <a:pt x="377189" y="335279"/>
                  </a:lnTo>
                </a:path>
              </a:pathLst>
            </a:custGeom>
            <a:ln w="25518">
              <a:solidFill>
                <a:srgbClr val="000000"/>
              </a:solidFill>
            </a:ln>
          </p:spPr>
          <p:txBody>
            <a:bodyPr wrap="square" lIns="0" tIns="0" rIns="0" bIns="0" rtlCol="0"/>
            <a:lstStyle/>
            <a:p>
              <a:endParaRPr sz="1632"/>
            </a:p>
          </p:txBody>
        </p:sp>
      </p:grpSp>
      <p:sp>
        <p:nvSpPr>
          <p:cNvPr id="170" name="object 170"/>
          <p:cNvSpPr txBox="1"/>
          <p:nvPr/>
        </p:nvSpPr>
        <p:spPr>
          <a:xfrm>
            <a:off x="2092910" y="3633992"/>
            <a:ext cx="175625"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C</a:t>
            </a:r>
            <a:endParaRPr sz="1632">
              <a:latin typeface="DejaVu Sans"/>
              <a:cs typeface="DejaVu Sans"/>
            </a:endParaRPr>
          </a:p>
        </p:txBody>
      </p:sp>
      <p:grpSp>
        <p:nvGrpSpPr>
          <p:cNvPr id="171" name="object 171"/>
          <p:cNvGrpSpPr/>
          <p:nvPr/>
        </p:nvGrpSpPr>
        <p:grpSpPr>
          <a:xfrm>
            <a:off x="1983216" y="4142727"/>
            <a:ext cx="365645" cy="328792"/>
            <a:chOff x="506412" y="4565332"/>
            <a:chExt cx="403225" cy="362585"/>
          </a:xfrm>
        </p:grpSpPr>
        <p:sp>
          <p:nvSpPr>
            <p:cNvPr id="172" name="object 172"/>
            <p:cNvSpPr/>
            <p:nvPr/>
          </p:nvSpPr>
          <p:spPr>
            <a:xfrm>
              <a:off x="519429" y="4578350"/>
              <a:ext cx="374650" cy="335280"/>
            </a:xfrm>
            <a:custGeom>
              <a:avLst/>
              <a:gdLst/>
              <a:ahLst/>
              <a:cxnLst/>
              <a:rect l="l" t="t" r="r" b="b"/>
              <a:pathLst>
                <a:path w="374650" h="335279">
                  <a:moveTo>
                    <a:pt x="45720" y="5080"/>
                  </a:moveTo>
                  <a:lnTo>
                    <a:pt x="132079" y="95250"/>
                  </a:lnTo>
                  <a:lnTo>
                    <a:pt x="115570" y="97789"/>
                  </a:lnTo>
                  <a:lnTo>
                    <a:pt x="93979" y="102869"/>
                  </a:lnTo>
                  <a:lnTo>
                    <a:pt x="55879" y="121919"/>
                  </a:lnTo>
                  <a:lnTo>
                    <a:pt x="26670" y="147319"/>
                  </a:lnTo>
                  <a:lnTo>
                    <a:pt x="2540" y="191769"/>
                  </a:lnTo>
                  <a:lnTo>
                    <a:pt x="1270" y="208280"/>
                  </a:lnTo>
                  <a:lnTo>
                    <a:pt x="0" y="217169"/>
                  </a:lnTo>
                  <a:lnTo>
                    <a:pt x="1270" y="228600"/>
                  </a:lnTo>
                  <a:lnTo>
                    <a:pt x="5079" y="240030"/>
                  </a:lnTo>
                  <a:lnTo>
                    <a:pt x="7620" y="248919"/>
                  </a:lnTo>
                  <a:lnTo>
                    <a:pt x="46990" y="298450"/>
                  </a:lnTo>
                  <a:lnTo>
                    <a:pt x="83820" y="318769"/>
                  </a:lnTo>
                  <a:lnTo>
                    <a:pt x="124460" y="331469"/>
                  </a:lnTo>
                  <a:lnTo>
                    <a:pt x="152400" y="335280"/>
                  </a:lnTo>
                  <a:lnTo>
                    <a:pt x="215900" y="335280"/>
                  </a:lnTo>
                  <a:lnTo>
                    <a:pt x="229870" y="334010"/>
                  </a:lnTo>
                  <a:lnTo>
                    <a:pt x="246379" y="334010"/>
                  </a:lnTo>
                  <a:lnTo>
                    <a:pt x="255270" y="330200"/>
                  </a:lnTo>
                  <a:lnTo>
                    <a:pt x="280670" y="323850"/>
                  </a:lnTo>
                  <a:lnTo>
                    <a:pt x="293370" y="317500"/>
                  </a:lnTo>
                  <a:lnTo>
                    <a:pt x="334010" y="293369"/>
                  </a:lnTo>
                  <a:lnTo>
                    <a:pt x="361950" y="260350"/>
                  </a:lnTo>
                  <a:lnTo>
                    <a:pt x="369570" y="240030"/>
                  </a:lnTo>
                  <a:lnTo>
                    <a:pt x="373380" y="228600"/>
                  </a:lnTo>
                  <a:lnTo>
                    <a:pt x="374650" y="212089"/>
                  </a:lnTo>
                  <a:lnTo>
                    <a:pt x="373380" y="198119"/>
                  </a:lnTo>
                  <a:lnTo>
                    <a:pt x="372110" y="187960"/>
                  </a:lnTo>
                  <a:lnTo>
                    <a:pt x="353060" y="153669"/>
                  </a:lnTo>
                  <a:lnTo>
                    <a:pt x="325120" y="127000"/>
                  </a:lnTo>
                  <a:lnTo>
                    <a:pt x="285750" y="106680"/>
                  </a:lnTo>
                  <a:lnTo>
                    <a:pt x="246379" y="95250"/>
                  </a:lnTo>
                  <a:lnTo>
                    <a:pt x="234950" y="95250"/>
                  </a:lnTo>
                  <a:lnTo>
                    <a:pt x="326881" y="17780"/>
                  </a:lnTo>
                  <a:lnTo>
                    <a:pt x="177800" y="17780"/>
                  </a:lnTo>
                  <a:lnTo>
                    <a:pt x="172629" y="16510"/>
                  </a:lnTo>
                  <a:lnTo>
                    <a:pt x="106679" y="16510"/>
                  </a:lnTo>
                  <a:lnTo>
                    <a:pt x="45720" y="5080"/>
                  </a:lnTo>
                  <a:close/>
                </a:path>
                <a:path w="374650" h="335279">
                  <a:moveTo>
                    <a:pt x="255270" y="0"/>
                  </a:moveTo>
                  <a:lnTo>
                    <a:pt x="177800" y="0"/>
                  </a:lnTo>
                  <a:lnTo>
                    <a:pt x="177800" y="17780"/>
                  </a:lnTo>
                  <a:lnTo>
                    <a:pt x="254000" y="17780"/>
                  </a:lnTo>
                  <a:lnTo>
                    <a:pt x="255270" y="0"/>
                  </a:lnTo>
                  <a:close/>
                </a:path>
                <a:path w="374650" h="335279">
                  <a:moveTo>
                    <a:pt x="347980" y="0"/>
                  </a:moveTo>
                  <a:lnTo>
                    <a:pt x="254000" y="17780"/>
                  </a:lnTo>
                  <a:lnTo>
                    <a:pt x="326881" y="17780"/>
                  </a:lnTo>
                  <a:lnTo>
                    <a:pt x="347980" y="0"/>
                  </a:lnTo>
                  <a:close/>
                </a:path>
                <a:path w="374650" h="335279">
                  <a:moveTo>
                    <a:pt x="105410" y="0"/>
                  </a:moveTo>
                  <a:lnTo>
                    <a:pt x="106679" y="16510"/>
                  </a:lnTo>
                  <a:lnTo>
                    <a:pt x="172629" y="16510"/>
                  </a:lnTo>
                  <a:lnTo>
                    <a:pt x="105410" y="0"/>
                  </a:lnTo>
                  <a:close/>
                </a:path>
              </a:pathLst>
            </a:custGeom>
            <a:solidFill>
              <a:srgbClr val="909090"/>
            </a:solidFill>
          </p:spPr>
          <p:txBody>
            <a:bodyPr wrap="square" lIns="0" tIns="0" rIns="0" bIns="0" rtlCol="0"/>
            <a:lstStyle/>
            <a:p>
              <a:endParaRPr sz="1632"/>
            </a:p>
          </p:txBody>
        </p:sp>
        <p:sp>
          <p:nvSpPr>
            <p:cNvPr id="173" name="object 173"/>
            <p:cNvSpPr/>
            <p:nvPr/>
          </p:nvSpPr>
          <p:spPr>
            <a:xfrm>
              <a:off x="519429" y="4578350"/>
              <a:ext cx="377190" cy="336550"/>
            </a:xfrm>
            <a:custGeom>
              <a:avLst/>
              <a:gdLst/>
              <a:ahLst/>
              <a:cxnLst/>
              <a:rect l="l" t="t" r="r" b="b"/>
              <a:pathLst>
                <a:path w="377190" h="336550">
                  <a:moveTo>
                    <a:pt x="45720" y="5080"/>
                  </a:moveTo>
                  <a:lnTo>
                    <a:pt x="106679" y="16510"/>
                  </a:lnTo>
                  <a:lnTo>
                    <a:pt x="105410" y="0"/>
                  </a:lnTo>
                  <a:lnTo>
                    <a:pt x="177800" y="17780"/>
                  </a:lnTo>
                  <a:lnTo>
                    <a:pt x="177800" y="0"/>
                  </a:lnTo>
                  <a:lnTo>
                    <a:pt x="255270" y="0"/>
                  </a:lnTo>
                  <a:lnTo>
                    <a:pt x="254000" y="17780"/>
                  </a:lnTo>
                  <a:lnTo>
                    <a:pt x="347980" y="0"/>
                  </a:lnTo>
                  <a:lnTo>
                    <a:pt x="234950" y="95250"/>
                  </a:lnTo>
                  <a:lnTo>
                    <a:pt x="246379" y="95250"/>
                  </a:lnTo>
                  <a:lnTo>
                    <a:pt x="259079" y="97789"/>
                  </a:lnTo>
                  <a:lnTo>
                    <a:pt x="299720" y="113030"/>
                  </a:lnTo>
                  <a:lnTo>
                    <a:pt x="336550" y="134619"/>
                  </a:lnTo>
                  <a:lnTo>
                    <a:pt x="367030" y="176530"/>
                  </a:lnTo>
                  <a:lnTo>
                    <a:pt x="374650" y="212089"/>
                  </a:lnTo>
                  <a:lnTo>
                    <a:pt x="373380" y="228600"/>
                  </a:lnTo>
                  <a:lnTo>
                    <a:pt x="369570" y="240030"/>
                  </a:lnTo>
                  <a:lnTo>
                    <a:pt x="367030" y="250189"/>
                  </a:lnTo>
                  <a:lnTo>
                    <a:pt x="334010" y="293369"/>
                  </a:lnTo>
                  <a:lnTo>
                    <a:pt x="293370" y="317500"/>
                  </a:lnTo>
                  <a:lnTo>
                    <a:pt x="280670" y="323850"/>
                  </a:lnTo>
                  <a:lnTo>
                    <a:pt x="270510" y="326389"/>
                  </a:lnTo>
                  <a:lnTo>
                    <a:pt x="255270" y="330200"/>
                  </a:lnTo>
                  <a:lnTo>
                    <a:pt x="246379" y="334010"/>
                  </a:lnTo>
                  <a:lnTo>
                    <a:pt x="229870" y="334010"/>
                  </a:lnTo>
                  <a:lnTo>
                    <a:pt x="215900" y="335280"/>
                  </a:lnTo>
                  <a:lnTo>
                    <a:pt x="152400" y="335280"/>
                  </a:lnTo>
                  <a:lnTo>
                    <a:pt x="102870" y="326389"/>
                  </a:lnTo>
                  <a:lnTo>
                    <a:pt x="63500" y="309880"/>
                  </a:lnTo>
                  <a:lnTo>
                    <a:pt x="35560" y="288289"/>
                  </a:lnTo>
                  <a:lnTo>
                    <a:pt x="24129" y="278130"/>
                  </a:lnTo>
                  <a:lnTo>
                    <a:pt x="13970" y="265430"/>
                  </a:lnTo>
                  <a:lnTo>
                    <a:pt x="7620" y="248919"/>
                  </a:lnTo>
                  <a:lnTo>
                    <a:pt x="5079" y="240030"/>
                  </a:lnTo>
                  <a:lnTo>
                    <a:pt x="1270" y="228600"/>
                  </a:lnTo>
                  <a:lnTo>
                    <a:pt x="0" y="217169"/>
                  </a:lnTo>
                  <a:lnTo>
                    <a:pt x="1270" y="208280"/>
                  </a:lnTo>
                  <a:lnTo>
                    <a:pt x="2540" y="191769"/>
                  </a:lnTo>
                  <a:lnTo>
                    <a:pt x="26670" y="147319"/>
                  </a:lnTo>
                  <a:lnTo>
                    <a:pt x="55879" y="121919"/>
                  </a:lnTo>
                  <a:lnTo>
                    <a:pt x="93979" y="102869"/>
                  </a:lnTo>
                  <a:lnTo>
                    <a:pt x="132079" y="95250"/>
                  </a:lnTo>
                  <a:lnTo>
                    <a:pt x="45720" y="5080"/>
                  </a:lnTo>
                  <a:close/>
                </a:path>
                <a:path w="377190" h="336550">
                  <a:moveTo>
                    <a:pt x="0" y="0"/>
                  </a:moveTo>
                  <a:lnTo>
                    <a:pt x="0" y="0"/>
                  </a:lnTo>
                </a:path>
                <a:path w="377190" h="336550">
                  <a:moveTo>
                    <a:pt x="377189" y="336550"/>
                  </a:moveTo>
                  <a:lnTo>
                    <a:pt x="377189" y="336550"/>
                  </a:lnTo>
                </a:path>
              </a:pathLst>
            </a:custGeom>
            <a:ln w="25518">
              <a:solidFill>
                <a:srgbClr val="000000"/>
              </a:solidFill>
            </a:ln>
          </p:spPr>
          <p:txBody>
            <a:bodyPr wrap="square" lIns="0" tIns="0" rIns="0" bIns="0" rtlCol="0"/>
            <a:lstStyle/>
            <a:p>
              <a:endParaRPr sz="1632"/>
            </a:p>
          </p:txBody>
        </p:sp>
      </p:grpSp>
      <p:sp>
        <p:nvSpPr>
          <p:cNvPr id="174" name="object 174"/>
          <p:cNvSpPr txBox="1"/>
          <p:nvPr/>
        </p:nvSpPr>
        <p:spPr>
          <a:xfrm>
            <a:off x="1725537" y="2527268"/>
            <a:ext cx="552210" cy="2089248"/>
          </a:xfrm>
          <a:prstGeom prst="rect">
            <a:avLst/>
          </a:prstGeom>
        </p:spPr>
        <p:txBody>
          <a:bodyPr vert="horz" wrap="square" lIns="0" tIns="11516" rIns="0" bIns="0" rtlCol="0">
            <a:spAutoFit/>
          </a:bodyPr>
          <a:lstStyle/>
          <a:p>
            <a:pPr marL="29943">
              <a:lnSpc>
                <a:spcPts val="1764"/>
              </a:lnSpc>
              <a:spcBef>
                <a:spcPts val="91"/>
              </a:spcBef>
            </a:pPr>
            <a:r>
              <a:rPr sz="1632" i="1" dirty="0">
                <a:latin typeface="DejaVu Sans"/>
                <a:cs typeface="DejaVu Sans"/>
              </a:rPr>
              <a:t>T</a:t>
            </a:r>
            <a:endParaRPr sz="1632">
              <a:latin typeface="DejaVu Sans"/>
              <a:cs typeface="DejaVu Sans"/>
            </a:endParaRPr>
          </a:p>
          <a:p>
            <a:pPr marL="32822" marR="388101" indent="-3455" algn="just">
              <a:lnSpc>
                <a:spcPct val="79900"/>
              </a:lnSpc>
              <a:spcBef>
                <a:spcPts val="199"/>
              </a:spcBef>
            </a:pPr>
            <a:r>
              <a:rPr sz="1632" i="1" dirty="0">
                <a:latin typeface="DejaVu Sans"/>
                <a:cs typeface="DejaVu Sans"/>
              </a:rPr>
              <a:t>a  s  k</a:t>
            </a:r>
            <a:endParaRPr sz="1632">
              <a:latin typeface="DejaVu Sans"/>
              <a:cs typeface="DejaVu Sans"/>
            </a:endParaRPr>
          </a:p>
          <a:p>
            <a:pPr marL="11516">
              <a:lnSpc>
                <a:spcPts val="1764"/>
              </a:lnSpc>
              <a:spcBef>
                <a:spcPts val="1170"/>
              </a:spcBef>
            </a:pPr>
            <a:r>
              <a:rPr sz="1632" i="1" dirty="0">
                <a:latin typeface="DejaVu Sans"/>
                <a:cs typeface="DejaVu Sans"/>
              </a:rPr>
              <a:t>O</a:t>
            </a:r>
            <a:endParaRPr sz="1632">
              <a:latin typeface="DejaVu Sans"/>
              <a:cs typeface="DejaVu Sans"/>
            </a:endParaRPr>
          </a:p>
          <a:p>
            <a:pPr marL="27063" marR="385798" indent="23033">
              <a:lnSpc>
                <a:spcPts val="1569"/>
              </a:lnSpc>
              <a:spcBef>
                <a:spcPts val="181"/>
              </a:spcBef>
            </a:pPr>
            <a:r>
              <a:rPr sz="1632" i="1" dirty="0">
                <a:latin typeface="DejaVu Sans"/>
                <a:cs typeface="DejaVu Sans"/>
              </a:rPr>
              <a:t>r  d</a:t>
            </a:r>
            <a:endParaRPr sz="1632">
              <a:latin typeface="DejaVu Sans"/>
              <a:cs typeface="DejaVu Sans"/>
            </a:endParaRPr>
          </a:p>
          <a:p>
            <a:pPr marL="29943">
              <a:lnSpc>
                <a:spcPts val="1410"/>
              </a:lnSpc>
              <a:tabLst>
                <a:tab pos="367948" algn="l"/>
              </a:tabLst>
            </a:pPr>
            <a:r>
              <a:rPr sz="2448" i="1" baseline="1543" dirty="0">
                <a:latin typeface="DejaVu Sans"/>
                <a:cs typeface="DejaVu Sans"/>
              </a:rPr>
              <a:t>e	</a:t>
            </a:r>
            <a:r>
              <a:rPr sz="1632" b="1" dirty="0">
                <a:solidFill>
                  <a:srgbClr val="FFFFFF"/>
                </a:solidFill>
                <a:latin typeface="DejaVu Sans"/>
                <a:cs typeface="DejaVu Sans"/>
              </a:rPr>
              <a:t>D</a:t>
            </a:r>
            <a:endParaRPr sz="1632">
              <a:latin typeface="DejaVu Sans"/>
              <a:cs typeface="DejaVu Sans"/>
            </a:endParaRPr>
          </a:p>
          <a:p>
            <a:pPr marL="50095">
              <a:lnSpc>
                <a:spcPts val="1732"/>
              </a:lnSpc>
            </a:pPr>
            <a:r>
              <a:rPr sz="1632" i="1" dirty="0">
                <a:latin typeface="DejaVu Sans"/>
                <a:cs typeface="DejaVu Sans"/>
              </a:rPr>
              <a:t>r</a:t>
            </a:r>
            <a:endParaRPr sz="1632">
              <a:latin typeface="DejaVu Sans"/>
              <a:cs typeface="DejaVu Sans"/>
            </a:endParaRPr>
          </a:p>
        </p:txBody>
      </p:sp>
      <p:grpSp>
        <p:nvGrpSpPr>
          <p:cNvPr id="175" name="object 175"/>
          <p:cNvGrpSpPr/>
          <p:nvPr/>
        </p:nvGrpSpPr>
        <p:grpSpPr>
          <a:xfrm>
            <a:off x="3629194" y="3123764"/>
            <a:ext cx="289061" cy="380615"/>
            <a:chOff x="2321560" y="3441641"/>
            <a:chExt cx="318770" cy="419734"/>
          </a:xfrm>
        </p:grpSpPr>
        <p:sp>
          <p:nvSpPr>
            <p:cNvPr id="176" name="object 176"/>
            <p:cNvSpPr/>
            <p:nvPr/>
          </p:nvSpPr>
          <p:spPr>
            <a:xfrm>
              <a:off x="2519680" y="3642360"/>
              <a:ext cx="120650" cy="218439"/>
            </a:xfrm>
            <a:prstGeom prst="rect">
              <a:avLst/>
            </a:prstGeom>
            <a:blipFill>
              <a:blip r:embed="rId13" cstate="print"/>
              <a:stretch>
                <a:fillRect/>
              </a:stretch>
            </a:blipFill>
          </p:spPr>
          <p:txBody>
            <a:bodyPr wrap="square" lIns="0" tIns="0" rIns="0" bIns="0" rtlCol="0"/>
            <a:lstStyle/>
            <a:p>
              <a:endParaRPr sz="1632"/>
            </a:p>
          </p:txBody>
        </p:sp>
        <p:sp>
          <p:nvSpPr>
            <p:cNvPr id="177" name="object 177"/>
            <p:cNvSpPr/>
            <p:nvPr/>
          </p:nvSpPr>
          <p:spPr>
            <a:xfrm>
              <a:off x="2321560" y="3454399"/>
              <a:ext cx="128270" cy="292100"/>
            </a:xfrm>
            <a:custGeom>
              <a:avLst/>
              <a:gdLst/>
              <a:ahLst/>
              <a:cxnLst/>
              <a:rect l="l" t="t" r="r" b="b"/>
              <a:pathLst>
                <a:path w="128269" h="292100">
                  <a:moveTo>
                    <a:pt x="119380" y="280670"/>
                  </a:moveTo>
                  <a:lnTo>
                    <a:pt x="0" y="280670"/>
                  </a:lnTo>
                  <a:lnTo>
                    <a:pt x="0" y="292100"/>
                  </a:lnTo>
                  <a:lnTo>
                    <a:pt x="119380" y="292100"/>
                  </a:lnTo>
                  <a:lnTo>
                    <a:pt x="119380" y="280670"/>
                  </a:lnTo>
                  <a:close/>
                </a:path>
                <a:path w="128269" h="292100">
                  <a:moveTo>
                    <a:pt x="128270" y="20320"/>
                  </a:moveTo>
                  <a:lnTo>
                    <a:pt x="126911" y="12331"/>
                  </a:lnTo>
                  <a:lnTo>
                    <a:pt x="123190" y="5880"/>
                  </a:lnTo>
                  <a:lnTo>
                    <a:pt x="117551" y="1574"/>
                  </a:lnTo>
                  <a:lnTo>
                    <a:pt x="110490" y="0"/>
                  </a:lnTo>
                  <a:lnTo>
                    <a:pt x="103416" y="1574"/>
                  </a:lnTo>
                  <a:lnTo>
                    <a:pt x="97777" y="5880"/>
                  </a:lnTo>
                  <a:lnTo>
                    <a:pt x="94056" y="12331"/>
                  </a:lnTo>
                  <a:lnTo>
                    <a:pt x="92710" y="20320"/>
                  </a:lnTo>
                  <a:lnTo>
                    <a:pt x="94056" y="28321"/>
                  </a:lnTo>
                  <a:lnTo>
                    <a:pt x="97790" y="34772"/>
                  </a:lnTo>
                  <a:lnTo>
                    <a:pt x="103416" y="39077"/>
                  </a:lnTo>
                  <a:lnTo>
                    <a:pt x="110490" y="40640"/>
                  </a:lnTo>
                  <a:lnTo>
                    <a:pt x="117551" y="39077"/>
                  </a:lnTo>
                  <a:lnTo>
                    <a:pt x="123190" y="34772"/>
                  </a:lnTo>
                  <a:lnTo>
                    <a:pt x="126911" y="28321"/>
                  </a:lnTo>
                  <a:lnTo>
                    <a:pt x="128270" y="20320"/>
                  </a:lnTo>
                  <a:close/>
                </a:path>
              </a:pathLst>
            </a:custGeom>
            <a:solidFill>
              <a:srgbClr val="F29ED0"/>
            </a:solidFill>
          </p:spPr>
          <p:txBody>
            <a:bodyPr wrap="square" lIns="0" tIns="0" rIns="0" bIns="0" rtlCol="0"/>
            <a:lstStyle/>
            <a:p>
              <a:endParaRPr sz="1632"/>
            </a:p>
          </p:txBody>
        </p:sp>
        <p:sp>
          <p:nvSpPr>
            <p:cNvPr id="178" name="object 178"/>
            <p:cNvSpPr/>
            <p:nvPr/>
          </p:nvSpPr>
          <p:spPr>
            <a:xfrm>
              <a:off x="2414270" y="3454400"/>
              <a:ext cx="35560" cy="41910"/>
            </a:xfrm>
            <a:custGeom>
              <a:avLst/>
              <a:gdLst/>
              <a:ahLst/>
              <a:cxnLst/>
              <a:rect l="l" t="t" r="r" b="b"/>
              <a:pathLst>
                <a:path w="35560" h="41910">
                  <a:moveTo>
                    <a:pt x="17780" y="0"/>
                  </a:moveTo>
                  <a:lnTo>
                    <a:pt x="24844" y="1567"/>
                  </a:lnTo>
                  <a:lnTo>
                    <a:pt x="30480" y="5873"/>
                  </a:lnTo>
                  <a:lnTo>
                    <a:pt x="34210" y="12322"/>
                  </a:lnTo>
                  <a:lnTo>
                    <a:pt x="35560" y="20320"/>
                  </a:lnTo>
                  <a:lnTo>
                    <a:pt x="34210" y="28317"/>
                  </a:lnTo>
                  <a:lnTo>
                    <a:pt x="30480" y="34766"/>
                  </a:lnTo>
                  <a:lnTo>
                    <a:pt x="24844" y="39072"/>
                  </a:lnTo>
                  <a:lnTo>
                    <a:pt x="17780" y="40639"/>
                  </a:lnTo>
                  <a:lnTo>
                    <a:pt x="10715" y="39072"/>
                  </a:lnTo>
                  <a:lnTo>
                    <a:pt x="5080" y="34766"/>
                  </a:lnTo>
                  <a:lnTo>
                    <a:pt x="1349" y="28317"/>
                  </a:lnTo>
                  <a:lnTo>
                    <a:pt x="0" y="20320"/>
                  </a:lnTo>
                  <a:lnTo>
                    <a:pt x="1349" y="12322"/>
                  </a:lnTo>
                  <a:lnTo>
                    <a:pt x="5079" y="5873"/>
                  </a:lnTo>
                  <a:lnTo>
                    <a:pt x="10715" y="1567"/>
                  </a:lnTo>
                  <a:lnTo>
                    <a:pt x="17780" y="0"/>
                  </a:lnTo>
                  <a:close/>
                </a:path>
                <a:path w="35560" h="41910">
                  <a:moveTo>
                    <a:pt x="0" y="0"/>
                  </a:moveTo>
                  <a:lnTo>
                    <a:pt x="0" y="0"/>
                  </a:lnTo>
                </a:path>
                <a:path w="35560" h="41910">
                  <a:moveTo>
                    <a:pt x="35560" y="41910"/>
                  </a:moveTo>
                  <a:lnTo>
                    <a:pt x="35560" y="41910"/>
                  </a:lnTo>
                </a:path>
              </a:pathLst>
            </a:custGeom>
            <a:ln w="25518">
              <a:solidFill>
                <a:srgbClr val="000000"/>
              </a:solidFill>
            </a:ln>
          </p:spPr>
          <p:txBody>
            <a:bodyPr wrap="square" lIns="0" tIns="0" rIns="0" bIns="0" rtlCol="0"/>
            <a:lstStyle/>
            <a:p>
              <a:endParaRPr sz="1632"/>
            </a:p>
          </p:txBody>
        </p:sp>
        <p:sp>
          <p:nvSpPr>
            <p:cNvPr id="179" name="object 179"/>
            <p:cNvSpPr/>
            <p:nvPr/>
          </p:nvSpPr>
          <p:spPr>
            <a:xfrm>
              <a:off x="2321560" y="3525520"/>
              <a:ext cx="217170" cy="335280"/>
            </a:xfrm>
            <a:custGeom>
              <a:avLst/>
              <a:gdLst/>
              <a:ahLst/>
              <a:cxnLst/>
              <a:rect l="l" t="t" r="r" b="b"/>
              <a:pathLst>
                <a:path w="217169" h="335279">
                  <a:moveTo>
                    <a:pt x="104139" y="1269"/>
                  </a:moveTo>
                  <a:lnTo>
                    <a:pt x="81279" y="1269"/>
                  </a:lnTo>
                  <a:lnTo>
                    <a:pt x="77469" y="2539"/>
                  </a:lnTo>
                  <a:lnTo>
                    <a:pt x="73659" y="5079"/>
                  </a:lnTo>
                  <a:lnTo>
                    <a:pt x="71119" y="6350"/>
                  </a:lnTo>
                  <a:lnTo>
                    <a:pt x="68579" y="8889"/>
                  </a:lnTo>
                  <a:lnTo>
                    <a:pt x="66039" y="12700"/>
                  </a:lnTo>
                  <a:lnTo>
                    <a:pt x="63500" y="13969"/>
                  </a:lnTo>
                  <a:lnTo>
                    <a:pt x="62229" y="19050"/>
                  </a:lnTo>
                  <a:lnTo>
                    <a:pt x="59689" y="21589"/>
                  </a:lnTo>
                  <a:lnTo>
                    <a:pt x="58419" y="25400"/>
                  </a:lnTo>
                  <a:lnTo>
                    <a:pt x="1269" y="154939"/>
                  </a:lnTo>
                  <a:lnTo>
                    <a:pt x="1269" y="158750"/>
                  </a:lnTo>
                  <a:lnTo>
                    <a:pt x="0" y="160019"/>
                  </a:lnTo>
                  <a:lnTo>
                    <a:pt x="0" y="170179"/>
                  </a:lnTo>
                  <a:lnTo>
                    <a:pt x="1269" y="172719"/>
                  </a:lnTo>
                  <a:lnTo>
                    <a:pt x="1269" y="176529"/>
                  </a:lnTo>
                  <a:lnTo>
                    <a:pt x="2539" y="177800"/>
                  </a:lnTo>
                  <a:lnTo>
                    <a:pt x="3809" y="181609"/>
                  </a:lnTo>
                  <a:lnTo>
                    <a:pt x="8889" y="184150"/>
                  </a:lnTo>
                  <a:lnTo>
                    <a:pt x="10159" y="185419"/>
                  </a:lnTo>
                  <a:lnTo>
                    <a:pt x="13969" y="186689"/>
                  </a:lnTo>
                  <a:lnTo>
                    <a:pt x="15239" y="186689"/>
                  </a:lnTo>
                  <a:lnTo>
                    <a:pt x="16509" y="189229"/>
                  </a:lnTo>
                  <a:lnTo>
                    <a:pt x="140969" y="189229"/>
                  </a:lnTo>
                  <a:lnTo>
                    <a:pt x="140969" y="335279"/>
                  </a:lnTo>
                  <a:lnTo>
                    <a:pt x="179069" y="335279"/>
                  </a:lnTo>
                  <a:lnTo>
                    <a:pt x="179069" y="157479"/>
                  </a:lnTo>
                  <a:lnTo>
                    <a:pt x="177800" y="154939"/>
                  </a:lnTo>
                  <a:lnTo>
                    <a:pt x="176529" y="153669"/>
                  </a:lnTo>
                  <a:lnTo>
                    <a:pt x="176529" y="152400"/>
                  </a:lnTo>
                  <a:lnTo>
                    <a:pt x="172719" y="151129"/>
                  </a:lnTo>
                  <a:lnTo>
                    <a:pt x="171450" y="149859"/>
                  </a:lnTo>
                  <a:lnTo>
                    <a:pt x="167639" y="147319"/>
                  </a:lnTo>
                  <a:lnTo>
                    <a:pt x="165100" y="147319"/>
                  </a:lnTo>
                  <a:lnTo>
                    <a:pt x="161289" y="146050"/>
                  </a:lnTo>
                  <a:lnTo>
                    <a:pt x="153669" y="146050"/>
                  </a:lnTo>
                  <a:lnTo>
                    <a:pt x="85089" y="143509"/>
                  </a:lnTo>
                  <a:lnTo>
                    <a:pt x="104139" y="85089"/>
                  </a:lnTo>
                  <a:lnTo>
                    <a:pt x="217169" y="85089"/>
                  </a:lnTo>
                  <a:lnTo>
                    <a:pt x="215900" y="83819"/>
                  </a:lnTo>
                  <a:lnTo>
                    <a:pt x="215900" y="82550"/>
                  </a:lnTo>
                  <a:lnTo>
                    <a:pt x="214629" y="78739"/>
                  </a:lnTo>
                  <a:lnTo>
                    <a:pt x="213359" y="77469"/>
                  </a:lnTo>
                  <a:lnTo>
                    <a:pt x="210819" y="77469"/>
                  </a:lnTo>
                  <a:lnTo>
                    <a:pt x="209550" y="74929"/>
                  </a:lnTo>
                  <a:lnTo>
                    <a:pt x="208279" y="74929"/>
                  </a:lnTo>
                  <a:lnTo>
                    <a:pt x="205739" y="73659"/>
                  </a:lnTo>
                  <a:lnTo>
                    <a:pt x="138429" y="73659"/>
                  </a:lnTo>
                  <a:lnTo>
                    <a:pt x="123189" y="49529"/>
                  </a:lnTo>
                  <a:lnTo>
                    <a:pt x="127000" y="46989"/>
                  </a:lnTo>
                  <a:lnTo>
                    <a:pt x="127000" y="40639"/>
                  </a:lnTo>
                  <a:lnTo>
                    <a:pt x="128269" y="38100"/>
                  </a:lnTo>
                  <a:lnTo>
                    <a:pt x="128269" y="26669"/>
                  </a:lnTo>
                  <a:lnTo>
                    <a:pt x="127000" y="25400"/>
                  </a:lnTo>
                  <a:lnTo>
                    <a:pt x="127000" y="21589"/>
                  </a:lnTo>
                  <a:lnTo>
                    <a:pt x="125729" y="19050"/>
                  </a:lnTo>
                  <a:lnTo>
                    <a:pt x="123189" y="17779"/>
                  </a:lnTo>
                  <a:lnTo>
                    <a:pt x="120650" y="10159"/>
                  </a:lnTo>
                  <a:lnTo>
                    <a:pt x="119379" y="8889"/>
                  </a:lnTo>
                  <a:lnTo>
                    <a:pt x="115569" y="7619"/>
                  </a:lnTo>
                  <a:lnTo>
                    <a:pt x="110489" y="2539"/>
                  </a:lnTo>
                  <a:lnTo>
                    <a:pt x="107950" y="2539"/>
                  </a:lnTo>
                  <a:lnTo>
                    <a:pt x="104139" y="1269"/>
                  </a:lnTo>
                  <a:close/>
                </a:path>
                <a:path w="217169" h="335279">
                  <a:moveTo>
                    <a:pt x="217169" y="85089"/>
                  </a:moveTo>
                  <a:lnTo>
                    <a:pt x="104139" y="85089"/>
                  </a:lnTo>
                  <a:lnTo>
                    <a:pt x="119379" y="106679"/>
                  </a:lnTo>
                  <a:lnTo>
                    <a:pt x="201929" y="106679"/>
                  </a:lnTo>
                  <a:lnTo>
                    <a:pt x="203200" y="104139"/>
                  </a:lnTo>
                  <a:lnTo>
                    <a:pt x="205739" y="104139"/>
                  </a:lnTo>
                  <a:lnTo>
                    <a:pt x="213359" y="100329"/>
                  </a:lnTo>
                  <a:lnTo>
                    <a:pt x="214629" y="97789"/>
                  </a:lnTo>
                  <a:lnTo>
                    <a:pt x="215900" y="97789"/>
                  </a:lnTo>
                  <a:lnTo>
                    <a:pt x="215900" y="93979"/>
                  </a:lnTo>
                  <a:lnTo>
                    <a:pt x="217169" y="92709"/>
                  </a:lnTo>
                  <a:lnTo>
                    <a:pt x="217169" y="85089"/>
                  </a:lnTo>
                  <a:close/>
                </a:path>
                <a:path w="217169" h="335279">
                  <a:moveTo>
                    <a:pt x="97789" y="0"/>
                  </a:moveTo>
                  <a:lnTo>
                    <a:pt x="88900" y="0"/>
                  </a:lnTo>
                  <a:lnTo>
                    <a:pt x="83819" y="1269"/>
                  </a:lnTo>
                  <a:lnTo>
                    <a:pt x="101600" y="1269"/>
                  </a:lnTo>
                  <a:lnTo>
                    <a:pt x="97789" y="0"/>
                  </a:lnTo>
                  <a:close/>
                </a:path>
              </a:pathLst>
            </a:custGeom>
            <a:solidFill>
              <a:srgbClr val="F29ED0"/>
            </a:solidFill>
          </p:spPr>
          <p:txBody>
            <a:bodyPr wrap="square" lIns="0" tIns="0" rIns="0" bIns="0" rtlCol="0"/>
            <a:lstStyle/>
            <a:p>
              <a:endParaRPr sz="1632"/>
            </a:p>
          </p:txBody>
        </p:sp>
      </p:grpSp>
      <p:grpSp>
        <p:nvGrpSpPr>
          <p:cNvPr id="180" name="object 180"/>
          <p:cNvGrpSpPr/>
          <p:nvPr/>
        </p:nvGrpSpPr>
        <p:grpSpPr>
          <a:xfrm>
            <a:off x="1975388" y="3180194"/>
            <a:ext cx="363342" cy="328792"/>
            <a:chOff x="497780" y="3503871"/>
            <a:chExt cx="400685" cy="362585"/>
          </a:xfrm>
        </p:grpSpPr>
        <p:sp>
          <p:nvSpPr>
            <p:cNvPr id="181" name="object 181"/>
            <p:cNvSpPr/>
            <p:nvPr/>
          </p:nvSpPr>
          <p:spPr>
            <a:xfrm>
              <a:off x="510540" y="3516630"/>
              <a:ext cx="374650" cy="335280"/>
            </a:xfrm>
            <a:custGeom>
              <a:avLst/>
              <a:gdLst/>
              <a:ahLst/>
              <a:cxnLst/>
              <a:rect l="l" t="t" r="r" b="b"/>
              <a:pathLst>
                <a:path w="374650" h="335279">
                  <a:moveTo>
                    <a:pt x="45719" y="5080"/>
                  </a:moveTo>
                  <a:lnTo>
                    <a:pt x="130809" y="95250"/>
                  </a:lnTo>
                  <a:lnTo>
                    <a:pt x="115569" y="97790"/>
                  </a:lnTo>
                  <a:lnTo>
                    <a:pt x="92709" y="102870"/>
                  </a:lnTo>
                  <a:lnTo>
                    <a:pt x="54609" y="121920"/>
                  </a:lnTo>
                  <a:lnTo>
                    <a:pt x="15239" y="160020"/>
                  </a:lnTo>
                  <a:lnTo>
                    <a:pt x="1269" y="207010"/>
                  </a:lnTo>
                  <a:lnTo>
                    <a:pt x="0" y="217170"/>
                  </a:lnTo>
                  <a:lnTo>
                    <a:pt x="13969" y="265430"/>
                  </a:lnTo>
                  <a:lnTo>
                    <a:pt x="46989" y="298450"/>
                  </a:lnTo>
                  <a:lnTo>
                    <a:pt x="83819" y="318770"/>
                  </a:lnTo>
                  <a:lnTo>
                    <a:pt x="123189" y="331470"/>
                  </a:lnTo>
                  <a:lnTo>
                    <a:pt x="139700" y="332740"/>
                  </a:lnTo>
                  <a:lnTo>
                    <a:pt x="152400" y="335280"/>
                  </a:lnTo>
                  <a:lnTo>
                    <a:pt x="215900" y="335280"/>
                  </a:lnTo>
                  <a:lnTo>
                    <a:pt x="229869" y="332740"/>
                  </a:lnTo>
                  <a:lnTo>
                    <a:pt x="246379" y="332740"/>
                  </a:lnTo>
                  <a:lnTo>
                    <a:pt x="255269" y="330200"/>
                  </a:lnTo>
                  <a:lnTo>
                    <a:pt x="269239" y="326390"/>
                  </a:lnTo>
                  <a:lnTo>
                    <a:pt x="280669" y="323850"/>
                  </a:lnTo>
                  <a:lnTo>
                    <a:pt x="293369" y="317500"/>
                  </a:lnTo>
                  <a:lnTo>
                    <a:pt x="332740" y="293370"/>
                  </a:lnTo>
                  <a:lnTo>
                    <a:pt x="361950" y="260350"/>
                  </a:lnTo>
                  <a:lnTo>
                    <a:pt x="369569" y="238760"/>
                  </a:lnTo>
                  <a:lnTo>
                    <a:pt x="373379" y="228600"/>
                  </a:lnTo>
                  <a:lnTo>
                    <a:pt x="374650" y="212090"/>
                  </a:lnTo>
                  <a:lnTo>
                    <a:pt x="373379" y="198120"/>
                  </a:lnTo>
                  <a:lnTo>
                    <a:pt x="370840" y="186690"/>
                  </a:lnTo>
                  <a:lnTo>
                    <a:pt x="367029" y="175260"/>
                  </a:lnTo>
                  <a:lnTo>
                    <a:pt x="359409" y="163830"/>
                  </a:lnTo>
                  <a:lnTo>
                    <a:pt x="351790" y="153670"/>
                  </a:lnTo>
                  <a:lnTo>
                    <a:pt x="344169" y="142240"/>
                  </a:lnTo>
                  <a:lnTo>
                    <a:pt x="336550" y="134620"/>
                  </a:lnTo>
                  <a:lnTo>
                    <a:pt x="325119" y="127000"/>
                  </a:lnTo>
                  <a:lnTo>
                    <a:pt x="312419" y="118110"/>
                  </a:lnTo>
                  <a:lnTo>
                    <a:pt x="299719" y="113030"/>
                  </a:lnTo>
                  <a:lnTo>
                    <a:pt x="285750" y="106680"/>
                  </a:lnTo>
                  <a:lnTo>
                    <a:pt x="273050" y="101600"/>
                  </a:lnTo>
                  <a:lnTo>
                    <a:pt x="257809" y="97790"/>
                  </a:lnTo>
                  <a:lnTo>
                    <a:pt x="246379" y="95250"/>
                  </a:lnTo>
                  <a:lnTo>
                    <a:pt x="234950" y="95250"/>
                  </a:lnTo>
                  <a:lnTo>
                    <a:pt x="327338" y="16510"/>
                  </a:lnTo>
                  <a:lnTo>
                    <a:pt x="177800" y="16510"/>
                  </a:lnTo>
                  <a:lnTo>
                    <a:pt x="172133" y="15240"/>
                  </a:lnTo>
                  <a:lnTo>
                    <a:pt x="105409" y="15240"/>
                  </a:lnTo>
                  <a:lnTo>
                    <a:pt x="45719" y="5080"/>
                  </a:lnTo>
                  <a:close/>
                </a:path>
                <a:path w="374650" h="335279">
                  <a:moveTo>
                    <a:pt x="255269" y="0"/>
                  </a:moveTo>
                  <a:lnTo>
                    <a:pt x="177800" y="0"/>
                  </a:lnTo>
                  <a:lnTo>
                    <a:pt x="177800" y="16510"/>
                  </a:lnTo>
                  <a:lnTo>
                    <a:pt x="254000" y="16510"/>
                  </a:lnTo>
                  <a:lnTo>
                    <a:pt x="255269" y="0"/>
                  </a:lnTo>
                  <a:close/>
                </a:path>
                <a:path w="374650" h="335279">
                  <a:moveTo>
                    <a:pt x="346709" y="0"/>
                  </a:moveTo>
                  <a:lnTo>
                    <a:pt x="254000" y="16510"/>
                  </a:lnTo>
                  <a:lnTo>
                    <a:pt x="327338" y="16510"/>
                  </a:lnTo>
                  <a:lnTo>
                    <a:pt x="346709" y="0"/>
                  </a:lnTo>
                  <a:close/>
                </a:path>
                <a:path w="374650" h="335279">
                  <a:moveTo>
                    <a:pt x="104139" y="0"/>
                  </a:moveTo>
                  <a:lnTo>
                    <a:pt x="105409" y="15240"/>
                  </a:lnTo>
                  <a:lnTo>
                    <a:pt x="172133" y="15240"/>
                  </a:lnTo>
                  <a:lnTo>
                    <a:pt x="104139" y="0"/>
                  </a:lnTo>
                  <a:close/>
                </a:path>
              </a:pathLst>
            </a:custGeom>
            <a:solidFill>
              <a:srgbClr val="909090"/>
            </a:solidFill>
          </p:spPr>
          <p:txBody>
            <a:bodyPr wrap="square" lIns="0" tIns="0" rIns="0" bIns="0" rtlCol="0"/>
            <a:lstStyle/>
            <a:p>
              <a:endParaRPr sz="1632"/>
            </a:p>
          </p:txBody>
        </p:sp>
        <p:sp>
          <p:nvSpPr>
            <p:cNvPr id="182" name="object 182"/>
            <p:cNvSpPr/>
            <p:nvPr/>
          </p:nvSpPr>
          <p:spPr>
            <a:xfrm>
              <a:off x="510540" y="3516630"/>
              <a:ext cx="375920" cy="336550"/>
            </a:xfrm>
            <a:custGeom>
              <a:avLst/>
              <a:gdLst/>
              <a:ahLst/>
              <a:cxnLst/>
              <a:rect l="l" t="t" r="r" b="b"/>
              <a:pathLst>
                <a:path w="375919" h="336550">
                  <a:moveTo>
                    <a:pt x="45719" y="5080"/>
                  </a:moveTo>
                  <a:lnTo>
                    <a:pt x="105409" y="15240"/>
                  </a:lnTo>
                  <a:lnTo>
                    <a:pt x="104139" y="0"/>
                  </a:lnTo>
                  <a:lnTo>
                    <a:pt x="177800" y="16510"/>
                  </a:lnTo>
                  <a:lnTo>
                    <a:pt x="177800" y="0"/>
                  </a:lnTo>
                  <a:lnTo>
                    <a:pt x="255269" y="0"/>
                  </a:lnTo>
                  <a:lnTo>
                    <a:pt x="254000" y="16510"/>
                  </a:lnTo>
                  <a:lnTo>
                    <a:pt x="346709" y="0"/>
                  </a:lnTo>
                  <a:lnTo>
                    <a:pt x="234950" y="95250"/>
                  </a:lnTo>
                  <a:lnTo>
                    <a:pt x="246379" y="95250"/>
                  </a:lnTo>
                  <a:lnTo>
                    <a:pt x="257809" y="97790"/>
                  </a:lnTo>
                  <a:lnTo>
                    <a:pt x="273050" y="101600"/>
                  </a:lnTo>
                  <a:lnTo>
                    <a:pt x="285750" y="106680"/>
                  </a:lnTo>
                  <a:lnTo>
                    <a:pt x="299719" y="113030"/>
                  </a:lnTo>
                  <a:lnTo>
                    <a:pt x="312419" y="118110"/>
                  </a:lnTo>
                  <a:lnTo>
                    <a:pt x="325119" y="127000"/>
                  </a:lnTo>
                  <a:lnTo>
                    <a:pt x="336550" y="134620"/>
                  </a:lnTo>
                  <a:lnTo>
                    <a:pt x="344169" y="142240"/>
                  </a:lnTo>
                  <a:lnTo>
                    <a:pt x="351790" y="153670"/>
                  </a:lnTo>
                  <a:lnTo>
                    <a:pt x="359409" y="163830"/>
                  </a:lnTo>
                  <a:lnTo>
                    <a:pt x="367029" y="175260"/>
                  </a:lnTo>
                  <a:lnTo>
                    <a:pt x="370840" y="186690"/>
                  </a:lnTo>
                  <a:lnTo>
                    <a:pt x="373379" y="198120"/>
                  </a:lnTo>
                  <a:lnTo>
                    <a:pt x="374650" y="212090"/>
                  </a:lnTo>
                  <a:lnTo>
                    <a:pt x="373379" y="228600"/>
                  </a:lnTo>
                  <a:lnTo>
                    <a:pt x="369569" y="238760"/>
                  </a:lnTo>
                  <a:lnTo>
                    <a:pt x="367029" y="250190"/>
                  </a:lnTo>
                  <a:lnTo>
                    <a:pt x="332740" y="293370"/>
                  </a:lnTo>
                  <a:lnTo>
                    <a:pt x="293369" y="317500"/>
                  </a:lnTo>
                  <a:lnTo>
                    <a:pt x="280669" y="323850"/>
                  </a:lnTo>
                  <a:lnTo>
                    <a:pt x="269239" y="326390"/>
                  </a:lnTo>
                  <a:lnTo>
                    <a:pt x="255269" y="330200"/>
                  </a:lnTo>
                  <a:lnTo>
                    <a:pt x="246379" y="332740"/>
                  </a:lnTo>
                  <a:lnTo>
                    <a:pt x="229869" y="332740"/>
                  </a:lnTo>
                  <a:lnTo>
                    <a:pt x="215900" y="335280"/>
                  </a:lnTo>
                  <a:lnTo>
                    <a:pt x="152400" y="335280"/>
                  </a:lnTo>
                  <a:lnTo>
                    <a:pt x="139700" y="332740"/>
                  </a:lnTo>
                  <a:lnTo>
                    <a:pt x="123189" y="331470"/>
                  </a:lnTo>
                  <a:lnTo>
                    <a:pt x="83819" y="318770"/>
                  </a:lnTo>
                  <a:lnTo>
                    <a:pt x="46989" y="298450"/>
                  </a:lnTo>
                  <a:lnTo>
                    <a:pt x="13969" y="265430"/>
                  </a:lnTo>
                  <a:lnTo>
                    <a:pt x="1269" y="228600"/>
                  </a:lnTo>
                  <a:lnTo>
                    <a:pt x="0" y="217170"/>
                  </a:lnTo>
                  <a:lnTo>
                    <a:pt x="1269" y="207010"/>
                  </a:lnTo>
                  <a:lnTo>
                    <a:pt x="2539" y="191770"/>
                  </a:lnTo>
                  <a:lnTo>
                    <a:pt x="26669" y="147320"/>
                  </a:lnTo>
                  <a:lnTo>
                    <a:pt x="71119" y="113030"/>
                  </a:lnTo>
                  <a:lnTo>
                    <a:pt x="115569" y="97790"/>
                  </a:lnTo>
                  <a:lnTo>
                    <a:pt x="130809" y="95250"/>
                  </a:lnTo>
                  <a:lnTo>
                    <a:pt x="45719" y="5080"/>
                  </a:lnTo>
                  <a:close/>
                </a:path>
                <a:path w="375919" h="336550">
                  <a:moveTo>
                    <a:pt x="0" y="0"/>
                  </a:moveTo>
                  <a:lnTo>
                    <a:pt x="0" y="0"/>
                  </a:lnTo>
                </a:path>
                <a:path w="375919" h="336550">
                  <a:moveTo>
                    <a:pt x="375919" y="336550"/>
                  </a:moveTo>
                  <a:lnTo>
                    <a:pt x="375919" y="336550"/>
                  </a:lnTo>
                </a:path>
              </a:pathLst>
            </a:custGeom>
            <a:ln w="25518">
              <a:solidFill>
                <a:srgbClr val="000000"/>
              </a:solidFill>
            </a:ln>
          </p:spPr>
          <p:txBody>
            <a:bodyPr wrap="square" lIns="0" tIns="0" rIns="0" bIns="0" rtlCol="0"/>
            <a:lstStyle/>
            <a:p>
              <a:endParaRPr sz="1632"/>
            </a:p>
          </p:txBody>
        </p:sp>
      </p:grpSp>
      <p:sp>
        <p:nvSpPr>
          <p:cNvPr id="183" name="object 183"/>
          <p:cNvSpPr txBox="1"/>
          <p:nvPr/>
        </p:nvSpPr>
        <p:spPr>
          <a:xfrm>
            <a:off x="2081394" y="3164125"/>
            <a:ext cx="181383" cy="262787"/>
          </a:xfrm>
          <a:prstGeom prst="rect">
            <a:avLst/>
          </a:prstGeom>
        </p:spPr>
        <p:txBody>
          <a:bodyPr vert="horz" wrap="square" lIns="0" tIns="11516" rIns="0" bIns="0" rtlCol="0">
            <a:spAutoFit/>
          </a:bodyPr>
          <a:lstStyle/>
          <a:p>
            <a:pPr marL="11516">
              <a:spcBef>
                <a:spcPts val="91"/>
              </a:spcBef>
            </a:pPr>
            <a:r>
              <a:rPr sz="1632" b="1" dirty="0">
                <a:solidFill>
                  <a:srgbClr val="FFFFFF"/>
                </a:solidFill>
                <a:latin typeface="DejaVu Sans"/>
                <a:cs typeface="DejaVu Sans"/>
              </a:rPr>
              <a:t>B</a:t>
            </a:r>
            <a:endParaRPr sz="1632">
              <a:latin typeface="DejaVu Sans"/>
              <a:cs typeface="DejaVu Sans"/>
            </a:endParaRPr>
          </a:p>
        </p:txBody>
      </p:sp>
      <p:sp>
        <p:nvSpPr>
          <p:cNvPr id="190" name="Rectangle 189"/>
          <p:cNvSpPr/>
          <p:nvPr/>
        </p:nvSpPr>
        <p:spPr>
          <a:xfrm>
            <a:off x="1720930" y="5157793"/>
            <a:ext cx="4756070" cy="1200329"/>
          </a:xfrm>
          <a:prstGeom prst="rect">
            <a:avLst/>
          </a:prstGeom>
        </p:spPr>
        <p:txBody>
          <a:bodyPr wrap="square">
            <a:spAutoFit/>
          </a:bodyPr>
          <a:lstStyle/>
          <a:p>
            <a:pPr marL="285750" indent="-285750">
              <a:buFont typeface="Arial" panose="020B0604020202020204" pitchFamily="34" charset="0"/>
              <a:buChar char="•"/>
            </a:pPr>
            <a:r>
              <a:rPr lang="en-US" dirty="0"/>
              <a:t>Latency is the </a:t>
            </a:r>
            <a:r>
              <a:rPr lang="en-US" b="1" dirty="0"/>
              <a:t>time from start to finish </a:t>
            </a:r>
            <a:r>
              <a:rPr lang="en-US" dirty="0"/>
              <a:t>for a given task.</a:t>
            </a:r>
          </a:p>
          <a:p>
            <a:pPr marL="285750" indent="-285750">
              <a:buFont typeface="Arial" panose="020B0604020202020204" pitchFamily="34" charset="0"/>
              <a:buChar char="•"/>
            </a:pPr>
            <a:r>
              <a:rPr lang="en-US" dirty="0"/>
              <a:t>Throughput is the </a:t>
            </a:r>
            <a:r>
              <a:rPr lang="en-US" b="1" dirty="0"/>
              <a:t>number of tasks</a:t>
            </a:r>
            <a:r>
              <a:rPr lang="en-US" dirty="0"/>
              <a:t> completed in a given time period.</a:t>
            </a:r>
            <a:endParaRPr lang="en-IN" dirty="0"/>
          </a:p>
        </p:txBody>
      </p:sp>
    </p:spTree>
    <p:extLst>
      <p:ext uri="{BB962C8B-B14F-4D97-AF65-F5344CB8AC3E}">
        <p14:creationId xmlns:p14="http://schemas.microsoft.com/office/powerpoint/2010/main" val="42744176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pPr marL="12700">
              <a:lnSpc>
                <a:spcPts val="1240"/>
              </a:lnSpc>
            </a:pPr>
            <a:r>
              <a:rPr lang="en-IN" spc="-25"/>
              <a:t>Computer Organization and Architecture</a:t>
            </a:r>
            <a:endParaRPr lang="en-IN" dirty="0"/>
          </a:p>
        </p:txBody>
      </p:sp>
      <p:sp>
        <p:nvSpPr>
          <p:cNvPr id="5" name="Slide Number Placeholder 4"/>
          <p:cNvSpPr>
            <a:spLocks noGrp="1"/>
          </p:cNvSpPr>
          <p:nvPr>
            <p:ph type="sldNum" sz="quarter" idx="4294967295"/>
          </p:nvPr>
        </p:nvSpPr>
        <p:spPr/>
        <p:txBody>
          <a:bodyPr/>
          <a:lstStyle/>
          <a:p>
            <a:pPr marL="38100">
              <a:lnSpc>
                <a:spcPts val="1240"/>
              </a:lnSpc>
            </a:pPr>
            <a:fld id="{81D60167-4931-47E6-BA6A-407CBD079E47}" type="slidenum">
              <a:rPr lang="en-IN" smtClean="0"/>
              <a:pPr marL="38100">
                <a:lnSpc>
                  <a:spcPts val="1240"/>
                </a:lnSpc>
              </a:pPr>
              <a:t>48</a:t>
            </a:fld>
            <a:endParaRPr lang="en-IN" dirty="0"/>
          </a:p>
        </p:txBody>
      </p:sp>
      <p:sp>
        <p:nvSpPr>
          <p:cNvPr id="6" name="Rectangle 5"/>
          <p:cNvSpPr/>
          <p:nvPr/>
        </p:nvSpPr>
        <p:spPr>
          <a:xfrm>
            <a:off x="1752600" y="304801"/>
            <a:ext cx="8404732" cy="4524315"/>
          </a:xfrm>
          <a:prstGeom prst="rect">
            <a:avLst/>
          </a:prstGeom>
        </p:spPr>
        <p:txBody>
          <a:bodyPr wrap="square">
            <a:spAutoFit/>
          </a:bodyPr>
          <a:lstStyle/>
          <a:p>
            <a:pPr marL="285750" indent="-285750" algn="just">
              <a:buFont typeface="Arial" panose="020B0604020202020204" pitchFamily="34" charset="0"/>
              <a:buChar char="•"/>
            </a:pPr>
            <a:r>
              <a:rPr lang="en-US" dirty="0"/>
              <a:t>Pipelining is a process of arrangement of hardware elements of the CPU such that its overall performance is increased. </a:t>
            </a:r>
          </a:p>
          <a:p>
            <a:pPr marL="285750" indent="-285750" algn="just">
              <a:buFont typeface="Arial" panose="020B0604020202020204" pitchFamily="34" charset="0"/>
              <a:buChar char="•"/>
            </a:pPr>
            <a:r>
              <a:rPr lang="en-US" dirty="0"/>
              <a:t>Simultaneous execution of more than one instruction takes place in a pipelined processor.</a:t>
            </a:r>
          </a:p>
          <a:p>
            <a:pPr marL="285750" indent="-285750" algn="just">
              <a:buFont typeface="Arial" panose="020B0604020202020204" pitchFamily="34" charset="0"/>
              <a:buChar char="•"/>
            </a:pPr>
            <a:r>
              <a:rPr lang="en-US" dirty="0"/>
              <a:t> Let us see a real-life example that works on the concept of pipelined operation. Consider a water bottle packaging plant. Let there be 3 stages that a bottle should pass through, Inserting the bottle(I), Filling water in the bottle(F), and Sealing the bottle(S). Let us consider these stages as stage 1, stage 2, and stage 3 respectively. Let each stage take 1 minute to complete its operation. </a:t>
            </a:r>
          </a:p>
          <a:p>
            <a:pPr marL="285750" indent="-285750" algn="just">
              <a:buFont typeface="Arial" panose="020B0604020202020204" pitchFamily="34" charset="0"/>
              <a:buChar char="•"/>
            </a:pPr>
            <a:r>
              <a:rPr lang="en-US" dirty="0"/>
              <a:t>Now, in a non-pipelined operation, a bottle is first inserted in the plant, after 1 minute it is moved to stage 2 where water is filled. Now, in stage 1 nothing is happening. Similarly, when the bottle moves to stage 3, both stage 1 and stage 2 are idle. But in pipelined operation, when the bottle is in stage 2, another bottle can be loaded at stage 1. Similarly, when the bottle is in stage 3, there can be one bottle each in stage 1 and stage 2. So, after each minute, we get a new bottle at the end of stage 3. Hence, the average time taken to manufacture 1 bottle is:</a:t>
            </a:r>
            <a:endParaRPr lang="en-IN" dirty="0"/>
          </a:p>
        </p:txBody>
      </p:sp>
      <p:pic>
        <p:nvPicPr>
          <p:cNvPr id="7" name="Picture 6"/>
          <p:cNvPicPr>
            <a:picLocks noChangeAspect="1"/>
          </p:cNvPicPr>
          <p:nvPr/>
        </p:nvPicPr>
        <p:blipFill>
          <a:blip r:embed="rId2"/>
          <a:stretch>
            <a:fillRect/>
          </a:stretch>
        </p:blipFill>
        <p:spPr>
          <a:xfrm>
            <a:off x="7772400" y="4849681"/>
            <a:ext cx="2495550" cy="1828800"/>
          </a:xfrm>
          <a:prstGeom prst="rect">
            <a:avLst/>
          </a:prstGeom>
        </p:spPr>
      </p:pic>
    </p:spTree>
    <p:extLst>
      <p:ext uri="{BB962C8B-B14F-4D97-AF65-F5344CB8AC3E}">
        <p14:creationId xmlns:p14="http://schemas.microsoft.com/office/powerpoint/2010/main" val="3522485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p:txBody>
          <a:bodyPr/>
          <a:lstStyle/>
          <a:p>
            <a:pPr marL="12700">
              <a:lnSpc>
                <a:spcPts val="1240"/>
              </a:lnSpc>
            </a:pPr>
            <a:r>
              <a:rPr lang="en-IN" spc="-25"/>
              <a:t>Computer Organization and Architecture</a:t>
            </a:r>
            <a:endParaRPr lang="en-IN" dirty="0"/>
          </a:p>
        </p:txBody>
      </p:sp>
      <p:sp>
        <p:nvSpPr>
          <p:cNvPr id="5" name="Slide Number Placeholder 4"/>
          <p:cNvSpPr>
            <a:spLocks noGrp="1"/>
          </p:cNvSpPr>
          <p:nvPr>
            <p:ph type="sldNum" sz="quarter" idx="4294967295"/>
          </p:nvPr>
        </p:nvSpPr>
        <p:spPr/>
        <p:txBody>
          <a:bodyPr/>
          <a:lstStyle/>
          <a:p>
            <a:pPr marL="38100">
              <a:lnSpc>
                <a:spcPts val="1240"/>
              </a:lnSpc>
            </a:pPr>
            <a:fld id="{81D60167-4931-47E6-BA6A-407CBD079E47}" type="slidenum">
              <a:rPr lang="en-IN" smtClean="0"/>
              <a:pPr marL="38100">
                <a:lnSpc>
                  <a:spcPts val="1240"/>
                </a:lnSpc>
              </a:pPr>
              <a:t>49</a:t>
            </a:fld>
            <a:endParaRPr lang="en-IN" dirty="0"/>
          </a:p>
        </p:txBody>
      </p:sp>
      <p:sp>
        <p:nvSpPr>
          <p:cNvPr id="6" name="Rectangle 5"/>
          <p:cNvSpPr/>
          <p:nvPr/>
        </p:nvSpPr>
        <p:spPr>
          <a:xfrm>
            <a:off x="2209800" y="457200"/>
            <a:ext cx="7467600" cy="3831818"/>
          </a:xfrm>
          <a:prstGeom prst="rect">
            <a:avLst/>
          </a:prstGeom>
        </p:spPr>
        <p:txBody>
          <a:bodyPr wrap="square">
            <a:spAutoFit/>
          </a:bodyPr>
          <a:lstStyle/>
          <a:p>
            <a:pPr>
              <a:lnSpc>
                <a:spcPct val="150000"/>
              </a:lnSpc>
            </a:pPr>
            <a:r>
              <a:rPr lang="en-US" dirty="0"/>
              <a:t>The same principles apply to processors where we pipeline instruction-execution. </a:t>
            </a:r>
          </a:p>
          <a:p>
            <a:pPr>
              <a:lnSpc>
                <a:spcPct val="150000"/>
              </a:lnSpc>
            </a:pPr>
            <a:r>
              <a:rPr lang="en-US" dirty="0"/>
              <a:t>MIPS instructions classically take f </a:t>
            </a:r>
            <a:r>
              <a:rPr lang="en-US" dirty="0" err="1"/>
              <a:t>ve</a:t>
            </a:r>
            <a:r>
              <a:rPr lang="en-US" dirty="0"/>
              <a:t> steps:</a:t>
            </a:r>
          </a:p>
          <a:p>
            <a:pPr>
              <a:lnSpc>
                <a:spcPct val="150000"/>
              </a:lnSpc>
            </a:pPr>
            <a:r>
              <a:rPr lang="en-US" dirty="0"/>
              <a:t>1. Fetch instruction from memory.</a:t>
            </a:r>
          </a:p>
          <a:p>
            <a:pPr>
              <a:lnSpc>
                <a:spcPct val="150000"/>
              </a:lnSpc>
            </a:pPr>
            <a:r>
              <a:rPr lang="en-US" dirty="0"/>
              <a:t>2. Read registers while decoding the instruction. T e regular format of MIPS </a:t>
            </a:r>
          </a:p>
          <a:p>
            <a:pPr>
              <a:lnSpc>
                <a:spcPct val="150000"/>
              </a:lnSpc>
            </a:pPr>
            <a:r>
              <a:rPr lang="en-US" dirty="0"/>
              <a:t>instructions allows reading and decoding to occur simultaneously.</a:t>
            </a:r>
          </a:p>
          <a:p>
            <a:pPr>
              <a:lnSpc>
                <a:spcPct val="150000"/>
              </a:lnSpc>
            </a:pPr>
            <a:r>
              <a:rPr lang="en-US" dirty="0"/>
              <a:t>3. Execute the operation or calculate an address.</a:t>
            </a:r>
          </a:p>
          <a:p>
            <a:pPr>
              <a:lnSpc>
                <a:spcPct val="150000"/>
              </a:lnSpc>
            </a:pPr>
            <a:r>
              <a:rPr lang="en-US" dirty="0"/>
              <a:t>4. Access an operand in data memory.</a:t>
            </a:r>
          </a:p>
          <a:p>
            <a:pPr>
              <a:lnSpc>
                <a:spcPct val="150000"/>
              </a:lnSpc>
            </a:pPr>
            <a:r>
              <a:rPr lang="en-US" dirty="0"/>
              <a:t>5. Write the result into a register</a:t>
            </a:r>
            <a:endParaRPr lang="en-IN" dirty="0"/>
          </a:p>
        </p:txBody>
      </p:sp>
    </p:spTree>
    <p:extLst>
      <p:ext uri="{BB962C8B-B14F-4D97-AF65-F5344CB8AC3E}">
        <p14:creationId xmlns:p14="http://schemas.microsoft.com/office/powerpoint/2010/main" val="3627037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E0EA1-9391-8A5E-7ECF-BAFB203F22F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85D0F9-0960-4EFB-BA6B-0CA6A2DF2FF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20F71160-0C0D-3616-56A1-7FA7FCA19AA1}"/>
              </a:ext>
            </a:extLst>
          </p:cNvPr>
          <p:cNvPicPr>
            <a:picLocks noChangeAspect="1"/>
          </p:cNvPicPr>
          <p:nvPr/>
        </p:nvPicPr>
        <p:blipFill>
          <a:blip r:embed="rId2"/>
          <a:stretch>
            <a:fillRect/>
          </a:stretch>
        </p:blipFill>
        <p:spPr>
          <a:xfrm>
            <a:off x="3528646" y="0"/>
            <a:ext cx="5134707" cy="6858000"/>
          </a:xfrm>
          <a:prstGeom prst="rect">
            <a:avLst/>
          </a:prstGeom>
        </p:spPr>
      </p:pic>
    </p:spTree>
    <p:extLst>
      <p:ext uri="{BB962C8B-B14F-4D97-AF65-F5344CB8AC3E}">
        <p14:creationId xmlns:p14="http://schemas.microsoft.com/office/powerpoint/2010/main" val="3305168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7C6D-2740-B56A-8B7C-AA848C03B6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78C234-72EB-A88F-7BA4-2F3E264B21B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23E7045-135A-C5CF-9372-A3E763A71C41}"/>
              </a:ext>
            </a:extLst>
          </p:cNvPr>
          <p:cNvPicPr>
            <a:picLocks noChangeAspect="1"/>
          </p:cNvPicPr>
          <p:nvPr/>
        </p:nvPicPr>
        <p:blipFill>
          <a:blip r:embed="rId2"/>
          <a:stretch>
            <a:fillRect/>
          </a:stretch>
        </p:blipFill>
        <p:spPr>
          <a:xfrm>
            <a:off x="2037783" y="2495419"/>
            <a:ext cx="8116433" cy="1867161"/>
          </a:xfrm>
          <a:prstGeom prst="rect">
            <a:avLst/>
          </a:prstGeom>
        </p:spPr>
      </p:pic>
    </p:spTree>
    <p:extLst>
      <p:ext uri="{BB962C8B-B14F-4D97-AF65-F5344CB8AC3E}">
        <p14:creationId xmlns:p14="http://schemas.microsoft.com/office/powerpoint/2010/main" val="1664094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7559" y="506145"/>
            <a:ext cx="6021911" cy="627182"/>
          </a:xfrm>
          <a:prstGeom prst="rect">
            <a:avLst/>
          </a:prstGeom>
        </p:spPr>
        <p:txBody>
          <a:bodyPr vert="horz" wrap="square" lIns="0" tIns="11516" rIns="0" bIns="0" rtlCol="0" anchor="ctr">
            <a:spAutoFit/>
          </a:bodyPr>
          <a:lstStyle/>
          <a:p>
            <a:pPr marL="11516">
              <a:spcBef>
                <a:spcPts val="91"/>
              </a:spcBef>
            </a:pPr>
            <a:r>
              <a:rPr b="1" spc="-5" dirty="0"/>
              <a:t>Pipelining </a:t>
            </a:r>
            <a:r>
              <a:rPr b="1" dirty="0"/>
              <a:t>a </a:t>
            </a:r>
            <a:r>
              <a:rPr b="1" spc="-5" dirty="0"/>
              <a:t>Digital</a:t>
            </a:r>
            <a:r>
              <a:rPr b="1" spc="-45" dirty="0"/>
              <a:t> </a:t>
            </a:r>
            <a:r>
              <a:rPr b="1" spc="-5" dirty="0"/>
              <a:t>System</a:t>
            </a:r>
          </a:p>
        </p:txBody>
      </p:sp>
      <p:sp>
        <p:nvSpPr>
          <p:cNvPr id="3" name="object 3"/>
          <p:cNvSpPr txBox="1"/>
          <p:nvPr/>
        </p:nvSpPr>
        <p:spPr>
          <a:xfrm>
            <a:off x="1968533" y="1504615"/>
            <a:ext cx="154895" cy="212829"/>
          </a:xfrm>
          <a:prstGeom prst="rect">
            <a:avLst/>
          </a:prstGeom>
        </p:spPr>
        <p:txBody>
          <a:bodyPr vert="horz" wrap="square" lIns="0" tIns="10365" rIns="0" bIns="0" rtlCol="0">
            <a:spAutoFit/>
          </a:bodyPr>
          <a:lstStyle/>
          <a:p>
            <a:pPr marL="11516">
              <a:spcBef>
                <a:spcPts val="82"/>
              </a:spcBef>
            </a:pPr>
            <a:r>
              <a:rPr sz="1315" spc="-9" dirty="0">
                <a:latin typeface="OpenSymbol"/>
                <a:cs typeface="OpenSymbol"/>
              </a:rPr>
              <a:t>●</a:t>
            </a:r>
            <a:endParaRPr sz="1315" dirty="0">
              <a:latin typeface="OpenSymbol"/>
              <a:cs typeface="OpenSymbol"/>
            </a:endParaRPr>
          </a:p>
        </p:txBody>
      </p:sp>
      <p:sp>
        <p:nvSpPr>
          <p:cNvPr id="5" name="object 5"/>
          <p:cNvSpPr txBox="1"/>
          <p:nvPr/>
        </p:nvSpPr>
        <p:spPr>
          <a:xfrm>
            <a:off x="2228512" y="1401659"/>
            <a:ext cx="7720002" cy="458226"/>
          </a:xfrm>
          <a:prstGeom prst="rect">
            <a:avLst/>
          </a:prstGeom>
        </p:spPr>
        <p:txBody>
          <a:bodyPr vert="horz" wrap="square" lIns="0" tIns="11516" rIns="0" bIns="0" rtlCol="0">
            <a:spAutoFit/>
          </a:bodyPr>
          <a:lstStyle/>
          <a:p>
            <a:pPr marL="11516">
              <a:spcBef>
                <a:spcPts val="91"/>
              </a:spcBef>
            </a:pPr>
            <a:r>
              <a:rPr sz="2902" spc="-9" dirty="0">
                <a:latin typeface="Liberation Sans"/>
                <a:cs typeface="Liberation Sans"/>
              </a:rPr>
              <a:t>Key idea: break big computation </a:t>
            </a:r>
            <a:r>
              <a:rPr sz="2902" spc="-5" dirty="0">
                <a:latin typeface="Liberation Sans"/>
                <a:cs typeface="Liberation Sans"/>
              </a:rPr>
              <a:t>up</a:t>
            </a:r>
            <a:r>
              <a:rPr sz="2902" spc="-9" dirty="0">
                <a:latin typeface="Liberation Sans"/>
                <a:cs typeface="Liberation Sans"/>
              </a:rPr>
              <a:t> into</a:t>
            </a:r>
            <a:r>
              <a:rPr lang="en-US" sz="2902" spc="-9" dirty="0">
                <a:latin typeface="Liberation Sans"/>
                <a:cs typeface="Liberation Sans"/>
              </a:rPr>
              <a:t> pieces</a:t>
            </a:r>
            <a:endParaRPr sz="2902" dirty="0">
              <a:latin typeface="Liberation Sans"/>
              <a:cs typeface="Liberation Sans"/>
            </a:endParaRPr>
          </a:p>
        </p:txBody>
      </p:sp>
      <p:sp>
        <p:nvSpPr>
          <p:cNvPr id="7" name="object 7"/>
          <p:cNvSpPr txBox="1"/>
          <p:nvPr/>
        </p:nvSpPr>
        <p:spPr>
          <a:xfrm>
            <a:off x="1968533" y="4604823"/>
            <a:ext cx="154895" cy="212829"/>
          </a:xfrm>
          <a:prstGeom prst="rect">
            <a:avLst/>
          </a:prstGeom>
        </p:spPr>
        <p:txBody>
          <a:bodyPr vert="horz" wrap="square" lIns="0" tIns="10365" rIns="0" bIns="0" rtlCol="0">
            <a:spAutoFit/>
          </a:bodyPr>
          <a:lstStyle/>
          <a:p>
            <a:pPr marL="11516">
              <a:spcBef>
                <a:spcPts val="82"/>
              </a:spcBef>
            </a:pPr>
            <a:r>
              <a:rPr sz="1315" spc="-9" dirty="0">
                <a:latin typeface="OpenSymbol"/>
                <a:cs typeface="OpenSymbol"/>
              </a:rPr>
              <a:t>●</a:t>
            </a:r>
            <a:endParaRPr sz="1315">
              <a:latin typeface="OpenSymbol"/>
              <a:cs typeface="OpenSymbol"/>
            </a:endParaRPr>
          </a:p>
        </p:txBody>
      </p:sp>
      <p:grpSp>
        <p:nvGrpSpPr>
          <p:cNvPr id="8" name="object 8"/>
          <p:cNvGrpSpPr/>
          <p:nvPr/>
        </p:nvGrpSpPr>
        <p:grpSpPr>
          <a:xfrm>
            <a:off x="3235333" y="2098859"/>
            <a:ext cx="5458761" cy="863728"/>
            <a:chOff x="1395730" y="2564131"/>
            <a:chExt cx="6019800" cy="952500"/>
          </a:xfrm>
        </p:grpSpPr>
        <p:sp>
          <p:nvSpPr>
            <p:cNvPr id="9" name="object 9"/>
            <p:cNvSpPr/>
            <p:nvPr/>
          </p:nvSpPr>
          <p:spPr>
            <a:xfrm>
              <a:off x="1700530" y="2583180"/>
              <a:ext cx="5410200" cy="914400"/>
            </a:xfrm>
            <a:custGeom>
              <a:avLst/>
              <a:gdLst/>
              <a:ahLst/>
              <a:cxnLst/>
              <a:rect l="l" t="t" r="r" b="b"/>
              <a:pathLst>
                <a:path w="5410200" h="914400">
                  <a:moveTo>
                    <a:pt x="5410200" y="0"/>
                  </a:moveTo>
                  <a:lnTo>
                    <a:pt x="0" y="0"/>
                  </a:lnTo>
                  <a:lnTo>
                    <a:pt x="0" y="914400"/>
                  </a:lnTo>
                  <a:lnTo>
                    <a:pt x="5410200" y="914400"/>
                  </a:lnTo>
                  <a:close/>
                </a:path>
              </a:pathLst>
            </a:custGeom>
            <a:solidFill>
              <a:srgbClr val="608EFC"/>
            </a:solidFill>
          </p:spPr>
          <p:txBody>
            <a:bodyPr wrap="square" lIns="0" tIns="0" rIns="0" bIns="0" rtlCol="0"/>
            <a:lstStyle/>
            <a:p>
              <a:endParaRPr sz="1632"/>
            </a:p>
          </p:txBody>
        </p:sp>
        <p:sp>
          <p:nvSpPr>
            <p:cNvPr id="10" name="object 10"/>
            <p:cNvSpPr/>
            <p:nvPr/>
          </p:nvSpPr>
          <p:spPr>
            <a:xfrm>
              <a:off x="1700530" y="2583180"/>
              <a:ext cx="5410200" cy="914400"/>
            </a:xfrm>
            <a:custGeom>
              <a:avLst/>
              <a:gdLst/>
              <a:ahLst/>
              <a:cxnLst/>
              <a:rect l="l" t="t" r="r" b="b"/>
              <a:pathLst>
                <a:path w="5410200" h="914400">
                  <a:moveTo>
                    <a:pt x="2705099" y="914400"/>
                  </a:moveTo>
                  <a:lnTo>
                    <a:pt x="0" y="914400"/>
                  </a:lnTo>
                  <a:lnTo>
                    <a:pt x="0" y="0"/>
                  </a:lnTo>
                  <a:lnTo>
                    <a:pt x="5410200" y="0"/>
                  </a:lnTo>
                  <a:lnTo>
                    <a:pt x="5410200" y="914400"/>
                  </a:lnTo>
                  <a:lnTo>
                    <a:pt x="2705099" y="914400"/>
                  </a:lnTo>
                  <a:close/>
                </a:path>
              </a:pathLst>
            </a:custGeom>
            <a:ln w="38097">
              <a:solidFill>
                <a:srgbClr val="000000"/>
              </a:solidFill>
            </a:ln>
          </p:spPr>
          <p:txBody>
            <a:bodyPr wrap="square" lIns="0" tIns="0" rIns="0" bIns="0" rtlCol="0"/>
            <a:lstStyle/>
            <a:p>
              <a:endParaRPr sz="1632"/>
            </a:p>
          </p:txBody>
        </p:sp>
        <p:sp>
          <p:nvSpPr>
            <p:cNvPr id="11" name="object 11"/>
            <p:cNvSpPr/>
            <p:nvPr/>
          </p:nvSpPr>
          <p:spPr>
            <a:xfrm>
              <a:off x="1395730" y="3040380"/>
              <a:ext cx="144780" cy="0"/>
            </a:xfrm>
            <a:custGeom>
              <a:avLst/>
              <a:gdLst/>
              <a:ahLst/>
              <a:cxnLst/>
              <a:rect l="l" t="t" r="r" b="b"/>
              <a:pathLst>
                <a:path w="144780">
                  <a:moveTo>
                    <a:pt x="0" y="0"/>
                  </a:moveTo>
                  <a:lnTo>
                    <a:pt x="144779" y="0"/>
                  </a:lnTo>
                </a:path>
              </a:pathLst>
            </a:custGeom>
            <a:ln w="57146">
              <a:solidFill>
                <a:srgbClr val="980000"/>
              </a:solidFill>
            </a:ln>
          </p:spPr>
          <p:txBody>
            <a:bodyPr wrap="square" lIns="0" tIns="0" rIns="0" bIns="0" rtlCol="0"/>
            <a:lstStyle/>
            <a:p>
              <a:endParaRPr sz="1632"/>
            </a:p>
          </p:txBody>
        </p:sp>
        <p:sp>
          <p:nvSpPr>
            <p:cNvPr id="12" name="object 12"/>
            <p:cNvSpPr/>
            <p:nvPr/>
          </p:nvSpPr>
          <p:spPr>
            <a:xfrm>
              <a:off x="1529080" y="2954020"/>
              <a:ext cx="171450" cy="172720"/>
            </a:xfrm>
            <a:custGeom>
              <a:avLst/>
              <a:gdLst/>
              <a:ahLst/>
              <a:cxnLst/>
              <a:rect l="l" t="t" r="r" b="b"/>
              <a:pathLst>
                <a:path w="171450" h="172719">
                  <a:moveTo>
                    <a:pt x="0" y="0"/>
                  </a:moveTo>
                  <a:lnTo>
                    <a:pt x="0" y="172719"/>
                  </a:lnTo>
                  <a:lnTo>
                    <a:pt x="171450" y="86359"/>
                  </a:lnTo>
                  <a:lnTo>
                    <a:pt x="0" y="0"/>
                  </a:lnTo>
                  <a:close/>
                </a:path>
              </a:pathLst>
            </a:custGeom>
            <a:solidFill>
              <a:srgbClr val="980000"/>
            </a:solidFill>
          </p:spPr>
          <p:txBody>
            <a:bodyPr wrap="square" lIns="0" tIns="0" rIns="0" bIns="0" rtlCol="0"/>
            <a:lstStyle/>
            <a:p>
              <a:endParaRPr sz="1632"/>
            </a:p>
          </p:txBody>
        </p:sp>
        <p:sp>
          <p:nvSpPr>
            <p:cNvPr id="13" name="object 13"/>
            <p:cNvSpPr/>
            <p:nvPr/>
          </p:nvSpPr>
          <p:spPr>
            <a:xfrm>
              <a:off x="7110730" y="3040380"/>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14" name="object 14"/>
            <p:cNvSpPr/>
            <p:nvPr/>
          </p:nvSpPr>
          <p:spPr>
            <a:xfrm>
              <a:off x="7244080" y="2954020"/>
              <a:ext cx="171450" cy="172720"/>
            </a:xfrm>
            <a:custGeom>
              <a:avLst/>
              <a:gdLst/>
              <a:ahLst/>
              <a:cxnLst/>
              <a:rect l="l" t="t" r="r" b="b"/>
              <a:pathLst>
                <a:path w="171450" h="172719">
                  <a:moveTo>
                    <a:pt x="0" y="0"/>
                  </a:moveTo>
                  <a:lnTo>
                    <a:pt x="0" y="172719"/>
                  </a:lnTo>
                  <a:lnTo>
                    <a:pt x="171450" y="86359"/>
                  </a:lnTo>
                  <a:lnTo>
                    <a:pt x="0" y="0"/>
                  </a:lnTo>
                  <a:close/>
                </a:path>
              </a:pathLst>
            </a:custGeom>
            <a:solidFill>
              <a:srgbClr val="980000"/>
            </a:solidFill>
          </p:spPr>
          <p:txBody>
            <a:bodyPr wrap="square" lIns="0" tIns="0" rIns="0" bIns="0" rtlCol="0"/>
            <a:lstStyle/>
            <a:p>
              <a:endParaRPr sz="1632"/>
            </a:p>
          </p:txBody>
        </p:sp>
      </p:grpSp>
      <p:grpSp>
        <p:nvGrpSpPr>
          <p:cNvPr id="15" name="object 15"/>
          <p:cNvGrpSpPr/>
          <p:nvPr/>
        </p:nvGrpSpPr>
        <p:grpSpPr>
          <a:xfrm>
            <a:off x="3553002" y="3168725"/>
            <a:ext cx="4905975" cy="78311"/>
            <a:chOff x="1700529" y="3683000"/>
            <a:chExt cx="5410200" cy="86360"/>
          </a:xfrm>
        </p:grpSpPr>
        <p:sp>
          <p:nvSpPr>
            <p:cNvPr id="16" name="object 16"/>
            <p:cNvSpPr/>
            <p:nvPr/>
          </p:nvSpPr>
          <p:spPr>
            <a:xfrm>
              <a:off x="1780539" y="3726180"/>
              <a:ext cx="5251450" cy="0"/>
            </a:xfrm>
            <a:custGeom>
              <a:avLst/>
              <a:gdLst/>
              <a:ahLst/>
              <a:cxnLst/>
              <a:rect l="l" t="t" r="r" b="b"/>
              <a:pathLst>
                <a:path w="5251450">
                  <a:moveTo>
                    <a:pt x="0" y="0"/>
                  </a:moveTo>
                  <a:lnTo>
                    <a:pt x="5251450" y="0"/>
                  </a:lnTo>
                </a:path>
              </a:pathLst>
            </a:custGeom>
            <a:ln w="28393">
              <a:solidFill>
                <a:srgbClr val="000000"/>
              </a:solidFill>
            </a:ln>
          </p:spPr>
          <p:txBody>
            <a:bodyPr wrap="square" lIns="0" tIns="0" rIns="0" bIns="0" rtlCol="0"/>
            <a:lstStyle/>
            <a:p>
              <a:endParaRPr sz="1632"/>
            </a:p>
          </p:txBody>
        </p:sp>
        <p:sp>
          <p:nvSpPr>
            <p:cNvPr id="17" name="object 17"/>
            <p:cNvSpPr/>
            <p:nvPr/>
          </p:nvSpPr>
          <p:spPr>
            <a:xfrm>
              <a:off x="1700530" y="3682999"/>
              <a:ext cx="5410200" cy="86360"/>
            </a:xfrm>
            <a:custGeom>
              <a:avLst/>
              <a:gdLst/>
              <a:ahLst/>
              <a:cxnLst/>
              <a:rect l="l" t="t" r="r" b="b"/>
              <a:pathLst>
                <a:path w="5410200" h="86360">
                  <a:moveTo>
                    <a:pt x="86360" y="0"/>
                  </a:moveTo>
                  <a:lnTo>
                    <a:pt x="0" y="43180"/>
                  </a:lnTo>
                  <a:lnTo>
                    <a:pt x="86360" y="86360"/>
                  </a:lnTo>
                  <a:lnTo>
                    <a:pt x="86360" y="0"/>
                  </a:lnTo>
                  <a:close/>
                </a:path>
                <a:path w="5410200" h="86360">
                  <a:moveTo>
                    <a:pt x="5410200" y="43180"/>
                  </a:moveTo>
                  <a:lnTo>
                    <a:pt x="5325110" y="0"/>
                  </a:lnTo>
                  <a:lnTo>
                    <a:pt x="5325110" y="86360"/>
                  </a:lnTo>
                  <a:lnTo>
                    <a:pt x="5410200" y="43180"/>
                  </a:lnTo>
                  <a:close/>
                </a:path>
              </a:pathLst>
            </a:custGeom>
            <a:solidFill>
              <a:srgbClr val="000000"/>
            </a:solidFill>
          </p:spPr>
          <p:txBody>
            <a:bodyPr wrap="square" lIns="0" tIns="0" rIns="0" bIns="0" rtlCol="0"/>
            <a:lstStyle/>
            <a:p>
              <a:endParaRPr sz="1632"/>
            </a:p>
          </p:txBody>
        </p:sp>
      </p:grpSp>
      <p:sp>
        <p:nvSpPr>
          <p:cNvPr id="18" name="object 18"/>
          <p:cNvSpPr txBox="1"/>
          <p:nvPr/>
        </p:nvSpPr>
        <p:spPr>
          <a:xfrm>
            <a:off x="2249424" y="3543073"/>
            <a:ext cx="7291878" cy="614358"/>
          </a:xfrm>
          <a:prstGeom prst="rect">
            <a:avLst/>
          </a:prstGeom>
        </p:spPr>
        <p:txBody>
          <a:bodyPr vert="horz" wrap="square" lIns="0" tIns="11516" rIns="0" bIns="0" rtlCol="0">
            <a:spAutoFit/>
          </a:bodyPr>
          <a:lstStyle/>
          <a:p>
            <a:pPr marL="755472" algn="ctr">
              <a:lnSpc>
                <a:spcPts val="1301"/>
              </a:lnSpc>
            </a:pPr>
            <a:r>
              <a:rPr sz="1270" b="1" spc="185" dirty="0">
                <a:latin typeface="TeXGyreHeros"/>
                <a:cs typeface="TeXGyreHeros"/>
              </a:rPr>
              <a:t>1ns</a:t>
            </a:r>
            <a:endParaRPr sz="1270" dirty="0">
              <a:latin typeface="TeXGyreHeros"/>
              <a:cs typeface="TeXGyreHeros"/>
            </a:endParaRPr>
          </a:p>
          <a:p>
            <a:pPr marL="11516" marR="4607">
              <a:lnSpc>
                <a:spcPts val="3255"/>
              </a:lnSpc>
              <a:spcBef>
                <a:spcPts val="77"/>
              </a:spcBef>
            </a:pPr>
            <a:r>
              <a:rPr sz="2902" spc="-9" dirty="0">
                <a:latin typeface="Liberation Sans"/>
                <a:cs typeface="Liberation Sans"/>
              </a:rPr>
              <a:t>Separate each piece with </a:t>
            </a:r>
            <a:r>
              <a:rPr sz="2902" spc="-5" dirty="0">
                <a:latin typeface="Liberation Sans"/>
                <a:cs typeface="Liberation Sans"/>
              </a:rPr>
              <a:t>a </a:t>
            </a:r>
            <a:r>
              <a:rPr sz="2902" u="heavy" spc="-9" dirty="0">
                <a:uFill>
                  <a:solidFill>
                    <a:srgbClr val="000000"/>
                  </a:solidFill>
                </a:uFill>
                <a:latin typeface="Liberation Sans"/>
                <a:cs typeface="Liberation Sans"/>
              </a:rPr>
              <a:t>pipeline </a:t>
            </a:r>
            <a:r>
              <a:rPr sz="2902" spc="-9" dirty="0">
                <a:latin typeface="Liberation Sans"/>
                <a:cs typeface="Liberation Sans"/>
              </a:rPr>
              <a:t> </a:t>
            </a:r>
            <a:r>
              <a:rPr sz="2902" u="heavy" spc="-5" dirty="0">
                <a:uFill>
                  <a:solidFill>
                    <a:srgbClr val="000000"/>
                  </a:solidFill>
                </a:uFill>
                <a:latin typeface="Liberation Sans"/>
                <a:cs typeface="Liberation Sans"/>
              </a:rPr>
              <a:t>register</a:t>
            </a:r>
            <a:endParaRPr sz="2902" dirty="0">
              <a:latin typeface="Liberation Sans"/>
              <a:cs typeface="Liberation Sans"/>
            </a:endParaRPr>
          </a:p>
        </p:txBody>
      </p:sp>
      <p:grpSp>
        <p:nvGrpSpPr>
          <p:cNvPr id="19" name="object 19"/>
          <p:cNvGrpSpPr/>
          <p:nvPr/>
        </p:nvGrpSpPr>
        <p:grpSpPr>
          <a:xfrm>
            <a:off x="2622087" y="4520751"/>
            <a:ext cx="5691967" cy="1092904"/>
            <a:chOff x="1210944" y="4982209"/>
            <a:chExt cx="6276975" cy="1205230"/>
          </a:xfrm>
        </p:grpSpPr>
        <p:sp>
          <p:nvSpPr>
            <p:cNvPr id="20" name="object 20"/>
            <p:cNvSpPr/>
            <p:nvPr/>
          </p:nvSpPr>
          <p:spPr>
            <a:xfrm>
              <a:off x="1544319" y="515365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608EFC"/>
            </a:solidFill>
          </p:spPr>
          <p:txBody>
            <a:bodyPr wrap="square" lIns="0" tIns="0" rIns="0" bIns="0" rtlCol="0"/>
            <a:lstStyle/>
            <a:p>
              <a:endParaRPr sz="1632"/>
            </a:p>
          </p:txBody>
        </p:sp>
        <p:sp>
          <p:nvSpPr>
            <p:cNvPr id="21" name="object 21"/>
            <p:cNvSpPr/>
            <p:nvPr/>
          </p:nvSpPr>
          <p:spPr>
            <a:xfrm>
              <a:off x="1544319" y="515365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22" name="object 22"/>
            <p:cNvSpPr/>
            <p:nvPr/>
          </p:nvSpPr>
          <p:spPr>
            <a:xfrm>
              <a:off x="2001519" y="5534659"/>
              <a:ext cx="144780" cy="0"/>
            </a:xfrm>
            <a:custGeom>
              <a:avLst/>
              <a:gdLst/>
              <a:ahLst/>
              <a:cxnLst/>
              <a:rect l="l" t="t" r="r" b="b"/>
              <a:pathLst>
                <a:path w="144780">
                  <a:moveTo>
                    <a:pt x="0" y="0"/>
                  </a:moveTo>
                  <a:lnTo>
                    <a:pt x="144780" y="0"/>
                  </a:lnTo>
                </a:path>
              </a:pathLst>
            </a:custGeom>
            <a:ln w="57146">
              <a:solidFill>
                <a:srgbClr val="980000"/>
              </a:solidFill>
            </a:ln>
          </p:spPr>
          <p:txBody>
            <a:bodyPr wrap="square" lIns="0" tIns="0" rIns="0" bIns="0" rtlCol="0"/>
            <a:lstStyle/>
            <a:p>
              <a:endParaRPr sz="1632"/>
            </a:p>
          </p:txBody>
        </p:sp>
        <p:sp>
          <p:nvSpPr>
            <p:cNvPr id="23" name="object 23"/>
            <p:cNvSpPr/>
            <p:nvPr/>
          </p:nvSpPr>
          <p:spPr>
            <a:xfrm>
              <a:off x="2306319" y="5001259"/>
              <a:ext cx="228600" cy="1066800"/>
            </a:xfrm>
            <a:custGeom>
              <a:avLst/>
              <a:gdLst/>
              <a:ahLst/>
              <a:cxnLst/>
              <a:rect l="l" t="t" r="r" b="b"/>
              <a:pathLst>
                <a:path w="228600" h="1066800">
                  <a:moveTo>
                    <a:pt x="228600" y="0"/>
                  </a:moveTo>
                  <a:lnTo>
                    <a:pt x="0" y="0"/>
                  </a:lnTo>
                  <a:lnTo>
                    <a:pt x="0" y="1066799"/>
                  </a:lnTo>
                  <a:lnTo>
                    <a:pt x="228600" y="1066799"/>
                  </a:lnTo>
                  <a:close/>
                </a:path>
              </a:pathLst>
            </a:custGeom>
            <a:solidFill>
              <a:srgbClr val="980000"/>
            </a:solidFill>
          </p:spPr>
          <p:txBody>
            <a:bodyPr wrap="square" lIns="0" tIns="0" rIns="0" bIns="0" rtlCol="0"/>
            <a:lstStyle/>
            <a:p>
              <a:endParaRPr sz="1632"/>
            </a:p>
          </p:txBody>
        </p:sp>
        <p:sp>
          <p:nvSpPr>
            <p:cNvPr id="24" name="object 24"/>
            <p:cNvSpPr/>
            <p:nvPr/>
          </p:nvSpPr>
          <p:spPr>
            <a:xfrm>
              <a:off x="2306319" y="5001259"/>
              <a:ext cx="228600" cy="1066800"/>
            </a:xfrm>
            <a:custGeom>
              <a:avLst/>
              <a:gdLst/>
              <a:ahLst/>
              <a:cxnLst/>
              <a:rect l="l" t="t" r="r" b="b"/>
              <a:pathLst>
                <a:path w="228600" h="1066800">
                  <a:moveTo>
                    <a:pt x="114300" y="1066799"/>
                  </a:moveTo>
                  <a:lnTo>
                    <a:pt x="0" y="1066799"/>
                  </a:lnTo>
                  <a:lnTo>
                    <a:pt x="0" y="0"/>
                  </a:lnTo>
                  <a:lnTo>
                    <a:pt x="228600" y="0"/>
                  </a:lnTo>
                  <a:lnTo>
                    <a:pt x="228600" y="1066799"/>
                  </a:lnTo>
                  <a:lnTo>
                    <a:pt x="114300" y="1066799"/>
                  </a:lnTo>
                  <a:close/>
                </a:path>
              </a:pathLst>
            </a:custGeom>
            <a:ln w="38097">
              <a:solidFill>
                <a:srgbClr val="000000"/>
              </a:solidFill>
            </a:ln>
          </p:spPr>
          <p:txBody>
            <a:bodyPr wrap="square" lIns="0" tIns="0" rIns="0" bIns="0" rtlCol="0"/>
            <a:lstStyle/>
            <a:p>
              <a:endParaRPr sz="1632"/>
            </a:p>
          </p:txBody>
        </p:sp>
        <p:sp>
          <p:nvSpPr>
            <p:cNvPr id="25" name="object 25"/>
            <p:cNvSpPr/>
            <p:nvPr/>
          </p:nvSpPr>
          <p:spPr>
            <a:xfrm>
              <a:off x="21348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26" name="object 26"/>
            <p:cNvSpPr/>
            <p:nvPr/>
          </p:nvSpPr>
          <p:spPr>
            <a:xfrm>
              <a:off x="2534919" y="5534659"/>
              <a:ext cx="144780" cy="0"/>
            </a:xfrm>
            <a:custGeom>
              <a:avLst/>
              <a:gdLst/>
              <a:ahLst/>
              <a:cxnLst/>
              <a:rect l="l" t="t" r="r" b="b"/>
              <a:pathLst>
                <a:path w="144780">
                  <a:moveTo>
                    <a:pt x="0" y="0"/>
                  </a:moveTo>
                  <a:lnTo>
                    <a:pt x="144780" y="0"/>
                  </a:lnTo>
                </a:path>
              </a:pathLst>
            </a:custGeom>
            <a:ln w="57146">
              <a:solidFill>
                <a:srgbClr val="980000"/>
              </a:solidFill>
            </a:ln>
          </p:spPr>
          <p:txBody>
            <a:bodyPr wrap="square" lIns="0" tIns="0" rIns="0" bIns="0" rtlCol="0"/>
            <a:lstStyle/>
            <a:p>
              <a:endParaRPr sz="1632"/>
            </a:p>
          </p:txBody>
        </p:sp>
        <p:sp>
          <p:nvSpPr>
            <p:cNvPr id="27" name="object 27"/>
            <p:cNvSpPr/>
            <p:nvPr/>
          </p:nvSpPr>
          <p:spPr>
            <a:xfrm>
              <a:off x="26682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28" name="object 28"/>
            <p:cNvSpPr/>
            <p:nvPr/>
          </p:nvSpPr>
          <p:spPr>
            <a:xfrm>
              <a:off x="2839719" y="515365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608EFC"/>
            </a:solidFill>
          </p:spPr>
          <p:txBody>
            <a:bodyPr wrap="square" lIns="0" tIns="0" rIns="0" bIns="0" rtlCol="0"/>
            <a:lstStyle/>
            <a:p>
              <a:endParaRPr sz="1632"/>
            </a:p>
          </p:txBody>
        </p:sp>
        <p:sp>
          <p:nvSpPr>
            <p:cNvPr id="29" name="object 29"/>
            <p:cNvSpPr/>
            <p:nvPr/>
          </p:nvSpPr>
          <p:spPr>
            <a:xfrm>
              <a:off x="2839719" y="515365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30" name="object 30"/>
            <p:cNvSpPr/>
            <p:nvPr/>
          </p:nvSpPr>
          <p:spPr>
            <a:xfrm>
              <a:off x="32969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31" name="object 31"/>
            <p:cNvSpPr/>
            <p:nvPr/>
          </p:nvSpPr>
          <p:spPr>
            <a:xfrm>
              <a:off x="3601719" y="5001259"/>
              <a:ext cx="228600" cy="1066800"/>
            </a:xfrm>
            <a:custGeom>
              <a:avLst/>
              <a:gdLst/>
              <a:ahLst/>
              <a:cxnLst/>
              <a:rect l="l" t="t" r="r" b="b"/>
              <a:pathLst>
                <a:path w="228600" h="1066800">
                  <a:moveTo>
                    <a:pt x="228600" y="0"/>
                  </a:moveTo>
                  <a:lnTo>
                    <a:pt x="0" y="0"/>
                  </a:lnTo>
                  <a:lnTo>
                    <a:pt x="0" y="1066799"/>
                  </a:lnTo>
                  <a:lnTo>
                    <a:pt x="228600" y="1066799"/>
                  </a:lnTo>
                  <a:close/>
                </a:path>
              </a:pathLst>
            </a:custGeom>
            <a:solidFill>
              <a:srgbClr val="980000"/>
            </a:solidFill>
          </p:spPr>
          <p:txBody>
            <a:bodyPr wrap="square" lIns="0" tIns="0" rIns="0" bIns="0" rtlCol="0"/>
            <a:lstStyle/>
            <a:p>
              <a:endParaRPr sz="1632"/>
            </a:p>
          </p:txBody>
        </p:sp>
        <p:sp>
          <p:nvSpPr>
            <p:cNvPr id="32" name="object 32"/>
            <p:cNvSpPr/>
            <p:nvPr/>
          </p:nvSpPr>
          <p:spPr>
            <a:xfrm>
              <a:off x="3601719" y="5001259"/>
              <a:ext cx="228600" cy="1066800"/>
            </a:xfrm>
            <a:custGeom>
              <a:avLst/>
              <a:gdLst/>
              <a:ahLst/>
              <a:cxnLst/>
              <a:rect l="l" t="t" r="r" b="b"/>
              <a:pathLst>
                <a:path w="228600" h="1066800">
                  <a:moveTo>
                    <a:pt x="114300" y="1066799"/>
                  </a:moveTo>
                  <a:lnTo>
                    <a:pt x="0" y="1066799"/>
                  </a:lnTo>
                  <a:lnTo>
                    <a:pt x="0" y="0"/>
                  </a:lnTo>
                  <a:lnTo>
                    <a:pt x="228600" y="0"/>
                  </a:lnTo>
                  <a:lnTo>
                    <a:pt x="228600" y="1066799"/>
                  </a:lnTo>
                  <a:lnTo>
                    <a:pt x="114300" y="1066799"/>
                  </a:lnTo>
                  <a:close/>
                </a:path>
              </a:pathLst>
            </a:custGeom>
            <a:ln w="38097">
              <a:solidFill>
                <a:srgbClr val="000000"/>
              </a:solidFill>
            </a:ln>
          </p:spPr>
          <p:txBody>
            <a:bodyPr wrap="square" lIns="0" tIns="0" rIns="0" bIns="0" rtlCol="0"/>
            <a:lstStyle/>
            <a:p>
              <a:endParaRPr sz="1632"/>
            </a:p>
          </p:txBody>
        </p:sp>
        <p:sp>
          <p:nvSpPr>
            <p:cNvPr id="33" name="object 33"/>
            <p:cNvSpPr/>
            <p:nvPr/>
          </p:nvSpPr>
          <p:spPr>
            <a:xfrm>
              <a:off x="34302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34" name="object 34"/>
            <p:cNvSpPr/>
            <p:nvPr/>
          </p:nvSpPr>
          <p:spPr>
            <a:xfrm>
              <a:off x="38303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35" name="object 35"/>
            <p:cNvSpPr/>
            <p:nvPr/>
          </p:nvSpPr>
          <p:spPr>
            <a:xfrm>
              <a:off x="39636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36" name="object 36"/>
            <p:cNvSpPr/>
            <p:nvPr/>
          </p:nvSpPr>
          <p:spPr>
            <a:xfrm>
              <a:off x="4135119" y="515365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608EFC"/>
            </a:solidFill>
          </p:spPr>
          <p:txBody>
            <a:bodyPr wrap="square" lIns="0" tIns="0" rIns="0" bIns="0" rtlCol="0"/>
            <a:lstStyle/>
            <a:p>
              <a:endParaRPr sz="1632"/>
            </a:p>
          </p:txBody>
        </p:sp>
        <p:sp>
          <p:nvSpPr>
            <p:cNvPr id="37" name="object 37"/>
            <p:cNvSpPr/>
            <p:nvPr/>
          </p:nvSpPr>
          <p:spPr>
            <a:xfrm>
              <a:off x="4135119" y="515365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38" name="object 38"/>
            <p:cNvSpPr/>
            <p:nvPr/>
          </p:nvSpPr>
          <p:spPr>
            <a:xfrm>
              <a:off x="45923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39" name="object 39"/>
            <p:cNvSpPr/>
            <p:nvPr/>
          </p:nvSpPr>
          <p:spPr>
            <a:xfrm>
              <a:off x="4897119" y="5001259"/>
              <a:ext cx="228600" cy="1066800"/>
            </a:xfrm>
            <a:custGeom>
              <a:avLst/>
              <a:gdLst/>
              <a:ahLst/>
              <a:cxnLst/>
              <a:rect l="l" t="t" r="r" b="b"/>
              <a:pathLst>
                <a:path w="228600" h="1066800">
                  <a:moveTo>
                    <a:pt x="228600" y="0"/>
                  </a:moveTo>
                  <a:lnTo>
                    <a:pt x="0" y="0"/>
                  </a:lnTo>
                  <a:lnTo>
                    <a:pt x="0" y="1066799"/>
                  </a:lnTo>
                  <a:lnTo>
                    <a:pt x="228600" y="1066799"/>
                  </a:lnTo>
                  <a:close/>
                </a:path>
              </a:pathLst>
            </a:custGeom>
            <a:solidFill>
              <a:srgbClr val="980000"/>
            </a:solidFill>
          </p:spPr>
          <p:txBody>
            <a:bodyPr wrap="square" lIns="0" tIns="0" rIns="0" bIns="0" rtlCol="0"/>
            <a:lstStyle/>
            <a:p>
              <a:endParaRPr sz="1632"/>
            </a:p>
          </p:txBody>
        </p:sp>
        <p:sp>
          <p:nvSpPr>
            <p:cNvPr id="40" name="object 40"/>
            <p:cNvSpPr/>
            <p:nvPr/>
          </p:nvSpPr>
          <p:spPr>
            <a:xfrm>
              <a:off x="4897119" y="5001259"/>
              <a:ext cx="228600" cy="1066800"/>
            </a:xfrm>
            <a:custGeom>
              <a:avLst/>
              <a:gdLst/>
              <a:ahLst/>
              <a:cxnLst/>
              <a:rect l="l" t="t" r="r" b="b"/>
              <a:pathLst>
                <a:path w="228600" h="1066800">
                  <a:moveTo>
                    <a:pt x="114300" y="1066799"/>
                  </a:moveTo>
                  <a:lnTo>
                    <a:pt x="0" y="1066799"/>
                  </a:lnTo>
                  <a:lnTo>
                    <a:pt x="0" y="0"/>
                  </a:lnTo>
                  <a:lnTo>
                    <a:pt x="228600" y="0"/>
                  </a:lnTo>
                  <a:lnTo>
                    <a:pt x="228600" y="1066799"/>
                  </a:lnTo>
                  <a:lnTo>
                    <a:pt x="114300" y="1066799"/>
                  </a:lnTo>
                  <a:close/>
                </a:path>
              </a:pathLst>
            </a:custGeom>
            <a:ln w="38097">
              <a:solidFill>
                <a:srgbClr val="000000"/>
              </a:solidFill>
            </a:ln>
          </p:spPr>
          <p:txBody>
            <a:bodyPr wrap="square" lIns="0" tIns="0" rIns="0" bIns="0" rtlCol="0"/>
            <a:lstStyle/>
            <a:p>
              <a:endParaRPr sz="1632"/>
            </a:p>
          </p:txBody>
        </p:sp>
        <p:sp>
          <p:nvSpPr>
            <p:cNvPr id="41" name="object 41"/>
            <p:cNvSpPr/>
            <p:nvPr/>
          </p:nvSpPr>
          <p:spPr>
            <a:xfrm>
              <a:off x="47256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42" name="object 42"/>
            <p:cNvSpPr/>
            <p:nvPr/>
          </p:nvSpPr>
          <p:spPr>
            <a:xfrm>
              <a:off x="51257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43" name="object 43"/>
            <p:cNvSpPr/>
            <p:nvPr/>
          </p:nvSpPr>
          <p:spPr>
            <a:xfrm>
              <a:off x="52590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44" name="object 44"/>
            <p:cNvSpPr/>
            <p:nvPr/>
          </p:nvSpPr>
          <p:spPr>
            <a:xfrm>
              <a:off x="5430519" y="515365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608EFC"/>
            </a:solidFill>
          </p:spPr>
          <p:txBody>
            <a:bodyPr wrap="square" lIns="0" tIns="0" rIns="0" bIns="0" rtlCol="0"/>
            <a:lstStyle/>
            <a:p>
              <a:endParaRPr sz="1632"/>
            </a:p>
          </p:txBody>
        </p:sp>
        <p:sp>
          <p:nvSpPr>
            <p:cNvPr id="45" name="object 45"/>
            <p:cNvSpPr/>
            <p:nvPr/>
          </p:nvSpPr>
          <p:spPr>
            <a:xfrm>
              <a:off x="5430519" y="515365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46" name="object 46"/>
            <p:cNvSpPr/>
            <p:nvPr/>
          </p:nvSpPr>
          <p:spPr>
            <a:xfrm>
              <a:off x="58877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47" name="object 47"/>
            <p:cNvSpPr/>
            <p:nvPr/>
          </p:nvSpPr>
          <p:spPr>
            <a:xfrm>
              <a:off x="6192519" y="5001259"/>
              <a:ext cx="228600" cy="1066800"/>
            </a:xfrm>
            <a:custGeom>
              <a:avLst/>
              <a:gdLst/>
              <a:ahLst/>
              <a:cxnLst/>
              <a:rect l="l" t="t" r="r" b="b"/>
              <a:pathLst>
                <a:path w="228600" h="1066800">
                  <a:moveTo>
                    <a:pt x="228600" y="0"/>
                  </a:moveTo>
                  <a:lnTo>
                    <a:pt x="0" y="0"/>
                  </a:lnTo>
                  <a:lnTo>
                    <a:pt x="0" y="1066799"/>
                  </a:lnTo>
                  <a:lnTo>
                    <a:pt x="228600" y="1066799"/>
                  </a:lnTo>
                  <a:close/>
                </a:path>
              </a:pathLst>
            </a:custGeom>
            <a:solidFill>
              <a:srgbClr val="980000"/>
            </a:solidFill>
          </p:spPr>
          <p:txBody>
            <a:bodyPr wrap="square" lIns="0" tIns="0" rIns="0" bIns="0" rtlCol="0"/>
            <a:lstStyle/>
            <a:p>
              <a:endParaRPr sz="1632"/>
            </a:p>
          </p:txBody>
        </p:sp>
        <p:sp>
          <p:nvSpPr>
            <p:cNvPr id="48" name="object 48"/>
            <p:cNvSpPr/>
            <p:nvPr/>
          </p:nvSpPr>
          <p:spPr>
            <a:xfrm>
              <a:off x="6192519" y="5001259"/>
              <a:ext cx="228600" cy="1066800"/>
            </a:xfrm>
            <a:custGeom>
              <a:avLst/>
              <a:gdLst/>
              <a:ahLst/>
              <a:cxnLst/>
              <a:rect l="l" t="t" r="r" b="b"/>
              <a:pathLst>
                <a:path w="228600" h="1066800">
                  <a:moveTo>
                    <a:pt x="114300" y="1066799"/>
                  </a:moveTo>
                  <a:lnTo>
                    <a:pt x="0" y="1066799"/>
                  </a:lnTo>
                  <a:lnTo>
                    <a:pt x="0" y="0"/>
                  </a:lnTo>
                  <a:lnTo>
                    <a:pt x="228600" y="0"/>
                  </a:lnTo>
                  <a:lnTo>
                    <a:pt x="228600" y="1066799"/>
                  </a:lnTo>
                  <a:lnTo>
                    <a:pt x="114300" y="1066799"/>
                  </a:lnTo>
                  <a:close/>
                </a:path>
              </a:pathLst>
            </a:custGeom>
            <a:ln w="38097">
              <a:solidFill>
                <a:srgbClr val="000000"/>
              </a:solidFill>
            </a:ln>
          </p:spPr>
          <p:txBody>
            <a:bodyPr wrap="square" lIns="0" tIns="0" rIns="0" bIns="0" rtlCol="0"/>
            <a:lstStyle/>
            <a:p>
              <a:endParaRPr sz="1632"/>
            </a:p>
          </p:txBody>
        </p:sp>
        <p:sp>
          <p:nvSpPr>
            <p:cNvPr id="49" name="object 49"/>
            <p:cNvSpPr/>
            <p:nvPr/>
          </p:nvSpPr>
          <p:spPr>
            <a:xfrm>
              <a:off x="60210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50" name="object 50"/>
            <p:cNvSpPr/>
            <p:nvPr/>
          </p:nvSpPr>
          <p:spPr>
            <a:xfrm>
              <a:off x="64211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51" name="object 51"/>
            <p:cNvSpPr/>
            <p:nvPr/>
          </p:nvSpPr>
          <p:spPr>
            <a:xfrm>
              <a:off x="65544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52" name="object 52"/>
            <p:cNvSpPr/>
            <p:nvPr/>
          </p:nvSpPr>
          <p:spPr>
            <a:xfrm>
              <a:off x="6725919" y="515365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608EFC"/>
            </a:solidFill>
          </p:spPr>
          <p:txBody>
            <a:bodyPr wrap="square" lIns="0" tIns="0" rIns="0" bIns="0" rtlCol="0"/>
            <a:lstStyle/>
            <a:p>
              <a:endParaRPr sz="1632"/>
            </a:p>
          </p:txBody>
        </p:sp>
        <p:sp>
          <p:nvSpPr>
            <p:cNvPr id="53" name="object 53"/>
            <p:cNvSpPr/>
            <p:nvPr/>
          </p:nvSpPr>
          <p:spPr>
            <a:xfrm>
              <a:off x="6725919" y="515365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54" name="object 54"/>
            <p:cNvSpPr/>
            <p:nvPr/>
          </p:nvSpPr>
          <p:spPr>
            <a:xfrm>
              <a:off x="7183119" y="5534659"/>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55" name="object 55"/>
            <p:cNvSpPr/>
            <p:nvPr/>
          </p:nvSpPr>
          <p:spPr>
            <a:xfrm>
              <a:off x="73164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56" name="object 56"/>
            <p:cNvSpPr/>
            <p:nvPr/>
          </p:nvSpPr>
          <p:spPr>
            <a:xfrm>
              <a:off x="1239519" y="5534659"/>
              <a:ext cx="144780" cy="0"/>
            </a:xfrm>
            <a:custGeom>
              <a:avLst/>
              <a:gdLst/>
              <a:ahLst/>
              <a:cxnLst/>
              <a:rect l="l" t="t" r="r" b="b"/>
              <a:pathLst>
                <a:path w="144780">
                  <a:moveTo>
                    <a:pt x="0" y="0"/>
                  </a:moveTo>
                  <a:lnTo>
                    <a:pt x="144780" y="0"/>
                  </a:lnTo>
                </a:path>
              </a:pathLst>
            </a:custGeom>
            <a:ln w="57146">
              <a:solidFill>
                <a:srgbClr val="980000"/>
              </a:solidFill>
            </a:ln>
          </p:spPr>
          <p:txBody>
            <a:bodyPr wrap="square" lIns="0" tIns="0" rIns="0" bIns="0" rtlCol="0"/>
            <a:lstStyle/>
            <a:p>
              <a:endParaRPr sz="1632"/>
            </a:p>
          </p:txBody>
        </p:sp>
        <p:sp>
          <p:nvSpPr>
            <p:cNvPr id="57" name="object 57"/>
            <p:cNvSpPr/>
            <p:nvPr/>
          </p:nvSpPr>
          <p:spPr>
            <a:xfrm>
              <a:off x="1372869" y="5449569"/>
              <a:ext cx="171450" cy="171450"/>
            </a:xfrm>
            <a:custGeom>
              <a:avLst/>
              <a:gdLst/>
              <a:ahLst/>
              <a:cxnLst/>
              <a:rect l="l" t="t" r="r" b="b"/>
              <a:pathLst>
                <a:path w="171450" h="171450">
                  <a:moveTo>
                    <a:pt x="0" y="0"/>
                  </a:moveTo>
                  <a:lnTo>
                    <a:pt x="0" y="171449"/>
                  </a:lnTo>
                  <a:lnTo>
                    <a:pt x="171450" y="85089"/>
                  </a:lnTo>
                  <a:lnTo>
                    <a:pt x="0" y="0"/>
                  </a:lnTo>
                  <a:close/>
                </a:path>
              </a:pathLst>
            </a:custGeom>
            <a:solidFill>
              <a:srgbClr val="980000"/>
            </a:solidFill>
          </p:spPr>
          <p:txBody>
            <a:bodyPr wrap="square" lIns="0" tIns="0" rIns="0" bIns="0" rtlCol="0"/>
            <a:lstStyle/>
            <a:p>
              <a:endParaRPr sz="1632"/>
            </a:p>
          </p:txBody>
        </p:sp>
        <p:sp>
          <p:nvSpPr>
            <p:cNvPr id="58" name="object 58"/>
            <p:cNvSpPr/>
            <p:nvPr/>
          </p:nvSpPr>
          <p:spPr>
            <a:xfrm>
              <a:off x="1319529" y="6144259"/>
              <a:ext cx="830580" cy="0"/>
            </a:xfrm>
            <a:custGeom>
              <a:avLst/>
              <a:gdLst/>
              <a:ahLst/>
              <a:cxnLst/>
              <a:rect l="l" t="t" r="r" b="b"/>
              <a:pathLst>
                <a:path w="830580">
                  <a:moveTo>
                    <a:pt x="0" y="0"/>
                  </a:moveTo>
                  <a:lnTo>
                    <a:pt x="830580" y="0"/>
                  </a:lnTo>
                </a:path>
              </a:pathLst>
            </a:custGeom>
            <a:ln w="28393">
              <a:solidFill>
                <a:srgbClr val="000000"/>
              </a:solidFill>
            </a:ln>
          </p:spPr>
          <p:txBody>
            <a:bodyPr wrap="square" lIns="0" tIns="0" rIns="0" bIns="0" rtlCol="0"/>
            <a:lstStyle/>
            <a:p>
              <a:endParaRPr sz="1632"/>
            </a:p>
          </p:txBody>
        </p:sp>
        <p:sp>
          <p:nvSpPr>
            <p:cNvPr id="59" name="object 59"/>
            <p:cNvSpPr/>
            <p:nvPr/>
          </p:nvSpPr>
          <p:spPr>
            <a:xfrm>
              <a:off x="1239520" y="6102349"/>
              <a:ext cx="990600" cy="85090"/>
            </a:xfrm>
            <a:custGeom>
              <a:avLst/>
              <a:gdLst/>
              <a:ahLst/>
              <a:cxnLst/>
              <a:rect l="l" t="t" r="r" b="b"/>
              <a:pathLst>
                <a:path w="990600" h="85089">
                  <a:moveTo>
                    <a:pt x="85090" y="0"/>
                  </a:moveTo>
                  <a:lnTo>
                    <a:pt x="0" y="41910"/>
                  </a:lnTo>
                  <a:lnTo>
                    <a:pt x="85090" y="85090"/>
                  </a:lnTo>
                  <a:lnTo>
                    <a:pt x="85090" y="0"/>
                  </a:lnTo>
                  <a:close/>
                </a:path>
                <a:path w="990600" h="85089">
                  <a:moveTo>
                    <a:pt x="990600" y="41910"/>
                  </a:moveTo>
                  <a:lnTo>
                    <a:pt x="905510" y="0"/>
                  </a:lnTo>
                  <a:lnTo>
                    <a:pt x="905510" y="85090"/>
                  </a:lnTo>
                  <a:lnTo>
                    <a:pt x="990600" y="41910"/>
                  </a:lnTo>
                  <a:close/>
                </a:path>
              </a:pathLst>
            </a:custGeom>
            <a:solidFill>
              <a:srgbClr val="000000"/>
            </a:solidFill>
          </p:spPr>
          <p:txBody>
            <a:bodyPr wrap="square" lIns="0" tIns="0" rIns="0" bIns="0" rtlCol="0"/>
            <a:lstStyle/>
            <a:p>
              <a:endParaRPr sz="1632"/>
            </a:p>
          </p:txBody>
        </p:sp>
        <p:sp>
          <p:nvSpPr>
            <p:cNvPr id="60" name="object 60"/>
            <p:cNvSpPr/>
            <p:nvPr/>
          </p:nvSpPr>
          <p:spPr>
            <a:xfrm>
              <a:off x="2614930" y="6144259"/>
              <a:ext cx="906780" cy="0"/>
            </a:xfrm>
            <a:custGeom>
              <a:avLst/>
              <a:gdLst/>
              <a:ahLst/>
              <a:cxnLst/>
              <a:rect l="l" t="t" r="r" b="b"/>
              <a:pathLst>
                <a:path w="906779">
                  <a:moveTo>
                    <a:pt x="0" y="0"/>
                  </a:moveTo>
                  <a:lnTo>
                    <a:pt x="906780" y="0"/>
                  </a:lnTo>
                </a:path>
              </a:pathLst>
            </a:custGeom>
            <a:ln w="28393">
              <a:solidFill>
                <a:srgbClr val="000000"/>
              </a:solidFill>
            </a:ln>
          </p:spPr>
          <p:txBody>
            <a:bodyPr wrap="square" lIns="0" tIns="0" rIns="0" bIns="0" rtlCol="0"/>
            <a:lstStyle/>
            <a:p>
              <a:endParaRPr sz="1632"/>
            </a:p>
          </p:txBody>
        </p:sp>
        <p:sp>
          <p:nvSpPr>
            <p:cNvPr id="61" name="object 61"/>
            <p:cNvSpPr/>
            <p:nvPr/>
          </p:nvSpPr>
          <p:spPr>
            <a:xfrm>
              <a:off x="2534920" y="610234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sp>
          <p:nvSpPr>
            <p:cNvPr id="62" name="object 62"/>
            <p:cNvSpPr/>
            <p:nvPr/>
          </p:nvSpPr>
          <p:spPr>
            <a:xfrm>
              <a:off x="3910330" y="6144259"/>
              <a:ext cx="906780" cy="0"/>
            </a:xfrm>
            <a:custGeom>
              <a:avLst/>
              <a:gdLst/>
              <a:ahLst/>
              <a:cxnLst/>
              <a:rect l="l" t="t" r="r" b="b"/>
              <a:pathLst>
                <a:path w="906779">
                  <a:moveTo>
                    <a:pt x="0" y="0"/>
                  </a:moveTo>
                  <a:lnTo>
                    <a:pt x="906780" y="0"/>
                  </a:lnTo>
                </a:path>
              </a:pathLst>
            </a:custGeom>
            <a:ln w="28393">
              <a:solidFill>
                <a:srgbClr val="000000"/>
              </a:solidFill>
            </a:ln>
          </p:spPr>
          <p:txBody>
            <a:bodyPr wrap="square" lIns="0" tIns="0" rIns="0" bIns="0" rtlCol="0"/>
            <a:lstStyle/>
            <a:p>
              <a:endParaRPr sz="1632"/>
            </a:p>
          </p:txBody>
        </p:sp>
        <p:sp>
          <p:nvSpPr>
            <p:cNvPr id="63" name="object 63"/>
            <p:cNvSpPr/>
            <p:nvPr/>
          </p:nvSpPr>
          <p:spPr>
            <a:xfrm>
              <a:off x="3830320" y="610234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sp>
          <p:nvSpPr>
            <p:cNvPr id="64" name="object 64"/>
            <p:cNvSpPr/>
            <p:nvPr/>
          </p:nvSpPr>
          <p:spPr>
            <a:xfrm>
              <a:off x="5205729" y="6144259"/>
              <a:ext cx="908050" cy="0"/>
            </a:xfrm>
            <a:custGeom>
              <a:avLst/>
              <a:gdLst/>
              <a:ahLst/>
              <a:cxnLst/>
              <a:rect l="l" t="t" r="r" b="b"/>
              <a:pathLst>
                <a:path w="908050">
                  <a:moveTo>
                    <a:pt x="0" y="0"/>
                  </a:moveTo>
                  <a:lnTo>
                    <a:pt x="908050" y="0"/>
                  </a:lnTo>
                </a:path>
              </a:pathLst>
            </a:custGeom>
            <a:ln w="28393">
              <a:solidFill>
                <a:srgbClr val="000000"/>
              </a:solidFill>
            </a:ln>
          </p:spPr>
          <p:txBody>
            <a:bodyPr wrap="square" lIns="0" tIns="0" rIns="0" bIns="0" rtlCol="0"/>
            <a:lstStyle/>
            <a:p>
              <a:endParaRPr sz="1632"/>
            </a:p>
          </p:txBody>
        </p:sp>
        <p:sp>
          <p:nvSpPr>
            <p:cNvPr id="65" name="object 65"/>
            <p:cNvSpPr/>
            <p:nvPr/>
          </p:nvSpPr>
          <p:spPr>
            <a:xfrm>
              <a:off x="5125720" y="610234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sp>
          <p:nvSpPr>
            <p:cNvPr id="66" name="object 66"/>
            <p:cNvSpPr/>
            <p:nvPr/>
          </p:nvSpPr>
          <p:spPr>
            <a:xfrm>
              <a:off x="6501129" y="6144259"/>
              <a:ext cx="906780" cy="0"/>
            </a:xfrm>
            <a:custGeom>
              <a:avLst/>
              <a:gdLst/>
              <a:ahLst/>
              <a:cxnLst/>
              <a:rect l="l" t="t" r="r" b="b"/>
              <a:pathLst>
                <a:path w="906779">
                  <a:moveTo>
                    <a:pt x="0" y="0"/>
                  </a:moveTo>
                  <a:lnTo>
                    <a:pt x="906779" y="0"/>
                  </a:lnTo>
                </a:path>
              </a:pathLst>
            </a:custGeom>
            <a:ln w="28393">
              <a:solidFill>
                <a:srgbClr val="000000"/>
              </a:solidFill>
            </a:ln>
          </p:spPr>
          <p:txBody>
            <a:bodyPr wrap="square" lIns="0" tIns="0" rIns="0" bIns="0" rtlCol="0"/>
            <a:lstStyle/>
            <a:p>
              <a:endParaRPr sz="1632"/>
            </a:p>
          </p:txBody>
        </p:sp>
        <p:sp>
          <p:nvSpPr>
            <p:cNvPr id="67" name="object 67"/>
            <p:cNvSpPr/>
            <p:nvPr/>
          </p:nvSpPr>
          <p:spPr>
            <a:xfrm>
              <a:off x="6421120" y="6102349"/>
              <a:ext cx="1066800" cy="85090"/>
            </a:xfrm>
            <a:custGeom>
              <a:avLst/>
              <a:gdLst/>
              <a:ahLst/>
              <a:cxnLst/>
              <a:rect l="l" t="t" r="r" b="b"/>
              <a:pathLst>
                <a:path w="1066800" h="85089">
                  <a:moveTo>
                    <a:pt x="85077" y="0"/>
                  </a:moveTo>
                  <a:lnTo>
                    <a:pt x="0" y="41910"/>
                  </a:lnTo>
                  <a:lnTo>
                    <a:pt x="85077" y="85090"/>
                  </a:lnTo>
                  <a:lnTo>
                    <a:pt x="85077"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grpSp>
      <p:sp>
        <p:nvSpPr>
          <p:cNvPr id="68" name="object 68"/>
          <p:cNvSpPr txBox="1"/>
          <p:nvPr/>
        </p:nvSpPr>
        <p:spPr>
          <a:xfrm>
            <a:off x="2856444" y="5604443"/>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9" name="object 69"/>
          <p:cNvSpPr txBox="1"/>
          <p:nvPr/>
        </p:nvSpPr>
        <p:spPr>
          <a:xfrm>
            <a:off x="4076029" y="5604443"/>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70" name="object 70"/>
          <p:cNvSpPr txBox="1"/>
          <p:nvPr/>
        </p:nvSpPr>
        <p:spPr>
          <a:xfrm>
            <a:off x="5229968" y="5604443"/>
            <a:ext cx="552210"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a:t>
            </a:r>
            <a:r>
              <a:rPr sz="1270" b="1" spc="5" dirty="0">
                <a:latin typeface="TeXGyreHeros"/>
                <a:cs typeface="TeXGyreHeros"/>
              </a:rPr>
              <a:t>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71" name="object 71"/>
          <p:cNvSpPr txBox="1"/>
          <p:nvPr/>
        </p:nvSpPr>
        <p:spPr>
          <a:xfrm>
            <a:off x="6405790" y="5604443"/>
            <a:ext cx="551634"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a:t>
            </a:r>
            <a:r>
              <a:rPr sz="1270" b="1" spc="-9" dirty="0">
                <a:latin typeface="TeXGyreHeros"/>
                <a:cs typeface="TeXGyreHeros"/>
              </a:rPr>
              <a:t>0</a:t>
            </a:r>
            <a:r>
              <a:rPr sz="1270" b="1" spc="5" dirty="0">
                <a:latin typeface="TeXGyreHeros"/>
                <a:cs typeface="TeXGyreHeros"/>
              </a:rPr>
              <a:t>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72" name="object 72"/>
          <p:cNvSpPr txBox="1"/>
          <p:nvPr/>
        </p:nvSpPr>
        <p:spPr>
          <a:xfrm>
            <a:off x="7579308" y="5604443"/>
            <a:ext cx="552210"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a:t>
            </a:r>
            <a:r>
              <a:rPr sz="1270" b="1" spc="5" dirty="0">
                <a:latin typeface="TeXGyreHeros"/>
                <a:cs typeface="TeXGyreHeros"/>
              </a:rPr>
              <a:t>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grpSp>
        <p:nvGrpSpPr>
          <p:cNvPr id="73" name="object 73"/>
          <p:cNvGrpSpPr/>
          <p:nvPr/>
        </p:nvGrpSpPr>
        <p:grpSpPr>
          <a:xfrm>
            <a:off x="3690230" y="5574500"/>
            <a:ext cx="3582744" cy="345491"/>
            <a:chOff x="2388870" y="6144259"/>
            <a:chExt cx="3950970" cy="381000"/>
          </a:xfrm>
        </p:grpSpPr>
        <p:sp>
          <p:nvSpPr>
            <p:cNvPr id="74" name="object 74"/>
            <p:cNvSpPr/>
            <p:nvPr/>
          </p:nvSpPr>
          <p:spPr>
            <a:xfrm>
              <a:off x="2426970" y="6214109"/>
              <a:ext cx="0" cy="311150"/>
            </a:xfrm>
            <a:custGeom>
              <a:avLst/>
              <a:gdLst/>
              <a:ahLst/>
              <a:cxnLst/>
              <a:rect l="l" t="t" r="r" b="b"/>
              <a:pathLst>
                <a:path h="311150">
                  <a:moveTo>
                    <a:pt x="0" y="311149"/>
                  </a:moveTo>
                  <a:lnTo>
                    <a:pt x="0" y="0"/>
                  </a:lnTo>
                </a:path>
              </a:pathLst>
            </a:custGeom>
            <a:ln w="12579">
              <a:solidFill>
                <a:srgbClr val="000000"/>
              </a:solidFill>
            </a:ln>
          </p:spPr>
          <p:txBody>
            <a:bodyPr wrap="square" lIns="0" tIns="0" rIns="0" bIns="0" rtlCol="0"/>
            <a:lstStyle/>
            <a:p>
              <a:endParaRPr sz="1632"/>
            </a:p>
          </p:txBody>
        </p:sp>
        <p:sp>
          <p:nvSpPr>
            <p:cNvPr id="75" name="object 75"/>
            <p:cNvSpPr/>
            <p:nvPr/>
          </p:nvSpPr>
          <p:spPr>
            <a:xfrm>
              <a:off x="2388870" y="6144259"/>
              <a:ext cx="76200" cy="74930"/>
            </a:xfrm>
            <a:custGeom>
              <a:avLst/>
              <a:gdLst/>
              <a:ahLst/>
              <a:cxnLst/>
              <a:rect l="l" t="t" r="r" b="b"/>
              <a:pathLst>
                <a:path w="76200" h="74929">
                  <a:moveTo>
                    <a:pt x="38100" y="0"/>
                  </a:moveTo>
                  <a:lnTo>
                    <a:pt x="0" y="74929"/>
                  </a:lnTo>
                  <a:lnTo>
                    <a:pt x="76200" y="74929"/>
                  </a:lnTo>
                  <a:lnTo>
                    <a:pt x="38100" y="0"/>
                  </a:lnTo>
                  <a:close/>
                </a:path>
              </a:pathLst>
            </a:custGeom>
            <a:solidFill>
              <a:srgbClr val="000000"/>
            </a:solidFill>
          </p:spPr>
          <p:txBody>
            <a:bodyPr wrap="square" lIns="0" tIns="0" rIns="0" bIns="0" rtlCol="0"/>
            <a:lstStyle/>
            <a:p>
              <a:endParaRPr sz="1632"/>
            </a:p>
          </p:txBody>
        </p:sp>
        <p:sp>
          <p:nvSpPr>
            <p:cNvPr id="76" name="object 76"/>
            <p:cNvSpPr/>
            <p:nvPr/>
          </p:nvSpPr>
          <p:spPr>
            <a:xfrm>
              <a:off x="3710940" y="6214109"/>
              <a:ext cx="0" cy="234950"/>
            </a:xfrm>
            <a:custGeom>
              <a:avLst/>
              <a:gdLst/>
              <a:ahLst/>
              <a:cxnLst/>
              <a:rect l="l" t="t" r="r" b="b"/>
              <a:pathLst>
                <a:path h="234950">
                  <a:moveTo>
                    <a:pt x="0" y="234949"/>
                  </a:moveTo>
                  <a:lnTo>
                    <a:pt x="0" y="0"/>
                  </a:lnTo>
                </a:path>
              </a:pathLst>
            </a:custGeom>
            <a:ln w="12579">
              <a:solidFill>
                <a:srgbClr val="000000"/>
              </a:solidFill>
            </a:ln>
          </p:spPr>
          <p:txBody>
            <a:bodyPr wrap="square" lIns="0" tIns="0" rIns="0" bIns="0" rtlCol="0"/>
            <a:lstStyle/>
            <a:p>
              <a:endParaRPr sz="1632"/>
            </a:p>
          </p:txBody>
        </p:sp>
        <p:sp>
          <p:nvSpPr>
            <p:cNvPr id="77" name="object 77"/>
            <p:cNvSpPr/>
            <p:nvPr/>
          </p:nvSpPr>
          <p:spPr>
            <a:xfrm>
              <a:off x="3672840" y="6144259"/>
              <a:ext cx="76200" cy="74930"/>
            </a:xfrm>
            <a:custGeom>
              <a:avLst/>
              <a:gdLst/>
              <a:ahLst/>
              <a:cxnLst/>
              <a:rect l="l" t="t" r="r" b="b"/>
              <a:pathLst>
                <a:path w="76200" h="74929">
                  <a:moveTo>
                    <a:pt x="38100" y="0"/>
                  </a:moveTo>
                  <a:lnTo>
                    <a:pt x="0" y="74929"/>
                  </a:lnTo>
                  <a:lnTo>
                    <a:pt x="76200" y="74929"/>
                  </a:lnTo>
                  <a:lnTo>
                    <a:pt x="38100" y="0"/>
                  </a:lnTo>
                  <a:close/>
                </a:path>
              </a:pathLst>
            </a:custGeom>
            <a:solidFill>
              <a:srgbClr val="000000"/>
            </a:solidFill>
          </p:spPr>
          <p:txBody>
            <a:bodyPr wrap="square" lIns="0" tIns="0" rIns="0" bIns="0" rtlCol="0"/>
            <a:lstStyle/>
            <a:p>
              <a:endParaRPr sz="1632"/>
            </a:p>
          </p:txBody>
        </p:sp>
        <p:sp>
          <p:nvSpPr>
            <p:cNvPr id="78" name="object 78"/>
            <p:cNvSpPr/>
            <p:nvPr/>
          </p:nvSpPr>
          <p:spPr>
            <a:xfrm>
              <a:off x="5006340" y="6214109"/>
              <a:ext cx="0" cy="234950"/>
            </a:xfrm>
            <a:custGeom>
              <a:avLst/>
              <a:gdLst/>
              <a:ahLst/>
              <a:cxnLst/>
              <a:rect l="l" t="t" r="r" b="b"/>
              <a:pathLst>
                <a:path h="234950">
                  <a:moveTo>
                    <a:pt x="0" y="234949"/>
                  </a:moveTo>
                  <a:lnTo>
                    <a:pt x="0" y="0"/>
                  </a:lnTo>
                </a:path>
              </a:pathLst>
            </a:custGeom>
            <a:ln w="12579">
              <a:solidFill>
                <a:srgbClr val="000000"/>
              </a:solidFill>
            </a:ln>
          </p:spPr>
          <p:txBody>
            <a:bodyPr wrap="square" lIns="0" tIns="0" rIns="0" bIns="0" rtlCol="0"/>
            <a:lstStyle/>
            <a:p>
              <a:endParaRPr sz="1632"/>
            </a:p>
          </p:txBody>
        </p:sp>
        <p:sp>
          <p:nvSpPr>
            <p:cNvPr id="79" name="object 79"/>
            <p:cNvSpPr/>
            <p:nvPr/>
          </p:nvSpPr>
          <p:spPr>
            <a:xfrm>
              <a:off x="4969510" y="6144259"/>
              <a:ext cx="74930" cy="74930"/>
            </a:xfrm>
            <a:custGeom>
              <a:avLst/>
              <a:gdLst/>
              <a:ahLst/>
              <a:cxnLst/>
              <a:rect l="l" t="t" r="r" b="b"/>
              <a:pathLst>
                <a:path w="74929" h="74929">
                  <a:moveTo>
                    <a:pt x="36829" y="0"/>
                  </a:moveTo>
                  <a:lnTo>
                    <a:pt x="0" y="74929"/>
                  </a:lnTo>
                  <a:lnTo>
                    <a:pt x="74929" y="74929"/>
                  </a:lnTo>
                  <a:lnTo>
                    <a:pt x="36829" y="0"/>
                  </a:lnTo>
                  <a:close/>
                </a:path>
              </a:pathLst>
            </a:custGeom>
            <a:solidFill>
              <a:srgbClr val="000000"/>
            </a:solidFill>
          </p:spPr>
          <p:txBody>
            <a:bodyPr wrap="square" lIns="0" tIns="0" rIns="0" bIns="0" rtlCol="0"/>
            <a:lstStyle/>
            <a:p>
              <a:endParaRPr sz="1632"/>
            </a:p>
          </p:txBody>
        </p:sp>
        <p:sp>
          <p:nvSpPr>
            <p:cNvPr id="80" name="object 80"/>
            <p:cNvSpPr/>
            <p:nvPr/>
          </p:nvSpPr>
          <p:spPr>
            <a:xfrm>
              <a:off x="6301740" y="6214109"/>
              <a:ext cx="0" cy="234950"/>
            </a:xfrm>
            <a:custGeom>
              <a:avLst/>
              <a:gdLst/>
              <a:ahLst/>
              <a:cxnLst/>
              <a:rect l="l" t="t" r="r" b="b"/>
              <a:pathLst>
                <a:path h="234950">
                  <a:moveTo>
                    <a:pt x="0" y="234949"/>
                  </a:moveTo>
                  <a:lnTo>
                    <a:pt x="0" y="0"/>
                  </a:lnTo>
                </a:path>
              </a:pathLst>
            </a:custGeom>
            <a:ln w="12579">
              <a:solidFill>
                <a:srgbClr val="000000"/>
              </a:solidFill>
            </a:ln>
          </p:spPr>
          <p:txBody>
            <a:bodyPr wrap="square" lIns="0" tIns="0" rIns="0" bIns="0" rtlCol="0"/>
            <a:lstStyle/>
            <a:p>
              <a:endParaRPr sz="1632"/>
            </a:p>
          </p:txBody>
        </p:sp>
        <p:sp>
          <p:nvSpPr>
            <p:cNvPr id="81" name="object 81"/>
            <p:cNvSpPr/>
            <p:nvPr/>
          </p:nvSpPr>
          <p:spPr>
            <a:xfrm>
              <a:off x="6264910" y="6144259"/>
              <a:ext cx="74930" cy="74930"/>
            </a:xfrm>
            <a:custGeom>
              <a:avLst/>
              <a:gdLst/>
              <a:ahLst/>
              <a:cxnLst/>
              <a:rect l="l" t="t" r="r" b="b"/>
              <a:pathLst>
                <a:path w="74929" h="74929">
                  <a:moveTo>
                    <a:pt x="36829" y="0"/>
                  </a:moveTo>
                  <a:lnTo>
                    <a:pt x="0" y="74929"/>
                  </a:lnTo>
                  <a:lnTo>
                    <a:pt x="74929" y="74929"/>
                  </a:lnTo>
                  <a:lnTo>
                    <a:pt x="36829" y="0"/>
                  </a:lnTo>
                  <a:close/>
                </a:path>
              </a:pathLst>
            </a:custGeom>
            <a:solidFill>
              <a:srgbClr val="000000"/>
            </a:solidFill>
          </p:spPr>
          <p:txBody>
            <a:bodyPr wrap="square" lIns="0" tIns="0" rIns="0" bIns="0" rtlCol="0"/>
            <a:lstStyle/>
            <a:p>
              <a:endParaRPr sz="1632"/>
            </a:p>
          </p:txBody>
        </p:sp>
        <p:sp>
          <p:nvSpPr>
            <p:cNvPr id="82" name="object 82"/>
            <p:cNvSpPr/>
            <p:nvPr/>
          </p:nvSpPr>
          <p:spPr>
            <a:xfrm>
              <a:off x="2415540" y="6449059"/>
              <a:ext cx="3886200" cy="0"/>
            </a:xfrm>
            <a:custGeom>
              <a:avLst/>
              <a:gdLst/>
              <a:ahLst/>
              <a:cxnLst/>
              <a:rect l="l" t="t" r="r" b="b"/>
              <a:pathLst>
                <a:path w="3886200">
                  <a:moveTo>
                    <a:pt x="0" y="0"/>
                  </a:moveTo>
                  <a:lnTo>
                    <a:pt x="3886200" y="0"/>
                  </a:lnTo>
                </a:path>
              </a:pathLst>
            </a:custGeom>
            <a:ln w="12579">
              <a:solidFill>
                <a:srgbClr val="000000"/>
              </a:solidFill>
            </a:ln>
          </p:spPr>
          <p:txBody>
            <a:bodyPr wrap="square" lIns="0" tIns="0" rIns="0" bIns="0" rtlCol="0"/>
            <a:lstStyle/>
            <a:p>
              <a:endParaRPr sz="1632"/>
            </a:p>
          </p:txBody>
        </p:sp>
      </p:grpSp>
      <p:sp>
        <p:nvSpPr>
          <p:cNvPr id="83" name="object 83"/>
          <p:cNvSpPr txBox="1"/>
          <p:nvPr/>
        </p:nvSpPr>
        <p:spPr>
          <a:xfrm>
            <a:off x="3451841" y="5951086"/>
            <a:ext cx="659312" cy="351449"/>
          </a:xfrm>
          <a:prstGeom prst="rect">
            <a:avLst/>
          </a:prstGeom>
        </p:spPr>
        <p:txBody>
          <a:bodyPr vert="horz" wrap="square" lIns="0" tIns="17850" rIns="0" bIns="0" rtlCol="0">
            <a:spAutoFit/>
          </a:bodyPr>
          <a:lstStyle/>
          <a:p>
            <a:pPr marL="11516" marR="4607" indent="10365">
              <a:lnSpc>
                <a:spcPts val="1297"/>
              </a:lnSpc>
              <a:spcBef>
                <a:spcPts val="141"/>
              </a:spcBef>
            </a:pPr>
            <a:r>
              <a:rPr sz="1088" b="1" spc="54" dirty="0">
                <a:latin typeface="TeXGyreHeros"/>
                <a:cs typeface="TeXGyreHeros"/>
              </a:rPr>
              <a:t>Pipeline  </a:t>
            </a:r>
            <a:r>
              <a:rPr sz="1088" b="1" spc="-9" dirty="0">
                <a:latin typeface="TeXGyreHeros"/>
                <a:cs typeface="TeXGyreHeros"/>
              </a:rPr>
              <a:t>R</a:t>
            </a:r>
            <a:r>
              <a:rPr sz="1088" b="1" spc="-5" dirty="0">
                <a:latin typeface="TeXGyreHeros"/>
                <a:cs typeface="TeXGyreHeros"/>
              </a:rPr>
              <a:t>e</a:t>
            </a:r>
            <a:r>
              <a:rPr sz="1088" b="1" dirty="0">
                <a:latin typeface="TeXGyreHeros"/>
                <a:cs typeface="TeXGyreHeros"/>
              </a:rPr>
              <a:t>g</a:t>
            </a:r>
            <a:r>
              <a:rPr sz="1088" b="1" spc="-5" dirty="0">
                <a:latin typeface="TeXGyreHeros"/>
                <a:cs typeface="TeXGyreHeros"/>
              </a:rPr>
              <a:t>is</a:t>
            </a:r>
            <a:r>
              <a:rPr sz="1088" b="1" spc="-9" dirty="0">
                <a:latin typeface="TeXGyreHeros"/>
                <a:cs typeface="TeXGyreHeros"/>
              </a:rPr>
              <a:t>t</a:t>
            </a:r>
            <a:r>
              <a:rPr sz="1088" b="1" spc="-5" dirty="0">
                <a:latin typeface="TeXGyreHeros"/>
                <a:cs typeface="TeXGyreHeros"/>
              </a:rPr>
              <a:t>e</a:t>
            </a:r>
            <a:r>
              <a:rPr sz="1088" b="1" spc="662" dirty="0">
                <a:latin typeface="TeXGyreHeros"/>
                <a:cs typeface="TeXGyreHeros"/>
              </a:rPr>
              <a:t>r</a:t>
            </a:r>
            <a:endParaRPr sz="1088">
              <a:latin typeface="TeXGyreHeros"/>
              <a:cs typeface="TeXGyreHeros"/>
            </a:endParaRPr>
          </a:p>
        </p:txBody>
      </p:sp>
    </p:spTree>
    <p:extLst>
      <p:ext uri="{BB962C8B-B14F-4D97-AF65-F5344CB8AC3E}">
        <p14:creationId xmlns:p14="http://schemas.microsoft.com/office/powerpoint/2010/main" val="26271452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620D-2582-7B9A-D3F8-838922E7EC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6E74EA-4D45-42FB-B966-86878C05E32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3E2F8D5-1966-738A-AC5D-CB4ABCA847E5}"/>
              </a:ext>
            </a:extLst>
          </p:cNvPr>
          <p:cNvPicPr>
            <a:picLocks noChangeAspect="1"/>
          </p:cNvPicPr>
          <p:nvPr/>
        </p:nvPicPr>
        <p:blipFill>
          <a:blip r:embed="rId2"/>
          <a:stretch>
            <a:fillRect/>
          </a:stretch>
        </p:blipFill>
        <p:spPr>
          <a:xfrm>
            <a:off x="932729" y="1190312"/>
            <a:ext cx="10326541" cy="4477375"/>
          </a:xfrm>
          <a:prstGeom prst="rect">
            <a:avLst/>
          </a:prstGeom>
        </p:spPr>
      </p:pic>
    </p:spTree>
    <p:extLst>
      <p:ext uri="{BB962C8B-B14F-4D97-AF65-F5344CB8AC3E}">
        <p14:creationId xmlns:p14="http://schemas.microsoft.com/office/powerpoint/2010/main" val="1557583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7559" y="506145"/>
            <a:ext cx="6021911" cy="627182"/>
          </a:xfrm>
          <a:prstGeom prst="rect">
            <a:avLst/>
          </a:prstGeom>
        </p:spPr>
        <p:txBody>
          <a:bodyPr vert="horz" wrap="square" lIns="0" tIns="11516" rIns="0" bIns="0" rtlCol="0" anchor="ctr">
            <a:spAutoFit/>
          </a:bodyPr>
          <a:lstStyle/>
          <a:p>
            <a:pPr marL="11516">
              <a:spcBef>
                <a:spcPts val="91"/>
              </a:spcBef>
            </a:pPr>
            <a:r>
              <a:rPr b="1" spc="-5" dirty="0"/>
              <a:t>Pipelining </a:t>
            </a:r>
            <a:r>
              <a:rPr b="1" dirty="0"/>
              <a:t>a </a:t>
            </a:r>
            <a:r>
              <a:rPr b="1" spc="-5" dirty="0"/>
              <a:t>Digital</a:t>
            </a:r>
            <a:r>
              <a:rPr b="1" spc="-45" dirty="0"/>
              <a:t> </a:t>
            </a:r>
            <a:r>
              <a:rPr b="1" spc="-5" dirty="0"/>
              <a:t>System</a:t>
            </a:r>
          </a:p>
        </p:txBody>
      </p:sp>
      <p:sp>
        <p:nvSpPr>
          <p:cNvPr id="3" name="object 3"/>
          <p:cNvSpPr txBox="1"/>
          <p:nvPr/>
        </p:nvSpPr>
        <p:spPr>
          <a:xfrm>
            <a:off x="1969684" y="1561044"/>
            <a:ext cx="7429212" cy="895809"/>
          </a:xfrm>
          <a:prstGeom prst="rect">
            <a:avLst/>
          </a:prstGeom>
        </p:spPr>
        <p:txBody>
          <a:bodyPr vert="horz" wrap="square" lIns="0" tIns="48945" rIns="0" bIns="0" rtlCol="0">
            <a:spAutoFit/>
          </a:bodyPr>
          <a:lstStyle/>
          <a:p>
            <a:pPr marL="11516" marR="4607">
              <a:lnSpc>
                <a:spcPts val="3255"/>
              </a:lnSpc>
              <a:spcBef>
                <a:spcPts val="385"/>
              </a:spcBef>
              <a:tabLst>
                <a:tab pos="2336094" algn="l"/>
              </a:tabLst>
            </a:pPr>
            <a:r>
              <a:rPr sz="2902" spc="-9" dirty="0">
                <a:latin typeface="Liberation Sans"/>
                <a:cs typeface="Liberation Sans"/>
              </a:rPr>
              <a:t>Why </a:t>
            </a:r>
            <a:r>
              <a:rPr sz="2902" spc="-5" dirty="0">
                <a:latin typeface="Liberation Sans"/>
                <a:cs typeface="Liberation Sans"/>
              </a:rPr>
              <a:t>do </a:t>
            </a:r>
            <a:r>
              <a:rPr sz="2902" spc="-9" dirty="0">
                <a:latin typeface="Liberation Sans"/>
                <a:cs typeface="Liberation Sans"/>
              </a:rPr>
              <a:t>this?	Because </a:t>
            </a:r>
            <a:r>
              <a:rPr sz="2902" spc="-5" dirty="0">
                <a:latin typeface="Liberation Sans"/>
                <a:cs typeface="Liberation Sans"/>
              </a:rPr>
              <a:t>it's </a:t>
            </a:r>
            <a:r>
              <a:rPr sz="2902" u="heavy" spc="-9" dirty="0">
                <a:uFill>
                  <a:solidFill>
                    <a:srgbClr val="000000"/>
                  </a:solidFill>
                </a:uFill>
                <a:latin typeface="Liberation Sans"/>
                <a:cs typeface="Liberation Sans"/>
              </a:rPr>
              <a:t>faster</a:t>
            </a:r>
            <a:r>
              <a:rPr sz="2902" spc="-9" dirty="0">
                <a:latin typeface="Liberation Sans"/>
                <a:cs typeface="Liberation Sans"/>
              </a:rPr>
              <a:t> for repeated  computations</a:t>
            </a:r>
            <a:endParaRPr sz="2902">
              <a:latin typeface="Liberation Sans"/>
              <a:cs typeface="Liberation Sans"/>
            </a:endParaRPr>
          </a:p>
        </p:txBody>
      </p:sp>
      <p:grpSp>
        <p:nvGrpSpPr>
          <p:cNvPr id="4" name="object 4"/>
          <p:cNvGrpSpPr/>
          <p:nvPr/>
        </p:nvGrpSpPr>
        <p:grpSpPr>
          <a:xfrm>
            <a:off x="2202315" y="2653949"/>
            <a:ext cx="5458761" cy="863728"/>
            <a:chOff x="748030" y="2923541"/>
            <a:chExt cx="6019800" cy="952500"/>
          </a:xfrm>
        </p:grpSpPr>
        <p:sp>
          <p:nvSpPr>
            <p:cNvPr id="5" name="object 5"/>
            <p:cNvSpPr/>
            <p:nvPr/>
          </p:nvSpPr>
          <p:spPr>
            <a:xfrm>
              <a:off x="1052830" y="2942590"/>
              <a:ext cx="5410200" cy="914400"/>
            </a:xfrm>
            <a:custGeom>
              <a:avLst/>
              <a:gdLst/>
              <a:ahLst/>
              <a:cxnLst/>
              <a:rect l="l" t="t" r="r" b="b"/>
              <a:pathLst>
                <a:path w="5410200" h="914400">
                  <a:moveTo>
                    <a:pt x="2705099" y="914400"/>
                  </a:moveTo>
                  <a:lnTo>
                    <a:pt x="0" y="914400"/>
                  </a:lnTo>
                  <a:lnTo>
                    <a:pt x="0" y="0"/>
                  </a:lnTo>
                  <a:lnTo>
                    <a:pt x="5410200" y="0"/>
                  </a:lnTo>
                  <a:lnTo>
                    <a:pt x="5410200" y="914400"/>
                  </a:lnTo>
                  <a:lnTo>
                    <a:pt x="2705099" y="914400"/>
                  </a:lnTo>
                  <a:close/>
                </a:path>
              </a:pathLst>
            </a:custGeom>
            <a:ln w="38097">
              <a:solidFill>
                <a:srgbClr val="000000"/>
              </a:solidFill>
            </a:ln>
          </p:spPr>
          <p:txBody>
            <a:bodyPr wrap="square" lIns="0" tIns="0" rIns="0" bIns="0" rtlCol="0"/>
            <a:lstStyle/>
            <a:p>
              <a:endParaRPr sz="1632"/>
            </a:p>
          </p:txBody>
        </p:sp>
        <p:sp>
          <p:nvSpPr>
            <p:cNvPr id="6" name="object 6"/>
            <p:cNvSpPr/>
            <p:nvPr/>
          </p:nvSpPr>
          <p:spPr>
            <a:xfrm>
              <a:off x="748030" y="3399790"/>
              <a:ext cx="144780" cy="0"/>
            </a:xfrm>
            <a:custGeom>
              <a:avLst/>
              <a:gdLst/>
              <a:ahLst/>
              <a:cxnLst/>
              <a:rect l="l" t="t" r="r" b="b"/>
              <a:pathLst>
                <a:path w="144780">
                  <a:moveTo>
                    <a:pt x="0" y="0"/>
                  </a:moveTo>
                  <a:lnTo>
                    <a:pt x="144779" y="0"/>
                  </a:lnTo>
                </a:path>
              </a:pathLst>
            </a:custGeom>
            <a:ln w="57146">
              <a:solidFill>
                <a:srgbClr val="980000"/>
              </a:solidFill>
            </a:ln>
          </p:spPr>
          <p:txBody>
            <a:bodyPr wrap="square" lIns="0" tIns="0" rIns="0" bIns="0" rtlCol="0"/>
            <a:lstStyle/>
            <a:p>
              <a:endParaRPr sz="1632"/>
            </a:p>
          </p:txBody>
        </p:sp>
        <p:sp>
          <p:nvSpPr>
            <p:cNvPr id="7" name="object 7"/>
            <p:cNvSpPr/>
            <p:nvPr/>
          </p:nvSpPr>
          <p:spPr>
            <a:xfrm>
              <a:off x="881380" y="3314700"/>
              <a:ext cx="171450" cy="171450"/>
            </a:xfrm>
            <a:custGeom>
              <a:avLst/>
              <a:gdLst/>
              <a:ahLst/>
              <a:cxnLst/>
              <a:rect l="l" t="t" r="r" b="b"/>
              <a:pathLst>
                <a:path w="171450" h="171450">
                  <a:moveTo>
                    <a:pt x="0" y="0"/>
                  </a:moveTo>
                  <a:lnTo>
                    <a:pt x="0" y="171450"/>
                  </a:lnTo>
                  <a:lnTo>
                    <a:pt x="171450" y="85089"/>
                  </a:lnTo>
                  <a:lnTo>
                    <a:pt x="0" y="0"/>
                  </a:lnTo>
                  <a:close/>
                </a:path>
              </a:pathLst>
            </a:custGeom>
            <a:solidFill>
              <a:srgbClr val="980000"/>
            </a:solidFill>
          </p:spPr>
          <p:txBody>
            <a:bodyPr wrap="square" lIns="0" tIns="0" rIns="0" bIns="0" rtlCol="0"/>
            <a:lstStyle/>
            <a:p>
              <a:endParaRPr sz="1632"/>
            </a:p>
          </p:txBody>
        </p:sp>
        <p:sp>
          <p:nvSpPr>
            <p:cNvPr id="8" name="object 8"/>
            <p:cNvSpPr/>
            <p:nvPr/>
          </p:nvSpPr>
          <p:spPr>
            <a:xfrm>
              <a:off x="6463030" y="3399790"/>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9" name="object 9"/>
            <p:cNvSpPr/>
            <p:nvPr/>
          </p:nvSpPr>
          <p:spPr>
            <a:xfrm>
              <a:off x="6596380" y="3314700"/>
              <a:ext cx="171450" cy="171450"/>
            </a:xfrm>
            <a:custGeom>
              <a:avLst/>
              <a:gdLst/>
              <a:ahLst/>
              <a:cxnLst/>
              <a:rect l="l" t="t" r="r" b="b"/>
              <a:pathLst>
                <a:path w="171450" h="171450">
                  <a:moveTo>
                    <a:pt x="0" y="0"/>
                  </a:moveTo>
                  <a:lnTo>
                    <a:pt x="0" y="171450"/>
                  </a:lnTo>
                  <a:lnTo>
                    <a:pt x="171450" y="85089"/>
                  </a:lnTo>
                  <a:lnTo>
                    <a:pt x="0" y="0"/>
                  </a:lnTo>
                  <a:close/>
                </a:path>
              </a:pathLst>
            </a:custGeom>
            <a:solidFill>
              <a:srgbClr val="980000"/>
            </a:solidFill>
          </p:spPr>
          <p:txBody>
            <a:bodyPr wrap="square" lIns="0" tIns="0" rIns="0" bIns="0" rtlCol="0"/>
            <a:lstStyle/>
            <a:p>
              <a:endParaRPr sz="1632"/>
            </a:p>
          </p:txBody>
        </p:sp>
        <p:sp>
          <p:nvSpPr>
            <p:cNvPr id="10" name="object 10"/>
            <p:cNvSpPr/>
            <p:nvPr/>
          </p:nvSpPr>
          <p:spPr>
            <a:xfrm>
              <a:off x="1052830" y="2942590"/>
              <a:ext cx="5410200" cy="914400"/>
            </a:xfrm>
            <a:custGeom>
              <a:avLst/>
              <a:gdLst/>
              <a:ahLst/>
              <a:cxnLst/>
              <a:rect l="l" t="t" r="r" b="b"/>
              <a:pathLst>
                <a:path w="5410200" h="914400">
                  <a:moveTo>
                    <a:pt x="2705099" y="914400"/>
                  </a:moveTo>
                  <a:lnTo>
                    <a:pt x="0" y="914400"/>
                  </a:lnTo>
                  <a:lnTo>
                    <a:pt x="0" y="0"/>
                  </a:lnTo>
                  <a:lnTo>
                    <a:pt x="5410200" y="0"/>
                  </a:lnTo>
                  <a:lnTo>
                    <a:pt x="5410200" y="914400"/>
                  </a:lnTo>
                  <a:lnTo>
                    <a:pt x="2705099" y="914400"/>
                  </a:lnTo>
                  <a:close/>
                </a:path>
                <a:path w="5410200" h="914400">
                  <a:moveTo>
                    <a:pt x="2705099" y="914400"/>
                  </a:moveTo>
                  <a:lnTo>
                    <a:pt x="0" y="914400"/>
                  </a:lnTo>
                  <a:lnTo>
                    <a:pt x="0" y="0"/>
                  </a:lnTo>
                  <a:lnTo>
                    <a:pt x="5410200" y="0"/>
                  </a:lnTo>
                  <a:lnTo>
                    <a:pt x="5410200" y="914400"/>
                  </a:lnTo>
                  <a:lnTo>
                    <a:pt x="2705099" y="914400"/>
                  </a:lnTo>
                  <a:close/>
                </a:path>
                <a:path w="5410200" h="914400">
                  <a:moveTo>
                    <a:pt x="2705099" y="914400"/>
                  </a:moveTo>
                  <a:lnTo>
                    <a:pt x="0" y="914400"/>
                  </a:lnTo>
                  <a:lnTo>
                    <a:pt x="0" y="0"/>
                  </a:lnTo>
                  <a:lnTo>
                    <a:pt x="5410200" y="0"/>
                  </a:lnTo>
                  <a:lnTo>
                    <a:pt x="5410200" y="914400"/>
                  </a:lnTo>
                  <a:lnTo>
                    <a:pt x="2705099" y="914400"/>
                  </a:lnTo>
                  <a:close/>
                </a:path>
                <a:path w="5410200" h="914400">
                  <a:moveTo>
                    <a:pt x="2705099" y="914400"/>
                  </a:moveTo>
                  <a:lnTo>
                    <a:pt x="0" y="914400"/>
                  </a:lnTo>
                  <a:lnTo>
                    <a:pt x="0" y="0"/>
                  </a:lnTo>
                  <a:lnTo>
                    <a:pt x="5410200" y="0"/>
                  </a:lnTo>
                  <a:lnTo>
                    <a:pt x="5410200" y="914400"/>
                  </a:lnTo>
                  <a:lnTo>
                    <a:pt x="2705099" y="914400"/>
                  </a:lnTo>
                  <a:close/>
                </a:path>
              </a:pathLst>
            </a:custGeom>
            <a:ln w="38097">
              <a:solidFill>
                <a:srgbClr val="000000"/>
              </a:solidFill>
            </a:ln>
          </p:spPr>
          <p:txBody>
            <a:bodyPr wrap="square" lIns="0" tIns="0" rIns="0" bIns="0" rtlCol="0"/>
            <a:lstStyle/>
            <a:p>
              <a:endParaRPr sz="1632"/>
            </a:p>
          </p:txBody>
        </p:sp>
        <p:sp>
          <p:nvSpPr>
            <p:cNvPr id="11" name="object 11"/>
            <p:cNvSpPr/>
            <p:nvPr/>
          </p:nvSpPr>
          <p:spPr>
            <a:xfrm>
              <a:off x="1052830" y="2942590"/>
              <a:ext cx="5410200" cy="914400"/>
            </a:xfrm>
            <a:custGeom>
              <a:avLst/>
              <a:gdLst/>
              <a:ahLst/>
              <a:cxnLst/>
              <a:rect l="l" t="t" r="r" b="b"/>
              <a:pathLst>
                <a:path w="5410200" h="914400">
                  <a:moveTo>
                    <a:pt x="5410200" y="0"/>
                  </a:moveTo>
                  <a:lnTo>
                    <a:pt x="0" y="0"/>
                  </a:lnTo>
                  <a:lnTo>
                    <a:pt x="0" y="914400"/>
                  </a:lnTo>
                  <a:lnTo>
                    <a:pt x="5410200" y="914400"/>
                  </a:lnTo>
                  <a:close/>
                </a:path>
              </a:pathLst>
            </a:custGeom>
            <a:solidFill>
              <a:srgbClr val="FB0027"/>
            </a:solidFill>
          </p:spPr>
          <p:txBody>
            <a:bodyPr wrap="square" lIns="0" tIns="0" rIns="0" bIns="0" rtlCol="0"/>
            <a:lstStyle/>
            <a:p>
              <a:endParaRPr sz="1632"/>
            </a:p>
          </p:txBody>
        </p:sp>
        <p:sp>
          <p:nvSpPr>
            <p:cNvPr id="12" name="object 12"/>
            <p:cNvSpPr/>
            <p:nvPr/>
          </p:nvSpPr>
          <p:spPr>
            <a:xfrm>
              <a:off x="1052830" y="2942590"/>
              <a:ext cx="5410200" cy="914400"/>
            </a:xfrm>
            <a:custGeom>
              <a:avLst/>
              <a:gdLst/>
              <a:ahLst/>
              <a:cxnLst/>
              <a:rect l="l" t="t" r="r" b="b"/>
              <a:pathLst>
                <a:path w="5410200" h="914400">
                  <a:moveTo>
                    <a:pt x="2705099" y="914400"/>
                  </a:moveTo>
                  <a:lnTo>
                    <a:pt x="0" y="914400"/>
                  </a:lnTo>
                  <a:lnTo>
                    <a:pt x="0" y="0"/>
                  </a:lnTo>
                  <a:lnTo>
                    <a:pt x="5410200" y="0"/>
                  </a:lnTo>
                  <a:lnTo>
                    <a:pt x="5410200" y="914400"/>
                  </a:lnTo>
                  <a:lnTo>
                    <a:pt x="2705099" y="914400"/>
                  </a:lnTo>
                  <a:close/>
                </a:path>
              </a:pathLst>
            </a:custGeom>
            <a:ln w="38097">
              <a:solidFill>
                <a:srgbClr val="000000"/>
              </a:solidFill>
            </a:ln>
          </p:spPr>
          <p:txBody>
            <a:bodyPr wrap="square" lIns="0" tIns="0" rIns="0" bIns="0" rtlCol="0"/>
            <a:lstStyle/>
            <a:p>
              <a:endParaRPr sz="1632"/>
            </a:p>
          </p:txBody>
        </p:sp>
      </p:grpSp>
      <p:grpSp>
        <p:nvGrpSpPr>
          <p:cNvPr id="13" name="object 13"/>
          <p:cNvGrpSpPr/>
          <p:nvPr/>
        </p:nvGrpSpPr>
        <p:grpSpPr>
          <a:xfrm>
            <a:off x="2478708" y="3669691"/>
            <a:ext cx="4905975" cy="77160"/>
            <a:chOff x="1052830" y="4043679"/>
            <a:chExt cx="5410200" cy="85090"/>
          </a:xfrm>
        </p:grpSpPr>
        <p:sp>
          <p:nvSpPr>
            <p:cNvPr id="14" name="object 14"/>
            <p:cNvSpPr/>
            <p:nvPr/>
          </p:nvSpPr>
          <p:spPr>
            <a:xfrm>
              <a:off x="1132840" y="4085589"/>
              <a:ext cx="5251450" cy="0"/>
            </a:xfrm>
            <a:custGeom>
              <a:avLst/>
              <a:gdLst/>
              <a:ahLst/>
              <a:cxnLst/>
              <a:rect l="l" t="t" r="r" b="b"/>
              <a:pathLst>
                <a:path w="5251450">
                  <a:moveTo>
                    <a:pt x="0" y="0"/>
                  </a:moveTo>
                  <a:lnTo>
                    <a:pt x="5251450" y="0"/>
                  </a:lnTo>
                </a:path>
              </a:pathLst>
            </a:custGeom>
            <a:ln w="28393">
              <a:solidFill>
                <a:srgbClr val="000000"/>
              </a:solidFill>
            </a:ln>
          </p:spPr>
          <p:txBody>
            <a:bodyPr wrap="square" lIns="0" tIns="0" rIns="0" bIns="0" rtlCol="0"/>
            <a:lstStyle/>
            <a:p>
              <a:endParaRPr sz="1632"/>
            </a:p>
          </p:txBody>
        </p:sp>
        <p:sp>
          <p:nvSpPr>
            <p:cNvPr id="15" name="object 15"/>
            <p:cNvSpPr/>
            <p:nvPr/>
          </p:nvSpPr>
          <p:spPr>
            <a:xfrm>
              <a:off x="1052830" y="4043679"/>
              <a:ext cx="5410200" cy="85090"/>
            </a:xfrm>
            <a:custGeom>
              <a:avLst/>
              <a:gdLst/>
              <a:ahLst/>
              <a:cxnLst/>
              <a:rect l="l" t="t" r="r" b="b"/>
              <a:pathLst>
                <a:path w="5410200" h="85089">
                  <a:moveTo>
                    <a:pt x="85090" y="0"/>
                  </a:moveTo>
                  <a:lnTo>
                    <a:pt x="0" y="41910"/>
                  </a:lnTo>
                  <a:lnTo>
                    <a:pt x="85090" y="85090"/>
                  </a:lnTo>
                  <a:lnTo>
                    <a:pt x="85090" y="0"/>
                  </a:lnTo>
                  <a:close/>
                </a:path>
                <a:path w="5410200" h="85089">
                  <a:moveTo>
                    <a:pt x="5410200" y="41910"/>
                  </a:moveTo>
                  <a:lnTo>
                    <a:pt x="5325110" y="0"/>
                  </a:lnTo>
                  <a:lnTo>
                    <a:pt x="5325110" y="85090"/>
                  </a:lnTo>
                  <a:lnTo>
                    <a:pt x="5410200" y="41910"/>
                  </a:lnTo>
                  <a:close/>
                </a:path>
              </a:pathLst>
            </a:custGeom>
            <a:solidFill>
              <a:srgbClr val="000000"/>
            </a:solidFill>
          </p:spPr>
          <p:txBody>
            <a:bodyPr wrap="square" lIns="0" tIns="0" rIns="0" bIns="0" rtlCol="0"/>
            <a:lstStyle/>
            <a:p>
              <a:endParaRPr sz="1632"/>
            </a:p>
          </p:txBody>
        </p:sp>
      </p:grpSp>
      <p:sp>
        <p:nvSpPr>
          <p:cNvPr id="16" name="object 16"/>
          <p:cNvSpPr txBox="1"/>
          <p:nvPr/>
        </p:nvSpPr>
        <p:spPr>
          <a:xfrm>
            <a:off x="4780830" y="3737639"/>
            <a:ext cx="373130"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1n</a:t>
            </a:r>
            <a:r>
              <a:rPr sz="1270" b="1" spc="562" dirty="0">
                <a:latin typeface="TeXGyreHeros"/>
                <a:cs typeface="TeXGyreHeros"/>
              </a:rPr>
              <a:t>s</a:t>
            </a:r>
            <a:endParaRPr sz="1270">
              <a:latin typeface="TeXGyreHeros"/>
              <a:cs typeface="TeXGyreHeros"/>
            </a:endParaRPr>
          </a:p>
        </p:txBody>
      </p:sp>
      <p:sp>
        <p:nvSpPr>
          <p:cNvPr id="17" name="object 17"/>
          <p:cNvSpPr txBox="1"/>
          <p:nvPr/>
        </p:nvSpPr>
        <p:spPr>
          <a:xfrm>
            <a:off x="7869522" y="2799054"/>
            <a:ext cx="1607110" cy="597943"/>
          </a:xfrm>
          <a:prstGeom prst="rect">
            <a:avLst/>
          </a:prstGeom>
        </p:spPr>
        <p:txBody>
          <a:bodyPr vert="horz" wrap="square" lIns="0" tIns="11516" rIns="0" bIns="0" rtlCol="0">
            <a:spAutoFit/>
          </a:bodyPr>
          <a:lstStyle/>
          <a:p>
            <a:pPr marL="11516" marR="64492">
              <a:spcBef>
                <a:spcPts val="91"/>
              </a:spcBef>
            </a:pPr>
            <a:r>
              <a:rPr sz="1270" b="1" spc="54" dirty="0">
                <a:latin typeface="TeXGyreHeros"/>
                <a:cs typeface="TeXGyreHeros"/>
              </a:rPr>
              <a:t>Non-pipelined:  </a:t>
            </a:r>
            <a:r>
              <a:rPr sz="1270" b="1" spc="5" dirty="0">
                <a:latin typeface="TeXGyreHeros"/>
                <a:cs typeface="TeXGyreHeros"/>
              </a:rPr>
              <a:t>1operationfinishes  </a:t>
            </a:r>
            <a:r>
              <a:rPr sz="1270" b="1" spc="109" dirty="0">
                <a:latin typeface="TeXGyreHeros"/>
                <a:cs typeface="TeXGyreHeros"/>
              </a:rPr>
              <a:t>every1ns</a:t>
            </a:r>
            <a:endParaRPr sz="1270">
              <a:latin typeface="TeXGyreHeros"/>
              <a:cs typeface="TeXGyreHeros"/>
            </a:endParaRPr>
          </a:p>
        </p:txBody>
      </p:sp>
      <p:grpSp>
        <p:nvGrpSpPr>
          <p:cNvPr id="18" name="object 18"/>
          <p:cNvGrpSpPr/>
          <p:nvPr/>
        </p:nvGrpSpPr>
        <p:grpSpPr>
          <a:xfrm>
            <a:off x="2412490" y="4050884"/>
            <a:ext cx="5691967" cy="1092904"/>
            <a:chOff x="979805" y="4464050"/>
            <a:chExt cx="6276975" cy="1205230"/>
          </a:xfrm>
        </p:grpSpPr>
        <p:sp>
          <p:nvSpPr>
            <p:cNvPr id="19" name="object 19"/>
            <p:cNvSpPr/>
            <p:nvPr/>
          </p:nvSpPr>
          <p:spPr>
            <a:xfrm>
              <a:off x="1313180" y="4635500"/>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20" name="object 20"/>
            <p:cNvSpPr/>
            <p:nvPr/>
          </p:nvSpPr>
          <p:spPr>
            <a:xfrm>
              <a:off x="1770380" y="5016500"/>
              <a:ext cx="143510" cy="0"/>
            </a:xfrm>
            <a:custGeom>
              <a:avLst/>
              <a:gdLst/>
              <a:ahLst/>
              <a:cxnLst/>
              <a:rect l="l" t="t" r="r" b="b"/>
              <a:pathLst>
                <a:path w="143510">
                  <a:moveTo>
                    <a:pt x="0" y="0"/>
                  </a:moveTo>
                  <a:lnTo>
                    <a:pt x="143509" y="0"/>
                  </a:lnTo>
                </a:path>
              </a:pathLst>
            </a:custGeom>
            <a:ln w="57146">
              <a:solidFill>
                <a:srgbClr val="980000"/>
              </a:solidFill>
            </a:ln>
          </p:spPr>
          <p:txBody>
            <a:bodyPr wrap="square" lIns="0" tIns="0" rIns="0" bIns="0" rtlCol="0"/>
            <a:lstStyle/>
            <a:p>
              <a:endParaRPr sz="1632"/>
            </a:p>
          </p:txBody>
        </p:sp>
        <p:sp>
          <p:nvSpPr>
            <p:cNvPr id="21" name="object 21"/>
            <p:cNvSpPr/>
            <p:nvPr/>
          </p:nvSpPr>
          <p:spPr>
            <a:xfrm>
              <a:off x="2073910" y="4483100"/>
              <a:ext cx="228600" cy="1066800"/>
            </a:xfrm>
            <a:custGeom>
              <a:avLst/>
              <a:gdLst/>
              <a:ahLst/>
              <a:cxnLst/>
              <a:rect l="l" t="t" r="r" b="b"/>
              <a:pathLst>
                <a:path w="228600" h="1066800">
                  <a:moveTo>
                    <a:pt x="228600" y="0"/>
                  </a:moveTo>
                  <a:lnTo>
                    <a:pt x="0" y="0"/>
                  </a:lnTo>
                  <a:lnTo>
                    <a:pt x="0" y="1066800"/>
                  </a:lnTo>
                  <a:lnTo>
                    <a:pt x="228600" y="1066800"/>
                  </a:lnTo>
                  <a:close/>
                </a:path>
              </a:pathLst>
            </a:custGeom>
            <a:solidFill>
              <a:srgbClr val="980000"/>
            </a:solidFill>
          </p:spPr>
          <p:txBody>
            <a:bodyPr wrap="square" lIns="0" tIns="0" rIns="0" bIns="0" rtlCol="0"/>
            <a:lstStyle/>
            <a:p>
              <a:endParaRPr sz="1632"/>
            </a:p>
          </p:txBody>
        </p:sp>
        <p:sp>
          <p:nvSpPr>
            <p:cNvPr id="22" name="object 22"/>
            <p:cNvSpPr/>
            <p:nvPr/>
          </p:nvSpPr>
          <p:spPr>
            <a:xfrm>
              <a:off x="2073910" y="4483100"/>
              <a:ext cx="228600" cy="1066800"/>
            </a:xfrm>
            <a:custGeom>
              <a:avLst/>
              <a:gdLst/>
              <a:ahLst/>
              <a:cxnLst/>
              <a:rect l="l" t="t" r="r" b="b"/>
              <a:pathLst>
                <a:path w="228600" h="1066800">
                  <a:moveTo>
                    <a:pt x="114300" y="1066800"/>
                  </a:moveTo>
                  <a:lnTo>
                    <a:pt x="0" y="1066800"/>
                  </a:lnTo>
                  <a:lnTo>
                    <a:pt x="0" y="0"/>
                  </a:lnTo>
                  <a:lnTo>
                    <a:pt x="228600" y="0"/>
                  </a:lnTo>
                  <a:lnTo>
                    <a:pt x="228600" y="1066800"/>
                  </a:lnTo>
                  <a:lnTo>
                    <a:pt x="114300" y="1066800"/>
                  </a:lnTo>
                  <a:close/>
                </a:path>
              </a:pathLst>
            </a:custGeom>
            <a:ln w="38097">
              <a:solidFill>
                <a:srgbClr val="000000"/>
              </a:solidFill>
            </a:ln>
          </p:spPr>
          <p:txBody>
            <a:bodyPr wrap="square" lIns="0" tIns="0" rIns="0" bIns="0" rtlCol="0"/>
            <a:lstStyle/>
            <a:p>
              <a:endParaRPr sz="1632"/>
            </a:p>
          </p:txBody>
        </p:sp>
        <p:sp>
          <p:nvSpPr>
            <p:cNvPr id="23" name="object 23"/>
            <p:cNvSpPr/>
            <p:nvPr/>
          </p:nvSpPr>
          <p:spPr>
            <a:xfrm>
              <a:off x="1902460" y="4931409"/>
              <a:ext cx="172720" cy="171450"/>
            </a:xfrm>
            <a:custGeom>
              <a:avLst/>
              <a:gdLst/>
              <a:ahLst/>
              <a:cxnLst/>
              <a:rect l="l" t="t" r="r" b="b"/>
              <a:pathLst>
                <a:path w="172719"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24" name="object 24"/>
            <p:cNvSpPr/>
            <p:nvPr/>
          </p:nvSpPr>
          <p:spPr>
            <a:xfrm>
              <a:off x="2303780" y="5016500"/>
              <a:ext cx="144780" cy="0"/>
            </a:xfrm>
            <a:custGeom>
              <a:avLst/>
              <a:gdLst/>
              <a:ahLst/>
              <a:cxnLst/>
              <a:rect l="l" t="t" r="r" b="b"/>
              <a:pathLst>
                <a:path w="144780">
                  <a:moveTo>
                    <a:pt x="0" y="0"/>
                  </a:moveTo>
                  <a:lnTo>
                    <a:pt x="144780" y="0"/>
                  </a:lnTo>
                </a:path>
              </a:pathLst>
            </a:custGeom>
            <a:ln w="57146">
              <a:solidFill>
                <a:srgbClr val="980000"/>
              </a:solidFill>
            </a:ln>
          </p:spPr>
          <p:txBody>
            <a:bodyPr wrap="square" lIns="0" tIns="0" rIns="0" bIns="0" rtlCol="0"/>
            <a:lstStyle/>
            <a:p>
              <a:endParaRPr sz="1632"/>
            </a:p>
          </p:txBody>
        </p:sp>
        <p:sp>
          <p:nvSpPr>
            <p:cNvPr id="25" name="object 25"/>
            <p:cNvSpPr/>
            <p:nvPr/>
          </p:nvSpPr>
          <p:spPr>
            <a:xfrm>
              <a:off x="2435860" y="4931409"/>
              <a:ext cx="172720" cy="171450"/>
            </a:xfrm>
            <a:custGeom>
              <a:avLst/>
              <a:gdLst/>
              <a:ahLst/>
              <a:cxnLst/>
              <a:rect l="l" t="t" r="r" b="b"/>
              <a:pathLst>
                <a:path w="172719"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26" name="object 26"/>
            <p:cNvSpPr/>
            <p:nvPr/>
          </p:nvSpPr>
          <p:spPr>
            <a:xfrm>
              <a:off x="2608580" y="4635500"/>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27" name="object 27"/>
            <p:cNvSpPr/>
            <p:nvPr/>
          </p:nvSpPr>
          <p:spPr>
            <a:xfrm>
              <a:off x="3065780" y="5016500"/>
              <a:ext cx="144780" cy="0"/>
            </a:xfrm>
            <a:custGeom>
              <a:avLst/>
              <a:gdLst/>
              <a:ahLst/>
              <a:cxnLst/>
              <a:rect l="l" t="t" r="r" b="b"/>
              <a:pathLst>
                <a:path w="144780">
                  <a:moveTo>
                    <a:pt x="0" y="0"/>
                  </a:moveTo>
                  <a:lnTo>
                    <a:pt x="144780" y="0"/>
                  </a:lnTo>
                </a:path>
              </a:pathLst>
            </a:custGeom>
            <a:ln w="57146">
              <a:solidFill>
                <a:srgbClr val="980000"/>
              </a:solidFill>
            </a:ln>
          </p:spPr>
          <p:txBody>
            <a:bodyPr wrap="square" lIns="0" tIns="0" rIns="0" bIns="0" rtlCol="0"/>
            <a:lstStyle/>
            <a:p>
              <a:endParaRPr sz="1632"/>
            </a:p>
          </p:txBody>
        </p:sp>
        <p:sp>
          <p:nvSpPr>
            <p:cNvPr id="28" name="object 28"/>
            <p:cNvSpPr/>
            <p:nvPr/>
          </p:nvSpPr>
          <p:spPr>
            <a:xfrm>
              <a:off x="3370580" y="4483100"/>
              <a:ext cx="228600" cy="1066800"/>
            </a:xfrm>
            <a:custGeom>
              <a:avLst/>
              <a:gdLst/>
              <a:ahLst/>
              <a:cxnLst/>
              <a:rect l="l" t="t" r="r" b="b"/>
              <a:pathLst>
                <a:path w="228600" h="1066800">
                  <a:moveTo>
                    <a:pt x="228600" y="0"/>
                  </a:moveTo>
                  <a:lnTo>
                    <a:pt x="0" y="0"/>
                  </a:lnTo>
                  <a:lnTo>
                    <a:pt x="0" y="1066800"/>
                  </a:lnTo>
                  <a:lnTo>
                    <a:pt x="228600" y="1066800"/>
                  </a:lnTo>
                  <a:close/>
                </a:path>
              </a:pathLst>
            </a:custGeom>
            <a:solidFill>
              <a:srgbClr val="980000"/>
            </a:solidFill>
          </p:spPr>
          <p:txBody>
            <a:bodyPr wrap="square" lIns="0" tIns="0" rIns="0" bIns="0" rtlCol="0"/>
            <a:lstStyle/>
            <a:p>
              <a:endParaRPr sz="1632"/>
            </a:p>
          </p:txBody>
        </p:sp>
        <p:sp>
          <p:nvSpPr>
            <p:cNvPr id="29" name="object 29"/>
            <p:cNvSpPr/>
            <p:nvPr/>
          </p:nvSpPr>
          <p:spPr>
            <a:xfrm>
              <a:off x="3370580" y="4483100"/>
              <a:ext cx="228600" cy="1066800"/>
            </a:xfrm>
            <a:custGeom>
              <a:avLst/>
              <a:gdLst/>
              <a:ahLst/>
              <a:cxnLst/>
              <a:rect l="l" t="t" r="r" b="b"/>
              <a:pathLst>
                <a:path w="228600" h="1066800">
                  <a:moveTo>
                    <a:pt x="114300" y="1066800"/>
                  </a:moveTo>
                  <a:lnTo>
                    <a:pt x="0" y="1066800"/>
                  </a:lnTo>
                  <a:lnTo>
                    <a:pt x="0" y="0"/>
                  </a:lnTo>
                  <a:lnTo>
                    <a:pt x="228600" y="0"/>
                  </a:lnTo>
                  <a:lnTo>
                    <a:pt x="228600" y="1066800"/>
                  </a:lnTo>
                  <a:lnTo>
                    <a:pt x="114300" y="1066800"/>
                  </a:lnTo>
                  <a:close/>
                </a:path>
              </a:pathLst>
            </a:custGeom>
            <a:ln w="38097">
              <a:solidFill>
                <a:srgbClr val="000000"/>
              </a:solidFill>
            </a:ln>
          </p:spPr>
          <p:txBody>
            <a:bodyPr wrap="square" lIns="0" tIns="0" rIns="0" bIns="0" rtlCol="0"/>
            <a:lstStyle/>
            <a:p>
              <a:endParaRPr sz="1632"/>
            </a:p>
          </p:txBody>
        </p:sp>
        <p:sp>
          <p:nvSpPr>
            <p:cNvPr id="30" name="object 30"/>
            <p:cNvSpPr/>
            <p:nvPr/>
          </p:nvSpPr>
          <p:spPr>
            <a:xfrm>
              <a:off x="3199130" y="4931409"/>
              <a:ext cx="171450" cy="171450"/>
            </a:xfrm>
            <a:custGeom>
              <a:avLst/>
              <a:gdLst/>
              <a:ahLst/>
              <a:cxnLst/>
              <a:rect l="l" t="t" r="r" b="b"/>
              <a:pathLst>
                <a:path w="171450" h="171450">
                  <a:moveTo>
                    <a:pt x="0" y="0"/>
                  </a:moveTo>
                  <a:lnTo>
                    <a:pt x="0" y="171450"/>
                  </a:lnTo>
                  <a:lnTo>
                    <a:pt x="171449" y="85089"/>
                  </a:lnTo>
                  <a:lnTo>
                    <a:pt x="0" y="0"/>
                  </a:lnTo>
                  <a:close/>
                </a:path>
              </a:pathLst>
            </a:custGeom>
            <a:solidFill>
              <a:srgbClr val="980000"/>
            </a:solidFill>
          </p:spPr>
          <p:txBody>
            <a:bodyPr wrap="square" lIns="0" tIns="0" rIns="0" bIns="0" rtlCol="0"/>
            <a:lstStyle/>
            <a:p>
              <a:endParaRPr sz="1632"/>
            </a:p>
          </p:txBody>
        </p:sp>
        <p:sp>
          <p:nvSpPr>
            <p:cNvPr id="31" name="object 31"/>
            <p:cNvSpPr/>
            <p:nvPr/>
          </p:nvSpPr>
          <p:spPr>
            <a:xfrm>
              <a:off x="3599180" y="5016500"/>
              <a:ext cx="143510" cy="0"/>
            </a:xfrm>
            <a:custGeom>
              <a:avLst/>
              <a:gdLst/>
              <a:ahLst/>
              <a:cxnLst/>
              <a:rect l="l" t="t" r="r" b="b"/>
              <a:pathLst>
                <a:path w="143510">
                  <a:moveTo>
                    <a:pt x="0" y="0"/>
                  </a:moveTo>
                  <a:lnTo>
                    <a:pt x="143510" y="0"/>
                  </a:lnTo>
                </a:path>
              </a:pathLst>
            </a:custGeom>
            <a:ln w="57146">
              <a:solidFill>
                <a:srgbClr val="980000"/>
              </a:solidFill>
            </a:ln>
          </p:spPr>
          <p:txBody>
            <a:bodyPr wrap="square" lIns="0" tIns="0" rIns="0" bIns="0" rtlCol="0"/>
            <a:lstStyle/>
            <a:p>
              <a:endParaRPr sz="1632"/>
            </a:p>
          </p:txBody>
        </p:sp>
        <p:sp>
          <p:nvSpPr>
            <p:cNvPr id="32" name="object 32"/>
            <p:cNvSpPr/>
            <p:nvPr/>
          </p:nvSpPr>
          <p:spPr>
            <a:xfrm>
              <a:off x="3731259" y="4931409"/>
              <a:ext cx="172720" cy="171450"/>
            </a:xfrm>
            <a:custGeom>
              <a:avLst/>
              <a:gdLst/>
              <a:ahLst/>
              <a:cxnLst/>
              <a:rect l="l" t="t" r="r" b="b"/>
              <a:pathLst>
                <a:path w="172720"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33" name="object 33"/>
            <p:cNvSpPr/>
            <p:nvPr/>
          </p:nvSpPr>
          <p:spPr>
            <a:xfrm>
              <a:off x="3903980" y="4635500"/>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34" name="object 34"/>
            <p:cNvSpPr/>
            <p:nvPr/>
          </p:nvSpPr>
          <p:spPr>
            <a:xfrm>
              <a:off x="4361180" y="5016500"/>
              <a:ext cx="144780" cy="0"/>
            </a:xfrm>
            <a:custGeom>
              <a:avLst/>
              <a:gdLst/>
              <a:ahLst/>
              <a:cxnLst/>
              <a:rect l="l" t="t" r="r" b="b"/>
              <a:pathLst>
                <a:path w="144779">
                  <a:moveTo>
                    <a:pt x="0" y="0"/>
                  </a:moveTo>
                  <a:lnTo>
                    <a:pt x="144780" y="0"/>
                  </a:lnTo>
                </a:path>
              </a:pathLst>
            </a:custGeom>
            <a:ln w="57146">
              <a:solidFill>
                <a:srgbClr val="980000"/>
              </a:solidFill>
            </a:ln>
          </p:spPr>
          <p:txBody>
            <a:bodyPr wrap="square" lIns="0" tIns="0" rIns="0" bIns="0" rtlCol="0"/>
            <a:lstStyle/>
            <a:p>
              <a:endParaRPr sz="1632"/>
            </a:p>
          </p:txBody>
        </p:sp>
        <p:sp>
          <p:nvSpPr>
            <p:cNvPr id="35" name="object 35"/>
            <p:cNvSpPr/>
            <p:nvPr/>
          </p:nvSpPr>
          <p:spPr>
            <a:xfrm>
              <a:off x="4664709" y="4483100"/>
              <a:ext cx="228600" cy="1066800"/>
            </a:xfrm>
            <a:custGeom>
              <a:avLst/>
              <a:gdLst/>
              <a:ahLst/>
              <a:cxnLst/>
              <a:rect l="l" t="t" r="r" b="b"/>
              <a:pathLst>
                <a:path w="228600" h="1066800">
                  <a:moveTo>
                    <a:pt x="228600" y="0"/>
                  </a:moveTo>
                  <a:lnTo>
                    <a:pt x="0" y="0"/>
                  </a:lnTo>
                  <a:lnTo>
                    <a:pt x="0" y="1066800"/>
                  </a:lnTo>
                  <a:lnTo>
                    <a:pt x="228600" y="1066800"/>
                  </a:lnTo>
                  <a:close/>
                </a:path>
              </a:pathLst>
            </a:custGeom>
            <a:solidFill>
              <a:srgbClr val="980000"/>
            </a:solidFill>
          </p:spPr>
          <p:txBody>
            <a:bodyPr wrap="square" lIns="0" tIns="0" rIns="0" bIns="0" rtlCol="0"/>
            <a:lstStyle/>
            <a:p>
              <a:endParaRPr sz="1632"/>
            </a:p>
          </p:txBody>
        </p:sp>
        <p:sp>
          <p:nvSpPr>
            <p:cNvPr id="36" name="object 36"/>
            <p:cNvSpPr/>
            <p:nvPr/>
          </p:nvSpPr>
          <p:spPr>
            <a:xfrm>
              <a:off x="4664709" y="4483100"/>
              <a:ext cx="228600" cy="1066800"/>
            </a:xfrm>
            <a:custGeom>
              <a:avLst/>
              <a:gdLst/>
              <a:ahLst/>
              <a:cxnLst/>
              <a:rect l="l" t="t" r="r" b="b"/>
              <a:pathLst>
                <a:path w="228600" h="1066800">
                  <a:moveTo>
                    <a:pt x="115569" y="1066800"/>
                  </a:moveTo>
                  <a:lnTo>
                    <a:pt x="0" y="1066800"/>
                  </a:lnTo>
                  <a:lnTo>
                    <a:pt x="0" y="0"/>
                  </a:lnTo>
                  <a:lnTo>
                    <a:pt x="228600" y="0"/>
                  </a:lnTo>
                  <a:lnTo>
                    <a:pt x="228600" y="1066800"/>
                  </a:lnTo>
                  <a:lnTo>
                    <a:pt x="115569" y="1066800"/>
                  </a:lnTo>
                  <a:close/>
                </a:path>
              </a:pathLst>
            </a:custGeom>
            <a:ln w="38097">
              <a:solidFill>
                <a:srgbClr val="000000"/>
              </a:solidFill>
            </a:ln>
          </p:spPr>
          <p:txBody>
            <a:bodyPr wrap="square" lIns="0" tIns="0" rIns="0" bIns="0" rtlCol="0"/>
            <a:lstStyle/>
            <a:p>
              <a:endParaRPr sz="1632"/>
            </a:p>
          </p:txBody>
        </p:sp>
        <p:sp>
          <p:nvSpPr>
            <p:cNvPr id="37" name="object 37"/>
            <p:cNvSpPr/>
            <p:nvPr/>
          </p:nvSpPr>
          <p:spPr>
            <a:xfrm>
              <a:off x="4493259" y="4931409"/>
              <a:ext cx="172720" cy="171450"/>
            </a:xfrm>
            <a:custGeom>
              <a:avLst/>
              <a:gdLst/>
              <a:ahLst/>
              <a:cxnLst/>
              <a:rect l="l" t="t" r="r" b="b"/>
              <a:pathLst>
                <a:path w="172720"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38" name="object 38"/>
            <p:cNvSpPr/>
            <p:nvPr/>
          </p:nvSpPr>
          <p:spPr>
            <a:xfrm>
              <a:off x="4894580" y="5016500"/>
              <a:ext cx="144780" cy="0"/>
            </a:xfrm>
            <a:custGeom>
              <a:avLst/>
              <a:gdLst/>
              <a:ahLst/>
              <a:cxnLst/>
              <a:rect l="l" t="t" r="r" b="b"/>
              <a:pathLst>
                <a:path w="144779">
                  <a:moveTo>
                    <a:pt x="0" y="0"/>
                  </a:moveTo>
                  <a:lnTo>
                    <a:pt x="144780" y="0"/>
                  </a:lnTo>
                </a:path>
              </a:pathLst>
            </a:custGeom>
            <a:ln w="57146">
              <a:solidFill>
                <a:srgbClr val="980000"/>
              </a:solidFill>
            </a:ln>
          </p:spPr>
          <p:txBody>
            <a:bodyPr wrap="square" lIns="0" tIns="0" rIns="0" bIns="0" rtlCol="0"/>
            <a:lstStyle/>
            <a:p>
              <a:endParaRPr sz="1632"/>
            </a:p>
          </p:txBody>
        </p:sp>
        <p:sp>
          <p:nvSpPr>
            <p:cNvPr id="39" name="object 39"/>
            <p:cNvSpPr/>
            <p:nvPr/>
          </p:nvSpPr>
          <p:spPr>
            <a:xfrm>
              <a:off x="5027930" y="4931409"/>
              <a:ext cx="171450" cy="171450"/>
            </a:xfrm>
            <a:custGeom>
              <a:avLst/>
              <a:gdLst/>
              <a:ahLst/>
              <a:cxnLst/>
              <a:rect l="l" t="t" r="r" b="b"/>
              <a:pathLst>
                <a:path w="171450" h="171450">
                  <a:moveTo>
                    <a:pt x="0" y="0"/>
                  </a:moveTo>
                  <a:lnTo>
                    <a:pt x="0" y="171450"/>
                  </a:lnTo>
                  <a:lnTo>
                    <a:pt x="171450" y="85089"/>
                  </a:lnTo>
                  <a:lnTo>
                    <a:pt x="0" y="0"/>
                  </a:lnTo>
                  <a:close/>
                </a:path>
              </a:pathLst>
            </a:custGeom>
            <a:solidFill>
              <a:srgbClr val="980000"/>
            </a:solidFill>
          </p:spPr>
          <p:txBody>
            <a:bodyPr wrap="square" lIns="0" tIns="0" rIns="0" bIns="0" rtlCol="0"/>
            <a:lstStyle/>
            <a:p>
              <a:endParaRPr sz="1632"/>
            </a:p>
          </p:txBody>
        </p:sp>
        <p:sp>
          <p:nvSpPr>
            <p:cNvPr id="40" name="object 40"/>
            <p:cNvSpPr/>
            <p:nvPr/>
          </p:nvSpPr>
          <p:spPr>
            <a:xfrm>
              <a:off x="5199380" y="4635500"/>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41" name="object 41"/>
            <p:cNvSpPr/>
            <p:nvPr/>
          </p:nvSpPr>
          <p:spPr>
            <a:xfrm>
              <a:off x="5656580" y="5016500"/>
              <a:ext cx="143510" cy="0"/>
            </a:xfrm>
            <a:custGeom>
              <a:avLst/>
              <a:gdLst/>
              <a:ahLst/>
              <a:cxnLst/>
              <a:rect l="l" t="t" r="r" b="b"/>
              <a:pathLst>
                <a:path w="143510">
                  <a:moveTo>
                    <a:pt x="0" y="0"/>
                  </a:moveTo>
                  <a:lnTo>
                    <a:pt x="143510" y="0"/>
                  </a:lnTo>
                </a:path>
              </a:pathLst>
            </a:custGeom>
            <a:ln w="57146">
              <a:solidFill>
                <a:srgbClr val="980000"/>
              </a:solidFill>
            </a:ln>
          </p:spPr>
          <p:txBody>
            <a:bodyPr wrap="square" lIns="0" tIns="0" rIns="0" bIns="0" rtlCol="0"/>
            <a:lstStyle/>
            <a:p>
              <a:endParaRPr sz="1632"/>
            </a:p>
          </p:txBody>
        </p:sp>
        <p:sp>
          <p:nvSpPr>
            <p:cNvPr id="42" name="object 42"/>
            <p:cNvSpPr/>
            <p:nvPr/>
          </p:nvSpPr>
          <p:spPr>
            <a:xfrm>
              <a:off x="5960109" y="4483100"/>
              <a:ext cx="228600" cy="1066800"/>
            </a:xfrm>
            <a:custGeom>
              <a:avLst/>
              <a:gdLst/>
              <a:ahLst/>
              <a:cxnLst/>
              <a:rect l="l" t="t" r="r" b="b"/>
              <a:pathLst>
                <a:path w="228600" h="1066800">
                  <a:moveTo>
                    <a:pt x="228600" y="0"/>
                  </a:moveTo>
                  <a:lnTo>
                    <a:pt x="0" y="0"/>
                  </a:lnTo>
                  <a:lnTo>
                    <a:pt x="0" y="1066800"/>
                  </a:lnTo>
                  <a:lnTo>
                    <a:pt x="228600" y="1066800"/>
                  </a:lnTo>
                  <a:close/>
                </a:path>
              </a:pathLst>
            </a:custGeom>
            <a:solidFill>
              <a:srgbClr val="980000"/>
            </a:solidFill>
          </p:spPr>
          <p:txBody>
            <a:bodyPr wrap="square" lIns="0" tIns="0" rIns="0" bIns="0" rtlCol="0"/>
            <a:lstStyle/>
            <a:p>
              <a:endParaRPr sz="1632"/>
            </a:p>
          </p:txBody>
        </p:sp>
        <p:sp>
          <p:nvSpPr>
            <p:cNvPr id="43" name="object 43"/>
            <p:cNvSpPr/>
            <p:nvPr/>
          </p:nvSpPr>
          <p:spPr>
            <a:xfrm>
              <a:off x="5960109" y="4483100"/>
              <a:ext cx="228600" cy="1066800"/>
            </a:xfrm>
            <a:custGeom>
              <a:avLst/>
              <a:gdLst/>
              <a:ahLst/>
              <a:cxnLst/>
              <a:rect l="l" t="t" r="r" b="b"/>
              <a:pathLst>
                <a:path w="228600" h="1066800">
                  <a:moveTo>
                    <a:pt x="114300" y="1066800"/>
                  </a:moveTo>
                  <a:lnTo>
                    <a:pt x="0" y="1066800"/>
                  </a:lnTo>
                  <a:lnTo>
                    <a:pt x="0" y="0"/>
                  </a:lnTo>
                  <a:lnTo>
                    <a:pt x="228600" y="0"/>
                  </a:lnTo>
                  <a:lnTo>
                    <a:pt x="228600" y="1066800"/>
                  </a:lnTo>
                  <a:lnTo>
                    <a:pt x="114300" y="1066800"/>
                  </a:lnTo>
                  <a:close/>
                </a:path>
              </a:pathLst>
            </a:custGeom>
            <a:ln w="38097">
              <a:solidFill>
                <a:srgbClr val="000000"/>
              </a:solidFill>
            </a:ln>
          </p:spPr>
          <p:txBody>
            <a:bodyPr wrap="square" lIns="0" tIns="0" rIns="0" bIns="0" rtlCol="0"/>
            <a:lstStyle/>
            <a:p>
              <a:endParaRPr sz="1632"/>
            </a:p>
          </p:txBody>
        </p:sp>
        <p:sp>
          <p:nvSpPr>
            <p:cNvPr id="44" name="object 44"/>
            <p:cNvSpPr/>
            <p:nvPr/>
          </p:nvSpPr>
          <p:spPr>
            <a:xfrm>
              <a:off x="5788659" y="4931409"/>
              <a:ext cx="172720" cy="171450"/>
            </a:xfrm>
            <a:custGeom>
              <a:avLst/>
              <a:gdLst/>
              <a:ahLst/>
              <a:cxnLst/>
              <a:rect l="l" t="t" r="r" b="b"/>
              <a:pathLst>
                <a:path w="172720"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45" name="object 45"/>
            <p:cNvSpPr/>
            <p:nvPr/>
          </p:nvSpPr>
          <p:spPr>
            <a:xfrm>
              <a:off x="6189980" y="5016500"/>
              <a:ext cx="144780" cy="0"/>
            </a:xfrm>
            <a:custGeom>
              <a:avLst/>
              <a:gdLst/>
              <a:ahLst/>
              <a:cxnLst/>
              <a:rect l="l" t="t" r="r" b="b"/>
              <a:pathLst>
                <a:path w="144779">
                  <a:moveTo>
                    <a:pt x="0" y="0"/>
                  </a:moveTo>
                  <a:lnTo>
                    <a:pt x="144780" y="0"/>
                  </a:lnTo>
                </a:path>
              </a:pathLst>
            </a:custGeom>
            <a:ln w="57146">
              <a:solidFill>
                <a:srgbClr val="980000"/>
              </a:solidFill>
            </a:ln>
          </p:spPr>
          <p:txBody>
            <a:bodyPr wrap="square" lIns="0" tIns="0" rIns="0" bIns="0" rtlCol="0"/>
            <a:lstStyle/>
            <a:p>
              <a:endParaRPr sz="1632"/>
            </a:p>
          </p:txBody>
        </p:sp>
        <p:sp>
          <p:nvSpPr>
            <p:cNvPr id="46" name="object 46"/>
            <p:cNvSpPr/>
            <p:nvPr/>
          </p:nvSpPr>
          <p:spPr>
            <a:xfrm>
              <a:off x="6322059" y="4931409"/>
              <a:ext cx="172720" cy="171450"/>
            </a:xfrm>
            <a:custGeom>
              <a:avLst/>
              <a:gdLst/>
              <a:ahLst/>
              <a:cxnLst/>
              <a:rect l="l" t="t" r="r" b="b"/>
              <a:pathLst>
                <a:path w="172720" h="171450">
                  <a:moveTo>
                    <a:pt x="0" y="0"/>
                  </a:moveTo>
                  <a:lnTo>
                    <a:pt x="0" y="171450"/>
                  </a:lnTo>
                  <a:lnTo>
                    <a:pt x="172719" y="85089"/>
                  </a:lnTo>
                  <a:lnTo>
                    <a:pt x="0" y="0"/>
                  </a:lnTo>
                  <a:close/>
                </a:path>
              </a:pathLst>
            </a:custGeom>
            <a:solidFill>
              <a:srgbClr val="980000"/>
            </a:solidFill>
          </p:spPr>
          <p:txBody>
            <a:bodyPr wrap="square" lIns="0" tIns="0" rIns="0" bIns="0" rtlCol="0"/>
            <a:lstStyle/>
            <a:p>
              <a:endParaRPr sz="1632"/>
            </a:p>
          </p:txBody>
        </p:sp>
        <p:sp>
          <p:nvSpPr>
            <p:cNvPr id="47" name="object 47"/>
            <p:cNvSpPr/>
            <p:nvPr/>
          </p:nvSpPr>
          <p:spPr>
            <a:xfrm>
              <a:off x="6494780" y="4635500"/>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48" name="object 48"/>
            <p:cNvSpPr/>
            <p:nvPr/>
          </p:nvSpPr>
          <p:spPr>
            <a:xfrm>
              <a:off x="6951980" y="5016500"/>
              <a:ext cx="144780" cy="0"/>
            </a:xfrm>
            <a:custGeom>
              <a:avLst/>
              <a:gdLst/>
              <a:ahLst/>
              <a:cxnLst/>
              <a:rect l="l" t="t" r="r" b="b"/>
              <a:pathLst>
                <a:path w="144779">
                  <a:moveTo>
                    <a:pt x="0" y="0"/>
                  </a:moveTo>
                  <a:lnTo>
                    <a:pt x="144779" y="0"/>
                  </a:lnTo>
                </a:path>
              </a:pathLst>
            </a:custGeom>
            <a:ln w="57146">
              <a:solidFill>
                <a:srgbClr val="980000"/>
              </a:solidFill>
            </a:ln>
          </p:spPr>
          <p:txBody>
            <a:bodyPr wrap="square" lIns="0" tIns="0" rIns="0" bIns="0" rtlCol="0"/>
            <a:lstStyle/>
            <a:p>
              <a:endParaRPr sz="1632"/>
            </a:p>
          </p:txBody>
        </p:sp>
        <p:sp>
          <p:nvSpPr>
            <p:cNvPr id="49" name="object 49"/>
            <p:cNvSpPr/>
            <p:nvPr/>
          </p:nvSpPr>
          <p:spPr>
            <a:xfrm>
              <a:off x="7085330" y="4931409"/>
              <a:ext cx="171450" cy="171450"/>
            </a:xfrm>
            <a:custGeom>
              <a:avLst/>
              <a:gdLst/>
              <a:ahLst/>
              <a:cxnLst/>
              <a:rect l="l" t="t" r="r" b="b"/>
              <a:pathLst>
                <a:path w="171450" h="171450">
                  <a:moveTo>
                    <a:pt x="0" y="0"/>
                  </a:moveTo>
                  <a:lnTo>
                    <a:pt x="0" y="171450"/>
                  </a:lnTo>
                  <a:lnTo>
                    <a:pt x="171450" y="85089"/>
                  </a:lnTo>
                  <a:lnTo>
                    <a:pt x="0" y="0"/>
                  </a:lnTo>
                  <a:close/>
                </a:path>
              </a:pathLst>
            </a:custGeom>
            <a:solidFill>
              <a:srgbClr val="980000"/>
            </a:solidFill>
          </p:spPr>
          <p:txBody>
            <a:bodyPr wrap="square" lIns="0" tIns="0" rIns="0" bIns="0" rtlCol="0"/>
            <a:lstStyle/>
            <a:p>
              <a:endParaRPr sz="1632"/>
            </a:p>
          </p:txBody>
        </p:sp>
        <p:sp>
          <p:nvSpPr>
            <p:cNvPr id="50" name="object 50"/>
            <p:cNvSpPr/>
            <p:nvPr/>
          </p:nvSpPr>
          <p:spPr>
            <a:xfrm>
              <a:off x="1008380" y="5016500"/>
              <a:ext cx="144780" cy="0"/>
            </a:xfrm>
            <a:custGeom>
              <a:avLst/>
              <a:gdLst/>
              <a:ahLst/>
              <a:cxnLst/>
              <a:rect l="l" t="t" r="r" b="b"/>
              <a:pathLst>
                <a:path w="144780">
                  <a:moveTo>
                    <a:pt x="0" y="0"/>
                  </a:moveTo>
                  <a:lnTo>
                    <a:pt x="144779" y="0"/>
                  </a:lnTo>
                </a:path>
              </a:pathLst>
            </a:custGeom>
            <a:ln w="57146">
              <a:solidFill>
                <a:srgbClr val="980000"/>
              </a:solidFill>
            </a:ln>
          </p:spPr>
          <p:txBody>
            <a:bodyPr wrap="square" lIns="0" tIns="0" rIns="0" bIns="0" rtlCol="0"/>
            <a:lstStyle/>
            <a:p>
              <a:endParaRPr sz="1632"/>
            </a:p>
          </p:txBody>
        </p:sp>
        <p:sp>
          <p:nvSpPr>
            <p:cNvPr id="51" name="object 51"/>
            <p:cNvSpPr/>
            <p:nvPr/>
          </p:nvSpPr>
          <p:spPr>
            <a:xfrm>
              <a:off x="1141730" y="4931409"/>
              <a:ext cx="171450" cy="171450"/>
            </a:xfrm>
            <a:custGeom>
              <a:avLst/>
              <a:gdLst/>
              <a:ahLst/>
              <a:cxnLst/>
              <a:rect l="l" t="t" r="r" b="b"/>
              <a:pathLst>
                <a:path w="171450" h="171450">
                  <a:moveTo>
                    <a:pt x="0" y="0"/>
                  </a:moveTo>
                  <a:lnTo>
                    <a:pt x="0" y="171450"/>
                  </a:lnTo>
                  <a:lnTo>
                    <a:pt x="171450" y="85089"/>
                  </a:lnTo>
                  <a:lnTo>
                    <a:pt x="0" y="0"/>
                  </a:lnTo>
                  <a:close/>
                </a:path>
              </a:pathLst>
            </a:custGeom>
            <a:solidFill>
              <a:srgbClr val="980000"/>
            </a:solidFill>
          </p:spPr>
          <p:txBody>
            <a:bodyPr wrap="square" lIns="0" tIns="0" rIns="0" bIns="0" rtlCol="0"/>
            <a:lstStyle/>
            <a:p>
              <a:endParaRPr sz="1632"/>
            </a:p>
          </p:txBody>
        </p:sp>
        <p:sp>
          <p:nvSpPr>
            <p:cNvPr id="52" name="object 52"/>
            <p:cNvSpPr/>
            <p:nvPr/>
          </p:nvSpPr>
          <p:spPr>
            <a:xfrm>
              <a:off x="1087120" y="5626100"/>
              <a:ext cx="831850" cy="0"/>
            </a:xfrm>
            <a:custGeom>
              <a:avLst/>
              <a:gdLst/>
              <a:ahLst/>
              <a:cxnLst/>
              <a:rect l="l" t="t" r="r" b="b"/>
              <a:pathLst>
                <a:path w="831850">
                  <a:moveTo>
                    <a:pt x="0" y="0"/>
                  </a:moveTo>
                  <a:lnTo>
                    <a:pt x="831850" y="0"/>
                  </a:lnTo>
                </a:path>
              </a:pathLst>
            </a:custGeom>
            <a:ln w="28393">
              <a:solidFill>
                <a:srgbClr val="000000"/>
              </a:solidFill>
            </a:ln>
          </p:spPr>
          <p:txBody>
            <a:bodyPr wrap="square" lIns="0" tIns="0" rIns="0" bIns="0" rtlCol="0"/>
            <a:lstStyle/>
            <a:p>
              <a:endParaRPr sz="1632"/>
            </a:p>
          </p:txBody>
        </p:sp>
        <p:sp>
          <p:nvSpPr>
            <p:cNvPr id="53" name="object 53"/>
            <p:cNvSpPr/>
            <p:nvPr/>
          </p:nvSpPr>
          <p:spPr>
            <a:xfrm>
              <a:off x="1008380" y="5584189"/>
              <a:ext cx="990600" cy="85090"/>
            </a:xfrm>
            <a:custGeom>
              <a:avLst/>
              <a:gdLst/>
              <a:ahLst/>
              <a:cxnLst/>
              <a:rect l="l" t="t" r="r" b="b"/>
              <a:pathLst>
                <a:path w="990600" h="85089">
                  <a:moveTo>
                    <a:pt x="85090" y="0"/>
                  </a:moveTo>
                  <a:lnTo>
                    <a:pt x="0" y="41910"/>
                  </a:lnTo>
                  <a:lnTo>
                    <a:pt x="85090" y="85090"/>
                  </a:lnTo>
                  <a:lnTo>
                    <a:pt x="85090" y="0"/>
                  </a:lnTo>
                  <a:close/>
                </a:path>
                <a:path w="990600" h="85089">
                  <a:moveTo>
                    <a:pt x="990600" y="41910"/>
                  </a:moveTo>
                  <a:lnTo>
                    <a:pt x="905510" y="0"/>
                  </a:lnTo>
                  <a:lnTo>
                    <a:pt x="905510" y="85090"/>
                  </a:lnTo>
                  <a:lnTo>
                    <a:pt x="990600" y="41910"/>
                  </a:lnTo>
                  <a:close/>
                </a:path>
              </a:pathLst>
            </a:custGeom>
            <a:solidFill>
              <a:srgbClr val="000000"/>
            </a:solidFill>
          </p:spPr>
          <p:txBody>
            <a:bodyPr wrap="square" lIns="0" tIns="0" rIns="0" bIns="0" rtlCol="0"/>
            <a:lstStyle/>
            <a:p>
              <a:endParaRPr sz="1632"/>
            </a:p>
          </p:txBody>
        </p:sp>
        <p:sp>
          <p:nvSpPr>
            <p:cNvPr id="54" name="object 54"/>
            <p:cNvSpPr/>
            <p:nvPr/>
          </p:nvSpPr>
          <p:spPr>
            <a:xfrm>
              <a:off x="2382519" y="5626100"/>
              <a:ext cx="908050" cy="0"/>
            </a:xfrm>
            <a:custGeom>
              <a:avLst/>
              <a:gdLst/>
              <a:ahLst/>
              <a:cxnLst/>
              <a:rect l="l" t="t" r="r" b="b"/>
              <a:pathLst>
                <a:path w="908050">
                  <a:moveTo>
                    <a:pt x="0" y="0"/>
                  </a:moveTo>
                  <a:lnTo>
                    <a:pt x="908050" y="0"/>
                  </a:lnTo>
                </a:path>
              </a:pathLst>
            </a:custGeom>
            <a:ln w="28393">
              <a:solidFill>
                <a:srgbClr val="000000"/>
              </a:solidFill>
            </a:ln>
          </p:spPr>
          <p:txBody>
            <a:bodyPr wrap="square" lIns="0" tIns="0" rIns="0" bIns="0" rtlCol="0"/>
            <a:lstStyle/>
            <a:p>
              <a:endParaRPr sz="1632"/>
            </a:p>
          </p:txBody>
        </p:sp>
        <p:sp>
          <p:nvSpPr>
            <p:cNvPr id="55" name="object 55"/>
            <p:cNvSpPr/>
            <p:nvPr/>
          </p:nvSpPr>
          <p:spPr>
            <a:xfrm>
              <a:off x="2303780" y="558418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sp>
          <p:nvSpPr>
            <p:cNvPr id="56" name="object 56"/>
            <p:cNvSpPr/>
            <p:nvPr/>
          </p:nvSpPr>
          <p:spPr>
            <a:xfrm>
              <a:off x="3677919" y="5626100"/>
              <a:ext cx="908050" cy="0"/>
            </a:xfrm>
            <a:custGeom>
              <a:avLst/>
              <a:gdLst/>
              <a:ahLst/>
              <a:cxnLst/>
              <a:rect l="l" t="t" r="r" b="b"/>
              <a:pathLst>
                <a:path w="908050">
                  <a:moveTo>
                    <a:pt x="0" y="0"/>
                  </a:moveTo>
                  <a:lnTo>
                    <a:pt x="908050" y="0"/>
                  </a:lnTo>
                </a:path>
              </a:pathLst>
            </a:custGeom>
            <a:ln w="28393">
              <a:solidFill>
                <a:srgbClr val="000000"/>
              </a:solidFill>
            </a:ln>
          </p:spPr>
          <p:txBody>
            <a:bodyPr wrap="square" lIns="0" tIns="0" rIns="0" bIns="0" rtlCol="0"/>
            <a:lstStyle/>
            <a:p>
              <a:endParaRPr sz="1632"/>
            </a:p>
          </p:txBody>
        </p:sp>
        <p:sp>
          <p:nvSpPr>
            <p:cNvPr id="57" name="object 57"/>
            <p:cNvSpPr/>
            <p:nvPr/>
          </p:nvSpPr>
          <p:spPr>
            <a:xfrm>
              <a:off x="3599180" y="558418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sp>
          <p:nvSpPr>
            <p:cNvPr id="58" name="object 58"/>
            <p:cNvSpPr/>
            <p:nvPr/>
          </p:nvSpPr>
          <p:spPr>
            <a:xfrm>
              <a:off x="4973320" y="5626100"/>
              <a:ext cx="908050" cy="0"/>
            </a:xfrm>
            <a:custGeom>
              <a:avLst/>
              <a:gdLst/>
              <a:ahLst/>
              <a:cxnLst/>
              <a:rect l="l" t="t" r="r" b="b"/>
              <a:pathLst>
                <a:path w="908050">
                  <a:moveTo>
                    <a:pt x="0" y="0"/>
                  </a:moveTo>
                  <a:lnTo>
                    <a:pt x="908050" y="0"/>
                  </a:lnTo>
                </a:path>
              </a:pathLst>
            </a:custGeom>
            <a:ln w="28393">
              <a:solidFill>
                <a:srgbClr val="000000"/>
              </a:solidFill>
            </a:ln>
          </p:spPr>
          <p:txBody>
            <a:bodyPr wrap="square" lIns="0" tIns="0" rIns="0" bIns="0" rtlCol="0"/>
            <a:lstStyle/>
            <a:p>
              <a:endParaRPr sz="1632"/>
            </a:p>
          </p:txBody>
        </p:sp>
        <p:sp>
          <p:nvSpPr>
            <p:cNvPr id="59" name="object 59"/>
            <p:cNvSpPr/>
            <p:nvPr/>
          </p:nvSpPr>
          <p:spPr>
            <a:xfrm>
              <a:off x="4894580" y="558418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0440" y="0"/>
                  </a:lnTo>
                  <a:lnTo>
                    <a:pt x="980440" y="85090"/>
                  </a:lnTo>
                  <a:lnTo>
                    <a:pt x="1066800" y="41910"/>
                  </a:lnTo>
                  <a:close/>
                </a:path>
              </a:pathLst>
            </a:custGeom>
            <a:solidFill>
              <a:srgbClr val="000000"/>
            </a:solidFill>
          </p:spPr>
          <p:txBody>
            <a:bodyPr wrap="square" lIns="0" tIns="0" rIns="0" bIns="0" rtlCol="0"/>
            <a:lstStyle/>
            <a:p>
              <a:endParaRPr sz="1632"/>
            </a:p>
          </p:txBody>
        </p:sp>
        <p:sp>
          <p:nvSpPr>
            <p:cNvPr id="60" name="object 60"/>
            <p:cNvSpPr/>
            <p:nvPr/>
          </p:nvSpPr>
          <p:spPr>
            <a:xfrm>
              <a:off x="6268720" y="5626100"/>
              <a:ext cx="908050" cy="0"/>
            </a:xfrm>
            <a:custGeom>
              <a:avLst/>
              <a:gdLst/>
              <a:ahLst/>
              <a:cxnLst/>
              <a:rect l="l" t="t" r="r" b="b"/>
              <a:pathLst>
                <a:path w="908050">
                  <a:moveTo>
                    <a:pt x="0" y="0"/>
                  </a:moveTo>
                  <a:lnTo>
                    <a:pt x="908050" y="0"/>
                  </a:lnTo>
                </a:path>
              </a:pathLst>
            </a:custGeom>
            <a:ln w="28393">
              <a:solidFill>
                <a:srgbClr val="000000"/>
              </a:solidFill>
            </a:ln>
          </p:spPr>
          <p:txBody>
            <a:bodyPr wrap="square" lIns="0" tIns="0" rIns="0" bIns="0" rtlCol="0"/>
            <a:lstStyle/>
            <a:p>
              <a:endParaRPr sz="1632"/>
            </a:p>
          </p:txBody>
        </p:sp>
        <p:sp>
          <p:nvSpPr>
            <p:cNvPr id="61" name="object 61"/>
            <p:cNvSpPr/>
            <p:nvPr/>
          </p:nvSpPr>
          <p:spPr>
            <a:xfrm>
              <a:off x="6189980" y="5584189"/>
              <a:ext cx="1066800" cy="85090"/>
            </a:xfrm>
            <a:custGeom>
              <a:avLst/>
              <a:gdLst/>
              <a:ahLst/>
              <a:cxnLst/>
              <a:rect l="l" t="t" r="r" b="b"/>
              <a:pathLst>
                <a:path w="1066800" h="85089">
                  <a:moveTo>
                    <a:pt x="85090" y="0"/>
                  </a:moveTo>
                  <a:lnTo>
                    <a:pt x="0" y="41910"/>
                  </a:lnTo>
                  <a:lnTo>
                    <a:pt x="85090" y="85090"/>
                  </a:lnTo>
                  <a:lnTo>
                    <a:pt x="85090" y="0"/>
                  </a:lnTo>
                  <a:close/>
                </a:path>
                <a:path w="1066800" h="85089">
                  <a:moveTo>
                    <a:pt x="1066800" y="41910"/>
                  </a:moveTo>
                  <a:lnTo>
                    <a:pt x="981710" y="0"/>
                  </a:lnTo>
                  <a:lnTo>
                    <a:pt x="981710" y="85090"/>
                  </a:lnTo>
                  <a:lnTo>
                    <a:pt x="1066800" y="41910"/>
                  </a:lnTo>
                  <a:close/>
                </a:path>
              </a:pathLst>
            </a:custGeom>
            <a:solidFill>
              <a:srgbClr val="000000"/>
            </a:solidFill>
          </p:spPr>
          <p:txBody>
            <a:bodyPr wrap="square" lIns="0" tIns="0" rIns="0" bIns="0" rtlCol="0"/>
            <a:lstStyle/>
            <a:p>
              <a:endParaRPr sz="1632"/>
            </a:p>
          </p:txBody>
        </p:sp>
      </p:grpSp>
      <p:sp>
        <p:nvSpPr>
          <p:cNvPr id="62" name="object 62"/>
          <p:cNvSpPr txBox="1"/>
          <p:nvPr/>
        </p:nvSpPr>
        <p:spPr>
          <a:xfrm>
            <a:off x="2646847" y="5134576"/>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3" name="object 63"/>
          <p:cNvSpPr txBox="1"/>
          <p:nvPr/>
        </p:nvSpPr>
        <p:spPr>
          <a:xfrm>
            <a:off x="3865279" y="5134576"/>
            <a:ext cx="552210"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a:t>
            </a:r>
            <a:r>
              <a:rPr sz="1270" b="1" spc="5" dirty="0">
                <a:latin typeface="TeXGyreHeros"/>
                <a:cs typeface="TeXGyreHeros"/>
              </a:rPr>
              <a:t>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4" name="object 64"/>
          <p:cNvSpPr txBox="1"/>
          <p:nvPr/>
        </p:nvSpPr>
        <p:spPr>
          <a:xfrm>
            <a:off x="5020371" y="5134576"/>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5" name="object 65"/>
          <p:cNvSpPr txBox="1"/>
          <p:nvPr/>
        </p:nvSpPr>
        <p:spPr>
          <a:xfrm>
            <a:off x="6195041" y="5134576"/>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6" name="object 66"/>
          <p:cNvSpPr txBox="1"/>
          <p:nvPr/>
        </p:nvSpPr>
        <p:spPr>
          <a:xfrm>
            <a:off x="7369712" y="5134576"/>
            <a:ext cx="551058" cy="207067"/>
          </a:xfrm>
          <a:prstGeom prst="rect">
            <a:avLst/>
          </a:prstGeom>
        </p:spPr>
        <p:txBody>
          <a:bodyPr vert="horz" wrap="square" lIns="0" tIns="11516" rIns="0" bIns="0" rtlCol="0">
            <a:spAutoFit/>
          </a:bodyPr>
          <a:lstStyle/>
          <a:p>
            <a:pPr marL="11516">
              <a:spcBef>
                <a:spcPts val="91"/>
              </a:spcBef>
            </a:pPr>
            <a:r>
              <a:rPr sz="1270" b="1" spc="-5" dirty="0">
                <a:latin typeface="TeXGyreHeros"/>
                <a:cs typeface="TeXGyreHeros"/>
              </a:rPr>
              <a:t>200</a:t>
            </a:r>
            <a:r>
              <a:rPr sz="1270" b="1" spc="-14" dirty="0">
                <a:latin typeface="TeXGyreHeros"/>
                <a:cs typeface="TeXGyreHeros"/>
              </a:rPr>
              <a:t>p</a:t>
            </a:r>
            <a:r>
              <a:rPr sz="1270" b="1" spc="562" dirty="0">
                <a:latin typeface="TeXGyreHeros"/>
                <a:cs typeface="TeXGyreHeros"/>
              </a:rPr>
              <a:t>s</a:t>
            </a:r>
            <a:endParaRPr sz="1270">
              <a:latin typeface="TeXGyreHeros"/>
              <a:cs typeface="TeXGyreHeros"/>
            </a:endParaRPr>
          </a:p>
        </p:txBody>
      </p:sp>
      <p:sp>
        <p:nvSpPr>
          <p:cNvPr id="67" name="object 67"/>
          <p:cNvSpPr txBox="1"/>
          <p:nvPr/>
        </p:nvSpPr>
        <p:spPr>
          <a:xfrm>
            <a:off x="8242652" y="4265090"/>
            <a:ext cx="1607110" cy="597943"/>
          </a:xfrm>
          <a:prstGeom prst="rect">
            <a:avLst/>
          </a:prstGeom>
        </p:spPr>
        <p:txBody>
          <a:bodyPr vert="horz" wrap="square" lIns="0" tIns="11516" rIns="0" bIns="0" rtlCol="0">
            <a:spAutoFit/>
          </a:bodyPr>
          <a:lstStyle/>
          <a:p>
            <a:pPr marL="11516" marR="64492">
              <a:spcBef>
                <a:spcPts val="91"/>
              </a:spcBef>
            </a:pPr>
            <a:r>
              <a:rPr sz="1270" b="1" spc="82" dirty="0">
                <a:latin typeface="TeXGyreHeros"/>
                <a:cs typeface="TeXGyreHeros"/>
              </a:rPr>
              <a:t>Pipelined:  </a:t>
            </a:r>
            <a:r>
              <a:rPr sz="1270" b="1" spc="5" dirty="0">
                <a:latin typeface="TeXGyreHeros"/>
                <a:cs typeface="TeXGyreHeros"/>
              </a:rPr>
              <a:t>1operationfinishes  </a:t>
            </a:r>
            <a:r>
              <a:rPr sz="1270" b="1" spc="86" dirty="0">
                <a:latin typeface="TeXGyreHeros"/>
                <a:cs typeface="TeXGyreHeros"/>
              </a:rPr>
              <a:t>every200ps</a:t>
            </a:r>
            <a:endParaRPr sz="1270">
              <a:latin typeface="TeXGyreHeros"/>
              <a:cs typeface="TeXGyreHeros"/>
            </a:endParaRPr>
          </a:p>
        </p:txBody>
      </p:sp>
      <p:grpSp>
        <p:nvGrpSpPr>
          <p:cNvPr id="68" name="object 68"/>
          <p:cNvGrpSpPr/>
          <p:nvPr/>
        </p:nvGrpSpPr>
        <p:grpSpPr>
          <a:xfrm>
            <a:off x="2697520" y="4189083"/>
            <a:ext cx="5147819" cy="725531"/>
            <a:chOff x="1294131" y="4616451"/>
            <a:chExt cx="5676900" cy="800100"/>
          </a:xfrm>
        </p:grpSpPr>
        <p:sp>
          <p:nvSpPr>
            <p:cNvPr id="69" name="object 69"/>
            <p:cNvSpPr/>
            <p:nvPr/>
          </p:nvSpPr>
          <p:spPr>
            <a:xfrm>
              <a:off x="1313180" y="4635499"/>
              <a:ext cx="5638800" cy="762000"/>
            </a:xfrm>
            <a:custGeom>
              <a:avLst/>
              <a:gdLst/>
              <a:ahLst/>
              <a:cxnLst/>
              <a:rect l="l" t="t" r="r" b="b"/>
              <a:pathLst>
                <a:path w="5638800" h="762000">
                  <a:moveTo>
                    <a:pt x="228600" y="762000"/>
                  </a:moveTo>
                  <a:lnTo>
                    <a:pt x="0" y="762000"/>
                  </a:lnTo>
                  <a:lnTo>
                    <a:pt x="0" y="0"/>
                  </a:lnTo>
                  <a:lnTo>
                    <a:pt x="457200" y="0"/>
                  </a:lnTo>
                  <a:lnTo>
                    <a:pt x="457200" y="762000"/>
                  </a:lnTo>
                  <a:lnTo>
                    <a:pt x="228600" y="762000"/>
                  </a:lnTo>
                  <a:close/>
                </a:path>
                <a:path w="5638800" h="762000">
                  <a:moveTo>
                    <a:pt x="1524000" y="762000"/>
                  </a:moveTo>
                  <a:lnTo>
                    <a:pt x="1295400" y="762000"/>
                  </a:lnTo>
                  <a:lnTo>
                    <a:pt x="1295400" y="0"/>
                  </a:lnTo>
                  <a:lnTo>
                    <a:pt x="1752600" y="0"/>
                  </a:lnTo>
                  <a:lnTo>
                    <a:pt x="1752600" y="762000"/>
                  </a:lnTo>
                  <a:lnTo>
                    <a:pt x="1524000" y="762000"/>
                  </a:lnTo>
                  <a:close/>
                </a:path>
                <a:path w="5638800" h="762000">
                  <a:moveTo>
                    <a:pt x="228600" y="762000"/>
                  </a:moveTo>
                  <a:lnTo>
                    <a:pt x="0" y="762000"/>
                  </a:lnTo>
                  <a:lnTo>
                    <a:pt x="0" y="0"/>
                  </a:lnTo>
                  <a:lnTo>
                    <a:pt x="457200" y="0"/>
                  </a:lnTo>
                  <a:lnTo>
                    <a:pt x="457200" y="762000"/>
                  </a:lnTo>
                  <a:lnTo>
                    <a:pt x="228600" y="762000"/>
                  </a:lnTo>
                  <a:close/>
                </a:path>
                <a:path w="5638800" h="762000">
                  <a:moveTo>
                    <a:pt x="228600" y="762000"/>
                  </a:moveTo>
                  <a:lnTo>
                    <a:pt x="0" y="762000"/>
                  </a:lnTo>
                  <a:lnTo>
                    <a:pt x="0" y="0"/>
                  </a:lnTo>
                  <a:lnTo>
                    <a:pt x="457200" y="0"/>
                  </a:lnTo>
                  <a:lnTo>
                    <a:pt x="457200" y="762000"/>
                  </a:lnTo>
                  <a:lnTo>
                    <a:pt x="228600" y="762000"/>
                  </a:lnTo>
                  <a:close/>
                </a:path>
                <a:path w="5638800" h="762000">
                  <a:moveTo>
                    <a:pt x="2819399" y="762000"/>
                  </a:moveTo>
                  <a:lnTo>
                    <a:pt x="2590799" y="762000"/>
                  </a:lnTo>
                  <a:lnTo>
                    <a:pt x="2590799" y="0"/>
                  </a:lnTo>
                  <a:lnTo>
                    <a:pt x="3047999" y="0"/>
                  </a:lnTo>
                  <a:lnTo>
                    <a:pt x="3047999" y="762000"/>
                  </a:lnTo>
                  <a:lnTo>
                    <a:pt x="2819399" y="762000"/>
                  </a:lnTo>
                  <a:close/>
                </a:path>
                <a:path w="5638800" h="762000">
                  <a:moveTo>
                    <a:pt x="1524000" y="762000"/>
                  </a:moveTo>
                  <a:lnTo>
                    <a:pt x="1295400" y="762000"/>
                  </a:lnTo>
                  <a:lnTo>
                    <a:pt x="1295400" y="0"/>
                  </a:lnTo>
                  <a:lnTo>
                    <a:pt x="1752600" y="0"/>
                  </a:lnTo>
                  <a:lnTo>
                    <a:pt x="1752600" y="762000"/>
                  </a:lnTo>
                  <a:lnTo>
                    <a:pt x="1524000" y="762000"/>
                  </a:lnTo>
                  <a:close/>
                </a:path>
                <a:path w="5638800" h="762000">
                  <a:moveTo>
                    <a:pt x="1524000" y="762000"/>
                  </a:moveTo>
                  <a:lnTo>
                    <a:pt x="1295400" y="762000"/>
                  </a:lnTo>
                  <a:lnTo>
                    <a:pt x="1295400" y="0"/>
                  </a:lnTo>
                  <a:lnTo>
                    <a:pt x="1752600" y="0"/>
                  </a:lnTo>
                  <a:lnTo>
                    <a:pt x="1752600" y="762000"/>
                  </a:lnTo>
                  <a:lnTo>
                    <a:pt x="1524000" y="762000"/>
                  </a:lnTo>
                  <a:close/>
                </a:path>
                <a:path w="5638800" h="762000">
                  <a:moveTo>
                    <a:pt x="4114800" y="762000"/>
                  </a:moveTo>
                  <a:lnTo>
                    <a:pt x="3886200" y="762000"/>
                  </a:lnTo>
                  <a:lnTo>
                    <a:pt x="3886200" y="0"/>
                  </a:lnTo>
                  <a:lnTo>
                    <a:pt x="4343400" y="0"/>
                  </a:lnTo>
                  <a:lnTo>
                    <a:pt x="4343400" y="762000"/>
                  </a:lnTo>
                  <a:lnTo>
                    <a:pt x="4114800" y="762000"/>
                  </a:lnTo>
                  <a:close/>
                </a:path>
                <a:path w="5638800" h="762000">
                  <a:moveTo>
                    <a:pt x="2819399" y="762000"/>
                  </a:moveTo>
                  <a:lnTo>
                    <a:pt x="2590799" y="762000"/>
                  </a:lnTo>
                  <a:lnTo>
                    <a:pt x="2590799" y="0"/>
                  </a:lnTo>
                  <a:lnTo>
                    <a:pt x="3047999" y="0"/>
                  </a:lnTo>
                  <a:lnTo>
                    <a:pt x="3047999" y="762000"/>
                  </a:lnTo>
                  <a:lnTo>
                    <a:pt x="2819399" y="762000"/>
                  </a:lnTo>
                  <a:close/>
                </a:path>
                <a:path w="5638800" h="762000">
                  <a:moveTo>
                    <a:pt x="228600" y="762000"/>
                  </a:moveTo>
                  <a:lnTo>
                    <a:pt x="0" y="762000"/>
                  </a:lnTo>
                  <a:lnTo>
                    <a:pt x="0" y="0"/>
                  </a:lnTo>
                  <a:lnTo>
                    <a:pt x="457200" y="0"/>
                  </a:lnTo>
                  <a:lnTo>
                    <a:pt x="457200" y="762000"/>
                  </a:lnTo>
                  <a:lnTo>
                    <a:pt x="228600" y="762000"/>
                  </a:lnTo>
                  <a:close/>
                </a:path>
                <a:path w="5638800" h="762000">
                  <a:moveTo>
                    <a:pt x="2819399" y="762000"/>
                  </a:moveTo>
                  <a:lnTo>
                    <a:pt x="2590799" y="762000"/>
                  </a:lnTo>
                  <a:lnTo>
                    <a:pt x="2590799" y="0"/>
                  </a:lnTo>
                  <a:lnTo>
                    <a:pt x="3047999" y="0"/>
                  </a:lnTo>
                  <a:lnTo>
                    <a:pt x="3047999" y="762000"/>
                  </a:lnTo>
                  <a:lnTo>
                    <a:pt x="2819399" y="762000"/>
                  </a:lnTo>
                  <a:close/>
                </a:path>
                <a:path w="5638800" h="762000">
                  <a:moveTo>
                    <a:pt x="5410200" y="762000"/>
                  </a:moveTo>
                  <a:lnTo>
                    <a:pt x="5181600" y="762000"/>
                  </a:lnTo>
                  <a:lnTo>
                    <a:pt x="5181600" y="0"/>
                  </a:lnTo>
                  <a:lnTo>
                    <a:pt x="5638800" y="0"/>
                  </a:lnTo>
                  <a:lnTo>
                    <a:pt x="5638800" y="762000"/>
                  </a:lnTo>
                  <a:lnTo>
                    <a:pt x="5410200" y="762000"/>
                  </a:lnTo>
                  <a:close/>
                </a:path>
                <a:path w="5638800" h="762000">
                  <a:moveTo>
                    <a:pt x="4114800" y="762000"/>
                  </a:moveTo>
                  <a:lnTo>
                    <a:pt x="3886200" y="762000"/>
                  </a:lnTo>
                  <a:lnTo>
                    <a:pt x="3886200" y="0"/>
                  </a:lnTo>
                  <a:lnTo>
                    <a:pt x="4343400" y="0"/>
                  </a:lnTo>
                  <a:lnTo>
                    <a:pt x="4343400" y="762000"/>
                  </a:lnTo>
                  <a:lnTo>
                    <a:pt x="4114800" y="762000"/>
                  </a:lnTo>
                  <a:close/>
                </a:path>
                <a:path w="5638800" h="762000">
                  <a:moveTo>
                    <a:pt x="1524000" y="762000"/>
                  </a:moveTo>
                  <a:lnTo>
                    <a:pt x="1295400" y="762000"/>
                  </a:lnTo>
                  <a:lnTo>
                    <a:pt x="1295400" y="0"/>
                  </a:lnTo>
                  <a:lnTo>
                    <a:pt x="1752600" y="0"/>
                  </a:lnTo>
                  <a:lnTo>
                    <a:pt x="1752600" y="762000"/>
                  </a:lnTo>
                  <a:lnTo>
                    <a:pt x="1524000" y="762000"/>
                  </a:lnTo>
                  <a:close/>
                </a:path>
                <a:path w="5638800" h="762000">
                  <a:moveTo>
                    <a:pt x="228600" y="762000"/>
                  </a:moveTo>
                  <a:lnTo>
                    <a:pt x="0" y="762000"/>
                  </a:lnTo>
                  <a:lnTo>
                    <a:pt x="0" y="0"/>
                  </a:lnTo>
                  <a:lnTo>
                    <a:pt x="457200" y="0"/>
                  </a:lnTo>
                  <a:lnTo>
                    <a:pt x="457200" y="762000"/>
                  </a:lnTo>
                  <a:lnTo>
                    <a:pt x="228600" y="762000"/>
                  </a:lnTo>
                  <a:close/>
                </a:path>
                <a:path w="5638800" h="762000">
                  <a:moveTo>
                    <a:pt x="4113529" y="762000"/>
                  </a:moveTo>
                  <a:lnTo>
                    <a:pt x="3884929" y="762000"/>
                  </a:lnTo>
                  <a:lnTo>
                    <a:pt x="3884929" y="0"/>
                  </a:lnTo>
                  <a:lnTo>
                    <a:pt x="4342130" y="0"/>
                  </a:lnTo>
                  <a:lnTo>
                    <a:pt x="4342130" y="762000"/>
                  </a:lnTo>
                  <a:lnTo>
                    <a:pt x="4113529" y="762000"/>
                  </a:lnTo>
                  <a:close/>
                </a:path>
                <a:path w="5638800" h="762000">
                  <a:moveTo>
                    <a:pt x="228600" y="762000"/>
                  </a:moveTo>
                  <a:lnTo>
                    <a:pt x="0" y="762000"/>
                  </a:lnTo>
                  <a:lnTo>
                    <a:pt x="0" y="0"/>
                  </a:lnTo>
                  <a:lnTo>
                    <a:pt x="455930" y="0"/>
                  </a:lnTo>
                  <a:lnTo>
                    <a:pt x="455930" y="762000"/>
                  </a:lnTo>
                  <a:lnTo>
                    <a:pt x="228600" y="762000"/>
                  </a:lnTo>
                  <a:close/>
                </a:path>
                <a:path w="5638800" h="762000">
                  <a:moveTo>
                    <a:pt x="5408930" y="762000"/>
                  </a:moveTo>
                  <a:lnTo>
                    <a:pt x="5180330" y="762000"/>
                  </a:lnTo>
                  <a:lnTo>
                    <a:pt x="5180330" y="0"/>
                  </a:lnTo>
                  <a:lnTo>
                    <a:pt x="5637530" y="0"/>
                  </a:lnTo>
                  <a:lnTo>
                    <a:pt x="5637530" y="762000"/>
                  </a:lnTo>
                  <a:lnTo>
                    <a:pt x="5408930" y="762000"/>
                  </a:lnTo>
                  <a:close/>
                </a:path>
                <a:path w="5638800" h="762000">
                  <a:moveTo>
                    <a:pt x="2818130" y="762000"/>
                  </a:moveTo>
                  <a:lnTo>
                    <a:pt x="2589530" y="762000"/>
                  </a:lnTo>
                  <a:lnTo>
                    <a:pt x="2589530" y="0"/>
                  </a:lnTo>
                  <a:lnTo>
                    <a:pt x="3046730" y="0"/>
                  </a:lnTo>
                  <a:lnTo>
                    <a:pt x="3046730" y="762000"/>
                  </a:lnTo>
                  <a:lnTo>
                    <a:pt x="2818130" y="762000"/>
                  </a:lnTo>
                  <a:close/>
                </a:path>
                <a:path w="5638800" h="762000">
                  <a:moveTo>
                    <a:pt x="1522730" y="762000"/>
                  </a:moveTo>
                  <a:lnTo>
                    <a:pt x="1294130" y="762000"/>
                  </a:lnTo>
                  <a:lnTo>
                    <a:pt x="1294130" y="0"/>
                  </a:lnTo>
                  <a:lnTo>
                    <a:pt x="1751330" y="0"/>
                  </a:lnTo>
                  <a:lnTo>
                    <a:pt x="1751330" y="762000"/>
                  </a:lnTo>
                  <a:lnTo>
                    <a:pt x="1522730" y="762000"/>
                  </a:lnTo>
                  <a:close/>
                </a:path>
                <a:path w="5638800" h="762000">
                  <a:moveTo>
                    <a:pt x="5408930" y="762000"/>
                  </a:moveTo>
                  <a:lnTo>
                    <a:pt x="5180330" y="762000"/>
                  </a:lnTo>
                  <a:lnTo>
                    <a:pt x="5180330" y="0"/>
                  </a:lnTo>
                  <a:lnTo>
                    <a:pt x="5637530" y="0"/>
                  </a:lnTo>
                  <a:lnTo>
                    <a:pt x="5637530" y="762000"/>
                  </a:lnTo>
                  <a:lnTo>
                    <a:pt x="5408930" y="762000"/>
                  </a:lnTo>
                  <a:close/>
                </a:path>
                <a:path w="5638800" h="762000">
                  <a:moveTo>
                    <a:pt x="1522730" y="762000"/>
                  </a:moveTo>
                  <a:lnTo>
                    <a:pt x="1294130" y="762000"/>
                  </a:lnTo>
                  <a:lnTo>
                    <a:pt x="1294130" y="0"/>
                  </a:lnTo>
                  <a:lnTo>
                    <a:pt x="1751330" y="0"/>
                  </a:lnTo>
                  <a:lnTo>
                    <a:pt x="1751330" y="762000"/>
                  </a:lnTo>
                  <a:lnTo>
                    <a:pt x="1522730" y="762000"/>
                  </a:lnTo>
                  <a:close/>
                </a:path>
                <a:path w="5638800" h="762000">
                  <a:moveTo>
                    <a:pt x="228600" y="762000"/>
                  </a:moveTo>
                  <a:lnTo>
                    <a:pt x="0" y="762000"/>
                  </a:lnTo>
                  <a:lnTo>
                    <a:pt x="0" y="0"/>
                  </a:lnTo>
                  <a:lnTo>
                    <a:pt x="455930" y="0"/>
                  </a:lnTo>
                  <a:lnTo>
                    <a:pt x="455930" y="762000"/>
                  </a:lnTo>
                  <a:lnTo>
                    <a:pt x="228600" y="762000"/>
                  </a:lnTo>
                  <a:close/>
                </a:path>
                <a:path w="5638800" h="762000">
                  <a:moveTo>
                    <a:pt x="4113529" y="762000"/>
                  </a:moveTo>
                  <a:lnTo>
                    <a:pt x="3884929" y="762000"/>
                  </a:lnTo>
                  <a:lnTo>
                    <a:pt x="3884929" y="0"/>
                  </a:lnTo>
                  <a:lnTo>
                    <a:pt x="4342130" y="0"/>
                  </a:lnTo>
                  <a:lnTo>
                    <a:pt x="4342130" y="762000"/>
                  </a:lnTo>
                  <a:lnTo>
                    <a:pt x="4113529" y="762000"/>
                  </a:lnTo>
                  <a:close/>
                </a:path>
                <a:path w="5638800" h="762000">
                  <a:moveTo>
                    <a:pt x="2818130" y="762000"/>
                  </a:moveTo>
                  <a:lnTo>
                    <a:pt x="2589530" y="762000"/>
                  </a:lnTo>
                  <a:lnTo>
                    <a:pt x="2589530" y="0"/>
                  </a:lnTo>
                  <a:lnTo>
                    <a:pt x="3046730" y="0"/>
                  </a:lnTo>
                  <a:lnTo>
                    <a:pt x="3046730" y="762000"/>
                  </a:lnTo>
                  <a:lnTo>
                    <a:pt x="2818130" y="762000"/>
                  </a:lnTo>
                  <a:close/>
                </a:path>
                <a:path w="5638800" h="762000">
                  <a:moveTo>
                    <a:pt x="2819399" y="762000"/>
                  </a:moveTo>
                  <a:lnTo>
                    <a:pt x="2590799" y="762000"/>
                  </a:lnTo>
                  <a:lnTo>
                    <a:pt x="2590799" y="0"/>
                  </a:lnTo>
                  <a:lnTo>
                    <a:pt x="3047999" y="0"/>
                  </a:lnTo>
                  <a:lnTo>
                    <a:pt x="3047999" y="762000"/>
                  </a:lnTo>
                  <a:lnTo>
                    <a:pt x="2819399" y="762000"/>
                  </a:lnTo>
                  <a:close/>
                </a:path>
                <a:path w="5638800" h="762000">
                  <a:moveTo>
                    <a:pt x="1524000" y="762000"/>
                  </a:moveTo>
                  <a:lnTo>
                    <a:pt x="1295400" y="762000"/>
                  </a:lnTo>
                  <a:lnTo>
                    <a:pt x="1295400" y="0"/>
                  </a:lnTo>
                  <a:lnTo>
                    <a:pt x="1752600" y="0"/>
                  </a:lnTo>
                  <a:lnTo>
                    <a:pt x="1752600" y="762000"/>
                  </a:lnTo>
                  <a:lnTo>
                    <a:pt x="1524000" y="762000"/>
                  </a:lnTo>
                  <a:close/>
                </a:path>
                <a:path w="5638800" h="762000">
                  <a:moveTo>
                    <a:pt x="228600" y="762000"/>
                  </a:moveTo>
                  <a:lnTo>
                    <a:pt x="0" y="762000"/>
                  </a:lnTo>
                  <a:lnTo>
                    <a:pt x="0" y="0"/>
                  </a:lnTo>
                  <a:lnTo>
                    <a:pt x="457200" y="0"/>
                  </a:lnTo>
                  <a:lnTo>
                    <a:pt x="457200" y="762000"/>
                  </a:lnTo>
                  <a:lnTo>
                    <a:pt x="228600" y="762000"/>
                  </a:lnTo>
                  <a:close/>
                </a:path>
                <a:path w="5638800" h="762000">
                  <a:moveTo>
                    <a:pt x="5410200" y="762000"/>
                  </a:moveTo>
                  <a:lnTo>
                    <a:pt x="5181600" y="762000"/>
                  </a:lnTo>
                  <a:lnTo>
                    <a:pt x="5181600" y="0"/>
                  </a:lnTo>
                  <a:lnTo>
                    <a:pt x="5638800" y="0"/>
                  </a:lnTo>
                  <a:lnTo>
                    <a:pt x="5638800" y="762000"/>
                  </a:lnTo>
                  <a:lnTo>
                    <a:pt x="5410200" y="762000"/>
                  </a:lnTo>
                  <a:close/>
                </a:path>
                <a:path w="5638800" h="762000">
                  <a:moveTo>
                    <a:pt x="4114800" y="762000"/>
                  </a:moveTo>
                  <a:lnTo>
                    <a:pt x="3886200" y="762000"/>
                  </a:lnTo>
                  <a:lnTo>
                    <a:pt x="3886200" y="0"/>
                  </a:lnTo>
                  <a:lnTo>
                    <a:pt x="4343400" y="0"/>
                  </a:lnTo>
                  <a:lnTo>
                    <a:pt x="4343400" y="762000"/>
                  </a:lnTo>
                  <a:lnTo>
                    <a:pt x="4114800" y="762000"/>
                  </a:lnTo>
                  <a:close/>
                </a:path>
              </a:pathLst>
            </a:custGeom>
            <a:ln w="38097">
              <a:solidFill>
                <a:srgbClr val="000000"/>
              </a:solidFill>
            </a:ln>
          </p:spPr>
          <p:txBody>
            <a:bodyPr wrap="square" lIns="0" tIns="0" rIns="0" bIns="0" rtlCol="0"/>
            <a:lstStyle/>
            <a:p>
              <a:endParaRPr sz="1632"/>
            </a:p>
          </p:txBody>
        </p:sp>
        <p:sp>
          <p:nvSpPr>
            <p:cNvPr id="70" name="object 70"/>
            <p:cNvSpPr/>
            <p:nvPr/>
          </p:nvSpPr>
          <p:spPr>
            <a:xfrm>
              <a:off x="3902710" y="463549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FFFFFF"/>
            </a:solidFill>
          </p:spPr>
          <p:txBody>
            <a:bodyPr wrap="square" lIns="0" tIns="0" rIns="0" bIns="0" rtlCol="0"/>
            <a:lstStyle/>
            <a:p>
              <a:endParaRPr sz="1632"/>
            </a:p>
          </p:txBody>
        </p:sp>
        <p:sp>
          <p:nvSpPr>
            <p:cNvPr id="71" name="object 71"/>
            <p:cNvSpPr/>
            <p:nvPr/>
          </p:nvSpPr>
          <p:spPr>
            <a:xfrm>
              <a:off x="3902710" y="463549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sp>
          <p:nvSpPr>
            <p:cNvPr id="72" name="object 72"/>
            <p:cNvSpPr/>
            <p:nvPr/>
          </p:nvSpPr>
          <p:spPr>
            <a:xfrm>
              <a:off x="2607310" y="463549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FFFFFF"/>
            </a:solidFill>
          </p:spPr>
          <p:txBody>
            <a:bodyPr wrap="square" lIns="0" tIns="0" rIns="0" bIns="0" rtlCol="0"/>
            <a:lstStyle/>
            <a:p>
              <a:endParaRPr sz="1632"/>
            </a:p>
          </p:txBody>
        </p:sp>
        <p:sp>
          <p:nvSpPr>
            <p:cNvPr id="73" name="object 73"/>
            <p:cNvSpPr/>
            <p:nvPr/>
          </p:nvSpPr>
          <p:spPr>
            <a:xfrm>
              <a:off x="1313180" y="4635499"/>
              <a:ext cx="1751330" cy="762000"/>
            </a:xfrm>
            <a:custGeom>
              <a:avLst/>
              <a:gdLst/>
              <a:ahLst/>
              <a:cxnLst/>
              <a:rect l="l" t="t" r="r" b="b"/>
              <a:pathLst>
                <a:path w="1751330" h="762000">
                  <a:moveTo>
                    <a:pt x="1522730" y="762000"/>
                  </a:moveTo>
                  <a:lnTo>
                    <a:pt x="1294130" y="762000"/>
                  </a:lnTo>
                  <a:lnTo>
                    <a:pt x="1294130" y="0"/>
                  </a:lnTo>
                  <a:lnTo>
                    <a:pt x="1751330" y="0"/>
                  </a:lnTo>
                  <a:lnTo>
                    <a:pt x="1751330" y="762000"/>
                  </a:lnTo>
                  <a:lnTo>
                    <a:pt x="1522730" y="762000"/>
                  </a:lnTo>
                  <a:close/>
                </a:path>
                <a:path w="1751330" h="762000">
                  <a:moveTo>
                    <a:pt x="228600" y="762000"/>
                  </a:moveTo>
                  <a:lnTo>
                    <a:pt x="0" y="762000"/>
                  </a:lnTo>
                  <a:lnTo>
                    <a:pt x="0" y="0"/>
                  </a:lnTo>
                  <a:lnTo>
                    <a:pt x="455930" y="0"/>
                  </a:lnTo>
                  <a:lnTo>
                    <a:pt x="455930" y="762000"/>
                  </a:lnTo>
                  <a:lnTo>
                    <a:pt x="228600" y="762000"/>
                  </a:lnTo>
                  <a:close/>
                </a:path>
              </a:pathLst>
            </a:custGeom>
            <a:ln w="38097">
              <a:solidFill>
                <a:srgbClr val="000000"/>
              </a:solidFill>
            </a:ln>
          </p:spPr>
          <p:txBody>
            <a:bodyPr wrap="square" lIns="0" tIns="0" rIns="0" bIns="0" rtlCol="0"/>
            <a:lstStyle/>
            <a:p>
              <a:endParaRPr sz="1632"/>
            </a:p>
          </p:txBody>
        </p:sp>
        <p:sp>
          <p:nvSpPr>
            <p:cNvPr id="74" name="object 74"/>
            <p:cNvSpPr/>
            <p:nvPr/>
          </p:nvSpPr>
          <p:spPr>
            <a:xfrm>
              <a:off x="6493510" y="4635499"/>
              <a:ext cx="457200" cy="762000"/>
            </a:xfrm>
            <a:custGeom>
              <a:avLst/>
              <a:gdLst/>
              <a:ahLst/>
              <a:cxnLst/>
              <a:rect l="l" t="t" r="r" b="b"/>
              <a:pathLst>
                <a:path w="457200" h="762000">
                  <a:moveTo>
                    <a:pt x="457199" y="0"/>
                  </a:moveTo>
                  <a:lnTo>
                    <a:pt x="0" y="0"/>
                  </a:lnTo>
                  <a:lnTo>
                    <a:pt x="0" y="762000"/>
                  </a:lnTo>
                  <a:lnTo>
                    <a:pt x="457199" y="762000"/>
                  </a:lnTo>
                  <a:close/>
                </a:path>
              </a:pathLst>
            </a:custGeom>
            <a:solidFill>
              <a:srgbClr val="FB0027"/>
            </a:solidFill>
          </p:spPr>
          <p:txBody>
            <a:bodyPr wrap="square" lIns="0" tIns="0" rIns="0" bIns="0" rtlCol="0"/>
            <a:lstStyle/>
            <a:p>
              <a:endParaRPr sz="1632"/>
            </a:p>
          </p:txBody>
        </p:sp>
        <p:sp>
          <p:nvSpPr>
            <p:cNvPr id="75" name="object 75"/>
            <p:cNvSpPr/>
            <p:nvPr/>
          </p:nvSpPr>
          <p:spPr>
            <a:xfrm>
              <a:off x="6493510" y="4635499"/>
              <a:ext cx="457200" cy="762000"/>
            </a:xfrm>
            <a:custGeom>
              <a:avLst/>
              <a:gdLst/>
              <a:ahLst/>
              <a:cxnLst/>
              <a:rect l="l" t="t" r="r" b="b"/>
              <a:pathLst>
                <a:path w="457200" h="762000">
                  <a:moveTo>
                    <a:pt x="228599" y="762000"/>
                  </a:moveTo>
                  <a:lnTo>
                    <a:pt x="0" y="762000"/>
                  </a:lnTo>
                  <a:lnTo>
                    <a:pt x="0" y="0"/>
                  </a:lnTo>
                  <a:lnTo>
                    <a:pt x="457199" y="0"/>
                  </a:lnTo>
                  <a:lnTo>
                    <a:pt x="457199" y="762000"/>
                  </a:lnTo>
                  <a:lnTo>
                    <a:pt x="228599" y="762000"/>
                  </a:lnTo>
                  <a:close/>
                </a:path>
              </a:pathLst>
            </a:custGeom>
            <a:ln w="38097">
              <a:solidFill>
                <a:srgbClr val="000000"/>
              </a:solidFill>
            </a:ln>
          </p:spPr>
          <p:txBody>
            <a:bodyPr wrap="square" lIns="0" tIns="0" rIns="0" bIns="0" rtlCol="0"/>
            <a:lstStyle/>
            <a:p>
              <a:endParaRPr sz="1632"/>
            </a:p>
          </p:txBody>
        </p:sp>
        <p:sp>
          <p:nvSpPr>
            <p:cNvPr id="76" name="object 76"/>
            <p:cNvSpPr/>
            <p:nvPr/>
          </p:nvSpPr>
          <p:spPr>
            <a:xfrm>
              <a:off x="5198110" y="4635499"/>
              <a:ext cx="457200" cy="762000"/>
            </a:xfrm>
            <a:custGeom>
              <a:avLst/>
              <a:gdLst/>
              <a:ahLst/>
              <a:cxnLst/>
              <a:rect l="l" t="t" r="r" b="b"/>
              <a:pathLst>
                <a:path w="457200" h="762000">
                  <a:moveTo>
                    <a:pt x="457200" y="0"/>
                  </a:moveTo>
                  <a:lnTo>
                    <a:pt x="0" y="0"/>
                  </a:lnTo>
                  <a:lnTo>
                    <a:pt x="0" y="762000"/>
                  </a:lnTo>
                  <a:lnTo>
                    <a:pt x="457200" y="762000"/>
                  </a:lnTo>
                  <a:close/>
                </a:path>
              </a:pathLst>
            </a:custGeom>
            <a:solidFill>
              <a:srgbClr val="FFFFFF"/>
            </a:solidFill>
          </p:spPr>
          <p:txBody>
            <a:bodyPr wrap="square" lIns="0" tIns="0" rIns="0" bIns="0" rtlCol="0"/>
            <a:lstStyle/>
            <a:p>
              <a:endParaRPr sz="1632"/>
            </a:p>
          </p:txBody>
        </p:sp>
        <p:sp>
          <p:nvSpPr>
            <p:cNvPr id="77" name="object 77"/>
            <p:cNvSpPr/>
            <p:nvPr/>
          </p:nvSpPr>
          <p:spPr>
            <a:xfrm>
              <a:off x="5198110" y="4635499"/>
              <a:ext cx="457200" cy="762000"/>
            </a:xfrm>
            <a:custGeom>
              <a:avLst/>
              <a:gdLst/>
              <a:ahLst/>
              <a:cxnLst/>
              <a:rect l="l" t="t" r="r" b="b"/>
              <a:pathLst>
                <a:path w="457200" h="762000">
                  <a:moveTo>
                    <a:pt x="228600" y="762000"/>
                  </a:moveTo>
                  <a:lnTo>
                    <a:pt x="0" y="762000"/>
                  </a:lnTo>
                  <a:lnTo>
                    <a:pt x="0" y="0"/>
                  </a:lnTo>
                  <a:lnTo>
                    <a:pt x="457200" y="0"/>
                  </a:lnTo>
                  <a:lnTo>
                    <a:pt x="457200" y="762000"/>
                  </a:lnTo>
                  <a:lnTo>
                    <a:pt x="228600" y="762000"/>
                  </a:lnTo>
                  <a:close/>
                </a:path>
              </a:pathLst>
            </a:custGeom>
            <a:ln w="38097">
              <a:solidFill>
                <a:srgbClr val="000000"/>
              </a:solidFill>
            </a:ln>
          </p:spPr>
          <p:txBody>
            <a:bodyPr wrap="square" lIns="0" tIns="0" rIns="0" bIns="0" rtlCol="0"/>
            <a:lstStyle/>
            <a:p>
              <a:endParaRPr sz="1632"/>
            </a:p>
          </p:txBody>
        </p:sp>
      </p:grpSp>
    </p:spTree>
    <p:extLst>
      <p:ext uri="{BB962C8B-B14F-4D97-AF65-F5344CB8AC3E}">
        <p14:creationId xmlns:p14="http://schemas.microsoft.com/office/powerpoint/2010/main" val="79961644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22469" y="1124574"/>
            <a:ext cx="152592" cy="208230"/>
          </a:xfrm>
          <a:prstGeom prst="rect">
            <a:avLst/>
          </a:prstGeom>
        </p:spPr>
        <p:txBody>
          <a:bodyPr vert="horz" wrap="square" lIns="0" tIns="12668" rIns="0" bIns="0" rtlCol="0">
            <a:spAutoFit/>
          </a:bodyPr>
          <a:lstStyle/>
          <a:p>
            <a:pPr marL="11516">
              <a:spcBef>
                <a:spcPts val="100"/>
              </a:spcBef>
            </a:pPr>
            <a:r>
              <a:rPr sz="1270" spc="5" dirty="0">
                <a:latin typeface="OpenSymbol"/>
                <a:cs typeface="OpenSymbol"/>
              </a:rPr>
              <a:t>●</a:t>
            </a:r>
            <a:endParaRPr sz="1270">
              <a:latin typeface="OpenSymbol"/>
              <a:cs typeface="OpenSymbol"/>
            </a:endParaRPr>
          </a:p>
        </p:txBody>
      </p:sp>
      <p:sp>
        <p:nvSpPr>
          <p:cNvPr id="3" name="object 3"/>
          <p:cNvSpPr txBox="1">
            <a:spLocks noGrp="1"/>
          </p:cNvSpPr>
          <p:nvPr>
            <p:ph type="title"/>
          </p:nvPr>
        </p:nvSpPr>
        <p:spPr>
          <a:xfrm>
            <a:off x="2810378" y="1001350"/>
            <a:ext cx="5975270" cy="1267387"/>
          </a:xfrm>
          <a:prstGeom prst="rect">
            <a:avLst/>
          </a:prstGeom>
        </p:spPr>
        <p:txBody>
          <a:bodyPr vert="horz" wrap="square" lIns="0" tIns="40883" rIns="0" bIns="0" rtlCol="0" anchor="ctr">
            <a:spAutoFit/>
          </a:bodyPr>
          <a:lstStyle/>
          <a:p>
            <a:pPr marL="11516" marR="4607">
              <a:lnSpc>
                <a:spcPct val="93000"/>
              </a:lnSpc>
              <a:spcBef>
                <a:spcPts val="322"/>
              </a:spcBef>
            </a:pPr>
            <a:r>
              <a:rPr sz="2856" spc="-14" dirty="0"/>
              <a:t>Suppose </a:t>
            </a:r>
            <a:r>
              <a:rPr sz="2856" spc="-18" dirty="0"/>
              <a:t>we </a:t>
            </a:r>
            <a:r>
              <a:rPr sz="2856" spc="-14" dirty="0"/>
              <a:t>need </a:t>
            </a:r>
            <a:r>
              <a:rPr sz="2856" spc="-5" dirty="0"/>
              <a:t>to </a:t>
            </a:r>
            <a:r>
              <a:rPr sz="2856" spc="-14" dirty="0"/>
              <a:t>perform multiply  and add operation </a:t>
            </a:r>
            <a:r>
              <a:rPr sz="2856" spc="-9" dirty="0"/>
              <a:t>with a stream of  </a:t>
            </a:r>
            <a:r>
              <a:rPr sz="2856" spc="-14" dirty="0"/>
              <a:t>numbers</a:t>
            </a:r>
            <a:endParaRPr sz="2856"/>
          </a:p>
        </p:txBody>
      </p:sp>
      <p:sp>
        <p:nvSpPr>
          <p:cNvPr id="4" name="object 4"/>
          <p:cNvSpPr txBox="1"/>
          <p:nvPr/>
        </p:nvSpPr>
        <p:spPr>
          <a:xfrm>
            <a:off x="2522469" y="2499628"/>
            <a:ext cx="152592" cy="208230"/>
          </a:xfrm>
          <a:prstGeom prst="rect">
            <a:avLst/>
          </a:prstGeom>
        </p:spPr>
        <p:txBody>
          <a:bodyPr vert="horz" wrap="square" lIns="0" tIns="12668" rIns="0" bIns="0" rtlCol="0">
            <a:spAutoFit/>
          </a:bodyPr>
          <a:lstStyle/>
          <a:p>
            <a:pPr marL="11516">
              <a:spcBef>
                <a:spcPts val="100"/>
              </a:spcBef>
            </a:pPr>
            <a:r>
              <a:rPr sz="1270" spc="5" dirty="0">
                <a:latin typeface="OpenSymbol"/>
                <a:cs typeface="OpenSymbol"/>
              </a:rPr>
              <a:t>●</a:t>
            </a:r>
            <a:endParaRPr sz="1270">
              <a:latin typeface="OpenSymbol"/>
              <a:cs typeface="OpenSymbol"/>
            </a:endParaRPr>
          </a:p>
        </p:txBody>
      </p:sp>
      <p:sp>
        <p:nvSpPr>
          <p:cNvPr id="5" name="object 5"/>
          <p:cNvSpPr txBox="1"/>
          <p:nvPr/>
        </p:nvSpPr>
        <p:spPr>
          <a:xfrm>
            <a:off x="2522469" y="3063930"/>
            <a:ext cx="152592" cy="208230"/>
          </a:xfrm>
          <a:prstGeom prst="rect">
            <a:avLst/>
          </a:prstGeom>
        </p:spPr>
        <p:txBody>
          <a:bodyPr vert="horz" wrap="square" lIns="0" tIns="12668" rIns="0" bIns="0" rtlCol="0">
            <a:spAutoFit/>
          </a:bodyPr>
          <a:lstStyle/>
          <a:p>
            <a:pPr marL="11516">
              <a:spcBef>
                <a:spcPts val="100"/>
              </a:spcBef>
            </a:pPr>
            <a:r>
              <a:rPr sz="1270" spc="5" dirty="0">
                <a:latin typeface="OpenSymbol"/>
                <a:cs typeface="OpenSymbol"/>
              </a:rPr>
              <a:t>●</a:t>
            </a:r>
            <a:endParaRPr sz="1270">
              <a:latin typeface="OpenSymbol"/>
              <a:cs typeface="OpenSymbol"/>
            </a:endParaRPr>
          </a:p>
        </p:txBody>
      </p:sp>
      <p:sp>
        <p:nvSpPr>
          <p:cNvPr id="6" name="object 6"/>
          <p:cNvSpPr txBox="1"/>
          <p:nvPr/>
        </p:nvSpPr>
        <p:spPr>
          <a:xfrm>
            <a:off x="2810380" y="2940707"/>
            <a:ext cx="7928244" cy="2254837"/>
          </a:xfrm>
          <a:prstGeom prst="rect">
            <a:avLst/>
          </a:prstGeom>
        </p:spPr>
        <p:txBody>
          <a:bodyPr vert="horz" wrap="square" lIns="0" tIns="40883" rIns="0" bIns="0" rtlCol="0">
            <a:spAutoFit/>
          </a:bodyPr>
          <a:lstStyle/>
          <a:p>
            <a:pPr marL="11516" marR="43762">
              <a:lnSpc>
                <a:spcPct val="93000"/>
              </a:lnSpc>
              <a:spcBef>
                <a:spcPts val="322"/>
              </a:spcBef>
            </a:pPr>
            <a:r>
              <a:rPr sz="2856" spc="-9" dirty="0">
                <a:latin typeface="Liberation Sans"/>
                <a:cs typeface="Liberation Sans"/>
              </a:rPr>
              <a:t>Each subinstruction is </a:t>
            </a:r>
            <a:r>
              <a:rPr sz="2856" spc="-14" dirty="0">
                <a:latin typeface="Liberation Sans"/>
                <a:cs typeface="Liberation Sans"/>
              </a:rPr>
              <a:t>implemented </a:t>
            </a:r>
            <a:r>
              <a:rPr sz="2856" spc="-9" dirty="0">
                <a:latin typeface="Liberation Sans"/>
                <a:cs typeface="Liberation Sans"/>
              </a:rPr>
              <a:t>in  a </a:t>
            </a:r>
            <a:r>
              <a:rPr sz="2856" spc="-14" dirty="0">
                <a:latin typeface="Liberation Sans"/>
                <a:cs typeface="Liberation Sans"/>
              </a:rPr>
              <a:t>segment within </a:t>
            </a:r>
            <a:r>
              <a:rPr sz="2856" spc="-9" dirty="0">
                <a:latin typeface="Liberation Sans"/>
                <a:cs typeface="Liberation Sans"/>
              </a:rPr>
              <a:t>the </a:t>
            </a:r>
            <a:r>
              <a:rPr sz="2856" spc="-14" dirty="0">
                <a:latin typeface="Liberation Sans"/>
                <a:cs typeface="Liberation Sans"/>
              </a:rPr>
              <a:t>pipeline. Each  segment has one </a:t>
            </a:r>
            <a:r>
              <a:rPr sz="2856" spc="-9" dirty="0">
                <a:latin typeface="Liberation Sans"/>
                <a:cs typeface="Liberation Sans"/>
              </a:rPr>
              <a:t>or </a:t>
            </a:r>
            <a:r>
              <a:rPr sz="2856" spc="-14" dirty="0">
                <a:latin typeface="Liberation Sans"/>
                <a:cs typeface="Liberation Sans"/>
              </a:rPr>
              <a:t>two regi</a:t>
            </a:r>
            <a:r>
              <a:rPr lang="en-US" sz="2856" spc="-14" dirty="0">
                <a:latin typeface="Liberation Sans"/>
                <a:cs typeface="Liberation Sans"/>
              </a:rPr>
              <a:t>s</a:t>
            </a:r>
            <a:r>
              <a:rPr sz="2856" spc="-14" dirty="0">
                <a:latin typeface="Liberation Sans"/>
                <a:cs typeface="Liberation Sans"/>
              </a:rPr>
              <a:t>ters and  </a:t>
            </a:r>
            <a:r>
              <a:rPr sz="2856" spc="-9" dirty="0">
                <a:latin typeface="Liberation Sans"/>
                <a:cs typeface="Liberation Sans"/>
              </a:rPr>
              <a:t>a </a:t>
            </a:r>
            <a:r>
              <a:rPr sz="2856" spc="-14" dirty="0">
                <a:latin typeface="Liberation Sans"/>
                <a:cs typeface="Liberation Sans"/>
              </a:rPr>
              <a:t>combinational </a:t>
            </a:r>
            <a:r>
              <a:rPr sz="2856" spc="-9" dirty="0">
                <a:latin typeface="Liberation Sans"/>
                <a:cs typeface="Liberation Sans"/>
              </a:rPr>
              <a:t>circuit</a:t>
            </a:r>
            <a:endParaRPr sz="2856" dirty="0">
              <a:latin typeface="Liberation Sans"/>
              <a:cs typeface="Liberation Sans"/>
            </a:endParaRPr>
          </a:p>
          <a:p>
            <a:pPr marL="11516" marR="4607">
              <a:lnSpc>
                <a:spcPts val="3192"/>
              </a:lnSpc>
              <a:spcBef>
                <a:spcPts val="1315"/>
              </a:spcBef>
            </a:pPr>
            <a:r>
              <a:rPr sz="2856" spc="-14" dirty="0">
                <a:latin typeface="Liberation Sans"/>
                <a:cs typeface="Liberation Sans"/>
              </a:rPr>
              <a:t>The </a:t>
            </a:r>
            <a:r>
              <a:rPr sz="2856" spc="-9" dirty="0">
                <a:latin typeface="Liberation Sans"/>
                <a:cs typeface="Liberation Sans"/>
              </a:rPr>
              <a:t>sub </a:t>
            </a:r>
            <a:r>
              <a:rPr sz="2856" spc="-14" dirty="0">
                <a:latin typeface="Liberation Sans"/>
                <a:cs typeface="Liberation Sans"/>
              </a:rPr>
              <a:t>operations performed </a:t>
            </a:r>
            <a:r>
              <a:rPr sz="2856" spc="-9" dirty="0">
                <a:latin typeface="Liberation Sans"/>
                <a:cs typeface="Liberation Sans"/>
              </a:rPr>
              <a:t>in each  </a:t>
            </a:r>
            <a:r>
              <a:rPr sz="2856" spc="-14" dirty="0">
                <a:latin typeface="Liberation Sans"/>
                <a:cs typeface="Liberation Sans"/>
              </a:rPr>
              <a:t>segement are as</a:t>
            </a:r>
            <a:r>
              <a:rPr sz="2856" spc="5" dirty="0">
                <a:latin typeface="Liberation Sans"/>
                <a:cs typeface="Liberation Sans"/>
              </a:rPr>
              <a:t> </a:t>
            </a:r>
            <a:r>
              <a:rPr sz="2856" spc="-14" dirty="0">
                <a:latin typeface="Liberation Sans"/>
                <a:cs typeface="Liberation Sans"/>
              </a:rPr>
              <a:t>follows</a:t>
            </a:r>
            <a:endParaRPr sz="2856" dirty="0">
              <a:latin typeface="Liberation Sans"/>
              <a:cs typeface="Liberation Sans"/>
            </a:endParaRPr>
          </a:p>
        </p:txBody>
      </p:sp>
      <p:sp>
        <p:nvSpPr>
          <p:cNvPr id="7" name="object 7"/>
          <p:cNvSpPr txBox="1"/>
          <p:nvPr/>
        </p:nvSpPr>
        <p:spPr>
          <a:xfrm>
            <a:off x="2522469" y="4843210"/>
            <a:ext cx="152592" cy="208230"/>
          </a:xfrm>
          <a:prstGeom prst="rect">
            <a:avLst/>
          </a:prstGeom>
        </p:spPr>
        <p:txBody>
          <a:bodyPr vert="horz" wrap="square" lIns="0" tIns="12668" rIns="0" bIns="0" rtlCol="0">
            <a:spAutoFit/>
          </a:bodyPr>
          <a:lstStyle/>
          <a:p>
            <a:pPr marL="11516">
              <a:spcBef>
                <a:spcPts val="100"/>
              </a:spcBef>
            </a:pPr>
            <a:r>
              <a:rPr sz="1270" spc="5" dirty="0">
                <a:latin typeface="OpenSymbol"/>
                <a:cs typeface="OpenSymbol"/>
              </a:rPr>
              <a:t>●</a:t>
            </a:r>
            <a:endParaRPr sz="1270">
              <a:latin typeface="OpenSymbol"/>
              <a:cs typeface="OpenSymbol"/>
            </a:endParaRPr>
          </a:p>
        </p:txBody>
      </p:sp>
      <p:sp>
        <p:nvSpPr>
          <p:cNvPr id="8" name="object 8"/>
          <p:cNvSpPr txBox="1"/>
          <p:nvPr/>
        </p:nvSpPr>
        <p:spPr>
          <a:xfrm>
            <a:off x="2522469" y="5812890"/>
            <a:ext cx="152592" cy="769217"/>
          </a:xfrm>
          <a:prstGeom prst="rect">
            <a:avLst/>
          </a:prstGeom>
        </p:spPr>
        <p:txBody>
          <a:bodyPr vert="horz" wrap="square" lIns="0" tIns="12668" rIns="0" bIns="0" rtlCol="0">
            <a:spAutoFit/>
          </a:bodyPr>
          <a:lstStyle/>
          <a:p>
            <a:pPr marL="11516">
              <a:spcBef>
                <a:spcPts val="100"/>
              </a:spcBef>
            </a:pPr>
            <a:r>
              <a:rPr sz="1270" spc="5" dirty="0">
                <a:latin typeface="OpenSymbol"/>
                <a:cs typeface="OpenSymbol"/>
              </a:rPr>
              <a:t>●</a:t>
            </a:r>
            <a:endParaRPr sz="1270">
              <a:latin typeface="OpenSymbol"/>
              <a:cs typeface="OpenSymbol"/>
            </a:endParaRPr>
          </a:p>
          <a:p>
            <a:pPr>
              <a:lnSpc>
                <a:spcPct val="100000"/>
              </a:lnSpc>
            </a:pPr>
            <a:endParaRPr sz="1542">
              <a:latin typeface="OpenSymbol"/>
              <a:cs typeface="OpenSymbol"/>
            </a:endParaRPr>
          </a:p>
          <a:p>
            <a:pPr marL="11516">
              <a:spcBef>
                <a:spcPts val="1025"/>
              </a:spcBef>
            </a:pPr>
            <a:r>
              <a:rPr sz="1270" spc="5" dirty="0">
                <a:latin typeface="OpenSymbol"/>
                <a:cs typeface="OpenSymbol"/>
              </a:rPr>
              <a:t>●</a:t>
            </a:r>
            <a:endParaRPr sz="1270">
              <a:latin typeface="OpenSymbol"/>
              <a:cs typeface="OpenSymbol"/>
            </a:endParaRPr>
          </a:p>
        </p:txBody>
      </p:sp>
      <p:sp>
        <p:nvSpPr>
          <p:cNvPr id="9" name="object 9"/>
          <p:cNvSpPr/>
          <p:nvPr/>
        </p:nvSpPr>
        <p:spPr>
          <a:xfrm>
            <a:off x="2996035" y="2449845"/>
            <a:ext cx="4998019" cy="213919"/>
          </a:xfrm>
          <a:prstGeom prst="rect">
            <a:avLst/>
          </a:prstGeom>
          <a:blipFill>
            <a:blip r:embed="rId2" cstate="print"/>
            <a:stretch>
              <a:fillRect/>
            </a:stretch>
          </a:blipFill>
        </p:spPr>
        <p:txBody>
          <a:bodyPr wrap="square" lIns="0" tIns="0" rIns="0" bIns="0" rtlCol="0"/>
          <a:lstStyle/>
          <a:p>
            <a:endParaRPr sz="1632"/>
          </a:p>
        </p:txBody>
      </p:sp>
      <p:sp>
        <p:nvSpPr>
          <p:cNvPr id="10" name="object 10"/>
          <p:cNvSpPr/>
          <p:nvPr/>
        </p:nvSpPr>
        <p:spPr>
          <a:xfrm>
            <a:off x="2568536" y="5486977"/>
            <a:ext cx="6464139" cy="1305957"/>
          </a:xfrm>
          <a:prstGeom prst="rect">
            <a:avLst/>
          </a:prstGeom>
          <a:blipFill>
            <a:blip r:embed="rId3" cstate="print"/>
            <a:stretch>
              <a:fillRect/>
            </a:stretch>
          </a:blipFill>
        </p:spPr>
        <p:txBody>
          <a:bodyPr wrap="square" lIns="0" tIns="0" rIns="0" bIns="0" rtlCol="0"/>
          <a:lstStyle/>
          <a:p>
            <a:endParaRPr sz="1632" dirty="0"/>
          </a:p>
        </p:txBody>
      </p:sp>
    </p:spTree>
    <p:extLst>
      <p:ext uri="{BB962C8B-B14F-4D97-AF65-F5344CB8AC3E}">
        <p14:creationId xmlns:p14="http://schemas.microsoft.com/office/powerpoint/2010/main" val="45287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13257" y="506145"/>
            <a:ext cx="7151092" cy="627182"/>
          </a:xfrm>
          <a:prstGeom prst="rect">
            <a:avLst/>
          </a:prstGeom>
        </p:spPr>
        <p:txBody>
          <a:bodyPr vert="horz" wrap="square" lIns="0" tIns="11516" rIns="0" bIns="0" rtlCol="0" anchor="ctr">
            <a:spAutoFit/>
          </a:bodyPr>
          <a:lstStyle/>
          <a:p>
            <a:pPr marL="11516">
              <a:spcBef>
                <a:spcPts val="91"/>
              </a:spcBef>
              <a:tabLst>
                <a:tab pos="4631304" algn="l"/>
              </a:tabLst>
            </a:pPr>
            <a:r>
              <a:rPr b="1" spc="-5" dirty="0"/>
              <a:t>Example</a:t>
            </a:r>
            <a:r>
              <a:rPr b="1" spc="9" dirty="0"/>
              <a:t> </a:t>
            </a:r>
            <a:r>
              <a:rPr b="1" spc="-5" dirty="0"/>
              <a:t>of</a:t>
            </a:r>
            <a:r>
              <a:rPr b="1" spc="14" dirty="0"/>
              <a:t> </a:t>
            </a:r>
            <a:r>
              <a:rPr b="1" spc="-5" dirty="0"/>
              <a:t>Pipeline	Processing</a:t>
            </a:r>
          </a:p>
        </p:txBody>
      </p:sp>
      <p:sp>
        <p:nvSpPr>
          <p:cNvPr id="3" name="object 3"/>
          <p:cNvSpPr/>
          <p:nvPr/>
        </p:nvSpPr>
        <p:spPr>
          <a:xfrm>
            <a:off x="3276141" y="1420545"/>
            <a:ext cx="5867823" cy="5043871"/>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12060394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3008" y="486567"/>
            <a:ext cx="7117693" cy="627182"/>
          </a:xfrm>
          <a:prstGeom prst="rect">
            <a:avLst/>
          </a:prstGeom>
        </p:spPr>
        <p:txBody>
          <a:bodyPr vert="horz" wrap="square" lIns="0" tIns="11516" rIns="0" bIns="0" rtlCol="0" anchor="ctr">
            <a:spAutoFit/>
          </a:bodyPr>
          <a:lstStyle/>
          <a:p>
            <a:pPr marL="11516">
              <a:spcBef>
                <a:spcPts val="91"/>
              </a:spcBef>
            </a:pPr>
            <a:r>
              <a:rPr b="1" spc="-5" dirty="0"/>
              <a:t>Content of </a:t>
            </a:r>
            <a:r>
              <a:rPr b="1" spc="-9" dirty="0"/>
              <a:t>Registers </a:t>
            </a:r>
            <a:r>
              <a:rPr b="1" spc="-5" dirty="0"/>
              <a:t>in</a:t>
            </a:r>
            <a:r>
              <a:rPr b="1" spc="-23" dirty="0"/>
              <a:t> </a:t>
            </a:r>
            <a:r>
              <a:rPr b="1" spc="-5" dirty="0"/>
              <a:t>Pipeline</a:t>
            </a:r>
          </a:p>
        </p:txBody>
      </p:sp>
      <p:sp>
        <p:nvSpPr>
          <p:cNvPr id="3" name="object 3"/>
          <p:cNvSpPr/>
          <p:nvPr/>
        </p:nvSpPr>
        <p:spPr>
          <a:xfrm>
            <a:off x="2648454" y="1653176"/>
            <a:ext cx="6476371" cy="4110861"/>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6847994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59130" y="506145"/>
            <a:ext cx="7260497" cy="627182"/>
          </a:xfrm>
          <a:prstGeom prst="rect">
            <a:avLst/>
          </a:prstGeom>
        </p:spPr>
        <p:txBody>
          <a:bodyPr vert="horz" wrap="square" lIns="0" tIns="11516" rIns="0" bIns="0" rtlCol="0" anchor="ctr">
            <a:spAutoFit/>
          </a:bodyPr>
          <a:lstStyle/>
          <a:p>
            <a:pPr marL="11516">
              <a:spcBef>
                <a:spcPts val="91"/>
              </a:spcBef>
            </a:pPr>
            <a:r>
              <a:rPr b="1" spc="-5" dirty="0"/>
              <a:t>Space </a:t>
            </a:r>
            <a:r>
              <a:rPr b="1" spc="-41" dirty="0"/>
              <a:t>Time </a:t>
            </a:r>
            <a:r>
              <a:rPr b="1" spc="-5" dirty="0"/>
              <a:t>Diagram of</a:t>
            </a:r>
            <a:r>
              <a:rPr b="1" spc="-86" dirty="0"/>
              <a:t> </a:t>
            </a:r>
            <a:r>
              <a:rPr b="1" spc="-5" dirty="0"/>
              <a:t>Pipeline</a:t>
            </a:r>
          </a:p>
        </p:txBody>
      </p:sp>
      <p:sp>
        <p:nvSpPr>
          <p:cNvPr id="3" name="object 3"/>
          <p:cNvSpPr/>
          <p:nvPr/>
        </p:nvSpPr>
        <p:spPr>
          <a:xfrm>
            <a:off x="2479571" y="1634749"/>
            <a:ext cx="7555436" cy="2161393"/>
          </a:xfrm>
          <a:prstGeom prst="rect">
            <a:avLst/>
          </a:prstGeom>
          <a:blipFill>
            <a:blip r:embed="rId2" cstate="print"/>
            <a:stretch>
              <a:fillRect/>
            </a:stretch>
          </a:blipFill>
        </p:spPr>
        <p:txBody>
          <a:bodyPr wrap="square" lIns="0" tIns="0" rIns="0" bIns="0" rtlCol="0"/>
          <a:lstStyle/>
          <a:p>
            <a:endParaRPr sz="1632"/>
          </a:p>
        </p:txBody>
      </p:sp>
    </p:spTree>
    <p:extLst>
      <p:ext uri="{BB962C8B-B14F-4D97-AF65-F5344CB8AC3E}">
        <p14:creationId xmlns:p14="http://schemas.microsoft.com/office/powerpoint/2010/main" val="4034058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3800" y="276563"/>
            <a:ext cx="4953000"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Pipeline</a:t>
            </a:r>
            <a:r>
              <a:rPr b="1" spc="-75" dirty="0"/>
              <a:t> </a:t>
            </a:r>
            <a:r>
              <a:rPr b="1" spc="-5" dirty="0"/>
              <a:t>Hazards</a:t>
            </a:r>
          </a:p>
        </p:txBody>
      </p:sp>
      <p:sp>
        <p:nvSpPr>
          <p:cNvPr id="3" name="object 3"/>
          <p:cNvSpPr txBox="1"/>
          <p:nvPr/>
        </p:nvSpPr>
        <p:spPr>
          <a:xfrm>
            <a:off x="468351" y="1219200"/>
            <a:ext cx="11586117" cy="4109458"/>
          </a:xfrm>
          <a:prstGeom prst="rect">
            <a:avLst/>
          </a:prstGeom>
        </p:spPr>
        <p:txBody>
          <a:bodyPr vert="horz" wrap="square" lIns="0" tIns="53975" rIns="0" bIns="0" rtlCol="0">
            <a:spAutoFit/>
          </a:bodyPr>
          <a:lstStyle/>
          <a:p>
            <a:pPr marL="298450" marR="436880" indent="-285750" algn="just">
              <a:lnSpc>
                <a:spcPts val="2590"/>
              </a:lnSpc>
              <a:spcBef>
                <a:spcPts val="425"/>
              </a:spcBef>
              <a:buFont typeface="Arial"/>
              <a:buChar char="•"/>
              <a:tabLst>
                <a:tab pos="297815" algn="l"/>
                <a:tab pos="298450" algn="l"/>
              </a:tabLst>
            </a:pPr>
            <a:r>
              <a:rPr lang="en-US" sz="2400" b="1" spc="-5" dirty="0">
                <a:latin typeface="Arial"/>
                <a:cs typeface="Arial"/>
              </a:rPr>
              <a:t>There are situations in pipelining when the next instruction cannot execute in the </a:t>
            </a:r>
          </a:p>
          <a:p>
            <a:pPr marL="298450" marR="436880" indent="-285750" algn="just">
              <a:lnSpc>
                <a:spcPts val="2590"/>
              </a:lnSpc>
              <a:spcBef>
                <a:spcPts val="425"/>
              </a:spcBef>
              <a:buFont typeface="Arial"/>
              <a:buChar char="•"/>
              <a:tabLst>
                <a:tab pos="297815" algn="l"/>
                <a:tab pos="298450" algn="l"/>
              </a:tabLst>
            </a:pPr>
            <a:r>
              <a:rPr lang="en-US" sz="2400" b="1" spc="-5" dirty="0">
                <a:latin typeface="Arial"/>
                <a:cs typeface="Arial"/>
              </a:rPr>
              <a:t>following clock cycle. T ese events are called hazards, and there are three different </a:t>
            </a:r>
          </a:p>
          <a:p>
            <a:pPr marL="298450" marR="436880" indent="-285750" algn="just">
              <a:lnSpc>
                <a:spcPts val="2590"/>
              </a:lnSpc>
              <a:spcBef>
                <a:spcPts val="425"/>
              </a:spcBef>
              <a:buFont typeface="Arial"/>
              <a:buChar char="•"/>
              <a:tabLst>
                <a:tab pos="297815" algn="l"/>
                <a:tab pos="298450" algn="l"/>
              </a:tabLst>
            </a:pPr>
            <a:r>
              <a:rPr lang="en-US" sz="2400" b="1" spc="-5" dirty="0">
                <a:latin typeface="Arial"/>
                <a:cs typeface="Arial"/>
              </a:rPr>
              <a:t>types.</a:t>
            </a:r>
          </a:p>
          <a:p>
            <a:pPr marL="298450" marR="436880" indent="-285750" algn="just">
              <a:lnSpc>
                <a:spcPts val="2590"/>
              </a:lnSpc>
              <a:spcBef>
                <a:spcPts val="425"/>
              </a:spcBef>
              <a:buFont typeface="Arial"/>
              <a:buChar char="•"/>
              <a:tabLst>
                <a:tab pos="297815" algn="l"/>
                <a:tab pos="298450" algn="l"/>
              </a:tabLst>
            </a:pPr>
            <a:r>
              <a:rPr sz="2400" b="1" spc="-5" dirty="0">
                <a:latin typeface="Arial"/>
                <a:cs typeface="Arial"/>
              </a:rPr>
              <a:t>Where one instruction </a:t>
            </a:r>
            <a:r>
              <a:rPr sz="2400" b="1" spc="-10" dirty="0">
                <a:latin typeface="Arial"/>
                <a:cs typeface="Arial"/>
              </a:rPr>
              <a:t>cannot </a:t>
            </a:r>
            <a:r>
              <a:rPr sz="2400" b="1" u="heavy" spc="-5" dirty="0">
                <a:uFill>
                  <a:solidFill>
                    <a:srgbClr val="000000"/>
                  </a:solidFill>
                </a:uFill>
                <a:latin typeface="Arial"/>
                <a:cs typeface="Arial"/>
              </a:rPr>
              <a:t>immediately </a:t>
            </a:r>
            <a:r>
              <a:rPr sz="2400" b="1" spc="-5" dirty="0">
                <a:latin typeface="Arial"/>
                <a:cs typeface="Arial"/>
              </a:rPr>
              <a:t> follow</a:t>
            </a:r>
            <a:r>
              <a:rPr sz="2400" b="1" spc="25" dirty="0">
                <a:latin typeface="Arial"/>
                <a:cs typeface="Arial"/>
              </a:rPr>
              <a:t> </a:t>
            </a:r>
            <a:r>
              <a:rPr sz="2400" b="1" spc="-10" dirty="0">
                <a:latin typeface="Arial"/>
                <a:cs typeface="Arial"/>
              </a:rPr>
              <a:t>another</a:t>
            </a:r>
            <a:endParaRPr sz="2400" dirty="0">
              <a:latin typeface="Arial"/>
              <a:cs typeface="Arial"/>
            </a:endParaRPr>
          </a:p>
          <a:p>
            <a:pPr marL="298450" indent="-285750" algn="just">
              <a:spcBef>
                <a:spcPts val="575"/>
              </a:spcBef>
              <a:buFont typeface="Arial"/>
              <a:buChar char="•"/>
              <a:tabLst>
                <a:tab pos="297815" algn="l"/>
                <a:tab pos="298450" algn="l"/>
              </a:tabLst>
            </a:pPr>
            <a:r>
              <a:rPr sz="2400" b="1" spc="-15" dirty="0">
                <a:latin typeface="Arial"/>
                <a:cs typeface="Arial"/>
              </a:rPr>
              <a:t>Types </a:t>
            </a:r>
            <a:r>
              <a:rPr sz="2400" b="1" spc="-5" dirty="0">
                <a:latin typeface="Arial"/>
                <a:cs typeface="Arial"/>
              </a:rPr>
              <a:t>of</a:t>
            </a:r>
            <a:r>
              <a:rPr sz="2400" b="1" spc="15" dirty="0">
                <a:latin typeface="Arial"/>
                <a:cs typeface="Arial"/>
              </a:rPr>
              <a:t> </a:t>
            </a:r>
            <a:r>
              <a:rPr sz="2400" b="1" spc="-5" dirty="0">
                <a:latin typeface="Arial"/>
                <a:cs typeface="Arial"/>
              </a:rPr>
              <a:t>hazards</a:t>
            </a:r>
            <a:endParaRPr sz="2400" dirty="0">
              <a:latin typeface="Arial"/>
              <a:cs typeface="Arial"/>
            </a:endParaRPr>
          </a:p>
          <a:p>
            <a:pPr marL="698500" marR="5080" lvl="1" indent="-228600" algn="just">
              <a:lnSpc>
                <a:spcPts val="1939"/>
              </a:lnSpc>
              <a:spcBef>
                <a:spcPts val="705"/>
              </a:spcBef>
              <a:buFont typeface="Arial"/>
              <a:buChar char="–"/>
              <a:tabLst>
                <a:tab pos="698500" algn="l"/>
              </a:tabLst>
            </a:pPr>
            <a:r>
              <a:rPr b="1" u="sng" spc="-10" dirty="0">
                <a:solidFill>
                  <a:srgbClr val="990000"/>
                </a:solidFill>
                <a:uFill>
                  <a:solidFill>
                    <a:srgbClr val="990000"/>
                  </a:solidFill>
                </a:uFill>
                <a:latin typeface="Arial"/>
                <a:cs typeface="Arial"/>
              </a:rPr>
              <a:t>Structural </a:t>
            </a:r>
            <a:r>
              <a:rPr b="1" u="sng" spc="-5" dirty="0">
                <a:solidFill>
                  <a:srgbClr val="990000"/>
                </a:solidFill>
                <a:uFill>
                  <a:solidFill>
                    <a:srgbClr val="990000"/>
                  </a:solidFill>
                </a:uFill>
                <a:latin typeface="Arial"/>
                <a:cs typeface="Arial"/>
              </a:rPr>
              <a:t>hazards</a:t>
            </a:r>
            <a:r>
              <a:rPr b="1" spc="-5" dirty="0">
                <a:solidFill>
                  <a:srgbClr val="990000"/>
                </a:solidFill>
                <a:latin typeface="Arial"/>
                <a:cs typeface="Arial"/>
              </a:rPr>
              <a:t> </a:t>
            </a:r>
            <a:r>
              <a:rPr b="1" dirty="0">
                <a:latin typeface="Arial"/>
                <a:cs typeface="Arial"/>
              </a:rPr>
              <a:t>- </a:t>
            </a:r>
            <a:r>
              <a:rPr b="1" spc="-10" dirty="0">
                <a:latin typeface="Arial"/>
                <a:cs typeface="Arial"/>
              </a:rPr>
              <a:t>attempt </a:t>
            </a:r>
            <a:r>
              <a:rPr b="1" dirty="0">
                <a:latin typeface="Arial"/>
                <a:cs typeface="Arial"/>
              </a:rPr>
              <a:t>to </a:t>
            </a:r>
            <a:r>
              <a:rPr b="1" spc="-5" dirty="0">
                <a:latin typeface="Arial"/>
                <a:cs typeface="Arial"/>
              </a:rPr>
              <a:t>use </a:t>
            </a:r>
            <a:r>
              <a:rPr b="1" dirty="0">
                <a:latin typeface="Arial"/>
                <a:cs typeface="Arial"/>
              </a:rPr>
              <a:t>the </a:t>
            </a:r>
            <a:r>
              <a:rPr b="1" spc="-10" dirty="0">
                <a:latin typeface="Arial"/>
                <a:cs typeface="Arial"/>
              </a:rPr>
              <a:t>same </a:t>
            </a:r>
            <a:r>
              <a:rPr b="1" spc="-5" dirty="0">
                <a:latin typeface="Arial"/>
                <a:cs typeface="Arial"/>
              </a:rPr>
              <a:t>resource by  </a:t>
            </a:r>
            <a:r>
              <a:rPr b="1" spc="15" dirty="0">
                <a:latin typeface="Arial"/>
                <a:cs typeface="Arial"/>
              </a:rPr>
              <a:t>two </a:t>
            </a:r>
            <a:r>
              <a:rPr b="1" dirty="0">
                <a:latin typeface="Arial"/>
                <a:cs typeface="Arial"/>
              </a:rPr>
              <a:t>or </a:t>
            </a:r>
            <a:r>
              <a:rPr b="1" spc="-10" dirty="0">
                <a:latin typeface="Arial"/>
                <a:cs typeface="Arial"/>
              </a:rPr>
              <a:t>more</a:t>
            </a:r>
            <a:r>
              <a:rPr b="1" spc="-25" dirty="0">
                <a:latin typeface="Arial"/>
                <a:cs typeface="Arial"/>
              </a:rPr>
              <a:t> </a:t>
            </a:r>
            <a:r>
              <a:rPr b="1" spc="-5" dirty="0">
                <a:latin typeface="Arial"/>
                <a:cs typeface="Arial"/>
              </a:rPr>
              <a:t>instructions</a:t>
            </a:r>
            <a:endParaRPr dirty="0">
              <a:latin typeface="Arial"/>
              <a:cs typeface="Arial"/>
            </a:endParaRPr>
          </a:p>
          <a:p>
            <a:pPr marL="698500" marR="202565" lvl="1" indent="-228600" algn="just">
              <a:lnSpc>
                <a:spcPts val="1950"/>
              </a:lnSpc>
              <a:spcBef>
                <a:spcPts val="665"/>
              </a:spcBef>
              <a:buFont typeface="Arial"/>
              <a:buChar char="–"/>
              <a:tabLst>
                <a:tab pos="698500" algn="l"/>
              </a:tabLst>
            </a:pPr>
            <a:r>
              <a:rPr b="1" u="sng" spc="-5" dirty="0">
                <a:solidFill>
                  <a:srgbClr val="990000"/>
                </a:solidFill>
                <a:uFill>
                  <a:solidFill>
                    <a:srgbClr val="990000"/>
                  </a:solidFill>
                </a:uFill>
                <a:latin typeface="Arial"/>
                <a:cs typeface="Arial"/>
              </a:rPr>
              <a:t>Control hazards</a:t>
            </a:r>
            <a:r>
              <a:rPr b="1" spc="-5" dirty="0">
                <a:solidFill>
                  <a:srgbClr val="990000"/>
                </a:solidFill>
                <a:latin typeface="Arial"/>
                <a:cs typeface="Arial"/>
              </a:rPr>
              <a:t> </a:t>
            </a:r>
            <a:r>
              <a:rPr b="1" dirty="0">
                <a:latin typeface="Arial"/>
                <a:cs typeface="Arial"/>
              </a:rPr>
              <a:t>- </a:t>
            </a:r>
            <a:r>
              <a:rPr b="1" spc="-5" dirty="0">
                <a:latin typeface="Arial"/>
                <a:cs typeface="Arial"/>
              </a:rPr>
              <a:t>attempt </a:t>
            </a:r>
            <a:r>
              <a:rPr b="1" dirty="0">
                <a:latin typeface="Arial"/>
                <a:cs typeface="Arial"/>
              </a:rPr>
              <a:t>to </a:t>
            </a:r>
            <a:r>
              <a:rPr b="1" spc="-10" dirty="0">
                <a:latin typeface="Arial"/>
                <a:cs typeface="Arial"/>
              </a:rPr>
              <a:t>make </a:t>
            </a:r>
            <a:r>
              <a:rPr b="1" spc="-5" dirty="0">
                <a:latin typeface="Arial"/>
                <a:cs typeface="Arial"/>
              </a:rPr>
              <a:t>branching decisions  before branch condition </a:t>
            </a:r>
            <a:r>
              <a:rPr b="1" dirty="0">
                <a:latin typeface="Arial"/>
                <a:cs typeface="Arial"/>
              </a:rPr>
              <a:t>is </a:t>
            </a:r>
            <a:r>
              <a:rPr b="1" spc="-10" dirty="0">
                <a:latin typeface="Arial"/>
                <a:cs typeface="Arial"/>
              </a:rPr>
              <a:t>evaluated</a:t>
            </a:r>
            <a:endParaRPr dirty="0">
              <a:latin typeface="Arial"/>
              <a:cs typeface="Arial"/>
            </a:endParaRPr>
          </a:p>
          <a:p>
            <a:pPr marL="698500" lvl="1" indent="-228600" algn="just">
              <a:spcBef>
                <a:spcPts val="420"/>
              </a:spcBef>
              <a:buFont typeface="Arial"/>
              <a:buChar char="–"/>
              <a:tabLst>
                <a:tab pos="698500" algn="l"/>
              </a:tabLst>
            </a:pPr>
            <a:r>
              <a:rPr b="1" u="sng" spc="-5" dirty="0">
                <a:solidFill>
                  <a:srgbClr val="990000"/>
                </a:solidFill>
                <a:uFill>
                  <a:solidFill>
                    <a:srgbClr val="990000"/>
                  </a:solidFill>
                </a:uFill>
                <a:latin typeface="Arial"/>
                <a:cs typeface="Arial"/>
              </a:rPr>
              <a:t>Data hazards</a:t>
            </a:r>
            <a:r>
              <a:rPr b="1" spc="-5" dirty="0">
                <a:solidFill>
                  <a:srgbClr val="990000"/>
                </a:solidFill>
                <a:latin typeface="Arial"/>
                <a:cs typeface="Arial"/>
              </a:rPr>
              <a:t> </a:t>
            </a:r>
            <a:r>
              <a:rPr b="1" dirty="0">
                <a:latin typeface="Arial"/>
                <a:cs typeface="Arial"/>
              </a:rPr>
              <a:t>- </a:t>
            </a:r>
            <a:r>
              <a:rPr b="1" spc="-5" dirty="0">
                <a:latin typeface="Arial"/>
                <a:cs typeface="Arial"/>
              </a:rPr>
              <a:t>attempt </a:t>
            </a:r>
            <a:r>
              <a:rPr b="1" dirty="0">
                <a:latin typeface="Arial"/>
                <a:cs typeface="Arial"/>
              </a:rPr>
              <a:t>to </a:t>
            </a:r>
            <a:r>
              <a:rPr b="1" spc="-5" dirty="0">
                <a:latin typeface="Arial"/>
                <a:cs typeface="Arial"/>
              </a:rPr>
              <a:t>use data before it is</a:t>
            </a:r>
            <a:r>
              <a:rPr b="1" spc="-20" dirty="0">
                <a:latin typeface="Arial"/>
                <a:cs typeface="Arial"/>
              </a:rPr>
              <a:t> </a:t>
            </a:r>
            <a:r>
              <a:rPr b="1" spc="-10" dirty="0">
                <a:latin typeface="Arial"/>
                <a:cs typeface="Arial"/>
              </a:rPr>
              <a:t>ready</a:t>
            </a:r>
            <a:endParaRPr dirty="0">
              <a:latin typeface="Arial"/>
              <a:cs typeface="Arial"/>
            </a:endParaRPr>
          </a:p>
          <a:p>
            <a:pPr marL="298450" indent="-285750" algn="just">
              <a:spcBef>
                <a:spcPts val="610"/>
              </a:spcBef>
              <a:buFont typeface="Arial"/>
              <a:buChar char="•"/>
              <a:tabLst>
                <a:tab pos="297815" algn="l"/>
                <a:tab pos="298450" algn="l"/>
              </a:tabLst>
            </a:pPr>
            <a:r>
              <a:rPr sz="2400" b="1" spc="-5" dirty="0">
                <a:latin typeface="Arial"/>
                <a:cs typeface="Arial"/>
              </a:rPr>
              <a:t>Can always resolve hazards </a:t>
            </a:r>
            <a:r>
              <a:rPr sz="2400" b="1" dirty="0">
                <a:latin typeface="Arial"/>
                <a:cs typeface="Arial"/>
              </a:rPr>
              <a:t>by</a:t>
            </a:r>
            <a:r>
              <a:rPr sz="2400" b="1" spc="-35" dirty="0">
                <a:latin typeface="Arial"/>
                <a:cs typeface="Arial"/>
              </a:rPr>
              <a:t> </a:t>
            </a:r>
            <a:r>
              <a:rPr sz="2400" b="1" dirty="0">
                <a:latin typeface="Arial"/>
                <a:cs typeface="Arial"/>
              </a:rPr>
              <a:t>waiting</a:t>
            </a:r>
            <a:endParaRPr sz="2400" dirty="0">
              <a:latin typeface="Arial"/>
              <a:cs typeface="Arial"/>
            </a:endParaRPr>
          </a:p>
        </p:txBody>
      </p:sp>
    </p:spTree>
    <p:extLst>
      <p:ext uri="{BB962C8B-B14F-4D97-AF65-F5344CB8AC3E}">
        <p14:creationId xmlns:p14="http://schemas.microsoft.com/office/powerpoint/2010/main" val="3589085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C1B7-7B73-6D69-1379-6AAB58B5DB2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F1C131C-4583-F631-7EA0-40AA02CBB52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34B851B-49DA-C7F6-DA2D-F6A29BA56990}"/>
              </a:ext>
            </a:extLst>
          </p:cNvPr>
          <p:cNvPicPr>
            <a:picLocks noChangeAspect="1"/>
          </p:cNvPicPr>
          <p:nvPr/>
        </p:nvPicPr>
        <p:blipFill>
          <a:blip r:embed="rId2"/>
          <a:stretch>
            <a:fillRect/>
          </a:stretch>
        </p:blipFill>
        <p:spPr>
          <a:xfrm>
            <a:off x="1185177" y="4284"/>
            <a:ext cx="9821646" cy="6849431"/>
          </a:xfrm>
          <a:prstGeom prst="rect">
            <a:avLst/>
          </a:prstGeom>
        </p:spPr>
      </p:pic>
    </p:spTree>
    <p:extLst>
      <p:ext uri="{BB962C8B-B14F-4D97-AF65-F5344CB8AC3E}">
        <p14:creationId xmlns:p14="http://schemas.microsoft.com/office/powerpoint/2010/main" val="1763609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1DC9-2CBF-3EC8-CAD0-B3863F171A55}"/>
              </a:ext>
            </a:extLst>
          </p:cNvPr>
          <p:cNvSpPr>
            <a:spLocks noGrp="1"/>
          </p:cNvSpPr>
          <p:nvPr>
            <p:ph type="title"/>
          </p:nvPr>
        </p:nvSpPr>
        <p:spPr>
          <a:xfrm>
            <a:off x="838200" y="0"/>
            <a:ext cx="10515600" cy="1325563"/>
          </a:xfrm>
        </p:spPr>
        <p:txBody>
          <a:bodyPr/>
          <a:lstStyle/>
          <a:p>
            <a:pPr algn="ctr"/>
            <a:r>
              <a:rPr lang="en-US" b="1" dirty="0"/>
              <a:t>Basic Processing unit </a:t>
            </a:r>
            <a:endParaRPr lang="en-IN" dirty="0"/>
          </a:p>
        </p:txBody>
      </p:sp>
      <p:sp>
        <p:nvSpPr>
          <p:cNvPr id="3" name="Content Placeholder 2">
            <a:extLst>
              <a:ext uri="{FF2B5EF4-FFF2-40B4-BE49-F238E27FC236}">
                <a16:creationId xmlns:a16="http://schemas.microsoft.com/office/drawing/2014/main" id="{A31B19D1-7CEA-69FE-986E-5301423BCF16}"/>
              </a:ext>
            </a:extLst>
          </p:cNvPr>
          <p:cNvSpPr>
            <a:spLocks noGrp="1"/>
          </p:cNvSpPr>
          <p:nvPr>
            <p:ph idx="1"/>
          </p:nvPr>
        </p:nvSpPr>
        <p:spPr>
          <a:xfrm>
            <a:off x="367990" y="981307"/>
            <a:ext cx="11608420" cy="5709425"/>
          </a:xfrm>
        </p:spPr>
        <p:txBody>
          <a:bodyPr>
            <a:normAutofit/>
          </a:bodyPr>
          <a:lstStyle/>
          <a:p>
            <a:pPr algn="just"/>
            <a:r>
              <a:rPr lang="en-US" dirty="0"/>
              <a:t>ALU is interconnected to other registers through this internal bus. </a:t>
            </a:r>
          </a:p>
          <a:p>
            <a:pPr algn="just"/>
            <a:r>
              <a:rPr lang="en-US" dirty="0"/>
              <a:t>Data and address lines of the external memory are connected through MDR an MAR respectively.</a:t>
            </a:r>
          </a:p>
          <a:p>
            <a:pPr algn="just"/>
            <a:r>
              <a:rPr lang="en-IN" dirty="0"/>
              <a:t>MDR – 2 inputs and 2 outputs.</a:t>
            </a:r>
          </a:p>
          <a:p>
            <a:pPr algn="just"/>
            <a:r>
              <a:rPr lang="en-IN" dirty="0"/>
              <a:t>Data is loaded into MDR either through memory bus/internal processor bus.</a:t>
            </a:r>
          </a:p>
          <a:p>
            <a:pPr algn="just"/>
            <a:r>
              <a:rPr lang="en-IN" dirty="0"/>
              <a:t>Input to MAR is connected to internal bus and output is connected to external bus.</a:t>
            </a:r>
          </a:p>
          <a:p>
            <a:pPr algn="just"/>
            <a:r>
              <a:rPr lang="en-IN" dirty="0"/>
              <a:t>Control lines of memory are connected to instruction decoder and control logic block.</a:t>
            </a:r>
          </a:p>
          <a:p>
            <a:pPr lvl="1" algn="just"/>
            <a:r>
              <a:rPr lang="en-IN" dirty="0"/>
              <a:t>Issues the control signal that control the operation of all the units inside the processor and for interacting with </a:t>
            </a:r>
            <a:r>
              <a:rPr lang="en-IN"/>
              <a:t>the processor.</a:t>
            </a:r>
            <a:endParaRPr lang="en-IN" dirty="0"/>
          </a:p>
        </p:txBody>
      </p:sp>
    </p:spTree>
    <p:extLst>
      <p:ext uri="{BB962C8B-B14F-4D97-AF65-F5344CB8AC3E}">
        <p14:creationId xmlns:p14="http://schemas.microsoft.com/office/powerpoint/2010/main" val="33252750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1B78-8511-6A65-9BFC-83849A69BFC3}"/>
              </a:ext>
            </a:extLst>
          </p:cNvPr>
          <p:cNvSpPr>
            <a:spLocks noGrp="1"/>
          </p:cNvSpPr>
          <p:nvPr>
            <p:ph type="title"/>
          </p:nvPr>
        </p:nvSpPr>
        <p:spPr/>
        <p:txBody>
          <a:bodyPr/>
          <a:lstStyle/>
          <a:p>
            <a:r>
              <a:rPr lang="en-US" dirty="0"/>
              <a:t>Instruction hazard</a:t>
            </a:r>
            <a:endParaRPr lang="en-IN" dirty="0"/>
          </a:p>
        </p:txBody>
      </p:sp>
      <p:sp>
        <p:nvSpPr>
          <p:cNvPr id="3" name="Content Placeholder 2">
            <a:extLst>
              <a:ext uri="{FF2B5EF4-FFF2-40B4-BE49-F238E27FC236}">
                <a16:creationId xmlns:a16="http://schemas.microsoft.com/office/drawing/2014/main" id="{EE7F2979-25EF-2EC1-A3B9-363EEBC4698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E908516-8C87-4D46-3022-409CF6259EFC}"/>
              </a:ext>
            </a:extLst>
          </p:cNvPr>
          <p:cNvPicPr>
            <a:picLocks noChangeAspect="1"/>
          </p:cNvPicPr>
          <p:nvPr/>
        </p:nvPicPr>
        <p:blipFill>
          <a:blip r:embed="rId2"/>
          <a:stretch>
            <a:fillRect/>
          </a:stretch>
        </p:blipFill>
        <p:spPr>
          <a:xfrm>
            <a:off x="838200" y="1678210"/>
            <a:ext cx="9764488" cy="4515480"/>
          </a:xfrm>
          <a:prstGeom prst="rect">
            <a:avLst/>
          </a:prstGeom>
        </p:spPr>
      </p:pic>
    </p:spTree>
    <p:extLst>
      <p:ext uri="{BB962C8B-B14F-4D97-AF65-F5344CB8AC3E}">
        <p14:creationId xmlns:p14="http://schemas.microsoft.com/office/powerpoint/2010/main" val="1094021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E3D5E-CB5F-9BB2-7F72-2B3D6FA34AD5}"/>
              </a:ext>
            </a:extLst>
          </p:cNvPr>
          <p:cNvSpPr>
            <a:spLocks noGrp="1"/>
          </p:cNvSpPr>
          <p:nvPr>
            <p:ph type="title"/>
          </p:nvPr>
        </p:nvSpPr>
        <p:spPr/>
        <p:txBody>
          <a:bodyPr/>
          <a:lstStyle/>
          <a:p>
            <a:r>
              <a:rPr lang="en-US" dirty="0"/>
              <a:t>Structural hazard</a:t>
            </a:r>
            <a:endParaRPr lang="en-IN" dirty="0"/>
          </a:p>
        </p:txBody>
      </p:sp>
      <p:sp>
        <p:nvSpPr>
          <p:cNvPr id="3" name="Content Placeholder 2">
            <a:extLst>
              <a:ext uri="{FF2B5EF4-FFF2-40B4-BE49-F238E27FC236}">
                <a16:creationId xmlns:a16="http://schemas.microsoft.com/office/drawing/2014/main" id="{AA312D58-DD23-7CA5-D2D4-C16D462BD2AF}"/>
              </a:ext>
            </a:extLst>
          </p:cNvPr>
          <p:cNvSpPr>
            <a:spLocks noGrp="1"/>
          </p:cNvSpPr>
          <p:nvPr>
            <p:ph idx="1"/>
          </p:nvPr>
        </p:nvSpPr>
        <p:spPr/>
        <p:txBody>
          <a:bodyPr/>
          <a:lstStyle/>
          <a:p>
            <a:r>
              <a:rPr lang="en-US" dirty="0"/>
              <a:t>Occurs when hardware is required by 2 instructions</a:t>
            </a:r>
            <a:endParaRPr lang="en-IN" dirty="0"/>
          </a:p>
        </p:txBody>
      </p:sp>
    </p:spTree>
    <p:extLst>
      <p:ext uri="{BB962C8B-B14F-4D97-AF65-F5344CB8AC3E}">
        <p14:creationId xmlns:p14="http://schemas.microsoft.com/office/powerpoint/2010/main" val="19867239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FA8A9-4E85-D690-E2C1-6CD528086D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2B50FCA-3A03-7AF5-455F-532715A7B8B3}"/>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F511628-6129-3DC6-EFF5-5B2A3F0EFF52}"/>
              </a:ext>
            </a:extLst>
          </p:cNvPr>
          <p:cNvPicPr>
            <a:picLocks noChangeAspect="1"/>
          </p:cNvPicPr>
          <p:nvPr/>
        </p:nvPicPr>
        <p:blipFill>
          <a:blip r:embed="rId2"/>
          <a:stretch>
            <a:fillRect/>
          </a:stretch>
        </p:blipFill>
        <p:spPr>
          <a:xfrm>
            <a:off x="2221735" y="0"/>
            <a:ext cx="7748530" cy="6858000"/>
          </a:xfrm>
          <a:prstGeom prst="rect">
            <a:avLst/>
          </a:prstGeom>
        </p:spPr>
      </p:pic>
    </p:spTree>
    <p:extLst>
      <p:ext uri="{BB962C8B-B14F-4D97-AF65-F5344CB8AC3E}">
        <p14:creationId xmlns:p14="http://schemas.microsoft.com/office/powerpoint/2010/main" val="23609919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79AFA-78C6-B45C-D579-D1FB969B502A}"/>
              </a:ext>
            </a:extLst>
          </p:cNvPr>
          <p:cNvSpPr>
            <a:spLocks noGrp="1"/>
          </p:cNvSpPr>
          <p:nvPr>
            <p:ph type="title"/>
          </p:nvPr>
        </p:nvSpPr>
        <p:spPr/>
        <p:txBody>
          <a:bodyPr/>
          <a:lstStyle/>
          <a:p>
            <a:r>
              <a:rPr lang="en-US" dirty="0"/>
              <a:t>Data hazard</a:t>
            </a:r>
            <a:endParaRPr lang="en-IN" dirty="0"/>
          </a:p>
        </p:txBody>
      </p:sp>
      <p:sp>
        <p:nvSpPr>
          <p:cNvPr id="3" name="Content Placeholder 2">
            <a:extLst>
              <a:ext uri="{FF2B5EF4-FFF2-40B4-BE49-F238E27FC236}">
                <a16:creationId xmlns:a16="http://schemas.microsoft.com/office/drawing/2014/main" id="{802CDE44-B64E-3AED-0D03-38A423A42B3B}"/>
              </a:ext>
            </a:extLst>
          </p:cNvPr>
          <p:cNvSpPr>
            <a:spLocks noGrp="1"/>
          </p:cNvSpPr>
          <p:nvPr>
            <p:ph idx="1"/>
          </p:nvPr>
        </p:nvSpPr>
        <p:spPr/>
        <p:txBody>
          <a:bodyPr/>
          <a:lstStyle/>
          <a:p>
            <a:r>
              <a:rPr lang="en-US" dirty="0"/>
              <a:t>Data that is required is delayed for some reason.</a:t>
            </a:r>
            <a:endParaRPr lang="en-IN" dirty="0"/>
          </a:p>
        </p:txBody>
      </p:sp>
    </p:spTree>
    <p:extLst>
      <p:ext uri="{BB962C8B-B14F-4D97-AF65-F5344CB8AC3E}">
        <p14:creationId xmlns:p14="http://schemas.microsoft.com/office/powerpoint/2010/main" val="32382417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ADDD-CC81-589F-9D00-CD5D104B136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E67DC1-F66D-8323-C63C-203259368CB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0C2CDC27-7FA9-CB0D-D555-76D67E979408}"/>
              </a:ext>
            </a:extLst>
          </p:cNvPr>
          <p:cNvPicPr>
            <a:picLocks noChangeAspect="1"/>
          </p:cNvPicPr>
          <p:nvPr/>
        </p:nvPicPr>
        <p:blipFill>
          <a:blip r:embed="rId2"/>
          <a:stretch>
            <a:fillRect/>
          </a:stretch>
        </p:blipFill>
        <p:spPr>
          <a:xfrm>
            <a:off x="1642441" y="523469"/>
            <a:ext cx="8907118" cy="5811061"/>
          </a:xfrm>
          <a:prstGeom prst="rect">
            <a:avLst/>
          </a:prstGeom>
        </p:spPr>
      </p:pic>
    </p:spTree>
    <p:extLst>
      <p:ext uri="{BB962C8B-B14F-4D97-AF65-F5344CB8AC3E}">
        <p14:creationId xmlns:p14="http://schemas.microsoft.com/office/powerpoint/2010/main" val="2662063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657601" y="276563"/>
            <a:ext cx="5181600"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Structural</a:t>
            </a:r>
            <a:r>
              <a:rPr b="1" spc="-65" dirty="0"/>
              <a:t> </a:t>
            </a:r>
            <a:r>
              <a:rPr b="1" spc="-10" dirty="0"/>
              <a:t>Hazards</a:t>
            </a:r>
          </a:p>
        </p:txBody>
      </p:sp>
      <p:sp>
        <p:nvSpPr>
          <p:cNvPr id="3" name="object 3"/>
          <p:cNvSpPr txBox="1"/>
          <p:nvPr/>
        </p:nvSpPr>
        <p:spPr>
          <a:xfrm>
            <a:off x="434898" y="1518920"/>
            <a:ext cx="11664175" cy="3991477"/>
          </a:xfrm>
          <a:prstGeom prst="rect">
            <a:avLst/>
          </a:prstGeom>
        </p:spPr>
        <p:txBody>
          <a:bodyPr vert="horz" wrap="square" lIns="0" tIns="53975" rIns="0" bIns="0" rtlCol="0">
            <a:spAutoFit/>
          </a:bodyPr>
          <a:lstStyle/>
          <a:p>
            <a:pPr marL="298450" marR="203835" indent="-285750">
              <a:lnSpc>
                <a:spcPts val="2590"/>
              </a:lnSpc>
              <a:spcBef>
                <a:spcPts val="425"/>
              </a:spcBef>
              <a:buFont typeface="Arial"/>
              <a:buChar char="•"/>
              <a:tabLst>
                <a:tab pos="297815" algn="l"/>
                <a:tab pos="298450" algn="l"/>
              </a:tabLst>
            </a:pPr>
            <a:r>
              <a:rPr sz="2400" b="1" spc="-5" dirty="0">
                <a:latin typeface="Arial"/>
                <a:cs typeface="Arial"/>
              </a:rPr>
              <a:t>Attempt </a:t>
            </a:r>
            <a:r>
              <a:rPr sz="2400" b="1" dirty="0">
                <a:latin typeface="Arial"/>
                <a:cs typeface="Arial"/>
              </a:rPr>
              <a:t>to </a:t>
            </a:r>
            <a:r>
              <a:rPr sz="2400" b="1" spc="-10" dirty="0">
                <a:latin typeface="Arial"/>
                <a:cs typeface="Arial"/>
              </a:rPr>
              <a:t>use </a:t>
            </a:r>
            <a:r>
              <a:rPr sz="2400" b="1" spc="-5" dirty="0">
                <a:latin typeface="Arial"/>
                <a:cs typeface="Arial"/>
              </a:rPr>
              <a:t>the same resource </a:t>
            </a:r>
            <a:r>
              <a:rPr sz="2400" b="1" dirty="0">
                <a:latin typeface="Arial"/>
                <a:cs typeface="Arial"/>
              </a:rPr>
              <a:t>by </a:t>
            </a:r>
            <a:r>
              <a:rPr sz="2400" b="1" spc="10" dirty="0">
                <a:latin typeface="Arial"/>
                <a:cs typeface="Arial"/>
              </a:rPr>
              <a:t>two </a:t>
            </a:r>
            <a:r>
              <a:rPr sz="2400" b="1" dirty="0">
                <a:latin typeface="Arial"/>
                <a:cs typeface="Arial"/>
              </a:rPr>
              <a:t>or  </a:t>
            </a:r>
            <a:r>
              <a:rPr sz="2400" b="1" spc="-5" dirty="0">
                <a:latin typeface="Arial"/>
                <a:cs typeface="Arial"/>
              </a:rPr>
              <a:t>more instructions at the same</a:t>
            </a:r>
            <a:r>
              <a:rPr sz="2400" b="1" dirty="0">
                <a:latin typeface="Arial"/>
                <a:cs typeface="Arial"/>
              </a:rPr>
              <a:t> time</a:t>
            </a:r>
            <a:endParaRPr sz="2400" dirty="0">
              <a:latin typeface="Arial"/>
              <a:cs typeface="Arial"/>
            </a:endParaRPr>
          </a:p>
          <a:p>
            <a:pPr marL="298450" marR="5080" indent="-285750">
              <a:lnSpc>
                <a:spcPts val="2590"/>
              </a:lnSpc>
              <a:spcBef>
                <a:spcPts val="900"/>
              </a:spcBef>
              <a:buFont typeface="Arial"/>
              <a:buChar char="•"/>
              <a:tabLst>
                <a:tab pos="297815" algn="l"/>
                <a:tab pos="298450" algn="l"/>
              </a:tabLst>
            </a:pPr>
            <a:r>
              <a:rPr sz="2400" b="1" spc="-10" dirty="0">
                <a:latin typeface="Arial"/>
                <a:cs typeface="Arial"/>
              </a:rPr>
              <a:t>Example: </a:t>
            </a:r>
            <a:r>
              <a:rPr sz="2400" b="1" spc="-5" dirty="0">
                <a:latin typeface="Arial"/>
                <a:cs typeface="Arial"/>
              </a:rPr>
              <a:t>Single Memory for instructions and  data</a:t>
            </a:r>
            <a:endParaRPr sz="2400" dirty="0">
              <a:latin typeface="Arial"/>
              <a:cs typeface="Arial"/>
            </a:endParaRPr>
          </a:p>
          <a:p>
            <a:pPr marL="698500" lvl="1" indent="-228600">
              <a:spcBef>
                <a:spcPts val="425"/>
              </a:spcBef>
              <a:buFont typeface="Arial"/>
              <a:buChar char="–"/>
              <a:tabLst>
                <a:tab pos="698500" algn="l"/>
              </a:tabLst>
            </a:pPr>
            <a:r>
              <a:rPr b="1" spc="-15" dirty="0">
                <a:latin typeface="Arial"/>
                <a:cs typeface="Arial"/>
              </a:rPr>
              <a:t>Accessed </a:t>
            </a:r>
            <a:r>
              <a:rPr b="1" spc="-5" dirty="0">
                <a:latin typeface="Arial"/>
                <a:cs typeface="Arial"/>
              </a:rPr>
              <a:t>by IF</a:t>
            </a:r>
            <a:r>
              <a:rPr b="1" dirty="0">
                <a:latin typeface="Arial"/>
                <a:cs typeface="Arial"/>
              </a:rPr>
              <a:t> </a:t>
            </a:r>
            <a:r>
              <a:rPr b="1" spc="-10" dirty="0">
                <a:latin typeface="Arial"/>
                <a:cs typeface="Arial"/>
              </a:rPr>
              <a:t>stage</a:t>
            </a:r>
            <a:endParaRPr dirty="0">
              <a:latin typeface="Arial"/>
              <a:cs typeface="Arial"/>
            </a:endParaRPr>
          </a:p>
          <a:p>
            <a:pPr marL="698500" lvl="1" indent="-228600">
              <a:spcBef>
                <a:spcPts val="450"/>
              </a:spcBef>
              <a:buFont typeface="Arial"/>
              <a:buChar char="–"/>
              <a:tabLst>
                <a:tab pos="698500" algn="l"/>
              </a:tabLst>
            </a:pPr>
            <a:r>
              <a:rPr b="1" spc="-15" dirty="0">
                <a:latin typeface="Arial"/>
                <a:cs typeface="Arial"/>
              </a:rPr>
              <a:t>Accessed </a:t>
            </a:r>
            <a:r>
              <a:rPr b="1" spc="-10" dirty="0">
                <a:latin typeface="Arial"/>
                <a:cs typeface="Arial"/>
              </a:rPr>
              <a:t>at same </a:t>
            </a:r>
            <a:r>
              <a:rPr b="1" spc="-5" dirty="0">
                <a:latin typeface="Arial"/>
                <a:cs typeface="Arial"/>
              </a:rPr>
              <a:t>time </a:t>
            </a:r>
            <a:r>
              <a:rPr b="1" dirty="0">
                <a:latin typeface="Arial"/>
                <a:cs typeface="Arial"/>
              </a:rPr>
              <a:t>by </a:t>
            </a:r>
            <a:r>
              <a:rPr b="1" spc="-5" dirty="0">
                <a:latin typeface="Arial"/>
                <a:cs typeface="Arial"/>
              </a:rPr>
              <a:t>MEM</a:t>
            </a:r>
            <a:r>
              <a:rPr b="1" spc="20" dirty="0">
                <a:latin typeface="Arial"/>
                <a:cs typeface="Arial"/>
              </a:rPr>
              <a:t> </a:t>
            </a:r>
            <a:r>
              <a:rPr b="1" spc="-5" dirty="0">
                <a:latin typeface="Arial"/>
                <a:cs typeface="Arial"/>
              </a:rPr>
              <a:t>stage</a:t>
            </a:r>
            <a:endParaRPr dirty="0">
              <a:latin typeface="Arial"/>
              <a:cs typeface="Arial"/>
            </a:endParaRPr>
          </a:p>
          <a:p>
            <a:pPr marL="298450" indent="-285750">
              <a:spcBef>
                <a:spcPts val="610"/>
              </a:spcBef>
              <a:buFont typeface="Arial"/>
              <a:buChar char="•"/>
              <a:tabLst>
                <a:tab pos="297815" algn="l"/>
                <a:tab pos="298450" algn="l"/>
              </a:tabLst>
            </a:pPr>
            <a:r>
              <a:rPr sz="2400" b="1" spc="-5" dirty="0">
                <a:latin typeface="Arial"/>
                <a:cs typeface="Arial"/>
              </a:rPr>
              <a:t>Solutions</a:t>
            </a:r>
            <a:endParaRPr sz="2400" dirty="0">
              <a:latin typeface="Arial"/>
              <a:cs typeface="Arial"/>
            </a:endParaRPr>
          </a:p>
          <a:p>
            <a:pPr marL="698500" lvl="1" indent="-228600">
              <a:spcBef>
                <a:spcPts val="459"/>
              </a:spcBef>
              <a:buFont typeface="Arial"/>
              <a:buChar char="–"/>
              <a:tabLst>
                <a:tab pos="698500" algn="l"/>
              </a:tabLst>
            </a:pPr>
            <a:r>
              <a:rPr b="1" spc="-5" dirty="0">
                <a:latin typeface="Arial"/>
                <a:cs typeface="Arial"/>
              </a:rPr>
              <a:t>Delay </a:t>
            </a:r>
            <a:r>
              <a:rPr b="1" dirty="0">
                <a:latin typeface="Arial"/>
                <a:cs typeface="Arial"/>
              </a:rPr>
              <a:t>the </a:t>
            </a:r>
            <a:r>
              <a:rPr b="1" spc="-10" dirty="0">
                <a:latin typeface="Arial"/>
                <a:cs typeface="Arial"/>
              </a:rPr>
              <a:t>second access </a:t>
            </a:r>
            <a:r>
              <a:rPr b="1" dirty="0">
                <a:latin typeface="Arial"/>
                <a:cs typeface="Arial"/>
              </a:rPr>
              <a:t>by one </a:t>
            </a:r>
            <a:r>
              <a:rPr b="1" spc="-5" dirty="0">
                <a:latin typeface="Arial"/>
                <a:cs typeface="Arial"/>
              </a:rPr>
              <a:t>clock </a:t>
            </a:r>
            <a:r>
              <a:rPr b="1" spc="-10" dirty="0">
                <a:latin typeface="Arial"/>
                <a:cs typeface="Arial"/>
              </a:rPr>
              <a:t>cycle,</a:t>
            </a:r>
            <a:r>
              <a:rPr b="1" spc="-40" dirty="0">
                <a:latin typeface="Arial"/>
                <a:cs typeface="Arial"/>
              </a:rPr>
              <a:t> </a:t>
            </a:r>
            <a:r>
              <a:rPr b="1" spc="-5" dirty="0">
                <a:latin typeface="Arial"/>
                <a:cs typeface="Arial"/>
              </a:rPr>
              <a:t>OR</a:t>
            </a:r>
            <a:endParaRPr dirty="0">
              <a:latin typeface="Arial"/>
              <a:cs typeface="Arial"/>
            </a:endParaRPr>
          </a:p>
          <a:p>
            <a:pPr marL="698500" lvl="1" indent="-228600">
              <a:spcBef>
                <a:spcPts val="450"/>
              </a:spcBef>
              <a:buFont typeface="Arial"/>
              <a:buChar char="–"/>
              <a:tabLst>
                <a:tab pos="698500" algn="l"/>
              </a:tabLst>
            </a:pPr>
            <a:r>
              <a:rPr b="1" spc="-10" dirty="0">
                <a:latin typeface="Arial"/>
                <a:cs typeface="Arial"/>
              </a:rPr>
              <a:t>Provide separate memories </a:t>
            </a:r>
            <a:r>
              <a:rPr b="1" dirty="0">
                <a:latin typeface="Arial"/>
                <a:cs typeface="Arial"/>
              </a:rPr>
              <a:t>for </a:t>
            </a:r>
            <a:r>
              <a:rPr b="1" spc="-5" dirty="0">
                <a:latin typeface="Arial"/>
                <a:cs typeface="Arial"/>
              </a:rPr>
              <a:t>instructions </a:t>
            </a:r>
            <a:r>
              <a:rPr b="1" dirty="0">
                <a:latin typeface="Arial"/>
                <a:cs typeface="Arial"/>
              </a:rPr>
              <a:t>&amp; </a:t>
            </a:r>
            <a:r>
              <a:rPr b="1" spc="-5" dirty="0">
                <a:latin typeface="Arial"/>
                <a:cs typeface="Arial"/>
              </a:rPr>
              <a:t>data</a:t>
            </a:r>
            <a:endParaRPr dirty="0">
              <a:latin typeface="Arial"/>
              <a:cs typeface="Arial"/>
            </a:endParaRPr>
          </a:p>
          <a:p>
            <a:pPr marL="927100">
              <a:spcBef>
                <a:spcPts val="459"/>
              </a:spcBef>
            </a:pPr>
            <a:r>
              <a:rPr sz="2700" baseline="3086" dirty="0">
                <a:latin typeface="Arial"/>
                <a:cs typeface="Arial"/>
              </a:rPr>
              <a:t>» </a:t>
            </a:r>
            <a:r>
              <a:rPr b="1" dirty="0">
                <a:latin typeface="Arial"/>
                <a:cs typeface="Arial"/>
              </a:rPr>
              <a:t>This is </a:t>
            </a:r>
            <a:r>
              <a:rPr b="1" spc="5" dirty="0">
                <a:latin typeface="Arial"/>
                <a:cs typeface="Arial"/>
              </a:rPr>
              <a:t>what </a:t>
            </a:r>
            <a:r>
              <a:rPr b="1" dirty="0">
                <a:latin typeface="Arial"/>
                <a:cs typeface="Arial"/>
              </a:rPr>
              <a:t>the </a:t>
            </a:r>
            <a:r>
              <a:rPr b="1" spc="-5" dirty="0">
                <a:latin typeface="Arial"/>
                <a:cs typeface="Arial"/>
              </a:rPr>
              <a:t>book</a:t>
            </a:r>
            <a:r>
              <a:rPr b="1" spc="-254" dirty="0">
                <a:latin typeface="Arial"/>
                <a:cs typeface="Arial"/>
              </a:rPr>
              <a:t> </a:t>
            </a:r>
            <a:r>
              <a:rPr b="1" spc="-5" dirty="0">
                <a:latin typeface="Arial"/>
                <a:cs typeface="Arial"/>
              </a:rPr>
              <a:t>does</a:t>
            </a:r>
            <a:endParaRPr dirty="0">
              <a:latin typeface="Arial"/>
              <a:cs typeface="Arial"/>
            </a:endParaRPr>
          </a:p>
          <a:p>
            <a:pPr marL="927100">
              <a:spcBef>
                <a:spcPts val="459"/>
              </a:spcBef>
            </a:pPr>
            <a:r>
              <a:rPr sz="2700" baseline="3086" dirty="0">
                <a:latin typeface="Arial"/>
                <a:cs typeface="Arial"/>
              </a:rPr>
              <a:t>» </a:t>
            </a:r>
            <a:r>
              <a:rPr b="1" dirty="0">
                <a:latin typeface="Arial"/>
                <a:cs typeface="Arial"/>
              </a:rPr>
              <a:t>This is </a:t>
            </a:r>
            <a:r>
              <a:rPr b="1" spc="-5" dirty="0">
                <a:latin typeface="Arial"/>
                <a:cs typeface="Arial"/>
              </a:rPr>
              <a:t>called </a:t>
            </a:r>
            <a:r>
              <a:rPr b="1" dirty="0">
                <a:latin typeface="Arial"/>
                <a:cs typeface="Arial"/>
              </a:rPr>
              <a:t>a </a:t>
            </a:r>
            <a:r>
              <a:rPr b="1" spc="-10" dirty="0">
                <a:latin typeface="Arial"/>
                <a:cs typeface="Arial"/>
              </a:rPr>
              <a:t>“</a:t>
            </a:r>
            <a:r>
              <a:rPr b="1" spc="-10" dirty="0">
                <a:solidFill>
                  <a:srgbClr val="CC0000"/>
                </a:solidFill>
                <a:latin typeface="Arial"/>
                <a:cs typeface="Arial"/>
              </a:rPr>
              <a:t>Harvard</a:t>
            </a:r>
            <a:r>
              <a:rPr b="1" spc="-240" dirty="0">
                <a:solidFill>
                  <a:srgbClr val="CC0000"/>
                </a:solidFill>
                <a:latin typeface="Arial"/>
                <a:cs typeface="Arial"/>
              </a:rPr>
              <a:t> </a:t>
            </a:r>
            <a:r>
              <a:rPr b="1" spc="-10" dirty="0">
                <a:solidFill>
                  <a:srgbClr val="CC0000"/>
                </a:solidFill>
                <a:latin typeface="Arial"/>
                <a:cs typeface="Arial"/>
              </a:rPr>
              <a:t>Architecture</a:t>
            </a:r>
            <a:r>
              <a:rPr b="1" spc="-10" dirty="0">
                <a:latin typeface="Arial"/>
                <a:cs typeface="Arial"/>
              </a:rPr>
              <a:t>”</a:t>
            </a:r>
            <a:endParaRPr dirty="0">
              <a:latin typeface="Arial"/>
              <a:cs typeface="Arial"/>
            </a:endParaRPr>
          </a:p>
          <a:p>
            <a:pPr marL="927100">
              <a:spcBef>
                <a:spcPts val="450"/>
              </a:spcBef>
            </a:pPr>
            <a:r>
              <a:rPr sz="2700" baseline="3086" dirty="0">
                <a:latin typeface="Arial"/>
                <a:cs typeface="Arial"/>
              </a:rPr>
              <a:t>» </a:t>
            </a:r>
            <a:r>
              <a:rPr b="1" spc="-10" dirty="0">
                <a:latin typeface="Arial"/>
                <a:cs typeface="Arial"/>
              </a:rPr>
              <a:t>Real </a:t>
            </a:r>
            <a:r>
              <a:rPr b="1" spc="-5" dirty="0">
                <a:latin typeface="Arial"/>
                <a:cs typeface="Arial"/>
              </a:rPr>
              <a:t>pipelined processors </a:t>
            </a:r>
            <a:r>
              <a:rPr b="1" spc="-15" dirty="0">
                <a:latin typeface="Arial"/>
                <a:cs typeface="Arial"/>
              </a:rPr>
              <a:t>have </a:t>
            </a:r>
            <a:r>
              <a:rPr b="1" spc="-10" dirty="0">
                <a:latin typeface="Arial"/>
                <a:cs typeface="Arial"/>
              </a:rPr>
              <a:t>separate</a:t>
            </a:r>
            <a:r>
              <a:rPr b="1" spc="-155" dirty="0">
                <a:latin typeface="Arial"/>
                <a:cs typeface="Arial"/>
              </a:rPr>
              <a:t> </a:t>
            </a:r>
            <a:r>
              <a:rPr b="1" spc="-10" dirty="0">
                <a:solidFill>
                  <a:srgbClr val="990000"/>
                </a:solidFill>
                <a:latin typeface="Arial"/>
                <a:cs typeface="Arial"/>
              </a:rPr>
              <a:t>caches</a:t>
            </a:r>
            <a:endParaRPr dirty="0">
              <a:latin typeface="Arial"/>
              <a:cs typeface="Arial"/>
            </a:endParaRPr>
          </a:p>
        </p:txBody>
      </p:sp>
    </p:spTree>
    <p:extLst>
      <p:ext uri="{BB962C8B-B14F-4D97-AF65-F5344CB8AC3E}">
        <p14:creationId xmlns:p14="http://schemas.microsoft.com/office/powerpoint/2010/main" val="159109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873" y="561117"/>
            <a:ext cx="11980127" cy="521489"/>
          </a:xfrm>
          <a:prstGeom prst="rect">
            <a:avLst/>
          </a:prstGeom>
        </p:spPr>
        <p:txBody>
          <a:bodyPr vert="horz" wrap="square" lIns="0" tIns="64135" rIns="0" bIns="0" rtlCol="0" anchor="ctr">
            <a:spAutoFit/>
          </a:bodyPr>
          <a:lstStyle/>
          <a:p>
            <a:pPr marL="12700" marR="5080" indent="972819">
              <a:lnSpc>
                <a:spcPts val="3240"/>
              </a:lnSpc>
              <a:spcBef>
                <a:spcPts val="505"/>
              </a:spcBef>
            </a:pPr>
            <a:r>
              <a:rPr b="1" spc="-5" dirty="0"/>
              <a:t>Example </a:t>
            </a:r>
            <a:r>
              <a:rPr b="1" dirty="0"/>
              <a:t>-  </a:t>
            </a:r>
            <a:r>
              <a:rPr b="1" spc="-5" dirty="0"/>
              <a:t>Executing </a:t>
            </a:r>
            <a:r>
              <a:rPr b="1" spc="-10" dirty="0"/>
              <a:t>Multiple</a:t>
            </a:r>
            <a:r>
              <a:rPr b="1" spc="-70" dirty="0"/>
              <a:t> </a:t>
            </a:r>
            <a:r>
              <a:rPr b="1" spc="-5" dirty="0"/>
              <a:t>Instructions</a:t>
            </a:r>
          </a:p>
        </p:txBody>
      </p:sp>
      <p:sp>
        <p:nvSpPr>
          <p:cNvPr id="3" name="object 3"/>
          <p:cNvSpPr txBox="1"/>
          <p:nvPr/>
        </p:nvSpPr>
        <p:spPr>
          <a:xfrm>
            <a:off x="2592069" y="1442721"/>
            <a:ext cx="6845934" cy="1818447"/>
          </a:xfrm>
          <a:prstGeom prst="rect">
            <a:avLst/>
          </a:prstGeom>
        </p:spPr>
        <p:txBody>
          <a:bodyPr vert="horz" wrap="square" lIns="0" tIns="88900" rIns="0" bIns="0" rtlCol="0">
            <a:spAutoFit/>
          </a:bodyPr>
          <a:lstStyle/>
          <a:p>
            <a:pPr marL="298450" indent="-285750">
              <a:spcBef>
                <a:spcPts val="700"/>
              </a:spcBef>
              <a:buFont typeface="Arial"/>
              <a:buChar char="•"/>
              <a:tabLst>
                <a:tab pos="297815" algn="l"/>
                <a:tab pos="298450" algn="l"/>
              </a:tabLst>
            </a:pPr>
            <a:r>
              <a:rPr sz="2400" b="1" spc="-5" dirty="0">
                <a:latin typeface="Arial"/>
                <a:cs typeface="Arial"/>
              </a:rPr>
              <a:t>Consider the </a:t>
            </a:r>
            <a:r>
              <a:rPr sz="2400" b="1" dirty="0">
                <a:latin typeface="Arial"/>
                <a:cs typeface="Arial"/>
              </a:rPr>
              <a:t>following </a:t>
            </a:r>
            <a:r>
              <a:rPr sz="2400" b="1" spc="-5" dirty="0">
                <a:latin typeface="Arial"/>
                <a:cs typeface="Arial"/>
              </a:rPr>
              <a:t>instruction</a:t>
            </a:r>
            <a:r>
              <a:rPr sz="2400" b="1" spc="-15" dirty="0">
                <a:latin typeface="Arial"/>
                <a:cs typeface="Arial"/>
              </a:rPr>
              <a:t> </a:t>
            </a:r>
            <a:r>
              <a:rPr sz="2400" b="1" spc="-10" dirty="0">
                <a:latin typeface="Arial"/>
                <a:cs typeface="Arial"/>
              </a:rPr>
              <a:t>sequence:</a:t>
            </a:r>
            <a:endParaRPr sz="2400">
              <a:latin typeface="Arial"/>
              <a:cs typeface="Arial"/>
            </a:endParaRPr>
          </a:p>
          <a:p>
            <a:pPr marL="927100" marR="3579495">
              <a:lnSpc>
                <a:spcPts val="2620"/>
              </a:lnSpc>
              <a:spcBef>
                <a:spcPts val="150"/>
              </a:spcBef>
            </a:pPr>
            <a:r>
              <a:rPr b="1" spc="-5" dirty="0">
                <a:latin typeface="Courier New"/>
                <a:cs typeface="Courier New"/>
              </a:rPr>
              <a:t>lw $r0, 10($r1)  sw $sr3,</a:t>
            </a:r>
            <a:r>
              <a:rPr b="1" spc="-65" dirty="0">
                <a:latin typeface="Courier New"/>
                <a:cs typeface="Courier New"/>
              </a:rPr>
              <a:t> </a:t>
            </a:r>
            <a:r>
              <a:rPr b="1" spc="-5" dirty="0">
                <a:latin typeface="Courier New"/>
                <a:cs typeface="Courier New"/>
              </a:rPr>
              <a:t>20($r4)</a:t>
            </a:r>
            <a:endParaRPr>
              <a:latin typeface="Courier New"/>
              <a:cs typeface="Courier New"/>
            </a:endParaRPr>
          </a:p>
          <a:p>
            <a:pPr marL="927100" marR="3442335">
              <a:lnSpc>
                <a:spcPts val="2610"/>
              </a:lnSpc>
              <a:spcBef>
                <a:spcPts val="10"/>
              </a:spcBef>
            </a:pPr>
            <a:r>
              <a:rPr b="1" spc="-5" dirty="0">
                <a:latin typeface="Courier New"/>
                <a:cs typeface="Courier New"/>
              </a:rPr>
              <a:t>add $r5, $r6, $r7  sub $r8, $r9,</a:t>
            </a:r>
            <a:r>
              <a:rPr b="1" spc="-90" dirty="0">
                <a:latin typeface="Courier New"/>
                <a:cs typeface="Courier New"/>
              </a:rPr>
              <a:t> </a:t>
            </a:r>
            <a:r>
              <a:rPr b="1" spc="-5" dirty="0">
                <a:latin typeface="Courier New"/>
                <a:cs typeface="Courier New"/>
              </a:rPr>
              <a:t>$r10</a:t>
            </a:r>
            <a:endParaRPr>
              <a:latin typeface="Courier New"/>
              <a:cs typeface="Courier New"/>
            </a:endParaRPr>
          </a:p>
        </p:txBody>
      </p:sp>
    </p:spTree>
    <p:extLst>
      <p:ext uri="{BB962C8B-B14F-4D97-AF65-F5344CB8AC3E}">
        <p14:creationId xmlns:p14="http://schemas.microsoft.com/office/powerpoint/2010/main" val="426889827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1657350"/>
            <a:ext cx="8324850" cy="4362450"/>
            <a:chOff x="0" y="1657350"/>
            <a:chExt cx="8324850" cy="4362450"/>
          </a:xfrm>
        </p:grpSpPr>
        <p:sp>
          <p:nvSpPr>
            <p:cNvPr id="3" name="object 3"/>
            <p:cNvSpPr/>
            <p:nvPr/>
          </p:nvSpPr>
          <p:spPr>
            <a:xfrm>
              <a:off x="1981200" y="2115819"/>
              <a:ext cx="261620" cy="627380"/>
            </a:xfrm>
            <a:custGeom>
              <a:avLst/>
              <a:gdLst/>
              <a:ahLst/>
              <a:cxnLst/>
              <a:rect l="l" t="t" r="r" b="b"/>
              <a:pathLst>
                <a:path w="261619" h="627380">
                  <a:moveTo>
                    <a:pt x="261620" y="474980"/>
                  </a:moveTo>
                  <a:lnTo>
                    <a:pt x="228600" y="474980"/>
                  </a:lnTo>
                  <a:lnTo>
                    <a:pt x="228600" y="0"/>
                  </a:lnTo>
                  <a:lnTo>
                    <a:pt x="97790" y="0"/>
                  </a:lnTo>
                  <a:lnTo>
                    <a:pt x="97790" y="474980"/>
                  </a:lnTo>
                  <a:lnTo>
                    <a:pt x="0" y="474980"/>
                  </a:lnTo>
                  <a:lnTo>
                    <a:pt x="0" y="627380"/>
                  </a:lnTo>
                  <a:lnTo>
                    <a:pt x="261620" y="627380"/>
                  </a:lnTo>
                  <a:lnTo>
                    <a:pt x="261620" y="474980"/>
                  </a:lnTo>
                  <a:close/>
                </a:path>
              </a:pathLst>
            </a:custGeom>
            <a:solidFill>
              <a:srgbClr val="FF6600"/>
            </a:solidFill>
          </p:spPr>
          <p:txBody>
            <a:bodyPr wrap="square" lIns="0" tIns="0" rIns="0" bIns="0" rtlCol="0"/>
            <a:lstStyle/>
            <a:p>
              <a:endParaRPr/>
            </a:p>
          </p:txBody>
        </p:sp>
        <p:sp>
          <p:nvSpPr>
            <p:cNvPr id="4" name="object 4"/>
            <p:cNvSpPr/>
            <p:nvPr/>
          </p:nvSpPr>
          <p:spPr>
            <a:xfrm>
              <a:off x="1600200" y="2286000"/>
              <a:ext cx="381000" cy="914400"/>
            </a:xfrm>
            <a:custGeom>
              <a:avLst/>
              <a:gdLst/>
              <a:ahLst/>
              <a:cxnLst/>
              <a:rect l="l" t="t" r="r" b="b"/>
              <a:pathLst>
                <a:path w="381000" h="914400">
                  <a:moveTo>
                    <a:pt x="381000" y="0"/>
                  </a:moveTo>
                  <a:lnTo>
                    <a:pt x="0" y="0"/>
                  </a:lnTo>
                  <a:lnTo>
                    <a:pt x="0" y="914400"/>
                  </a:lnTo>
                  <a:lnTo>
                    <a:pt x="381000" y="914400"/>
                  </a:lnTo>
                  <a:close/>
                </a:path>
              </a:pathLst>
            </a:custGeom>
            <a:solidFill>
              <a:srgbClr val="FF9900"/>
            </a:solidFill>
          </p:spPr>
          <p:txBody>
            <a:bodyPr wrap="square" lIns="0" tIns="0" rIns="0" bIns="0" rtlCol="0"/>
            <a:lstStyle/>
            <a:p>
              <a:endParaRPr/>
            </a:p>
          </p:txBody>
        </p:sp>
        <p:sp>
          <p:nvSpPr>
            <p:cNvPr id="5" name="object 5"/>
            <p:cNvSpPr/>
            <p:nvPr/>
          </p:nvSpPr>
          <p:spPr>
            <a:xfrm>
              <a:off x="1143000" y="2080259"/>
              <a:ext cx="990600" cy="205740"/>
            </a:xfrm>
            <a:custGeom>
              <a:avLst/>
              <a:gdLst/>
              <a:ahLst/>
              <a:cxnLst/>
              <a:rect l="l" t="t" r="r" b="b"/>
              <a:pathLst>
                <a:path w="990600" h="205739">
                  <a:moveTo>
                    <a:pt x="990600" y="0"/>
                  </a:moveTo>
                  <a:lnTo>
                    <a:pt x="0" y="0"/>
                  </a:lnTo>
                  <a:lnTo>
                    <a:pt x="0" y="205739"/>
                  </a:lnTo>
                  <a:lnTo>
                    <a:pt x="990600" y="205739"/>
                  </a:lnTo>
                  <a:close/>
                </a:path>
              </a:pathLst>
            </a:custGeom>
            <a:solidFill>
              <a:srgbClr val="FF6600"/>
            </a:solidFill>
          </p:spPr>
          <p:txBody>
            <a:bodyPr wrap="square" lIns="0" tIns="0" rIns="0" bIns="0" rtlCol="0"/>
            <a:lstStyle/>
            <a:p>
              <a:endParaRPr/>
            </a:p>
          </p:txBody>
        </p:sp>
        <p:sp>
          <p:nvSpPr>
            <p:cNvPr id="6" name="object 6"/>
            <p:cNvSpPr/>
            <p:nvPr/>
          </p:nvSpPr>
          <p:spPr>
            <a:xfrm>
              <a:off x="685800" y="2362199"/>
              <a:ext cx="914400" cy="1295400"/>
            </a:xfrm>
            <a:custGeom>
              <a:avLst/>
              <a:gdLst/>
              <a:ahLst/>
              <a:cxnLst/>
              <a:rect l="l" t="t" r="r" b="b"/>
              <a:pathLst>
                <a:path w="914400" h="1295400">
                  <a:moveTo>
                    <a:pt x="914400" y="0"/>
                  </a:moveTo>
                  <a:lnTo>
                    <a:pt x="152400" y="0"/>
                  </a:lnTo>
                  <a:lnTo>
                    <a:pt x="76200" y="0"/>
                  </a:lnTo>
                  <a:lnTo>
                    <a:pt x="0" y="0"/>
                  </a:lnTo>
                  <a:lnTo>
                    <a:pt x="0" y="1295400"/>
                  </a:lnTo>
                  <a:lnTo>
                    <a:pt x="152400" y="1295400"/>
                  </a:lnTo>
                  <a:lnTo>
                    <a:pt x="152400" y="152400"/>
                  </a:lnTo>
                  <a:lnTo>
                    <a:pt x="914400" y="152400"/>
                  </a:lnTo>
                  <a:lnTo>
                    <a:pt x="914400" y="0"/>
                  </a:lnTo>
                  <a:close/>
                </a:path>
              </a:pathLst>
            </a:custGeom>
            <a:solidFill>
              <a:srgbClr val="FF9900"/>
            </a:solidFill>
          </p:spPr>
          <p:txBody>
            <a:bodyPr wrap="square" lIns="0" tIns="0" rIns="0" bIns="0" rtlCol="0"/>
            <a:lstStyle/>
            <a:p>
              <a:endParaRPr/>
            </a:p>
          </p:txBody>
        </p:sp>
        <p:sp>
          <p:nvSpPr>
            <p:cNvPr id="7" name="object 7"/>
            <p:cNvSpPr/>
            <p:nvPr/>
          </p:nvSpPr>
          <p:spPr>
            <a:xfrm>
              <a:off x="0" y="1981200"/>
              <a:ext cx="957580" cy="152400"/>
            </a:xfrm>
            <a:custGeom>
              <a:avLst/>
              <a:gdLst/>
              <a:ahLst/>
              <a:cxnLst/>
              <a:rect l="l" t="t" r="r" b="b"/>
              <a:pathLst>
                <a:path w="957580" h="152400">
                  <a:moveTo>
                    <a:pt x="957580" y="0"/>
                  </a:moveTo>
                  <a:lnTo>
                    <a:pt x="0" y="0"/>
                  </a:lnTo>
                  <a:lnTo>
                    <a:pt x="0" y="152400"/>
                  </a:lnTo>
                  <a:lnTo>
                    <a:pt x="957580" y="152400"/>
                  </a:lnTo>
                  <a:lnTo>
                    <a:pt x="957580" y="0"/>
                  </a:lnTo>
                  <a:close/>
                </a:path>
              </a:pathLst>
            </a:custGeom>
            <a:solidFill>
              <a:srgbClr val="FF6600"/>
            </a:solidFill>
          </p:spPr>
          <p:txBody>
            <a:bodyPr wrap="square" lIns="0" tIns="0" rIns="0" bIns="0" rtlCol="0"/>
            <a:lstStyle/>
            <a:p>
              <a:endParaRPr/>
            </a:p>
          </p:txBody>
        </p:sp>
        <p:sp>
          <p:nvSpPr>
            <p:cNvPr id="8" name="object 8"/>
            <p:cNvSpPr/>
            <p:nvPr/>
          </p:nvSpPr>
          <p:spPr>
            <a:xfrm>
              <a:off x="609600" y="3657600"/>
              <a:ext cx="304800" cy="152400"/>
            </a:xfrm>
            <a:custGeom>
              <a:avLst/>
              <a:gdLst/>
              <a:ahLst/>
              <a:cxnLst/>
              <a:rect l="l" t="t" r="r" b="b"/>
              <a:pathLst>
                <a:path w="304800" h="152400">
                  <a:moveTo>
                    <a:pt x="304800" y="0"/>
                  </a:moveTo>
                  <a:lnTo>
                    <a:pt x="0" y="0"/>
                  </a:lnTo>
                  <a:lnTo>
                    <a:pt x="0" y="152400"/>
                  </a:lnTo>
                  <a:lnTo>
                    <a:pt x="304800" y="152400"/>
                  </a:lnTo>
                  <a:close/>
                </a:path>
              </a:pathLst>
            </a:custGeom>
            <a:solidFill>
              <a:srgbClr val="FF9900"/>
            </a:solidFill>
          </p:spPr>
          <p:txBody>
            <a:bodyPr wrap="square" lIns="0" tIns="0" rIns="0" bIns="0" rtlCol="0"/>
            <a:lstStyle/>
            <a:p>
              <a:endParaRPr/>
            </a:p>
          </p:txBody>
        </p:sp>
        <p:sp>
          <p:nvSpPr>
            <p:cNvPr id="9" name="object 9"/>
            <p:cNvSpPr/>
            <p:nvPr/>
          </p:nvSpPr>
          <p:spPr>
            <a:xfrm>
              <a:off x="0" y="2122169"/>
              <a:ext cx="457200" cy="2178050"/>
            </a:xfrm>
            <a:custGeom>
              <a:avLst/>
              <a:gdLst/>
              <a:ahLst/>
              <a:cxnLst/>
              <a:rect l="l" t="t" r="r" b="b"/>
              <a:pathLst>
                <a:path w="457200" h="2178050">
                  <a:moveTo>
                    <a:pt x="457200" y="1078230"/>
                  </a:moveTo>
                  <a:lnTo>
                    <a:pt x="304800" y="1078230"/>
                  </a:lnTo>
                  <a:lnTo>
                    <a:pt x="304800" y="1535430"/>
                  </a:lnTo>
                  <a:lnTo>
                    <a:pt x="152400" y="1535430"/>
                  </a:lnTo>
                  <a:lnTo>
                    <a:pt x="152400" y="0"/>
                  </a:lnTo>
                  <a:lnTo>
                    <a:pt x="0" y="0"/>
                  </a:lnTo>
                  <a:lnTo>
                    <a:pt x="0" y="1676400"/>
                  </a:lnTo>
                  <a:lnTo>
                    <a:pt x="152400" y="1676400"/>
                  </a:lnTo>
                  <a:lnTo>
                    <a:pt x="152400" y="1687830"/>
                  </a:lnTo>
                  <a:lnTo>
                    <a:pt x="304800" y="1687830"/>
                  </a:lnTo>
                  <a:lnTo>
                    <a:pt x="304800" y="2178050"/>
                  </a:lnTo>
                  <a:lnTo>
                    <a:pt x="457200" y="2178050"/>
                  </a:lnTo>
                  <a:lnTo>
                    <a:pt x="457200" y="1078230"/>
                  </a:lnTo>
                  <a:close/>
                </a:path>
              </a:pathLst>
            </a:custGeom>
            <a:solidFill>
              <a:srgbClr val="FF6600"/>
            </a:solidFill>
          </p:spPr>
          <p:txBody>
            <a:bodyPr wrap="square" lIns="0" tIns="0" rIns="0" bIns="0" rtlCol="0"/>
            <a:lstStyle/>
            <a:p>
              <a:endParaRPr/>
            </a:p>
          </p:txBody>
        </p:sp>
        <p:sp>
          <p:nvSpPr>
            <p:cNvPr id="10" name="object 10"/>
            <p:cNvSpPr/>
            <p:nvPr/>
          </p:nvSpPr>
          <p:spPr>
            <a:xfrm>
              <a:off x="457200" y="3200400"/>
              <a:ext cx="152400" cy="1088390"/>
            </a:xfrm>
            <a:custGeom>
              <a:avLst/>
              <a:gdLst/>
              <a:ahLst/>
              <a:cxnLst/>
              <a:rect l="l" t="t" r="r" b="b"/>
              <a:pathLst>
                <a:path w="152400" h="1088389">
                  <a:moveTo>
                    <a:pt x="152400" y="0"/>
                  </a:moveTo>
                  <a:lnTo>
                    <a:pt x="0" y="0"/>
                  </a:lnTo>
                  <a:lnTo>
                    <a:pt x="0" y="1088389"/>
                  </a:lnTo>
                  <a:lnTo>
                    <a:pt x="152400" y="1088389"/>
                  </a:lnTo>
                  <a:close/>
                </a:path>
              </a:pathLst>
            </a:custGeom>
            <a:solidFill>
              <a:srgbClr val="FF9900"/>
            </a:solidFill>
          </p:spPr>
          <p:txBody>
            <a:bodyPr wrap="square" lIns="0" tIns="0" rIns="0" bIns="0" rtlCol="0"/>
            <a:lstStyle/>
            <a:p>
              <a:endParaRPr/>
            </a:p>
          </p:txBody>
        </p:sp>
        <p:sp>
          <p:nvSpPr>
            <p:cNvPr id="11" name="object 11"/>
            <p:cNvSpPr/>
            <p:nvPr/>
          </p:nvSpPr>
          <p:spPr>
            <a:xfrm>
              <a:off x="1600200" y="3503929"/>
              <a:ext cx="642620" cy="1066800"/>
            </a:xfrm>
            <a:custGeom>
              <a:avLst/>
              <a:gdLst/>
              <a:ahLst/>
              <a:cxnLst/>
              <a:rect l="l" t="t" r="r" b="b"/>
              <a:pathLst>
                <a:path w="642619" h="1066800">
                  <a:moveTo>
                    <a:pt x="642620" y="153670"/>
                  </a:moveTo>
                  <a:lnTo>
                    <a:pt x="457200" y="153670"/>
                  </a:lnTo>
                  <a:lnTo>
                    <a:pt x="457200" y="0"/>
                  </a:lnTo>
                  <a:lnTo>
                    <a:pt x="0" y="0"/>
                  </a:lnTo>
                  <a:lnTo>
                    <a:pt x="0" y="1066800"/>
                  </a:lnTo>
                  <a:lnTo>
                    <a:pt x="457200" y="1066800"/>
                  </a:lnTo>
                  <a:lnTo>
                    <a:pt x="457200" y="306070"/>
                  </a:lnTo>
                  <a:lnTo>
                    <a:pt x="642620" y="306070"/>
                  </a:lnTo>
                  <a:lnTo>
                    <a:pt x="642620" y="153670"/>
                  </a:lnTo>
                  <a:close/>
                </a:path>
              </a:pathLst>
            </a:custGeom>
            <a:solidFill>
              <a:srgbClr val="FF6600"/>
            </a:solidFill>
          </p:spPr>
          <p:txBody>
            <a:bodyPr wrap="square" lIns="0" tIns="0" rIns="0" bIns="0" rtlCol="0"/>
            <a:lstStyle/>
            <a:p>
              <a:endParaRPr/>
            </a:p>
          </p:txBody>
        </p:sp>
        <p:sp>
          <p:nvSpPr>
            <p:cNvPr id="12" name="object 12"/>
            <p:cNvSpPr/>
            <p:nvPr/>
          </p:nvSpPr>
          <p:spPr>
            <a:xfrm>
              <a:off x="224282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 name="object 13"/>
            <p:cNvSpPr/>
            <p:nvPr/>
          </p:nvSpPr>
          <p:spPr>
            <a:xfrm>
              <a:off x="2263139" y="2209800"/>
              <a:ext cx="77470" cy="3810000"/>
            </a:xfrm>
            <a:custGeom>
              <a:avLst/>
              <a:gdLst/>
              <a:ahLst/>
              <a:cxnLst/>
              <a:rect l="l" t="t" r="r" b="b"/>
              <a:pathLst>
                <a:path w="77469" h="3810000">
                  <a:moveTo>
                    <a:pt x="77470" y="0"/>
                  </a:moveTo>
                  <a:lnTo>
                    <a:pt x="0" y="0"/>
                  </a:lnTo>
                  <a:lnTo>
                    <a:pt x="0" y="3810000"/>
                  </a:lnTo>
                  <a:lnTo>
                    <a:pt x="77470" y="3810000"/>
                  </a:lnTo>
                  <a:close/>
                </a:path>
              </a:pathLst>
            </a:custGeom>
            <a:solidFill>
              <a:srgbClr val="FF6600"/>
            </a:solidFill>
          </p:spPr>
          <p:txBody>
            <a:bodyPr wrap="square" lIns="0" tIns="0" rIns="0" bIns="0" rtlCol="0"/>
            <a:lstStyle/>
            <a:p>
              <a:endParaRPr/>
            </a:p>
          </p:txBody>
        </p:sp>
        <p:sp>
          <p:nvSpPr>
            <p:cNvPr id="14" name="object 14"/>
            <p:cNvSpPr/>
            <p:nvPr/>
          </p:nvSpPr>
          <p:spPr>
            <a:xfrm>
              <a:off x="2247900" y="2186940"/>
              <a:ext cx="2400300" cy="3811270"/>
            </a:xfrm>
            <a:custGeom>
              <a:avLst/>
              <a:gdLst/>
              <a:ahLst/>
              <a:cxnLst/>
              <a:rect l="l" t="t" r="r" b="b"/>
              <a:pathLst>
                <a:path w="2400300" h="3811270">
                  <a:moveTo>
                    <a:pt x="76200" y="3810000"/>
                  </a:moveTo>
                  <a:lnTo>
                    <a:pt x="0" y="3810000"/>
                  </a:lnTo>
                  <a:lnTo>
                    <a:pt x="0" y="0"/>
                  </a:lnTo>
                  <a:lnTo>
                    <a:pt x="152400" y="0"/>
                  </a:lnTo>
                  <a:lnTo>
                    <a:pt x="152400" y="3810000"/>
                  </a:lnTo>
                  <a:lnTo>
                    <a:pt x="76200" y="3810000"/>
                  </a:lnTo>
                  <a:close/>
                </a:path>
                <a:path w="2400300" h="3811270">
                  <a:moveTo>
                    <a:pt x="2324100" y="3811270"/>
                  </a:moveTo>
                  <a:lnTo>
                    <a:pt x="2247900" y="3811270"/>
                  </a:lnTo>
                  <a:lnTo>
                    <a:pt x="2247900" y="1270"/>
                  </a:lnTo>
                  <a:lnTo>
                    <a:pt x="2400300" y="1270"/>
                  </a:lnTo>
                  <a:lnTo>
                    <a:pt x="2400300" y="3811270"/>
                  </a:lnTo>
                  <a:lnTo>
                    <a:pt x="2324100" y="3811270"/>
                  </a:lnTo>
                  <a:close/>
                </a:path>
              </a:pathLst>
            </a:custGeom>
            <a:ln w="38097">
              <a:solidFill>
                <a:srgbClr val="000000"/>
              </a:solidFill>
            </a:ln>
          </p:spPr>
          <p:txBody>
            <a:bodyPr wrap="square" lIns="0" tIns="0" rIns="0" bIns="0" rtlCol="0"/>
            <a:lstStyle/>
            <a:p>
              <a:endParaRPr/>
            </a:p>
          </p:txBody>
        </p:sp>
        <p:sp>
          <p:nvSpPr>
            <p:cNvPr id="15" name="object 15"/>
            <p:cNvSpPr/>
            <p:nvPr/>
          </p:nvSpPr>
          <p:spPr>
            <a:xfrm>
              <a:off x="4503420" y="5996940"/>
              <a:ext cx="76200" cy="22860"/>
            </a:xfrm>
            <a:custGeom>
              <a:avLst/>
              <a:gdLst/>
              <a:ahLst/>
              <a:cxnLst/>
              <a:rect l="l" t="t" r="r" b="b"/>
              <a:pathLst>
                <a:path w="76200" h="22860">
                  <a:moveTo>
                    <a:pt x="0" y="22860"/>
                  </a:moveTo>
                  <a:lnTo>
                    <a:pt x="76200" y="22860"/>
                  </a:lnTo>
                  <a:lnTo>
                    <a:pt x="76200" y="0"/>
                  </a:lnTo>
                  <a:lnTo>
                    <a:pt x="0" y="0"/>
                  </a:lnTo>
                  <a:lnTo>
                    <a:pt x="0" y="22860"/>
                  </a:lnTo>
                  <a:close/>
                </a:path>
              </a:pathLst>
            </a:custGeom>
            <a:solidFill>
              <a:srgbClr val="FF6600"/>
            </a:solidFill>
          </p:spPr>
          <p:txBody>
            <a:bodyPr wrap="square" lIns="0" tIns="0" rIns="0" bIns="0" rtlCol="0"/>
            <a:lstStyle/>
            <a:p>
              <a:endParaRPr/>
            </a:p>
          </p:txBody>
        </p:sp>
        <p:sp>
          <p:nvSpPr>
            <p:cNvPr id="16" name="object 16"/>
            <p:cNvSpPr/>
            <p:nvPr/>
          </p:nvSpPr>
          <p:spPr>
            <a:xfrm>
              <a:off x="4495800" y="2186940"/>
              <a:ext cx="152400" cy="3810000"/>
            </a:xfrm>
            <a:custGeom>
              <a:avLst/>
              <a:gdLst/>
              <a:ahLst/>
              <a:cxnLst/>
              <a:rect l="l" t="t" r="r" b="b"/>
              <a:pathLst>
                <a:path w="152400" h="3810000">
                  <a:moveTo>
                    <a:pt x="152400" y="0"/>
                  </a:moveTo>
                  <a:lnTo>
                    <a:pt x="0" y="0"/>
                  </a:lnTo>
                  <a:lnTo>
                    <a:pt x="0" y="3810000"/>
                  </a:lnTo>
                  <a:lnTo>
                    <a:pt x="152400" y="3810000"/>
                  </a:lnTo>
                  <a:close/>
                </a:path>
              </a:pathLst>
            </a:custGeom>
            <a:solidFill>
              <a:srgbClr val="FFFFFF"/>
            </a:solidFill>
          </p:spPr>
          <p:txBody>
            <a:bodyPr wrap="square" lIns="0" tIns="0" rIns="0" bIns="0" rtlCol="0"/>
            <a:lstStyle/>
            <a:p>
              <a:endParaRPr/>
            </a:p>
          </p:txBody>
        </p:sp>
        <p:sp>
          <p:nvSpPr>
            <p:cNvPr id="17" name="object 17"/>
            <p:cNvSpPr/>
            <p:nvPr/>
          </p:nvSpPr>
          <p:spPr>
            <a:xfrm>
              <a:off x="4495800" y="2186940"/>
              <a:ext cx="1905000" cy="3811270"/>
            </a:xfrm>
            <a:custGeom>
              <a:avLst/>
              <a:gdLst/>
              <a:ahLst/>
              <a:cxnLst/>
              <a:rect l="l" t="t" r="r" b="b"/>
              <a:pathLst>
                <a:path w="1905000" h="3811270">
                  <a:moveTo>
                    <a:pt x="76200" y="3810000"/>
                  </a:moveTo>
                  <a:lnTo>
                    <a:pt x="0" y="3810000"/>
                  </a:lnTo>
                  <a:lnTo>
                    <a:pt x="0" y="0"/>
                  </a:lnTo>
                  <a:lnTo>
                    <a:pt x="152400" y="0"/>
                  </a:lnTo>
                  <a:lnTo>
                    <a:pt x="152400" y="3810000"/>
                  </a:lnTo>
                  <a:lnTo>
                    <a:pt x="76200" y="3810000"/>
                  </a:lnTo>
                  <a:close/>
                </a:path>
                <a:path w="1905000" h="3811270">
                  <a:moveTo>
                    <a:pt x="1828800" y="3811270"/>
                  </a:moveTo>
                  <a:lnTo>
                    <a:pt x="1752600" y="3811270"/>
                  </a:lnTo>
                  <a:lnTo>
                    <a:pt x="1752600" y="1270"/>
                  </a:lnTo>
                  <a:lnTo>
                    <a:pt x="1905000" y="1270"/>
                  </a:lnTo>
                  <a:lnTo>
                    <a:pt x="1905000" y="3811270"/>
                  </a:lnTo>
                  <a:lnTo>
                    <a:pt x="1828800" y="3811270"/>
                  </a:lnTo>
                  <a:close/>
                </a:path>
              </a:pathLst>
            </a:custGeom>
            <a:ln w="38097">
              <a:solidFill>
                <a:srgbClr val="000000"/>
              </a:solidFill>
            </a:ln>
          </p:spPr>
          <p:txBody>
            <a:bodyPr wrap="square" lIns="0" tIns="0" rIns="0" bIns="0" rtlCol="0"/>
            <a:lstStyle/>
            <a:p>
              <a:endParaRPr/>
            </a:p>
          </p:txBody>
        </p:sp>
        <p:sp>
          <p:nvSpPr>
            <p:cNvPr id="18" name="object 18"/>
            <p:cNvSpPr/>
            <p:nvPr/>
          </p:nvSpPr>
          <p:spPr>
            <a:xfrm>
              <a:off x="6256020" y="5996940"/>
              <a:ext cx="76200" cy="22860"/>
            </a:xfrm>
            <a:custGeom>
              <a:avLst/>
              <a:gdLst/>
              <a:ahLst/>
              <a:cxnLst/>
              <a:rect l="l" t="t" r="r" b="b"/>
              <a:pathLst>
                <a:path w="76200" h="22860">
                  <a:moveTo>
                    <a:pt x="0" y="22860"/>
                  </a:moveTo>
                  <a:lnTo>
                    <a:pt x="76200" y="22860"/>
                  </a:lnTo>
                  <a:lnTo>
                    <a:pt x="76200" y="0"/>
                  </a:lnTo>
                  <a:lnTo>
                    <a:pt x="0" y="0"/>
                  </a:lnTo>
                  <a:lnTo>
                    <a:pt x="0" y="22860"/>
                  </a:lnTo>
                  <a:close/>
                </a:path>
              </a:pathLst>
            </a:custGeom>
            <a:solidFill>
              <a:srgbClr val="FF6600"/>
            </a:solidFill>
          </p:spPr>
          <p:txBody>
            <a:bodyPr wrap="square" lIns="0" tIns="0" rIns="0" bIns="0" rtlCol="0"/>
            <a:lstStyle/>
            <a:p>
              <a:endParaRPr/>
            </a:p>
          </p:txBody>
        </p:sp>
        <p:sp>
          <p:nvSpPr>
            <p:cNvPr id="19" name="object 19"/>
            <p:cNvSpPr/>
            <p:nvPr/>
          </p:nvSpPr>
          <p:spPr>
            <a:xfrm>
              <a:off x="6248400" y="2186940"/>
              <a:ext cx="152400" cy="3810000"/>
            </a:xfrm>
            <a:custGeom>
              <a:avLst/>
              <a:gdLst/>
              <a:ahLst/>
              <a:cxnLst/>
              <a:rect l="l" t="t" r="r" b="b"/>
              <a:pathLst>
                <a:path w="152400" h="3810000">
                  <a:moveTo>
                    <a:pt x="152400" y="0"/>
                  </a:moveTo>
                  <a:lnTo>
                    <a:pt x="0" y="0"/>
                  </a:lnTo>
                  <a:lnTo>
                    <a:pt x="0" y="3810000"/>
                  </a:lnTo>
                  <a:lnTo>
                    <a:pt x="152400" y="3810000"/>
                  </a:lnTo>
                  <a:close/>
                </a:path>
              </a:pathLst>
            </a:custGeom>
            <a:solidFill>
              <a:srgbClr val="FFFFFF"/>
            </a:solidFill>
          </p:spPr>
          <p:txBody>
            <a:bodyPr wrap="square" lIns="0" tIns="0" rIns="0" bIns="0" rtlCol="0"/>
            <a:lstStyle/>
            <a:p>
              <a:endParaRPr/>
            </a:p>
          </p:txBody>
        </p:sp>
        <p:sp>
          <p:nvSpPr>
            <p:cNvPr id="20" name="object 20"/>
            <p:cNvSpPr/>
            <p:nvPr/>
          </p:nvSpPr>
          <p:spPr>
            <a:xfrm>
              <a:off x="6248400" y="2186940"/>
              <a:ext cx="2057400" cy="3811270"/>
            </a:xfrm>
            <a:custGeom>
              <a:avLst/>
              <a:gdLst/>
              <a:ahLst/>
              <a:cxnLst/>
              <a:rect l="l" t="t" r="r" b="b"/>
              <a:pathLst>
                <a:path w="2057400" h="3811270">
                  <a:moveTo>
                    <a:pt x="76200" y="3810000"/>
                  </a:moveTo>
                  <a:lnTo>
                    <a:pt x="0" y="3810000"/>
                  </a:lnTo>
                  <a:lnTo>
                    <a:pt x="0" y="0"/>
                  </a:lnTo>
                  <a:lnTo>
                    <a:pt x="152400" y="0"/>
                  </a:lnTo>
                  <a:lnTo>
                    <a:pt x="152400" y="3810000"/>
                  </a:lnTo>
                  <a:lnTo>
                    <a:pt x="76200" y="3810000"/>
                  </a:lnTo>
                  <a:close/>
                </a:path>
                <a:path w="2057400" h="3811270">
                  <a:moveTo>
                    <a:pt x="1981200" y="3811270"/>
                  </a:moveTo>
                  <a:lnTo>
                    <a:pt x="1905000" y="3811270"/>
                  </a:lnTo>
                  <a:lnTo>
                    <a:pt x="1905000" y="1270"/>
                  </a:lnTo>
                  <a:lnTo>
                    <a:pt x="2057400" y="1270"/>
                  </a:lnTo>
                  <a:lnTo>
                    <a:pt x="2057400" y="3811270"/>
                  </a:lnTo>
                  <a:lnTo>
                    <a:pt x="1981200" y="3811270"/>
                  </a:lnTo>
                  <a:close/>
                </a:path>
              </a:pathLst>
            </a:custGeom>
            <a:ln w="38097">
              <a:solidFill>
                <a:srgbClr val="000000"/>
              </a:solidFill>
            </a:ln>
          </p:spPr>
          <p:txBody>
            <a:bodyPr wrap="square" lIns="0" tIns="0" rIns="0" bIns="0" rtlCol="0"/>
            <a:lstStyle/>
            <a:p>
              <a:endParaRPr/>
            </a:p>
          </p:txBody>
        </p:sp>
        <p:sp>
          <p:nvSpPr>
            <p:cNvPr id="21" name="object 21"/>
            <p:cNvSpPr/>
            <p:nvPr/>
          </p:nvSpPr>
          <p:spPr>
            <a:xfrm>
              <a:off x="8161019"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FF"/>
            </a:solidFill>
          </p:spPr>
          <p:txBody>
            <a:bodyPr wrap="square" lIns="0" tIns="0" rIns="0" bIns="0" rtlCol="0"/>
            <a:lstStyle/>
            <a:p>
              <a:endParaRPr/>
            </a:p>
          </p:txBody>
        </p:sp>
        <p:sp>
          <p:nvSpPr>
            <p:cNvPr id="22" name="object 22"/>
            <p:cNvSpPr/>
            <p:nvPr/>
          </p:nvSpPr>
          <p:spPr>
            <a:xfrm>
              <a:off x="8153400" y="218694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23" name="object 23"/>
            <p:cNvSpPr/>
            <p:nvPr/>
          </p:nvSpPr>
          <p:spPr>
            <a:xfrm>
              <a:off x="308609" y="1700530"/>
              <a:ext cx="1744980" cy="0"/>
            </a:xfrm>
            <a:custGeom>
              <a:avLst/>
              <a:gdLst/>
              <a:ahLst/>
              <a:cxnLst/>
              <a:rect l="l" t="t" r="r" b="b"/>
              <a:pathLst>
                <a:path w="1744980">
                  <a:moveTo>
                    <a:pt x="0" y="0"/>
                  </a:moveTo>
                  <a:lnTo>
                    <a:pt x="1744979" y="0"/>
                  </a:lnTo>
                </a:path>
              </a:pathLst>
            </a:custGeom>
            <a:ln w="27940">
              <a:solidFill>
                <a:srgbClr val="000000"/>
              </a:solidFill>
            </a:ln>
          </p:spPr>
          <p:txBody>
            <a:bodyPr wrap="square" lIns="0" tIns="0" rIns="0" bIns="0" rtlCol="0"/>
            <a:lstStyle/>
            <a:p>
              <a:endParaRPr/>
            </a:p>
          </p:txBody>
        </p:sp>
        <p:sp>
          <p:nvSpPr>
            <p:cNvPr id="24" name="object 24"/>
            <p:cNvSpPr/>
            <p:nvPr/>
          </p:nvSpPr>
          <p:spPr>
            <a:xfrm>
              <a:off x="2286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grpSp>
      <p:sp>
        <p:nvSpPr>
          <p:cNvPr id="26" name="object 26"/>
          <p:cNvSpPr txBox="1"/>
          <p:nvPr/>
        </p:nvSpPr>
        <p:spPr>
          <a:xfrm>
            <a:off x="2508250" y="1449070"/>
            <a:ext cx="345440" cy="269240"/>
          </a:xfrm>
          <a:prstGeom prst="rect">
            <a:avLst/>
          </a:prstGeom>
        </p:spPr>
        <p:txBody>
          <a:bodyPr vert="horz" wrap="square" lIns="0" tIns="12700" rIns="0" bIns="0" rtlCol="0">
            <a:spAutoFit/>
          </a:bodyPr>
          <a:lstStyle/>
          <a:p>
            <a:pPr marL="12700">
              <a:spcBef>
                <a:spcPts val="100"/>
              </a:spcBef>
            </a:pPr>
            <a:r>
              <a:rPr sz="1600" b="1" spc="30" dirty="0">
                <a:latin typeface="Arial"/>
                <a:cs typeface="Arial"/>
              </a:rPr>
              <a:t>L</a:t>
            </a:r>
            <a:r>
              <a:rPr sz="1600" b="1" dirty="0">
                <a:latin typeface="Arial"/>
                <a:cs typeface="Arial"/>
              </a:rPr>
              <a:t>W</a:t>
            </a:r>
            <a:endParaRPr sz="1600">
              <a:latin typeface="Arial"/>
              <a:cs typeface="Arial"/>
            </a:endParaRPr>
          </a:p>
        </p:txBody>
      </p:sp>
      <p:grpSp>
        <p:nvGrpSpPr>
          <p:cNvPr id="27" name="object 27"/>
          <p:cNvGrpSpPr/>
          <p:nvPr/>
        </p:nvGrpSpPr>
        <p:grpSpPr>
          <a:xfrm>
            <a:off x="4043679" y="3517900"/>
            <a:ext cx="5934710" cy="2205990"/>
            <a:chOff x="2519679" y="3517900"/>
            <a:chExt cx="5934710" cy="2205990"/>
          </a:xfrm>
        </p:grpSpPr>
        <p:sp>
          <p:nvSpPr>
            <p:cNvPr id="28" name="object 28"/>
            <p:cNvSpPr/>
            <p:nvPr/>
          </p:nvSpPr>
          <p:spPr>
            <a:xfrm>
              <a:off x="6605270" y="3813809"/>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2528569" y="3856990"/>
              <a:ext cx="5916930" cy="1858010"/>
            </a:xfrm>
            <a:custGeom>
              <a:avLst/>
              <a:gdLst/>
              <a:ahLst/>
              <a:cxnLst/>
              <a:rect l="l" t="t" r="r" b="b"/>
              <a:pathLst>
                <a:path w="5916930" h="1858010">
                  <a:moveTo>
                    <a:pt x="4145279" y="0"/>
                  </a:moveTo>
                  <a:lnTo>
                    <a:pt x="3482340" y="0"/>
                  </a:lnTo>
                </a:path>
                <a:path w="5916930" h="1858010">
                  <a:moveTo>
                    <a:pt x="5916930" y="1858010"/>
                  </a:moveTo>
                  <a:lnTo>
                    <a:pt x="0" y="1858010"/>
                  </a:lnTo>
                </a:path>
              </a:pathLst>
            </a:custGeom>
            <a:ln w="17780">
              <a:solidFill>
                <a:srgbClr val="000000"/>
              </a:solidFill>
            </a:ln>
          </p:spPr>
          <p:txBody>
            <a:bodyPr wrap="square" lIns="0" tIns="0" rIns="0" bIns="0" rtlCol="0"/>
            <a:lstStyle/>
            <a:p>
              <a:endParaRPr/>
            </a:p>
          </p:txBody>
        </p:sp>
        <p:sp>
          <p:nvSpPr>
            <p:cNvPr id="30" name="object 30"/>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31" name="object 31"/>
            <p:cNvSpPr/>
            <p:nvPr/>
          </p:nvSpPr>
          <p:spPr>
            <a:xfrm>
              <a:off x="2950209"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2829559" y="4424680"/>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33" name="object 33"/>
            <p:cNvSpPr/>
            <p:nvPr/>
          </p:nvSpPr>
          <p:spPr>
            <a:xfrm>
              <a:off x="2966719" y="4157980"/>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34" name="object 34"/>
            <p:cNvSpPr/>
            <p:nvPr/>
          </p:nvSpPr>
          <p:spPr>
            <a:xfrm>
              <a:off x="2683509" y="4201159"/>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35" name="object 35"/>
            <p:cNvSpPr/>
            <p:nvPr/>
          </p:nvSpPr>
          <p:spPr>
            <a:xfrm>
              <a:off x="2829559" y="41579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36" name="object 36"/>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37" name="object 37"/>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38" name="object 38"/>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39" name="object 39"/>
          <p:cNvSpPr txBox="1"/>
          <p:nvPr/>
        </p:nvSpPr>
        <p:spPr>
          <a:xfrm>
            <a:off x="4624071" y="3646171"/>
            <a:ext cx="281305" cy="833119"/>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a:p>
            <a:pPr marL="12700">
              <a:spcBef>
                <a:spcPts val="69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a:p>
            <a:pPr marL="12700" marR="53340">
              <a:lnSpc>
                <a:spcPct val="136800"/>
              </a:lnSpc>
              <a:spcBef>
                <a:spcPts val="270"/>
              </a:spcBef>
            </a:pPr>
            <a:r>
              <a:rPr sz="950" b="1" spc="45" dirty="0">
                <a:latin typeface="Arial"/>
                <a:cs typeface="Arial"/>
              </a:rPr>
              <a:t>W</a:t>
            </a:r>
            <a:r>
              <a:rPr sz="950" b="1" spc="-5" dirty="0">
                <a:latin typeface="Arial"/>
                <a:cs typeface="Arial"/>
              </a:rPr>
              <a:t>N  </a:t>
            </a:r>
            <a:r>
              <a:rPr sz="950" b="1" spc="45" dirty="0">
                <a:latin typeface="Arial"/>
                <a:cs typeface="Arial"/>
              </a:rPr>
              <a:t>W</a:t>
            </a:r>
            <a:r>
              <a:rPr sz="950" b="1" spc="-5" dirty="0">
                <a:latin typeface="Arial"/>
                <a:cs typeface="Arial"/>
              </a:rPr>
              <a:t>D</a:t>
            </a:r>
            <a:endParaRPr sz="950">
              <a:latin typeface="Arial"/>
              <a:cs typeface="Arial"/>
            </a:endParaRPr>
          </a:p>
        </p:txBody>
      </p:sp>
      <p:sp>
        <p:nvSpPr>
          <p:cNvPr id="40" name="object 40"/>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41" name="object 41"/>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42" name="object 42"/>
          <p:cNvGrpSpPr/>
          <p:nvPr/>
        </p:nvGrpSpPr>
        <p:grpSpPr>
          <a:xfrm>
            <a:off x="5845809" y="3526790"/>
            <a:ext cx="2269490" cy="1125220"/>
            <a:chOff x="4321809" y="3526790"/>
            <a:chExt cx="2269490" cy="1125220"/>
          </a:xfrm>
        </p:grpSpPr>
        <p:sp>
          <p:nvSpPr>
            <p:cNvPr id="43" name="object 43"/>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44" name="object 44"/>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45" name="object 45"/>
            <p:cNvSpPr/>
            <p:nvPr/>
          </p:nvSpPr>
          <p:spPr>
            <a:xfrm>
              <a:off x="4334509" y="3771900"/>
              <a:ext cx="2244090" cy="308610"/>
            </a:xfrm>
            <a:custGeom>
              <a:avLst/>
              <a:gdLst/>
              <a:ahLst/>
              <a:cxnLst/>
              <a:rect l="l" t="t" r="r" b="b"/>
              <a:pathLst>
                <a:path w="2244090" h="308610">
                  <a:moveTo>
                    <a:pt x="1151889" y="0"/>
                  </a:moveTo>
                  <a:lnTo>
                    <a:pt x="0" y="0"/>
                  </a:lnTo>
                </a:path>
                <a:path w="2244090" h="308610">
                  <a:moveTo>
                    <a:pt x="2244090" y="308610"/>
                  </a:moveTo>
                  <a:lnTo>
                    <a:pt x="1668779" y="308610"/>
                  </a:lnTo>
                </a:path>
              </a:pathLst>
            </a:custGeom>
            <a:ln w="25400">
              <a:solidFill>
                <a:srgbClr val="000000"/>
              </a:solidFill>
            </a:ln>
          </p:spPr>
          <p:txBody>
            <a:bodyPr wrap="square" lIns="0" tIns="0" rIns="0" bIns="0" rtlCol="0"/>
            <a:lstStyle/>
            <a:p>
              <a:endParaRPr/>
            </a:p>
          </p:txBody>
        </p:sp>
      </p:grpSp>
      <p:sp>
        <p:nvSpPr>
          <p:cNvPr id="46" name="object 46"/>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47" name="object 47"/>
          <p:cNvGrpSpPr/>
          <p:nvPr/>
        </p:nvGrpSpPr>
        <p:grpSpPr>
          <a:xfrm>
            <a:off x="3566160" y="3173729"/>
            <a:ext cx="7070090" cy="3044190"/>
            <a:chOff x="2042160" y="3173729"/>
            <a:chExt cx="7070090" cy="3044190"/>
          </a:xfrm>
        </p:grpSpPr>
        <p:sp>
          <p:nvSpPr>
            <p:cNvPr id="48" name="object 48"/>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49" name="object 49"/>
            <p:cNvSpPr/>
            <p:nvPr/>
          </p:nvSpPr>
          <p:spPr>
            <a:xfrm>
              <a:off x="2054860" y="3728719"/>
              <a:ext cx="464820" cy="0"/>
            </a:xfrm>
            <a:custGeom>
              <a:avLst/>
              <a:gdLst/>
              <a:ahLst/>
              <a:cxnLst/>
              <a:rect l="l" t="t" r="r" b="b"/>
              <a:pathLst>
                <a:path w="464819">
                  <a:moveTo>
                    <a:pt x="464819" y="0"/>
                  </a:moveTo>
                  <a:lnTo>
                    <a:pt x="0" y="0"/>
                  </a:lnTo>
                </a:path>
              </a:pathLst>
            </a:custGeom>
            <a:ln w="25400">
              <a:solidFill>
                <a:srgbClr val="430000"/>
              </a:solidFill>
            </a:ln>
          </p:spPr>
          <p:txBody>
            <a:bodyPr wrap="square" lIns="0" tIns="0" rIns="0" bIns="0" rtlCol="0"/>
            <a:lstStyle/>
            <a:p>
              <a:endParaRPr/>
            </a:p>
          </p:txBody>
        </p:sp>
        <p:sp>
          <p:nvSpPr>
            <p:cNvPr id="50" name="object 50"/>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1" name="object 51"/>
            <p:cNvSpPr/>
            <p:nvPr/>
          </p:nvSpPr>
          <p:spPr>
            <a:xfrm>
              <a:off x="4334510" y="4269739"/>
              <a:ext cx="765810" cy="0"/>
            </a:xfrm>
            <a:custGeom>
              <a:avLst/>
              <a:gdLst/>
              <a:ahLst/>
              <a:cxnLst/>
              <a:rect l="l" t="t" r="r" b="b"/>
              <a:pathLst>
                <a:path w="765810">
                  <a:moveTo>
                    <a:pt x="765810"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54" name="object 54"/>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grpSp>
      <p:sp>
        <p:nvSpPr>
          <p:cNvPr id="55" name="object 55"/>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56" name="object 56"/>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57" name="object 57"/>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58" name="object 58"/>
          <p:cNvGrpSpPr/>
          <p:nvPr/>
        </p:nvGrpSpPr>
        <p:grpSpPr>
          <a:xfrm>
            <a:off x="4030980" y="4992370"/>
            <a:ext cx="1831975" cy="102870"/>
            <a:chOff x="2506979" y="4992370"/>
            <a:chExt cx="1831975" cy="102870"/>
          </a:xfrm>
        </p:grpSpPr>
        <p:sp>
          <p:nvSpPr>
            <p:cNvPr id="59" name="object 59"/>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60" name="object 60"/>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61" name="object 61"/>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62" name="object 62"/>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63" name="object 63"/>
          <p:cNvGrpSpPr/>
          <p:nvPr/>
        </p:nvGrpSpPr>
        <p:grpSpPr>
          <a:xfrm>
            <a:off x="4030979" y="3716020"/>
            <a:ext cx="6605270" cy="1590040"/>
            <a:chOff x="2506979" y="3716020"/>
            <a:chExt cx="6605270" cy="1590040"/>
          </a:xfrm>
        </p:grpSpPr>
        <p:sp>
          <p:nvSpPr>
            <p:cNvPr id="64" name="object 64"/>
            <p:cNvSpPr/>
            <p:nvPr/>
          </p:nvSpPr>
          <p:spPr>
            <a:xfrm>
              <a:off x="4179569" y="5044440"/>
              <a:ext cx="619760" cy="0"/>
            </a:xfrm>
            <a:custGeom>
              <a:avLst/>
              <a:gdLst/>
              <a:ahLst/>
              <a:cxnLst/>
              <a:rect l="l" t="t" r="r" b="b"/>
              <a:pathLst>
                <a:path w="619760">
                  <a:moveTo>
                    <a:pt x="619759" y="0"/>
                  </a:moveTo>
                  <a:lnTo>
                    <a:pt x="0" y="0"/>
                  </a:lnTo>
                </a:path>
              </a:pathLst>
            </a:custGeom>
            <a:ln w="25400">
              <a:solidFill>
                <a:srgbClr val="000000"/>
              </a:solidFill>
            </a:ln>
          </p:spPr>
          <p:txBody>
            <a:bodyPr wrap="square" lIns="0" tIns="0" rIns="0" bIns="0" rtlCol="0"/>
            <a:lstStyle/>
            <a:p>
              <a:endParaRPr/>
            </a:p>
          </p:txBody>
        </p:sp>
        <p:sp>
          <p:nvSpPr>
            <p:cNvPr id="65" name="object 65"/>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66" name="object 66"/>
            <p:cNvSpPr/>
            <p:nvPr/>
          </p:nvSpPr>
          <p:spPr>
            <a:xfrm>
              <a:off x="6802120" y="4184650"/>
              <a:ext cx="2297430" cy="1108710"/>
            </a:xfrm>
            <a:custGeom>
              <a:avLst/>
              <a:gdLst/>
              <a:ahLst/>
              <a:cxnLst/>
              <a:rect l="l" t="t" r="r" b="b"/>
              <a:pathLst>
                <a:path w="2297429" h="1108710">
                  <a:moveTo>
                    <a:pt x="0" y="0"/>
                  </a:moveTo>
                  <a:lnTo>
                    <a:pt x="1187450" y="0"/>
                  </a:lnTo>
                  <a:lnTo>
                    <a:pt x="1187450" y="1108710"/>
                  </a:lnTo>
                  <a:lnTo>
                    <a:pt x="0" y="1108710"/>
                  </a:lnTo>
                  <a:lnTo>
                    <a:pt x="0" y="0"/>
                  </a:lnTo>
                  <a:close/>
                </a:path>
                <a:path w="2297429" h="1108710">
                  <a:moveTo>
                    <a:pt x="2297429" y="704850"/>
                  </a:moveTo>
                  <a:lnTo>
                    <a:pt x="2142489" y="704850"/>
                  </a:lnTo>
                </a:path>
              </a:pathLst>
            </a:custGeom>
            <a:ln w="25400">
              <a:solidFill>
                <a:srgbClr val="000000"/>
              </a:solidFill>
            </a:ln>
          </p:spPr>
          <p:txBody>
            <a:bodyPr wrap="square" lIns="0" tIns="0" rIns="0" bIns="0" rtlCol="0"/>
            <a:lstStyle/>
            <a:p>
              <a:endParaRPr/>
            </a:p>
          </p:txBody>
        </p:sp>
        <p:sp>
          <p:nvSpPr>
            <p:cNvPr id="67" name="object 67"/>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8" name="object 68"/>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69" name="object 69"/>
          <p:cNvSpPr txBox="1"/>
          <p:nvPr/>
        </p:nvSpPr>
        <p:spPr>
          <a:xfrm>
            <a:off x="8357870" y="4322633"/>
            <a:ext cx="1143635" cy="775335"/>
          </a:xfrm>
          <a:prstGeom prst="rect">
            <a:avLst/>
          </a:prstGeom>
        </p:spPr>
        <p:txBody>
          <a:bodyPr vert="horz" wrap="square" lIns="0" tIns="33020" rIns="0" bIns="0" rtlCol="0">
            <a:spAutoFit/>
          </a:bodyPr>
          <a:lstStyle/>
          <a:p>
            <a:pPr marL="38100">
              <a:spcBef>
                <a:spcPts val="260"/>
              </a:spcBef>
            </a:pPr>
            <a:r>
              <a:rPr sz="950" b="1" spc="20" dirty="0">
                <a:latin typeface="Arial"/>
                <a:cs typeface="Arial"/>
              </a:rPr>
              <a:t>ADDR</a:t>
            </a:r>
            <a:endParaRPr sz="950">
              <a:latin typeface="Arial"/>
              <a:cs typeface="Arial"/>
            </a:endParaRPr>
          </a:p>
          <a:p>
            <a:pPr marL="363855">
              <a:lnSpc>
                <a:spcPts val="1330"/>
              </a:lnSpc>
              <a:spcBef>
                <a:spcPts val="229"/>
              </a:spcBef>
            </a:pPr>
            <a:r>
              <a:rPr sz="1200" b="1" spc="90" dirty="0">
                <a:latin typeface="Arial"/>
                <a:cs typeface="Arial"/>
              </a:rPr>
              <a:t>Data</a:t>
            </a:r>
            <a:endParaRPr sz="1200">
              <a:latin typeface="Arial"/>
              <a:cs typeface="Arial"/>
            </a:endParaRPr>
          </a:p>
          <a:p>
            <a:pPr marL="243204">
              <a:lnSpc>
                <a:spcPts val="1330"/>
              </a:lnSpc>
            </a:pPr>
            <a:r>
              <a:rPr sz="1200" b="1" spc="80" dirty="0">
                <a:latin typeface="Arial"/>
                <a:cs typeface="Arial"/>
              </a:rPr>
              <a:t>Me</a:t>
            </a:r>
            <a:r>
              <a:rPr sz="1200" b="1" spc="-170"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38100">
              <a:spcBef>
                <a:spcPts val="570"/>
              </a:spcBef>
            </a:pPr>
            <a:r>
              <a:rPr sz="950" b="1" spc="15" dirty="0">
                <a:latin typeface="Arial"/>
                <a:cs typeface="Arial"/>
              </a:rPr>
              <a:t>WD</a:t>
            </a:r>
            <a:endParaRPr sz="950">
              <a:latin typeface="Arial"/>
              <a:cs typeface="Arial"/>
            </a:endParaRPr>
          </a:p>
        </p:txBody>
      </p:sp>
      <p:grpSp>
        <p:nvGrpSpPr>
          <p:cNvPr id="70" name="object 70"/>
          <p:cNvGrpSpPr/>
          <p:nvPr/>
        </p:nvGrpSpPr>
        <p:grpSpPr>
          <a:xfrm>
            <a:off x="3608705" y="3689985"/>
            <a:ext cx="4506595" cy="1873885"/>
            <a:chOff x="2084704" y="3689984"/>
            <a:chExt cx="4506595" cy="1873885"/>
          </a:xfrm>
        </p:grpSpPr>
        <p:sp>
          <p:nvSpPr>
            <p:cNvPr id="71" name="object 71"/>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72" name="object 72"/>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5340350" y="4424679"/>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74" name="object 74"/>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75" name="object 75"/>
            <p:cNvSpPr/>
            <p:nvPr/>
          </p:nvSpPr>
          <p:spPr>
            <a:xfrm>
              <a:off x="5143500" y="4157979"/>
              <a:ext cx="171450" cy="558800"/>
            </a:xfrm>
            <a:custGeom>
              <a:avLst/>
              <a:gdLst/>
              <a:ahLst/>
              <a:cxnLst/>
              <a:rect l="l" t="t" r="r" b="b"/>
              <a:pathLst>
                <a:path w="171450" h="558800">
                  <a:moveTo>
                    <a:pt x="0" y="0"/>
                  </a:moveTo>
                  <a:lnTo>
                    <a:pt x="0" y="542290"/>
                  </a:lnTo>
                  <a:lnTo>
                    <a:pt x="153670" y="430530"/>
                  </a:lnTo>
                  <a:lnTo>
                    <a:pt x="153670" y="120650"/>
                  </a:lnTo>
                  <a:lnTo>
                    <a:pt x="0" y="0"/>
                  </a:lnTo>
                  <a:close/>
                </a:path>
                <a:path w="17145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grpSp>
      <p:sp>
        <p:nvSpPr>
          <p:cNvPr id="76" name="object 76"/>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77" name="object 77"/>
          <p:cNvGrpSpPr/>
          <p:nvPr/>
        </p:nvGrpSpPr>
        <p:grpSpPr>
          <a:xfrm>
            <a:off x="6388100" y="3023236"/>
            <a:ext cx="3934460" cy="2540635"/>
            <a:chOff x="4864100" y="3023235"/>
            <a:chExt cx="3934460" cy="2540635"/>
          </a:xfrm>
        </p:grpSpPr>
        <p:sp>
          <p:nvSpPr>
            <p:cNvPr id="78" name="object 78"/>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7973060" y="4734560"/>
              <a:ext cx="764540" cy="0"/>
            </a:xfrm>
            <a:custGeom>
              <a:avLst/>
              <a:gdLst/>
              <a:ahLst/>
              <a:cxnLst/>
              <a:rect l="l" t="t" r="r" b="b"/>
              <a:pathLst>
                <a:path w="764540">
                  <a:moveTo>
                    <a:pt x="764540" y="0"/>
                  </a:moveTo>
                  <a:lnTo>
                    <a:pt x="0" y="0"/>
                  </a:lnTo>
                </a:path>
              </a:pathLst>
            </a:custGeom>
            <a:ln w="25400">
              <a:solidFill>
                <a:srgbClr val="000000"/>
              </a:solidFill>
            </a:ln>
          </p:spPr>
          <p:txBody>
            <a:bodyPr wrap="square" lIns="0" tIns="0" rIns="0" bIns="0" rtlCol="0"/>
            <a:lstStyle/>
            <a:p>
              <a:endParaRPr/>
            </a:p>
          </p:txBody>
        </p:sp>
        <p:sp>
          <p:nvSpPr>
            <p:cNvPr id="80" name="object 80"/>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81" name="object 81"/>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82" name="object 82"/>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4918710" y="4269740"/>
              <a:ext cx="1841500" cy="740410"/>
            </a:xfrm>
            <a:custGeom>
              <a:avLst/>
              <a:gdLst/>
              <a:ahLst/>
              <a:cxnLst/>
              <a:rect l="l" t="t" r="r" b="b"/>
              <a:pathLst>
                <a:path w="1841500" h="740410">
                  <a:moveTo>
                    <a:pt x="1841499" y="740410"/>
                  </a:moveTo>
                  <a:lnTo>
                    <a:pt x="0"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84" name="object 84"/>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85" name="object 85"/>
            <p:cNvSpPr/>
            <p:nvPr/>
          </p:nvSpPr>
          <p:spPr>
            <a:xfrm>
              <a:off x="6578600" y="5010150"/>
              <a:ext cx="1858010" cy="541020"/>
            </a:xfrm>
            <a:custGeom>
              <a:avLst/>
              <a:gdLst/>
              <a:ahLst/>
              <a:cxnLst/>
              <a:rect l="l" t="t" r="r" b="b"/>
              <a:pathLst>
                <a:path w="1858009" h="541020">
                  <a:moveTo>
                    <a:pt x="1858009" y="541019"/>
                  </a:moveTo>
                  <a:lnTo>
                    <a:pt x="0"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86" name="object 86"/>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88" name="object 88"/>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89" name="object 89"/>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90" name="object 90"/>
          <p:cNvGrpSpPr/>
          <p:nvPr/>
        </p:nvGrpSpPr>
        <p:grpSpPr>
          <a:xfrm>
            <a:off x="2432050" y="2593340"/>
            <a:ext cx="4828540" cy="2015489"/>
            <a:chOff x="908050" y="2593339"/>
            <a:chExt cx="4828540" cy="2015489"/>
          </a:xfrm>
        </p:grpSpPr>
        <p:sp>
          <p:nvSpPr>
            <p:cNvPr id="91" name="object 91"/>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920750" y="2645409"/>
              <a:ext cx="4754880" cy="1950720"/>
            </a:xfrm>
            <a:custGeom>
              <a:avLst/>
              <a:gdLst/>
              <a:ahLst/>
              <a:cxnLst/>
              <a:rect l="l" t="t" r="r" b="b"/>
              <a:pathLst>
                <a:path w="4754880" h="1950720">
                  <a:moveTo>
                    <a:pt x="4754880" y="0"/>
                  </a:moveTo>
                  <a:lnTo>
                    <a:pt x="1056639" y="0"/>
                  </a:lnTo>
                </a:path>
                <a:path w="4754880" h="1950720">
                  <a:moveTo>
                    <a:pt x="0" y="842010"/>
                  </a:moveTo>
                  <a:lnTo>
                    <a:pt x="1151889" y="842010"/>
                  </a:lnTo>
                  <a:lnTo>
                    <a:pt x="1151889" y="1950720"/>
                  </a:lnTo>
                  <a:lnTo>
                    <a:pt x="0" y="1950720"/>
                  </a:lnTo>
                  <a:lnTo>
                    <a:pt x="0" y="842010"/>
                  </a:lnTo>
                  <a:close/>
                </a:path>
              </a:pathLst>
            </a:custGeom>
            <a:ln w="25400">
              <a:solidFill>
                <a:srgbClr val="000000"/>
              </a:solidFill>
            </a:ln>
          </p:spPr>
          <p:txBody>
            <a:bodyPr wrap="square" lIns="0" tIns="0" rIns="0" bIns="0" rtlCol="0"/>
            <a:lstStyle/>
            <a:p>
              <a:endParaRPr/>
            </a:p>
          </p:txBody>
        </p:sp>
      </p:grpSp>
      <p:sp>
        <p:nvSpPr>
          <p:cNvPr id="93" name="object 93"/>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94" name="object 94"/>
          <p:cNvSpPr txBox="1"/>
          <p:nvPr/>
        </p:nvSpPr>
        <p:spPr>
          <a:xfrm>
            <a:off x="2603501" y="3818890"/>
            <a:ext cx="934719" cy="200055"/>
          </a:xfrm>
          <a:prstGeom prst="rect">
            <a:avLst/>
          </a:prstGeom>
        </p:spPr>
        <p:txBody>
          <a:bodyPr vert="horz" wrap="square" lIns="0" tIns="15240" rIns="0" bIns="0" rtlCol="0">
            <a:spAutoFit/>
          </a:bodyPr>
          <a:lstStyle/>
          <a:p>
            <a:pPr marL="12700">
              <a:spcBef>
                <a:spcPts val="120"/>
              </a:spcBef>
            </a:pPr>
            <a:r>
              <a:rPr sz="1200" b="1" spc="80" dirty="0">
                <a:latin typeface="Arial"/>
                <a:cs typeface="Arial"/>
              </a:rPr>
              <a:t>Instruction</a:t>
            </a:r>
            <a:endParaRPr sz="1200">
              <a:latin typeface="Arial"/>
              <a:cs typeface="Arial"/>
            </a:endParaRPr>
          </a:p>
        </p:txBody>
      </p:sp>
      <p:sp>
        <p:nvSpPr>
          <p:cNvPr id="95" name="object 95"/>
          <p:cNvSpPr txBox="1"/>
          <p:nvPr/>
        </p:nvSpPr>
        <p:spPr>
          <a:xfrm>
            <a:off x="2706370" y="3973830"/>
            <a:ext cx="705485" cy="200055"/>
          </a:xfrm>
          <a:prstGeom prst="rect">
            <a:avLst/>
          </a:prstGeom>
        </p:spPr>
        <p:txBody>
          <a:bodyPr vert="horz" wrap="square" lIns="0" tIns="15240" rIns="0" bIns="0" rtlCol="0">
            <a:spAutoFit/>
          </a:bodyPr>
          <a:lstStyle/>
          <a:p>
            <a:pPr marL="12700">
              <a:spcBef>
                <a:spcPts val="120"/>
              </a:spcBef>
            </a:pPr>
            <a:r>
              <a:rPr sz="1200" b="1" spc="80" dirty="0">
                <a:latin typeface="Arial"/>
                <a:cs typeface="Arial"/>
              </a:rPr>
              <a:t>Me</a:t>
            </a:r>
            <a:r>
              <a:rPr sz="1200" b="1" spc="-185" dirty="0">
                <a:latin typeface="Arial"/>
                <a:cs typeface="Arial"/>
              </a:rPr>
              <a:t> </a:t>
            </a:r>
            <a:r>
              <a:rPr sz="1200" b="1" spc="90" dirty="0">
                <a:latin typeface="Arial"/>
                <a:cs typeface="Arial"/>
              </a:rPr>
              <a:t>mory</a:t>
            </a:r>
            <a:endParaRPr sz="1200">
              <a:latin typeface="Arial"/>
              <a:cs typeface="Arial"/>
            </a:endParaRPr>
          </a:p>
        </p:txBody>
      </p:sp>
      <p:sp>
        <p:nvSpPr>
          <p:cNvPr id="96" name="object 96"/>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97" name="object 97"/>
          <p:cNvGrpSpPr/>
          <p:nvPr/>
        </p:nvGrpSpPr>
        <p:grpSpPr>
          <a:xfrm>
            <a:off x="1588769" y="3164839"/>
            <a:ext cx="872490" cy="1135380"/>
            <a:chOff x="64769" y="3164839"/>
            <a:chExt cx="872490" cy="1135380"/>
          </a:xfrm>
        </p:grpSpPr>
        <p:sp>
          <p:nvSpPr>
            <p:cNvPr id="98" name="object 98"/>
            <p:cNvSpPr/>
            <p:nvPr/>
          </p:nvSpPr>
          <p:spPr>
            <a:xfrm>
              <a:off x="300990" y="3177539"/>
              <a:ext cx="335280" cy="1109980"/>
            </a:xfrm>
            <a:custGeom>
              <a:avLst/>
              <a:gdLst/>
              <a:ahLst/>
              <a:cxnLst/>
              <a:rect l="l" t="t" r="r" b="b"/>
              <a:pathLst>
                <a:path w="335280" h="1109979">
                  <a:moveTo>
                    <a:pt x="0" y="0"/>
                  </a:moveTo>
                  <a:lnTo>
                    <a:pt x="335280" y="0"/>
                  </a:lnTo>
                  <a:lnTo>
                    <a:pt x="335280" y="1109980"/>
                  </a:lnTo>
                  <a:lnTo>
                    <a:pt x="0" y="1109980"/>
                  </a:lnTo>
                  <a:lnTo>
                    <a:pt x="0" y="0"/>
                  </a:lnTo>
                  <a:close/>
                </a:path>
              </a:pathLst>
            </a:custGeom>
            <a:ln w="25400">
              <a:solidFill>
                <a:srgbClr val="000000"/>
              </a:solidFill>
            </a:ln>
          </p:spPr>
          <p:txBody>
            <a:bodyPr wrap="square" lIns="0" tIns="0" rIns="0" bIns="0" rtlCol="0"/>
            <a:lstStyle/>
            <a:p>
              <a:endParaRPr/>
            </a:p>
          </p:txBody>
        </p:sp>
        <p:sp>
          <p:nvSpPr>
            <p:cNvPr id="99" name="object 99"/>
            <p:cNvSpPr/>
            <p:nvPr/>
          </p:nvSpPr>
          <p:spPr>
            <a:xfrm>
              <a:off x="198119"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100" name="object 100"/>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sp>
          <p:nvSpPr>
            <p:cNvPr id="101" name="object 101"/>
            <p:cNvSpPr/>
            <p:nvPr/>
          </p:nvSpPr>
          <p:spPr>
            <a:xfrm>
              <a:off x="816610"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102" name="object 102"/>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grpSp>
      <p:sp>
        <p:nvSpPr>
          <p:cNvPr id="103" name="object 103"/>
          <p:cNvSpPr txBox="1"/>
          <p:nvPr/>
        </p:nvSpPr>
        <p:spPr>
          <a:xfrm>
            <a:off x="1871979" y="3354070"/>
            <a:ext cx="257810" cy="200055"/>
          </a:xfrm>
          <a:prstGeom prst="rect">
            <a:avLst/>
          </a:prstGeom>
        </p:spPr>
        <p:txBody>
          <a:bodyPr vert="horz" wrap="square" lIns="0" tIns="15240" rIns="0" bIns="0" rtlCol="0">
            <a:spAutoFit/>
          </a:bodyPr>
          <a:lstStyle/>
          <a:p>
            <a:pPr marL="12700">
              <a:spcBef>
                <a:spcPts val="120"/>
              </a:spcBef>
            </a:pPr>
            <a:r>
              <a:rPr sz="1200" b="1" spc="145" dirty="0">
                <a:latin typeface="Arial"/>
                <a:cs typeface="Arial"/>
              </a:rPr>
              <a:t>P</a:t>
            </a:r>
            <a:r>
              <a:rPr sz="1200" b="1" spc="10" dirty="0">
                <a:latin typeface="Arial"/>
                <a:cs typeface="Arial"/>
              </a:rPr>
              <a:t>C</a:t>
            </a:r>
            <a:endParaRPr sz="1200">
              <a:latin typeface="Arial"/>
              <a:cs typeface="Arial"/>
            </a:endParaRPr>
          </a:p>
        </p:txBody>
      </p:sp>
      <p:grpSp>
        <p:nvGrpSpPr>
          <p:cNvPr id="104" name="object 104"/>
          <p:cNvGrpSpPr/>
          <p:nvPr/>
        </p:nvGrpSpPr>
        <p:grpSpPr>
          <a:xfrm>
            <a:off x="2250440" y="2360929"/>
            <a:ext cx="872490" cy="102870"/>
            <a:chOff x="726440" y="2360929"/>
            <a:chExt cx="872490" cy="102870"/>
          </a:xfrm>
        </p:grpSpPr>
        <p:sp>
          <p:nvSpPr>
            <p:cNvPr id="105" name="object 105"/>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106" name="object 106"/>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107" name="object 107"/>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108" name="object 108"/>
          <p:cNvGrpSpPr/>
          <p:nvPr/>
        </p:nvGrpSpPr>
        <p:grpSpPr>
          <a:xfrm>
            <a:off x="2870200" y="2211070"/>
            <a:ext cx="661670" cy="971550"/>
            <a:chOff x="1346200" y="2211070"/>
            <a:chExt cx="661670" cy="971550"/>
          </a:xfrm>
        </p:grpSpPr>
        <p:sp>
          <p:nvSpPr>
            <p:cNvPr id="109" name="object 109"/>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110" name="object 110"/>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111" name="object 111"/>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112" name="object 112"/>
          <p:cNvSpPr/>
          <p:nvPr/>
        </p:nvSpPr>
        <p:spPr>
          <a:xfrm>
            <a:off x="1601469" y="1913889"/>
            <a:ext cx="6656070" cy="1814830"/>
          </a:xfrm>
          <a:custGeom>
            <a:avLst/>
            <a:gdLst/>
            <a:ahLst/>
            <a:cxnLst/>
            <a:rect l="l" t="t" r="r" b="b"/>
            <a:pathLst>
              <a:path w="6656070" h="1814829">
                <a:moveTo>
                  <a:pt x="661670" y="499110"/>
                </a:moveTo>
                <a:lnTo>
                  <a:pt x="661670" y="1814830"/>
                </a:lnTo>
              </a:path>
              <a:path w="6656070" h="1814829">
                <a:moveTo>
                  <a:pt x="0" y="111760"/>
                </a:moveTo>
                <a:lnTo>
                  <a:pt x="0" y="1814830"/>
                </a:lnTo>
              </a:path>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56070" y="0"/>
                </a:moveTo>
                <a:lnTo>
                  <a:pt x="1049020" y="0"/>
                </a:lnTo>
              </a:path>
            </a:pathLst>
          </a:custGeom>
          <a:ln w="25400">
            <a:solidFill>
              <a:srgbClr val="000000"/>
            </a:solidFill>
          </a:ln>
        </p:spPr>
        <p:txBody>
          <a:bodyPr wrap="square" lIns="0" tIns="0" rIns="0" bIns="0" rtlCol="0"/>
          <a:lstStyle/>
          <a:p>
            <a:endParaRPr/>
          </a:p>
        </p:txBody>
      </p:sp>
      <p:sp>
        <p:nvSpPr>
          <p:cNvPr id="113" name="object 113"/>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114" name="object 114"/>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115" name="object 115"/>
          <p:cNvSpPr txBox="1"/>
          <p:nvPr/>
        </p:nvSpPr>
        <p:spPr>
          <a:xfrm>
            <a:off x="10344151" y="4695191"/>
            <a:ext cx="97155" cy="116699"/>
          </a:xfrm>
          <a:prstGeom prst="rect">
            <a:avLst/>
          </a:prstGeom>
        </p:spPr>
        <p:txBody>
          <a:bodyPr vert="horz" wrap="square" lIns="0" tIns="16510" rIns="0" bIns="0" rtlCol="0">
            <a:spAutoFit/>
          </a:bodyPr>
          <a:lstStyle/>
          <a:p>
            <a:pPr marL="12700">
              <a:spcBef>
                <a:spcPts val="130"/>
              </a:spcBef>
            </a:pPr>
            <a:r>
              <a:rPr sz="650" b="1" spc="20" dirty="0">
                <a:latin typeface="Arial"/>
                <a:cs typeface="Arial"/>
              </a:rPr>
              <a:t>M</a:t>
            </a:r>
            <a:endParaRPr sz="650">
              <a:latin typeface="Arial"/>
              <a:cs typeface="Arial"/>
            </a:endParaRPr>
          </a:p>
        </p:txBody>
      </p:sp>
      <p:sp>
        <p:nvSpPr>
          <p:cNvPr id="116" name="object 116"/>
          <p:cNvSpPr txBox="1"/>
          <p:nvPr/>
        </p:nvSpPr>
        <p:spPr>
          <a:xfrm>
            <a:off x="10344150" y="4799330"/>
            <a:ext cx="87630"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U</a:t>
            </a:r>
            <a:endParaRPr sz="650">
              <a:latin typeface="Arial"/>
              <a:cs typeface="Arial"/>
            </a:endParaRPr>
          </a:p>
        </p:txBody>
      </p:sp>
      <p:sp>
        <p:nvSpPr>
          <p:cNvPr id="117" name="object 117"/>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118" name="object 118"/>
          <p:cNvGrpSpPr/>
          <p:nvPr/>
        </p:nvGrpSpPr>
        <p:grpSpPr>
          <a:xfrm>
            <a:off x="1588769" y="1746250"/>
            <a:ext cx="6681470" cy="2871470"/>
            <a:chOff x="64769" y="1746250"/>
            <a:chExt cx="6681470" cy="2871470"/>
          </a:xfrm>
        </p:grpSpPr>
        <p:sp>
          <p:nvSpPr>
            <p:cNvPr id="119" name="object 119"/>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20" name="object 120"/>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21" name="object 121"/>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22" name="object 122"/>
            <p:cNvSpPr/>
            <p:nvPr/>
          </p:nvSpPr>
          <p:spPr>
            <a:xfrm>
              <a:off x="962659" y="1758950"/>
              <a:ext cx="5770880" cy="1160780"/>
            </a:xfrm>
            <a:custGeom>
              <a:avLst/>
              <a:gdLst/>
              <a:ahLst/>
              <a:cxnLst/>
              <a:rect l="l" t="t" r="r" b="b"/>
              <a:pathLst>
                <a:path w="5770880" h="1160780">
                  <a:moveTo>
                    <a:pt x="5770880" y="1160779"/>
                  </a:moveTo>
                  <a:lnTo>
                    <a:pt x="515239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23" name="object 123"/>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24" name="object 124"/>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25" name="object 125"/>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26" name="object 126"/>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27" name="object 127"/>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28" name="object 128"/>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29" name="object 129"/>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30" name="object 130"/>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31" name="object 131"/>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32" name="object 132"/>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33" name="object 133"/>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34" name="object 134"/>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35" name="object 135"/>
          <p:cNvGrpSpPr/>
          <p:nvPr/>
        </p:nvGrpSpPr>
        <p:grpSpPr>
          <a:xfrm>
            <a:off x="2207260" y="3689350"/>
            <a:ext cx="2009139" cy="2378710"/>
            <a:chOff x="683259" y="3689350"/>
            <a:chExt cx="2009139" cy="2378710"/>
          </a:xfrm>
        </p:grpSpPr>
        <p:sp>
          <p:nvSpPr>
            <p:cNvPr id="136" name="object 136"/>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37" name="object 137"/>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38" name="object 138"/>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39" name="object 139"/>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40" name="object 140"/>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41" name="object 141"/>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42" name="object 142"/>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43" name="object 143"/>
          <p:cNvSpPr txBox="1"/>
          <p:nvPr/>
        </p:nvSpPr>
        <p:spPr>
          <a:xfrm>
            <a:off x="7522209"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44" name="object 144"/>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45" name="object 145"/>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sp>
        <p:nvSpPr>
          <p:cNvPr id="146" name="Rectangle 145"/>
          <p:cNvSpPr/>
          <p:nvPr/>
        </p:nvSpPr>
        <p:spPr>
          <a:xfrm>
            <a:off x="3201036" y="395278"/>
            <a:ext cx="6006773" cy="461665"/>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Executing Multiple Instructions  Clock Cycle 1</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8873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1981200"/>
            <a:ext cx="8454390" cy="3810000"/>
            <a:chOff x="0" y="1981200"/>
            <a:chExt cx="8454390" cy="3810000"/>
          </a:xfrm>
        </p:grpSpPr>
        <p:sp>
          <p:nvSpPr>
            <p:cNvPr id="3" name="object 3"/>
            <p:cNvSpPr/>
            <p:nvPr/>
          </p:nvSpPr>
          <p:spPr>
            <a:xfrm>
              <a:off x="2413000" y="3539489"/>
              <a:ext cx="2082800" cy="2251710"/>
            </a:xfrm>
            <a:custGeom>
              <a:avLst/>
              <a:gdLst/>
              <a:ahLst/>
              <a:cxnLst/>
              <a:rect l="l" t="t" r="r" b="b"/>
              <a:pathLst>
                <a:path w="2082800" h="2251710">
                  <a:moveTo>
                    <a:pt x="2082800" y="1447800"/>
                  </a:moveTo>
                  <a:lnTo>
                    <a:pt x="1778000" y="1447800"/>
                  </a:lnTo>
                  <a:lnTo>
                    <a:pt x="1778000" y="1178560"/>
                  </a:lnTo>
                  <a:lnTo>
                    <a:pt x="1473200" y="1178560"/>
                  </a:lnTo>
                  <a:lnTo>
                    <a:pt x="1473200" y="1447800"/>
                  </a:lnTo>
                  <a:lnTo>
                    <a:pt x="177800" y="1447800"/>
                  </a:lnTo>
                  <a:lnTo>
                    <a:pt x="177800" y="499110"/>
                  </a:lnTo>
                  <a:lnTo>
                    <a:pt x="652780" y="499110"/>
                  </a:lnTo>
                  <a:lnTo>
                    <a:pt x="652780" y="346710"/>
                  </a:lnTo>
                  <a:lnTo>
                    <a:pt x="177800" y="346710"/>
                  </a:lnTo>
                  <a:lnTo>
                    <a:pt x="177800" y="270510"/>
                  </a:lnTo>
                  <a:lnTo>
                    <a:pt x="635000" y="270510"/>
                  </a:lnTo>
                  <a:lnTo>
                    <a:pt x="635000" y="118110"/>
                  </a:lnTo>
                  <a:lnTo>
                    <a:pt x="0" y="118110"/>
                  </a:lnTo>
                  <a:lnTo>
                    <a:pt x="0" y="270510"/>
                  </a:lnTo>
                  <a:lnTo>
                    <a:pt x="25400" y="270510"/>
                  </a:lnTo>
                  <a:lnTo>
                    <a:pt x="25400" y="2251710"/>
                  </a:lnTo>
                  <a:lnTo>
                    <a:pt x="101600" y="2251710"/>
                  </a:lnTo>
                  <a:lnTo>
                    <a:pt x="177800" y="2251710"/>
                  </a:lnTo>
                  <a:lnTo>
                    <a:pt x="2082800" y="2251710"/>
                  </a:lnTo>
                  <a:lnTo>
                    <a:pt x="2082800" y="2099310"/>
                  </a:lnTo>
                  <a:lnTo>
                    <a:pt x="177800" y="2099310"/>
                  </a:lnTo>
                  <a:lnTo>
                    <a:pt x="177800" y="1568450"/>
                  </a:lnTo>
                  <a:lnTo>
                    <a:pt x="1473200" y="1568450"/>
                  </a:lnTo>
                  <a:lnTo>
                    <a:pt x="1473200" y="1864360"/>
                  </a:lnTo>
                  <a:lnTo>
                    <a:pt x="1778000" y="1864360"/>
                  </a:lnTo>
                  <a:lnTo>
                    <a:pt x="1778000" y="1568450"/>
                  </a:lnTo>
                  <a:lnTo>
                    <a:pt x="2082800" y="1568450"/>
                  </a:lnTo>
                  <a:lnTo>
                    <a:pt x="2082800" y="1447800"/>
                  </a:lnTo>
                  <a:close/>
                </a:path>
                <a:path w="2082800" h="2251710">
                  <a:moveTo>
                    <a:pt x="2082800" y="158750"/>
                  </a:moveTo>
                  <a:lnTo>
                    <a:pt x="1896110" y="158750"/>
                  </a:lnTo>
                  <a:lnTo>
                    <a:pt x="1896110" y="0"/>
                  </a:lnTo>
                  <a:lnTo>
                    <a:pt x="1438910" y="0"/>
                  </a:lnTo>
                  <a:lnTo>
                    <a:pt x="1438910" y="1066800"/>
                  </a:lnTo>
                  <a:lnTo>
                    <a:pt x="1896110" y="1066800"/>
                  </a:lnTo>
                  <a:lnTo>
                    <a:pt x="1896110" y="826770"/>
                  </a:lnTo>
                  <a:lnTo>
                    <a:pt x="2082800" y="826770"/>
                  </a:lnTo>
                  <a:lnTo>
                    <a:pt x="2082800" y="675640"/>
                  </a:lnTo>
                  <a:lnTo>
                    <a:pt x="1896110" y="675640"/>
                  </a:lnTo>
                  <a:lnTo>
                    <a:pt x="1896110" y="311150"/>
                  </a:lnTo>
                  <a:lnTo>
                    <a:pt x="2082800" y="311150"/>
                  </a:lnTo>
                  <a:lnTo>
                    <a:pt x="2082800" y="158750"/>
                  </a:lnTo>
                  <a:close/>
                </a:path>
              </a:pathLst>
            </a:custGeom>
            <a:solidFill>
              <a:srgbClr val="FF9900"/>
            </a:solidFill>
          </p:spPr>
          <p:txBody>
            <a:bodyPr wrap="square" lIns="0" tIns="0" rIns="0" bIns="0" rtlCol="0"/>
            <a:lstStyle/>
            <a:p>
              <a:endParaRPr/>
            </a:p>
          </p:txBody>
        </p:sp>
        <p:sp>
          <p:nvSpPr>
            <p:cNvPr id="4" name="object 4"/>
            <p:cNvSpPr/>
            <p:nvPr/>
          </p:nvSpPr>
          <p:spPr>
            <a:xfrm>
              <a:off x="2528570" y="5715000"/>
              <a:ext cx="1967230" cy="0"/>
            </a:xfrm>
            <a:custGeom>
              <a:avLst/>
              <a:gdLst/>
              <a:ahLst/>
              <a:cxnLst/>
              <a:rect l="l" t="t" r="r" b="b"/>
              <a:pathLst>
                <a:path w="1967229">
                  <a:moveTo>
                    <a:pt x="0" y="0"/>
                  </a:moveTo>
                  <a:lnTo>
                    <a:pt x="1967230" y="0"/>
                  </a:lnTo>
                </a:path>
              </a:pathLst>
            </a:custGeom>
            <a:ln w="17780">
              <a:solidFill>
                <a:srgbClr val="000000"/>
              </a:solidFill>
            </a:ln>
          </p:spPr>
          <p:txBody>
            <a:bodyPr wrap="square" lIns="0" tIns="0" rIns="0" bIns="0" rtlCol="0"/>
            <a:lstStyle/>
            <a:p>
              <a:endParaRPr/>
            </a:p>
          </p:txBody>
        </p:sp>
        <p:sp>
          <p:nvSpPr>
            <p:cNvPr id="5" name="object 5"/>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6" name="object 6"/>
            <p:cNvSpPr/>
            <p:nvPr/>
          </p:nvSpPr>
          <p:spPr>
            <a:xfrm>
              <a:off x="2950210"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2829560" y="4424679"/>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8" name="object 8"/>
            <p:cNvSpPr/>
            <p:nvPr/>
          </p:nvSpPr>
          <p:spPr>
            <a:xfrm>
              <a:off x="2966720" y="4157979"/>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9" name="object 9"/>
            <p:cNvSpPr/>
            <p:nvPr/>
          </p:nvSpPr>
          <p:spPr>
            <a:xfrm>
              <a:off x="2683510"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10" name="object 10"/>
            <p:cNvSpPr/>
            <p:nvPr/>
          </p:nvSpPr>
          <p:spPr>
            <a:xfrm>
              <a:off x="2829560" y="415797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 name="object 11"/>
            <p:cNvSpPr/>
            <p:nvPr/>
          </p:nvSpPr>
          <p:spPr>
            <a:xfrm>
              <a:off x="6010909" y="3856989"/>
              <a:ext cx="237490" cy="0"/>
            </a:xfrm>
            <a:custGeom>
              <a:avLst/>
              <a:gdLst/>
              <a:ahLst/>
              <a:cxnLst/>
              <a:rect l="l" t="t" r="r" b="b"/>
              <a:pathLst>
                <a:path w="237489">
                  <a:moveTo>
                    <a:pt x="0" y="0"/>
                  </a:moveTo>
                  <a:lnTo>
                    <a:pt x="237489" y="0"/>
                  </a:lnTo>
                </a:path>
              </a:pathLst>
            </a:custGeom>
            <a:ln w="17779">
              <a:solidFill>
                <a:srgbClr val="000000"/>
              </a:solidFill>
            </a:ln>
          </p:spPr>
          <p:txBody>
            <a:bodyPr wrap="square" lIns="0" tIns="0" rIns="0" bIns="0" rtlCol="0"/>
            <a:lstStyle/>
            <a:p>
              <a:endParaRPr/>
            </a:p>
          </p:txBody>
        </p:sp>
        <p:sp>
          <p:nvSpPr>
            <p:cNvPr id="12" name="object 12"/>
            <p:cNvSpPr/>
            <p:nvPr/>
          </p:nvSpPr>
          <p:spPr>
            <a:xfrm>
              <a:off x="0" y="1981199"/>
              <a:ext cx="2252980" cy="2589530"/>
            </a:xfrm>
            <a:custGeom>
              <a:avLst/>
              <a:gdLst/>
              <a:ahLst/>
              <a:cxnLst/>
              <a:rect l="l" t="t" r="r" b="b"/>
              <a:pathLst>
                <a:path w="2252980" h="2589529">
                  <a:moveTo>
                    <a:pt x="2090420" y="1522730"/>
                  </a:moveTo>
                  <a:lnTo>
                    <a:pt x="1633220" y="1522730"/>
                  </a:lnTo>
                  <a:lnTo>
                    <a:pt x="1633220" y="2589530"/>
                  </a:lnTo>
                  <a:lnTo>
                    <a:pt x="2090420" y="2589530"/>
                  </a:lnTo>
                  <a:lnTo>
                    <a:pt x="2090420" y="1522730"/>
                  </a:lnTo>
                  <a:close/>
                </a:path>
                <a:path w="2252980" h="2589529">
                  <a:moveTo>
                    <a:pt x="2252980" y="609600"/>
                  </a:moveTo>
                  <a:lnTo>
                    <a:pt x="2242820" y="609600"/>
                  </a:lnTo>
                  <a:lnTo>
                    <a:pt x="2242820" y="134620"/>
                  </a:lnTo>
                  <a:lnTo>
                    <a:pt x="2166620" y="134620"/>
                  </a:lnTo>
                  <a:lnTo>
                    <a:pt x="2166620" y="99060"/>
                  </a:lnTo>
                  <a:lnTo>
                    <a:pt x="2113280" y="99060"/>
                  </a:lnTo>
                  <a:lnTo>
                    <a:pt x="2113280" y="304800"/>
                  </a:lnTo>
                  <a:lnTo>
                    <a:pt x="2113280" y="609600"/>
                  </a:lnTo>
                  <a:lnTo>
                    <a:pt x="2014220" y="609600"/>
                  </a:lnTo>
                  <a:lnTo>
                    <a:pt x="2014220" y="304800"/>
                  </a:lnTo>
                  <a:lnTo>
                    <a:pt x="2113280" y="304800"/>
                  </a:lnTo>
                  <a:lnTo>
                    <a:pt x="2113280" y="99060"/>
                  </a:lnTo>
                  <a:lnTo>
                    <a:pt x="1176020" y="99060"/>
                  </a:lnTo>
                  <a:lnTo>
                    <a:pt x="1176020" y="304800"/>
                  </a:lnTo>
                  <a:lnTo>
                    <a:pt x="1633220" y="304800"/>
                  </a:lnTo>
                  <a:lnTo>
                    <a:pt x="1633220" y="381000"/>
                  </a:lnTo>
                  <a:lnTo>
                    <a:pt x="871220" y="381000"/>
                  </a:lnTo>
                  <a:lnTo>
                    <a:pt x="795020" y="381000"/>
                  </a:lnTo>
                  <a:lnTo>
                    <a:pt x="718820" y="381000"/>
                  </a:lnTo>
                  <a:lnTo>
                    <a:pt x="718820" y="1676400"/>
                  </a:lnTo>
                  <a:lnTo>
                    <a:pt x="642620" y="1676400"/>
                  </a:lnTo>
                  <a:lnTo>
                    <a:pt x="642620" y="1219200"/>
                  </a:lnTo>
                  <a:lnTo>
                    <a:pt x="490220" y="1219200"/>
                  </a:lnTo>
                  <a:lnTo>
                    <a:pt x="337820" y="1219200"/>
                  </a:lnTo>
                  <a:lnTo>
                    <a:pt x="337820" y="1676400"/>
                  </a:lnTo>
                  <a:lnTo>
                    <a:pt x="185420" y="1676400"/>
                  </a:lnTo>
                  <a:lnTo>
                    <a:pt x="185420" y="152400"/>
                  </a:lnTo>
                  <a:lnTo>
                    <a:pt x="990600" y="152400"/>
                  </a:lnTo>
                  <a:lnTo>
                    <a:pt x="990600" y="0"/>
                  </a:lnTo>
                  <a:lnTo>
                    <a:pt x="0" y="0"/>
                  </a:lnTo>
                  <a:lnTo>
                    <a:pt x="0" y="152400"/>
                  </a:lnTo>
                  <a:lnTo>
                    <a:pt x="33020" y="152400"/>
                  </a:lnTo>
                  <a:lnTo>
                    <a:pt x="33020" y="1817370"/>
                  </a:lnTo>
                  <a:lnTo>
                    <a:pt x="185420" y="1817370"/>
                  </a:lnTo>
                  <a:lnTo>
                    <a:pt x="185420" y="1828800"/>
                  </a:lnTo>
                  <a:lnTo>
                    <a:pt x="337820" y="1828800"/>
                  </a:lnTo>
                  <a:lnTo>
                    <a:pt x="337820" y="2319020"/>
                  </a:lnTo>
                  <a:lnTo>
                    <a:pt x="490220" y="2319020"/>
                  </a:lnTo>
                  <a:lnTo>
                    <a:pt x="490220" y="2307590"/>
                  </a:lnTo>
                  <a:lnTo>
                    <a:pt x="642620" y="2307590"/>
                  </a:lnTo>
                  <a:lnTo>
                    <a:pt x="642620" y="1828800"/>
                  </a:lnTo>
                  <a:lnTo>
                    <a:pt x="947420" y="1828800"/>
                  </a:lnTo>
                  <a:lnTo>
                    <a:pt x="947420" y="1676400"/>
                  </a:lnTo>
                  <a:lnTo>
                    <a:pt x="871220" y="1676400"/>
                  </a:lnTo>
                  <a:lnTo>
                    <a:pt x="871220" y="533400"/>
                  </a:lnTo>
                  <a:lnTo>
                    <a:pt x="1633220" y="533400"/>
                  </a:lnTo>
                  <a:lnTo>
                    <a:pt x="1633220" y="1219200"/>
                  </a:lnTo>
                  <a:lnTo>
                    <a:pt x="2014220" y="1219200"/>
                  </a:lnTo>
                  <a:lnTo>
                    <a:pt x="2014220" y="762000"/>
                  </a:lnTo>
                  <a:lnTo>
                    <a:pt x="2252980" y="762000"/>
                  </a:lnTo>
                  <a:lnTo>
                    <a:pt x="2252980" y="609600"/>
                  </a:lnTo>
                  <a:close/>
                </a:path>
              </a:pathLst>
            </a:custGeom>
            <a:solidFill>
              <a:srgbClr val="608EFC"/>
            </a:solidFill>
          </p:spPr>
          <p:txBody>
            <a:bodyPr wrap="square" lIns="0" tIns="0" rIns="0" bIns="0" rtlCol="0"/>
            <a:lstStyle/>
            <a:p>
              <a:endParaRPr/>
            </a:p>
          </p:txBody>
        </p:sp>
        <p:sp>
          <p:nvSpPr>
            <p:cNvPr id="13" name="object 13"/>
            <p:cNvSpPr/>
            <p:nvPr/>
          </p:nvSpPr>
          <p:spPr>
            <a:xfrm>
              <a:off x="4648200" y="5715000"/>
              <a:ext cx="3797300" cy="0"/>
            </a:xfrm>
            <a:custGeom>
              <a:avLst/>
              <a:gdLst/>
              <a:ahLst/>
              <a:cxnLst/>
              <a:rect l="l" t="t" r="r" b="b"/>
              <a:pathLst>
                <a:path w="3797300">
                  <a:moveTo>
                    <a:pt x="3657600" y="0"/>
                  </a:moveTo>
                  <a:lnTo>
                    <a:pt x="3797300" y="0"/>
                  </a:lnTo>
                </a:path>
                <a:path w="3797300">
                  <a:moveTo>
                    <a:pt x="0" y="0"/>
                  </a:moveTo>
                  <a:lnTo>
                    <a:pt x="1600200" y="0"/>
                  </a:lnTo>
                </a:path>
              </a:pathLst>
            </a:custGeom>
            <a:ln w="17780">
              <a:solidFill>
                <a:srgbClr val="000000"/>
              </a:solidFill>
            </a:ln>
          </p:spPr>
          <p:txBody>
            <a:bodyPr wrap="square" lIns="0" tIns="0" rIns="0" bIns="0" rtlCol="0"/>
            <a:lstStyle/>
            <a:p>
              <a:endParaRPr/>
            </a:p>
          </p:txBody>
        </p:sp>
        <p:sp>
          <p:nvSpPr>
            <p:cNvPr id="14" name="object 14"/>
            <p:cNvSpPr/>
            <p:nvPr/>
          </p:nvSpPr>
          <p:spPr>
            <a:xfrm>
              <a:off x="6605269"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15" name="object 15"/>
            <p:cNvSpPr/>
            <p:nvPr/>
          </p:nvSpPr>
          <p:spPr>
            <a:xfrm>
              <a:off x="6400800" y="3856989"/>
              <a:ext cx="273050" cy="0"/>
            </a:xfrm>
            <a:custGeom>
              <a:avLst/>
              <a:gdLst/>
              <a:ahLst/>
              <a:cxnLst/>
              <a:rect l="l" t="t" r="r" b="b"/>
              <a:pathLst>
                <a:path w="273050">
                  <a:moveTo>
                    <a:pt x="0" y="0"/>
                  </a:moveTo>
                  <a:lnTo>
                    <a:pt x="273050" y="0"/>
                  </a:lnTo>
                </a:path>
              </a:pathLst>
            </a:custGeom>
            <a:ln w="17779">
              <a:solidFill>
                <a:srgbClr val="000000"/>
              </a:solidFill>
            </a:ln>
          </p:spPr>
          <p:txBody>
            <a:bodyPr wrap="square" lIns="0" tIns="0" rIns="0" bIns="0" rtlCol="0"/>
            <a:lstStyle/>
            <a:p>
              <a:endParaRPr/>
            </a:p>
          </p:txBody>
        </p:sp>
        <p:sp>
          <p:nvSpPr>
            <p:cNvPr id="16" name="object 16"/>
            <p:cNvSpPr/>
            <p:nvPr/>
          </p:nvSpPr>
          <p:spPr>
            <a:xfrm>
              <a:off x="6400800" y="5715000"/>
              <a:ext cx="1752600" cy="0"/>
            </a:xfrm>
            <a:custGeom>
              <a:avLst/>
              <a:gdLst/>
              <a:ahLst/>
              <a:cxnLst/>
              <a:rect l="l" t="t" r="r" b="b"/>
              <a:pathLst>
                <a:path w="1752600">
                  <a:moveTo>
                    <a:pt x="0" y="0"/>
                  </a:moveTo>
                  <a:lnTo>
                    <a:pt x="1752600" y="0"/>
                  </a:lnTo>
                </a:path>
              </a:pathLst>
            </a:custGeom>
            <a:ln w="17780">
              <a:solidFill>
                <a:srgbClr val="000000"/>
              </a:solidFill>
            </a:ln>
          </p:spPr>
          <p:txBody>
            <a:bodyPr wrap="square" lIns="0" tIns="0" rIns="0" bIns="0" rtlCol="0"/>
            <a:lstStyle/>
            <a:p>
              <a:endParaRPr/>
            </a:p>
          </p:txBody>
        </p:sp>
      </p:grpSp>
      <p:sp>
        <p:nvSpPr>
          <p:cNvPr id="17" name="object 17"/>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8" name="object 18"/>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19" name="object 19"/>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20" name="object 20"/>
          <p:cNvSpPr txBox="1"/>
          <p:nvPr/>
        </p:nvSpPr>
        <p:spPr>
          <a:xfrm>
            <a:off x="4624071" y="3646170"/>
            <a:ext cx="281305" cy="159018"/>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p:txBody>
      </p:sp>
      <p:sp>
        <p:nvSpPr>
          <p:cNvPr id="21" name="object 21"/>
          <p:cNvSpPr txBox="1"/>
          <p:nvPr/>
        </p:nvSpPr>
        <p:spPr>
          <a:xfrm>
            <a:off x="4624071" y="3878579"/>
            <a:ext cx="281305" cy="402590"/>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a:p>
            <a:pPr marL="12700">
              <a:spcBef>
                <a:spcPts val="690"/>
              </a:spcBef>
            </a:pPr>
            <a:r>
              <a:rPr sz="950" b="1" spc="20" dirty="0">
                <a:latin typeface="Arial"/>
                <a:cs typeface="Arial"/>
              </a:rPr>
              <a:t>WN</a:t>
            </a:r>
            <a:endParaRPr sz="950">
              <a:latin typeface="Arial"/>
              <a:cs typeface="Arial"/>
            </a:endParaRPr>
          </a:p>
        </p:txBody>
      </p:sp>
      <p:sp>
        <p:nvSpPr>
          <p:cNvPr id="22" name="object 22"/>
          <p:cNvSpPr txBox="1"/>
          <p:nvPr/>
        </p:nvSpPr>
        <p:spPr>
          <a:xfrm>
            <a:off x="4624071"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3" name="object 23"/>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4" name="object 24"/>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25" name="object 25"/>
          <p:cNvGrpSpPr/>
          <p:nvPr/>
        </p:nvGrpSpPr>
        <p:grpSpPr>
          <a:xfrm>
            <a:off x="5845809" y="3526790"/>
            <a:ext cx="2269490" cy="1125220"/>
            <a:chOff x="4321809" y="3526790"/>
            <a:chExt cx="2269490" cy="1125220"/>
          </a:xfrm>
        </p:grpSpPr>
        <p:sp>
          <p:nvSpPr>
            <p:cNvPr id="26" name="object 26"/>
            <p:cNvSpPr/>
            <p:nvPr/>
          </p:nvSpPr>
          <p:spPr>
            <a:xfrm>
              <a:off x="4334509" y="3539490"/>
              <a:ext cx="1685289" cy="1099820"/>
            </a:xfrm>
            <a:custGeom>
              <a:avLst/>
              <a:gdLst/>
              <a:ahLst/>
              <a:cxnLst/>
              <a:rect l="l" t="t" r="r" b="b"/>
              <a:pathLst>
                <a:path w="1685289" h="1099820">
                  <a:moveTo>
                    <a:pt x="0" y="232410"/>
                  </a:moveTo>
                  <a:lnTo>
                    <a:pt x="161289" y="232410"/>
                  </a:lnTo>
                </a:path>
                <a:path w="1685289" h="1099820">
                  <a:moveTo>
                    <a:pt x="1203960" y="0"/>
                  </a:moveTo>
                  <a:lnTo>
                    <a:pt x="1203960" y="463550"/>
                  </a:lnTo>
                  <a:lnTo>
                    <a:pt x="1281429" y="541020"/>
                  </a:lnTo>
                  <a:lnTo>
                    <a:pt x="1203960" y="618490"/>
                  </a:lnTo>
                  <a:lnTo>
                    <a:pt x="1203960" y="1083310"/>
                  </a:lnTo>
                  <a:lnTo>
                    <a:pt x="1668779" y="850900"/>
                  </a:lnTo>
                  <a:lnTo>
                    <a:pt x="1668779" y="232410"/>
                  </a:lnTo>
                  <a:lnTo>
                    <a:pt x="1203960" y="0"/>
                  </a:lnTo>
                  <a:close/>
                </a:path>
                <a:path w="1685289" h="1099820">
                  <a:moveTo>
                    <a:pt x="1221739" y="16510"/>
                  </a:moveTo>
                  <a:lnTo>
                    <a:pt x="1221739" y="481330"/>
                  </a:lnTo>
                  <a:lnTo>
                    <a:pt x="1297939" y="558800"/>
                  </a:lnTo>
                  <a:lnTo>
                    <a:pt x="1221739" y="636270"/>
                  </a:lnTo>
                  <a:lnTo>
                    <a:pt x="1221739" y="1099820"/>
                  </a:lnTo>
                  <a:lnTo>
                    <a:pt x="1685289" y="868680"/>
                  </a:lnTo>
                  <a:lnTo>
                    <a:pt x="1685289" y="248920"/>
                  </a:lnTo>
                  <a:lnTo>
                    <a:pt x="1221739" y="16510"/>
                  </a:lnTo>
                  <a:close/>
                </a:path>
              </a:pathLst>
            </a:custGeom>
            <a:ln w="25400">
              <a:solidFill>
                <a:srgbClr val="000000"/>
              </a:solidFill>
            </a:ln>
          </p:spPr>
          <p:txBody>
            <a:bodyPr wrap="square" lIns="0" tIns="0" rIns="0" bIns="0" rtlCol="0"/>
            <a:lstStyle/>
            <a:p>
              <a:endParaRPr/>
            </a:p>
          </p:txBody>
        </p:sp>
        <p:sp>
          <p:nvSpPr>
            <p:cNvPr id="27" name="object 27"/>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28" name="object 28"/>
            <p:cNvSpPr/>
            <p:nvPr/>
          </p:nvSpPr>
          <p:spPr>
            <a:xfrm>
              <a:off x="4648199" y="3771900"/>
              <a:ext cx="1930400" cy="308610"/>
            </a:xfrm>
            <a:custGeom>
              <a:avLst/>
              <a:gdLst/>
              <a:ahLst/>
              <a:cxnLst/>
              <a:rect l="l" t="t" r="r" b="b"/>
              <a:pathLst>
                <a:path w="1930400" h="308610">
                  <a:moveTo>
                    <a:pt x="0" y="0"/>
                  </a:moveTo>
                  <a:lnTo>
                    <a:pt x="838200" y="0"/>
                  </a:lnTo>
                </a:path>
                <a:path w="1930400" h="308610">
                  <a:moveTo>
                    <a:pt x="1355089" y="308610"/>
                  </a:moveTo>
                  <a:lnTo>
                    <a:pt x="1600200" y="308610"/>
                  </a:lnTo>
                </a:path>
                <a:path w="1930400" h="308610">
                  <a:moveTo>
                    <a:pt x="1752600" y="308610"/>
                  </a:moveTo>
                  <a:lnTo>
                    <a:pt x="1930400" y="308610"/>
                  </a:lnTo>
                </a:path>
              </a:pathLst>
            </a:custGeom>
            <a:ln w="25400">
              <a:solidFill>
                <a:srgbClr val="000000"/>
              </a:solidFill>
            </a:ln>
          </p:spPr>
          <p:txBody>
            <a:bodyPr wrap="square" lIns="0" tIns="0" rIns="0" bIns="0" rtlCol="0"/>
            <a:lstStyle/>
            <a:p>
              <a:endParaRPr/>
            </a:p>
          </p:txBody>
        </p:sp>
      </p:grpSp>
      <p:sp>
        <p:nvSpPr>
          <p:cNvPr id="29" name="object 29"/>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30" name="object 30"/>
          <p:cNvGrpSpPr/>
          <p:nvPr/>
        </p:nvGrpSpPr>
        <p:grpSpPr>
          <a:xfrm>
            <a:off x="3566160" y="3173729"/>
            <a:ext cx="7070090" cy="3044190"/>
            <a:chOff x="2042160" y="3173729"/>
            <a:chExt cx="7070090" cy="3044190"/>
          </a:xfrm>
        </p:grpSpPr>
        <p:sp>
          <p:nvSpPr>
            <p:cNvPr id="31" name="object 31"/>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2" name="object 32"/>
            <p:cNvSpPr/>
            <p:nvPr/>
          </p:nvSpPr>
          <p:spPr>
            <a:xfrm>
              <a:off x="2413000" y="3728719"/>
              <a:ext cx="106680" cy="0"/>
            </a:xfrm>
            <a:custGeom>
              <a:avLst/>
              <a:gdLst/>
              <a:ahLst/>
              <a:cxnLst/>
              <a:rect l="l" t="t" r="r" b="b"/>
              <a:pathLst>
                <a:path w="106680">
                  <a:moveTo>
                    <a:pt x="0" y="0"/>
                  </a:moveTo>
                  <a:lnTo>
                    <a:pt x="106680" y="0"/>
                  </a:lnTo>
                </a:path>
              </a:pathLst>
            </a:custGeom>
            <a:ln w="25400">
              <a:solidFill>
                <a:srgbClr val="430000"/>
              </a:solidFill>
            </a:ln>
          </p:spPr>
          <p:txBody>
            <a:bodyPr wrap="square" lIns="0" tIns="0" rIns="0" bIns="0" rtlCol="0"/>
            <a:lstStyle/>
            <a:p>
              <a:endParaRPr/>
            </a:p>
          </p:txBody>
        </p:sp>
        <p:sp>
          <p:nvSpPr>
            <p:cNvPr id="33" name="object 33"/>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4" name="object 34"/>
            <p:cNvSpPr/>
            <p:nvPr/>
          </p:nvSpPr>
          <p:spPr>
            <a:xfrm>
              <a:off x="4334510" y="4269739"/>
              <a:ext cx="765810" cy="0"/>
            </a:xfrm>
            <a:custGeom>
              <a:avLst/>
              <a:gdLst/>
              <a:ahLst/>
              <a:cxnLst/>
              <a:rect l="l" t="t" r="r" b="b"/>
              <a:pathLst>
                <a:path w="765810">
                  <a:moveTo>
                    <a:pt x="0" y="0"/>
                  </a:moveTo>
                  <a:lnTo>
                    <a:pt x="161289" y="0"/>
                  </a:lnTo>
                </a:path>
                <a:path w="765810">
                  <a:moveTo>
                    <a:pt x="313689" y="0"/>
                  </a:moveTo>
                  <a:lnTo>
                    <a:pt x="765810" y="0"/>
                  </a:lnTo>
                </a:path>
              </a:pathLst>
            </a:custGeom>
            <a:ln w="25400">
              <a:solidFill>
                <a:srgbClr val="000000"/>
              </a:solidFill>
            </a:ln>
          </p:spPr>
          <p:txBody>
            <a:bodyPr wrap="square" lIns="0" tIns="0" rIns="0" bIns="0" rtlCol="0"/>
            <a:lstStyle/>
            <a:p>
              <a:endParaRPr/>
            </a:p>
          </p:txBody>
        </p:sp>
        <p:sp>
          <p:nvSpPr>
            <p:cNvPr id="35" name="object 35"/>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36" name="object 36"/>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37" name="object 37"/>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38" name="object 38"/>
            <p:cNvSpPr/>
            <p:nvPr/>
          </p:nvSpPr>
          <p:spPr>
            <a:xfrm>
              <a:off x="2054860" y="3728719"/>
              <a:ext cx="35560" cy="0"/>
            </a:xfrm>
            <a:custGeom>
              <a:avLst/>
              <a:gdLst/>
              <a:ahLst/>
              <a:cxnLst/>
              <a:rect l="l" t="t" r="r" b="b"/>
              <a:pathLst>
                <a:path w="35560">
                  <a:moveTo>
                    <a:pt x="0" y="0"/>
                  </a:moveTo>
                  <a:lnTo>
                    <a:pt x="35559" y="0"/>
                  </a:lnTo>
                </a:path>
              </a:pathLst>
            </a:custGeom>
            <a:ln w="25400">
              <a:solidFill>
                <a:srgbClr val="430000"/>
              </a:solidFill>
            </a:ln>
          </p:spPr>
          <p:txBody>
            <a:bodyPr wrap="square" lIns="0" tIns="0" rIns="0" bIns="0" rtlCol="0"/>
            <a:lstStyle/>
            <a:p>
              <a:endParaRPr/>
            </a:p>
          </p:txBody>
        </p:sp>
      </p:grpSp>
      <p:sp>
        <p:nvSpPr>
          <p:cNvPr id="39" name="object 39"/>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40" name="object 40"/>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1" name="object 41"/>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2" name="object 42"/>
          <p:cNvGrpSpPr/>
          <p:nvPr/>
        </p:nvGrpSpPr>
        <p:grpSpPr>
          <a:xfrm>
            <a:off x="4030980" y="4992370"/>
            <a:ext cx="1831975" cy="102870"/>
            <a:chOff x="2506979" y="4992370"/>
            <a:chExt cx="1831975" cy="102870"/>
          </a:xfrm>
        </p:grpSpPr>
        <p:sp>
          <p:nvSpPr>
            <p:cNvPr id="43" name="object 43"/>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4" name="object 44"/>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45" name="object 45"/>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46" name="object 46"/>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47" name="object 47"/>
          <p:cNvGrpSpPr/>
          <p:nvPr/>
        </p:nvGrpSpPr>
        <p:grpSpPr>
          <a:xfrm>
            <a:off x="4030979" y="3716020"/>
            <a:ext cx="6605270" cy="1341120"/>
            <a:chOff x="2506979" y="3716020"/>
            <a:chExt cx="6605270" cy="1341120"/>
          </a:xfrm>
        </p:grpSpPr>
        <p:sp>
          <p:nvSpPr>
            <p:cNvPr id="48" name="object 48"/>
            <p:cNvSpPr/>
            <p:nvPr/>
          </p:nvSpPr>
          <p:spPr>
            <a:xfrm>
              <a:off x="4179569" y="5044440"/>
              <a:ext cx="619760" cy="0"/>
            </a:xfrm>
            <a:custGeom>
              <a:avLst/>
              <a:gdLst/>
              <a:ahLst/>
              <a:cxnLst/>
              <a:rect l="l" t="t" r="r" b="b"/>
              <a:pathLst>
                <a:path w="619760">
                  <a:moveTo>
                    <a:pt x="0" y="0"/>
                  </a:moveTo>
                  <a:lnTo>
                    <a:pt x="316229" y="0"/>
                  </a:lnTo>
                </a:path>
                <a:path w="619760">
                  <a:moveTo>
                    <a:pt x="468629" y="0"/>
                  </a:moveTo>
                  <a:lnTo>
                    <a:pt x="619759" y="0"/>
                  </a:lnTo>
                </a:path>
              </a:pathLst>
            </a:custGeom>
            <a:ln w="25400">
              <a:solidFill>
                <a:srgbClr val="000000"/>
              </a:solidFill>
            </a:ln>
          </p:spPr>
          <p:txBody>
            <a:bodyPr wrap="square" lIns="0" tIns="0" rIns="0" bIns="0" rtlCol="0"/>
            <a:lstStyle/>
            <a:p>
              <a:endParaRPr/>
            </a:p>
          </p:txBody>
        </p:sp>
        <p:sp>
          <p:nvSpPr>
            <p:cNvPr id="49" name="object 49"/>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50" name="object 50"/>
            <p:cNvSpPr/>
            <p:nvPr/>
          </p:nvSpPr>
          <p:spPr>
            <a:xfrm>
              <a:off x="8944609" y="4889500"/>
              <a:ext cx="154940" cy="0"/>
            </a:xfrm>
            <a:custGeom>
              <a:avLst/>
              <a:gdLst/>
              <a:ahLst/>
              <a:cxnLst/>
              <a:rect l="l" t="t" r="r" b="b"/>
              <a:pathLst>
                <a:path w="154940">
                  <a:moveTo>
                    <a:pt x="154940" y="0"/>
                  </a:moveTo>
                  <a:lnTo>
                    <a:pt x="0" y="0"/>
                  </a:lnTo>
                </a:path>
              </a:pathLst>
            </a:custGeom>
            <a:ln w="25400">
              <a:solidFill>
                <a:srgbClr val="000000"/>
              </a:solidFill>
            </a:ln>
          </p:spPr>
          <p:txBody>
            <a:bodyPr wrap="square" lIns="0" tIns="0" rIns="0" bIns="0" rtlCol="0"/>
            <a:lstStyle/>
            <a:p>
              <a:endParaRPr/>
            </a:p>
          </p:txBody>
        </p:sp>
        <p:sp>
          <p:nvSpPr>
            <p:cNvPr id="51" name="object 51"/>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2" name="object 52"/>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53" name="object 53"/>
          <p:cNvSpPr txBox="1"/>
          <p:nvPr/>
        </p:nvSpPr>
        <p:spPr>
          <a:xfrm>
            <a:off x="8326119" y="4184650"/>
            <a:ext cx="1187450" cy="908582"/>
          </a:xfrm>
          <a:prstGeom prst="rect">
            <a:avLst/>
          </a:prstGeom>
          <a:ln w="25400">
            <a:solidFill>
              <a:srgbClr val="000000"/>
            </a:solidFill>
          </a:ln>
        </p:spPr>
        <p:txBody>
          <a:bodyPr vert="horz" wrap="square" lIns="0" tIns="3175" rIns="0" bIns="0" rtlCol="0">
            <a:spAutoFit/>
          </a:bodyPr>
          <a:lstStyle/>
          <a:p>
            <a:pPr>
              <a:spcBef>
                <a:spcPts val="25"/>
              </a:spcBef>
            </a:pPr>
            <a:endParaRPr sz="1150">
              <a:latin typeface="Times New Roman"/>
              <a:cs typeface="Times New Roman"/>
            </a:endParaRPr>
          </a:p>
          <a:p>
            <a:pPr marL="69850"/>
            <a:r>
              <a:rPr sz="950" b="1" spc="20" dirty="0">
                <a:latin typeface="Arial"/>
                <a:cs typeface="Arial"/>
              </a:rPr>
              <a:t>ADDR</a:t>
            </a:r>
            <a:endParaRPr sz="950">
              <a:latin typeface="Arial"/>
              <a:cs typeface="Arial"/>
            </a:endParaRPr>
          </a:p>
          <a:p>
            <a:pPr marR="10160" algn="ctr">
              <a:lnSpc>
                <a:spcPts val="1330"/>
              </a:lnSpc>
              <a:spcBef>
                <a:spcPts val="229"/>
              </a:spcBef>
            </a:pPr>
            <a:r>
              <a:rPr sz="1200" b="1" spc="90" dirty="0">
                <a:latin typeface="Arial"/>
                <a:cs typeface="Arial"/>
              </a:rPr>
              <a:t>Data</a:t>
            </a:r>
            <a:endParaRPr sz="1200">
              <a:latin typeface="Arial"/>
              <a:cs typeface="Arial"/>
            </a:endParaRPr>
          </a:p>
          <a:p>
            <a:pPr marL="274955">
              <a:lnSpc>
                <a:spcPts val="1330"/>
              </a:lnSpc>
            </a:pPr>
            <a:r>
              <a:rPr sz="1200" b="1" spc="80" dirty="0">
                <a:latin typeface="Arial"/>
                <a:cs typeface="Arial"/>
              </a:rPr>
              <a:t>Me</a:t>
            </a:r>
            <a:r>
              <a:rPr sz="1200" b="1" spc="-165"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69850">
              <a:spcBef>
                <a:spcPts val="570"/>
              </a:spcBef>
            </a:pPr>
            <a:r>
              <a:rPr sz="950" b="1" spc="15" dirty="0">
                <a:latin typeface="Arial"/>
                <a:cs typeface="Arial"/>
              </a:rPr>
              <a:t>WD</a:t>
            </a:r>
            <a:endParaRPr sz="950">
              <a:latin typeface="Arial"/>
              <a:cs typeface="Arial"/>
            </a:endParaRPr>
          </a:p>
        </p:txBody>
      </p:sp>
      <p:grpSp>
        <p:nvGrpSpPr>
          <p:cNvPr id="54" name="object 54"/>
          <p:cNvGrpSpPr/>
          <p:nvPr/>
        </p:nvGrpSpPr>
        <p:grpSpPr>
          <a:xfrm>
            <a:off x="3608705" y="3689985"/>
            <a:ext cx="4506595" cy="1873885"/>
            <a:chOff x="2084704" y="3689984"/>
            <a:chExt cx="4506595" cy="1873885"/>
          </a:xfrm>
        </p:grpSpPr>
        <p:sp>
          <p:nvSpPr>
            <p:cNvPr id="55" name="object 55"/>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56" name="object 56"/>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7" name="object 57"/>
            <p:cNvSpPr/>
            <p:nvPr/>
          </p:nvSpPr>
          <p:spPr>
            <a:xfrm>
              <a:off x="514350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70" y="430530"/>
                  </a:lnTo>
                  <a:lnTo>
                    <a:pt x="153670"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58" name="object 58"/>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59" name="object 59"/>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60" name="object 60"/>
          <p:cNvGrpSpPr/>
          <p:nvPr/>
        </p:nvGrpSpPr>
        <p:grpSpPr>
          <a:xfrm>
            <a:off x="6388100" y="3023236"/>
            <a:ext cx="3934460" cy="2540635"/>
            <a:chOff x="4864100" y="3023235"/>
            <a:chExt cx="3934460" cy="2540635"/>
          </a:xfrm>
        </p:grpSpPr>
        <p:sp>
          <p:nvSpPr>
            <p:cNvPr id="61" name="object 61"/>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2" name="object 62"/>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63" name="object 63"/>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4" name="object 64"/>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65" name="object 65"/>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6" name="object 66"/>
            <p:cNvSpPr/>
            <p:nvPr/>
          </p:nvSpPr>
          <p:spPr>
            <a:xfrm>
              <a:off x="4918710" y="4269740"/>
              <a:ext cx="1841500" cy="740410"/>
            </a:xfrm>
            <a:custGeom>
              <a:avLst/>
              <a:gdLst/>
              <a:ahLst/>
              <a:cxnLst/>
              <a:rect l="l" t="t" r="r" b="b"/>
              <a:pathLst>
                <a:path w="1841500" h="740410">
                  <a:moveTo>
                    <a:pt x="0" y="740410"/>
                  </a:moveTo>
                  <a:lnTo>
                    <a:pt x="1329689" y="740410"/>
                  </a:lnTo>
                </a:path>
                <a:path w="1841500" h="740410">
                  <a:moveTo>
                    <a:pt x="148208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67" name="object 67"/>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68" name="object 68"/>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69" name="object 69"/>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0" name="object 70"/>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1" name="object 71"/>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2" name="object 72"/>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3" name="object 73"/>
          <p:cNvGrpSpPr/>
          <p:nvPr/>
        </p:nvGrpSpPr>
        <p:grpSpPr>
          <a:xfrm>
            <a:off x="2432050" y="2593340"/>
            <a:ext cx="4828540" cy="2015489"/>
            <a:chOff x="908050" y="2593339"/>
            <a:chExt cx="4828540" cy="2015489"/>
          </a:xfrm>
        </p:grpSpPr>
        <p:sp>
          <p:nvSpPr>
            <p:cNvPr id="74" name="object 74"/>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920750" y="2645409"/>
              <a:ext cx="4754880" cy="1950720"/>
            </a:xfrm>
            <a:custGeom>
              <a:avLst/>
              <a:gdLst/>
              <a:ahLst/>
              <a:cxnLst/>
              <a:rect l="l" t="t" r="r" b="b"/>
              <a:pathLst>
                <a:path w="4754880" h="1950720">
                  <a:moveTo>
                    <a:pt x="3727450" y="0"/>
                  </a:moveTo>
                  <a:lnTo>
                    <a:pt x="4754880" y="0"/>
                  </a:lnTo>
                </a:path>
                <a:path w="4754880" h="1950720">
                  <a:moveTo>
                    <a:pt x="1056639" y="0"/>
                  </a:moveTo>
                  <a:lnTo>
                    <a:pt x="1339850" y="0"/>
                  </a:lnTo>
                </a:path>
                <a:path w="4754880" h="1950720">
                  <a:moveTo>
                    <a:pt x="0" y="842010"/>
                  </a:moveTo>
                  <a:lnTo>
                    <a:pt x="1151889" y="842010"/>
                  </a:lnTo>
                  <a:lnTo>
                    <a:pt x="1151889" y="1950720"/>
                  </a:lnTo>
                  <a:lnTo>
                    <a:pt x="0" y="1950720"/>
                  </a:lnTo>
                  <a:lnTo>
                    <a:pt x="0" y="842010"/>
                  </a:lnTo>
                  <a:close/>
                </a:path>
                <a:path w="4754880" h="1950720">
                  <a:moveTo>
                    <a:pt x="1492250" y="0"/>
                  </a:moveTo>
                  <a:lnTo>
                    <a:pt x="3575050" y="0"/>
                  </a:lnTo>
                </a:path>
              </a:pathLst>
            </a:custGeom>
            <a:ln w="25400">
              <a:solidFill>
                <a:srgbClr val="000000"/>
              </a:solidFill>
            </a:ln>
          </p:spPr>
          <p:txBody>
            <a:bodyPr wrap="square" lIns="0" tIns="0" rIns="0" bIns="0" rtlCol="0"/>
            <a:lstStyle/>
            <a:p>
              <a:endParaRPr/>
            </a:p>
          </p:txBody>
        </p:sp>
      </p:grpSp>
      <p:sp>
        <p:nvSpPr>
          <p:cNvPr id="76" name="object 76"/>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77" name="object 77"/>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78" name="object 78"/>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79" name="object 79"/>
          <p:cNvGrpSpPr/>
          <p:nvPr/>
        </p:nvGrpSpPr>
        <p:grpSpPr>
          <a:xfrm>
            <a:off x="1588769" y="3164839"/>
            <a:ext cx="872490" cy="1135380"/>
            <a:chOff x="64769" y="3164839"/>
            <a:chExt cx="872490" cy="1135380"/>
          </a:xfrm>
        </p:grpSpPr>
        <p:sp>
          <p:nvSpPr>
            <p:cNvPr id="80" name="object 80"/>
            <p:cNvSpPr/>
            <p:nvPr/>
          </p:nvSpPr>
          <p:spPr>
            <a:xfrm>
              <a:off x="300990" y="3177539"/>
              <a:ext cx="335280" cy="1109980"/>
            </a:xfrm>
            <a:custGeom>
              <a:avLst/>
              <a:gdLst/>
              <a:ahLst/>
              <a:cxnLst/>
              <a:rect l="l" t="t" r="r" b="b"/>
              <a:pathLst>
                <a:path w="335280" h="1109979">
                  <a:moveTo>
                    <a:pt x="0" y="0"/>
                  </a:moveTo>
                  <a:lnTo>
                    <a:pt x="335280" y="0"/>
                  </a:lnTo>
                  <a:lnTo>
                    <a:pt x="335280" y="1109980"/>
                  </a:lnTo>
                  <a:lnTo>
                    <a:pt x="0" y="1109980"/>
                  </a:lnTo>
                  <a:lnTo>
                    <a:pt x="0" y="0"/>
                  </a:lnTo>
                  <a:close/>
                </a:path>
              </a:pathLst>
            </a:custGeom>
            <a:ln w="25400">
              <a:solidFill>
                <a:srgbClr val="000000"/>
              </a:solidFill>
            </a:ln>
          </p:spPr>
          <p:txBody>
            <a:bodyPr wrap="square" lIns="0" tIns="0" rIns="0" bIns="0" rtlCol="0"/>
            <a:lstStyle/>
            <a:p>
              <a:endParaRPr/>
            </a:p>
          </p:txBody>
        </p:sp>
        <p:sp>
          <p:nvSpPr>
            <p:cNvPr id="81" name="object 81"/>
            <p:cNvSpPr/>
            <p:nvPr/>
          </p:nvSpPr>
          <p:spPr>
            <a:xfrm>
              <a:off x="198119"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sp>
          <p:nvSpPr>
            <p:cNvPr id="83" name="object 83"/>
            <p:cNvSpPr/>
            <p:nvPr/>
          </p:nvSpPr>
          <p:spPr>
            <a:xfrm>
              <a:off x="816610"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grpSp>
      <p:sp>
        <p:nvSpPr>
          <p:cNvPr id="85" name="object 85"/>
          <p:cNvSpPr txBox="1"/>
          <p:nvPr/>
        </p:nvSpPr>
        <p:spPr>
          <a:xfrm>
            <a:off x="1871979" y="3354070"/>
            <a:ext cx="257810" cy="200055"/>
          </a:xfrm>
          <a:prstGeom prst="rect">
            <a:avLst/>
          </a:prstGeom>
        </p:spPr>
        <p:txBody>
          <a:bodyPr vert="horz" wrap="square" lIns="0" tIns="15240" rIns="0" bIns="0" rtlCol="0">
            <a:spAutoFit/>
          </a:bodyPr>
          <a:lstStyle/>
          <a:p>
            <a:pPr marL="12700">
              <a:spcBef>
                <a:spcPts val="120"/>
              </a:spcBef>
            </a:pPr>
            <a:r>
              <a:rPr sz="1200" b="1" spc="145" dirty="0">
                <a:latin typeface="Arial"/>
                <a:cs typeface="Arial"/>
              </a:rPr>
              <a:t>P</a:t>
            </a:r>
            <a:r>
              <a:rPr sz="1200" b="1" spc="10" dirty="0">
                <a:latin typeface="Arial"/>
                <a:cs typeface="Arial"/>
              </a:rPr>
              <a:t>C</a:t>
            </a:r>
            <a:endParaRPr sz="1200">
              <a:latin typeface="Arial"/>
              <a:cs typeface="Arial"/>
            </a:endParaRPr>
          </a:p>
        </p:txBody>
      </p:sp>
      <p:grpSp>
        <p:nvGrpSpPr>
          <p:cNvPr id="86" name="object 86"/>
          <p:cNvGrpSpPr/>
          <p:nvPr/>
        </p:nvGrpSpPr>
        <p:grpSpPr>
          <a:xfrm>
            <a:off x="2250440" y="2360929"/>
            <a:ext cx="872490" cy="102870"/>
            <a:chOff x="726440" y="2360929"/>
            <a:chExt cx="872490" cy="102870"/>
          </a:xfrm>
        </p:grpSpPr>
        <p:sp>
          <p:nvSpPr>
            <p:cNvPr id="87" name="object 87"/>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88" name="object 88"/>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89" name="object 89"/>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90" name="object 90"/>
          <p:cNvGrpSpPr/>
          <p:nvPr/>
        </p:nvGrpSpPr>
        <p:grpSpPr>
          <a:xfrm>
            <a:off x="2870200" y="2211070"/>
            <a:ext cx="661670" cy="971550"/>
            <a:chOff x="1346200" y="2211070"/>
            <a:chExt cx="661670" cy="971550"/>
          </a:xfrm>
        </p:grpSpPr>
        <p:sp>
          <p:nvSpPr>
            <p:cNvPr id="91" name="object 91"/>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93" name="object 93"/>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4" name="object 94"/>
          <p:cNvSpPr/>
          <p:nvPr/>
        </p:nvSpPr>
        <p:spPr>
          <a:xfrm>
            <a:off x="1601469"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1670" y="499110"/>
                </a:moveTo>
                <a:lnTo>
                  <a:pt x="661670" y="1814830"/>
                </a:lnTo>
              </a:path>
              <a:path w="6656070" h="1814829">
                <a:moveTo>
                  <a:pt x="0" y="111760"/>
                </a:moveTo>
                <a:lnTo>
                  <a:pt x="0" y="1814830"/>
                </a:lnTo>
              </a:path>
              <a:path w="6656070" h="1814829">
                <a:moveTo>
                  <a:pt x="6656070" y="0"/>
                </a:moveTo>
                <a:lnTo>
                  <a:pt x="1049020" y="0"/>
                </a:lnTo>
              </a:path>
            </a:pathLst>
          </a:custGeom>
          <a:ln w="25400">
            <a:solidFill>
              <a:srgbClr val="000000"/>
            </a:solidFill>
          </a:ln>
        </p:spPr>
        <p:txBody>
          <a:bodyPr wrap="square" lIns="0" tIns="0" rIns="0" bIns="0" rtlCol="0"/>
          <a:lstStyle/>
          <a:p>
            <a:endParaRPr/>
          </a:p>
        </p:txBody>
      </p:sp>
      <p:sp>
        <p:nvSpPr>
          <p:cNvPr id="95" name="object 95"/>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96" name="object 96"/>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97" name="object 97"/>
          <p:cNvSpPr txBox="1"/>
          <p:nvPr/>
        </p:nvSpPr>
        <p:spPr>
          <a:xfrm>
            <a:off x="10344151"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98" name="object 98"/>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99" name="object 99"/>
          <p:cNvGrpSpPr/>
          <p:nvPr/>
        </p:nvGrpSpPr>
        <p:grpSpPr>
          <a:xfrm>
            <a:off x="1588769" y="1746250"/>
            <a:ext cx="6681470" cy="2871470"/>
            <a:chOff x="64769" y="1746250"/>
            <a:chExt cx="6681470" cy="2871470"/>
          </a:xfrm>
        </p:grpSpPr>
        <p:sp>
          <p:nvSpPr>
            <p:cNvPr id="100" name="object 100"/>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1" name="object 101"/>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2" name="object 102"/>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03" name="object 103"/>
            <p:cNvSpPr/>
            <p:nvPr/>
          </p:nvSpPr>
          <p:spPr>
            <a:xfrm>
              <a:off x="962659" y="1758950"/>
              <a:ext cx="5770880" cy="1160780"/>
            </a:xfrm>
            <a:custGeom>
              <a:avLst/>
              <a:gdLst/>
              <a:ahLst/>
              <a:cxnLst/>
              <a:rect l="l" t="t" r="r" b="b"/>
              <a:pathLst>
                <a:path w="5770880" h="1160780">
                  <a:moveTo>
                    <a:pt x="5152390" y="1160779"/>
                  </a:moveTo>
                  <a:lnTo>
                    <a:pt x="5285740" y="1160779"/>
                  </a:lnTo>
                </a:path>
                <a:path w="5770880" h="1160780">
                  <a:moveTo>
                    <a:pt x="543814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04" name="object 104"/>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05" name="object 105"/>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06" name="object 106"/>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07" name="object 107"/>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08" name="object 108"/>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09" name="object 109"/>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0" name="object 110"/>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11" name="object 111"/>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2" name="object 112"/>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3" name="object 113"/>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4" name="object 114"/>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5" name="object 115"/>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16" name="object 116"/>
          <p:cNvGrpSpPr/>
          <p:nvPr/>
        </p:nvGrpSpPr>
        <p:grpSpPr>
          <a:xfrm>
            <a:off x="2207260" y="3689350"/>
            <a:ext cx="2009139" cy="2378710"/>
            <a:chOff x="683259" y="3689350"/>
            <a:chExt cx="2009139" cy="2378710"/>
          </a:xfrm>
        </p:grpSpPr>
        <p:sp>
          <p:nvSpPr>
            <p:cNvPr id="117" name="object 117"/>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18" name="object 118"/>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19" name="object 119"/>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20" name="object 120"/>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1" name="object 121"/>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2" name="object 122"/>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3" name="object 123"/>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24" name="object 124"/>
          <p:cNvSpPr txBox="1"/>
          <p:nvPr/>
        </p:nvSpPr>
        <p:spPr>
          <a:xfrm>
            <a:off x="7522209"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25" name="object 125"/>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26" name="object 126"/>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27" name="object 127"/>
          <p:cNvGrpSpPr/>
          <p:nvPr/>
        </p:nvGrpSpPr>
        <p:grpSpPr>
          <a:xfrm>
            <a:off x="3614420" y="1657350"/>
            <a:ext cx="6234430" cy="4381500"/>
            <a:chOff x="2090420" y="1657350"/>
            <a:chExt cx="6234430" cy="4381500"/>
          </a:xfrm>
        </p:grpSpPr>
        <p:sp>
          <p:nvSpPr>
            <p:cNvPr id="128" name="object 128"/>
            <p:cNvSpPr/>
            <p:nvPr/>
          </p:nvSpPr>
          <p:spPr>
            <a:xfrm>
              <a:off x="2090420" y="3657600"/>
              <a:ext cx="170180" cy="152400"/>
            </a:xfrm>
            <a:custGeom>
              <a:avLst/>
              <a:gdLst/>
              <a:ahLst/>
              <a:cxnLst/>
              <a:rect l="l" t="t" r="r" b="b"/>
              <a:pathLst>
                <a:path w="170180" h="152400">
                  <a:moveTo>
                    <a:pt x="0" y="152400"/>
                  </a:moveTo>
                  <a:lnTo>
                    <a:pt x="170180" y="152400"/>
                  </a:lnTo>
                  <a:lnTo>
                    <a:pt x="170180" y="0"/>
                  </a:lnTo>
                  <a:lnTo>
                    <a:pt x="0" y="0"/>
                  </a:lnTo>
                  <a:lnTo>
                    <a:pt x="0" y="152400"/>
                  </a:lnTo>
                  <a:close/>
                </a:path>
              </a:pathLst>
            </a:custGeom>
            <a:solidFill>
              <a:srgbClr val="608EFC"/>
            </a:solidFill>
          </p:spPr>
          <p:txBody>
            <a:bodyPr wrap="square" lIns="0" tIns="0" rIns="0" bIns="0" rtlCol="0"/>
            <a:lstStyle/>
            <a:p>
              <a:endParaRPr/>
            </a:p>
          </p:txBody>
        </p:sp>
        <p:sp>
          <p:nvSpPr>
            <p:cNvPr id="129" name="object 129"/>
            <p:cNvSpPr/>
            <p:nvPr/>
          </p:nvSpPr>
          <p:spPr>
            <a:xfrm>
              <a:off x="44958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0" name="object 130"/>
            <p:cNvSpPr/>
            <p:nvPr/>
          </p:nvSpPr>
          <p:spPr>
            <a:xfrm>
              <a:off x="45034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9900"/>
            </a:solidFill>
          </p:spPr>
          <p:txBody>
            <a:bodyPr wrap="square" lIns="0" tIns="0" rIns="0" bIns="0" rtlCol="0"/>
            <a:lstStyle/>
            <a:p>
              <a:endParaRPr/>
            </a:p>
          </p:txBody>
        </p:sp>
        <p:sp>
          <p:nvSpPr>
            <p:cNvPr id="131" name="object 131"/>
            <p:cNvSpPr/>
            <p:nvPr/>
          </p:nvSpPr>
          <p:spPr>
            <a:xfrm>
              <a:off x="4495800" y="2188209"/>
              <a:ext cx="1905000" cy="3831590"/>
            </a:xfrm>
            <a:custGeom>
              <a:avLst/>
              <a:gdLst/>
              <a:ahLst/>
              <a:cxnLst/>
              <a:rect l="l" t="t" r="r" b="b"/>
              <a:pathLst>
                <a:path w="1905000" h="3831590">
                  <a:moveTo>
                    <a:pt x="76200" y="3831590"/>
                  </a:moveTo>
                  <a:lnTo>
                    <a:pt x="0" y="3831590"/>
                  </a:lnTo>
                  <a:lnTo>
                    <a:pt x="0" y="21589"/>
                  </a:lnTo>
                  <a:lnTo>
                    <a:pt x="152400" y="21589"/>
                  </a:lnTo>
                  <a:lnTo>
                    <a:pt x="152400" y="3831590"/>
                  </a:lnTo>
                  <a:lnTo>
                    <a:pt x="76200" y="3831590"/>
                  </a:lnTo>
                  <a:close/>
                </a:path>
                <a:path w="1905000" h="3831590">
                  <a:moveTo>
                    <a:pt x="1828800" y="3810000"/>
                  </a:moveTo>
                  <a:lnTo>
                    <a:pt x="1752600" y="3810000"/>
                  </a:lnTo>
                  <a:lnTo>
                    <a:pt x="1752600" y="0"/>
                  </a:lnTo>
                  <a:lnTo>
                    <a:pt x="1905000" y="0"/>
                  </a:lnTo>
                  <a:lnTo>
                    <a:pt x="1905000" y="3810000"/>
                  </a:lnTo>
                  <a:lnTo>
                    <a:pt x="1828800" y="3810000"/>
                  </a:lnTo>
                  <a:close/>
                </a:path>
              </a:pathLst>
            </a:custGeom>
            <a:ln w="38097">
              <a:solidFill>
                <a:srgbClr val="000000"/>
              </a:solidFill>
            </a:ln>
          </p:spPr>
          <p:txBody>
            <a:bodyPr wrap="square" lIns="0" tIns="0" rIns="0" bIns="0" rtlCol="0"/>
            <a:lstStyle/>
            <a:p>
              <a:endParaRPr/>
            </a:p>
          </p:txBody>
        </p:sp>
        <p:sp>
          <p:nvSpPr>
            <p:cNvPr id="132" name="object 132"/>
            <p:cNvSpPr/>
            <p:nvPr/>
          </p:nvSpPr>
          <p:spPr>
            <a:xfrm>
              <a:off x="6256020" y="5996940"/>
              <a:ext cx="76200" cy="22860"/>
            </a:xfrm>
            <a:custGeom>
              <a:avLst/>
              <a:gdLst/>
              <a:ahLst/>
              <a:cxnLst/>
              <a:rect l="l" t="t" r="r" b="b"/>
              <a:pathLst>
                <a:path w="76200" h="22860">
                  <a:moveTo>
                    <a:pt x="0" y="22860"/>
                  </a:moveTo>
                  <a:lnTo>
                    <a:pt x="76200" y="22860"/>
                  </a:lnTo>
                  <a:lnTo>
                    <a:pt x="76200" y="0"/>
                  </a:lnTo>
                  <a:lnTo>
                    <a:pt x="0" y="0"/>
                  </a:lnTo>
                  <a:lnTo>
                    <a:pt x="0" y="22860"/>
                  </a:lnTo>
                  <a:close/>
                </a:path>
              </a:pathLst>
            </a:custGeom>
            <a:solidFill>
              <a:srgbClr val="FF6600"/>
            </a:solidFill>
          </p:spPr>
          <p:txBody>
            <a:bodyPr wrap="square" lIns="0" tIns="0" rIns="0" bIns="0" rtlCol="0"/>
            <a:lstStyle/>
            <a:p>
              <a:endParaRPr/>
            </a:p>
          </p:txBody>
        </p:sp>
        <p:sp>
          <p:nvSpPr>
            <p:cNvPr id="133" name="object 133"/>
            <p:cNvSpPr/>
            <p:nvPr/>
          </p:nvSpPr>
          <p:spPr>
            <a:xfrm>
              <a:off x="6248400" y="2186940"/>
              <a:ext cx="152400" cy="3810000"/>
            </a:xfrm>
            <a:custGeom>
              <a:avLst/>
              <a:gdLst/>
              <a:ahLst/>
              <a:cxnLst/>
              <a:rect l="l" t="t" r="r" b="b"/>
              <a:pathLst>
                <a:path w="152400" h="3810000">
                  <a:moveTo>
                    <a:pt x="152400" y="0"/>
                  </a:moveTo>
                  <a:lnTo>
                    <a:pt x="0" y="0"/>
                  </a:lnTo>
                  <a:lnTo>
                    <a:pt x="0" y="3810000"/>
                  </a:lnTo>
                  <a:lnTo>
                    <a:pt x="152400" y="3810000"/>
                  </a:lnTo>
                  <a:close/>
                </a:path>
              </a:pathLst>
            </a:custGeom>
            <a:solidFill>
              <a:srgbClr val="FFFFFF"/>
            </a:solidFill>
          </p:spPr>
          <p:txBody>
            <a:bodyPr wrap="square" lIns="0" tIns="0" rIns="0" bIns="0" rtlCol="0"/>
            <a:lstStyle/>
            <a:p>
              <a:endParaRPr/>
            </a:p>
          </p:txBody>
        </p:sp>
        <p:sp>
          <p:nvSpPr>
            <p:cNvPr id="134" name="object 134"/>
            <p:cNvSpPr/>
            <p:nvPr/>
          </p:nvSpPr>
          <p:spPr>
            <a:xfrm>
              <a:off x="6248400" y="2186940"/>
              <a:ext cx="2057400" cy="3811270"/>
            </a:xfrm>
            <a:custGeom>
              <a:avLst/>
              <a:gdLst/>
              <a:ahLst/>
              <a:cxnLst/>
              <a:rect l="l" t="t" r="r" b="b"/>
              <a:pathLst>
                <a:path w="2057400" h="3811270">
                  <a:moveTo>
                    <a:pt x="76200" y="3810000"/>
                  </a:moveTo>
                  <a:lnTo>
                    <a:pt x="0" y="3810000"/>
                  </a:lnTo>
                  <a:lnTo>
                    <a:pt x="0" y="0"/>
                  </a:lnTo>
                  <a:lnTo>
                    <a:pt x="152400" y="0"/>
                  </a:lnTo>
                  <a:lnTo>
                    <a:pt x="152400" y="3810000"/>
                  </a:lnTo>
                  <a:lnTo>
                    <a:pt x="76200" y="3810000"/>
                  </a:lnTo>
                  <a:close/>
                </a:path>
                <a:path w="2057400" h="3811270">
                  <a:moveTo>
                    <a:pt x="1981200" y="3811270"/>
                  </a:moveTo>
                  <a:lnTo>
                    <a:pt x="1905000" y="3811270"/>
                  </a:lnTo>
                  <a:lnTo>
                    <a:pt x="1905000" y="1270"/>
                  </a:lnTo>
                  <a:lnTo>
                    <a:pt x="2057400" y="1270"/>
                  </a:lnTo>
                  <a:lnTo>
                    <a:pt x="2057400" y="3811270"/>
                  </a:lnTo>
                  <a:lnTo>
                    <a:pt x="1981200" y="3811270"/>
                  </a:lnTo>
                  <a:close/>
                </a:path>
              </a:pathLst>
            </a:custGeom>
            <a:ln w="38097">
              <a:solidFill>
                <a:srgbClr val="000000"/>
              </a:solidFill>
            </a:ln>
          </p:spPr>
          <p:txBody>
            <a:bodyPr wrap="square" lIns="0" tIns="0" rIns="0" bIns="0" rtlCol="0"/>
            <a:lstStyle/>
            <a:p>
              <a:endParaRPr/>
            </a:p>
          </p:txBody>
        </p:sp>
        <p:sp>
          <p:nvSpPr>
            <p:cNvPr id="135" name="object 135"/>
            <p:cNvSpPr/>
            <p:nvPr/>
          </p:nvSpPr>
          <p:spPr>
            <a:xfrm>
              <a:off x="81610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FF"/>
            </a:solidFill>
          </p:spPr>
          <p:txBody>
            <a:bodyPr wrap="square" lIns="0" tIns="0" rIns="0" bIns="0" rtlCol="0"/>
            <a:lstStyle/>
            <a:p>
              <a:endParaRPr/>
            </a:p>
          </p:txBody>
        </p:sp>
        <p:sp>
          <p:nvSpPr>
            <p:cNvPr id="136" name="object 136"/>
            <p:cNvSpPr/>
            <p:nvPr/>
          </p:nvSpPr>
          <p:spPr>
            <a:xfrm>
              <a:off x="2260600" y="2186940"/>
              <a:ext cx="6045200" cy="3832860"/>
            </a:xfrm>
            <a:custGeom>
              <a:avLst/>
              <a:gdLst/>
              <a:ahLst/>
              <a:cxnLst/>
              <a:rect l="l" t="t" r="r" b="b"/>
              <a:pathLst>
                <a:path w="6045200" h="3832860">
                  <a:moveTo>
                    <a:pt x="5969000" y="3810000"/>
                  </a:moveTo>
                  <a:lnTo>
                    <a:pt x="5892800" y="3810000"/>
                  </a:lnTo>
                  <a:lnTo>
                    <a:pt x="5892800" y="0"/>
                  </a:lnTo>
                  <a:lnTo>
                    <a:pt x="6045200" y="0"/>
                  </a:lnTo>
                  <a:lnTo>
                    <a:pt x="6045200" y="3810000"/>
                  </a:lnTo>
                  <a:lnTo>
                    <a:pt x="5969000" y="3810000"/>
                  </a:lnTo>
                  <a:close/>
                </a:path>
                <a:path w="6045200" h="3832860">
                  <a:moveTo>
                    <a:pt x="76200" y="3832860"/>
                  </a:moveTo>
                  <a:lnTo>
                    <a:pt x="0" y="3832860"/>
                  </a:lnTo>
                  <a:lnTo>
                    <a:pt x="0" y="22860"/>
                  </a:lnTo>
                  <a:lnTo>
                    <a:pt x="152400" y="22860"/>
                  </a:lnTo>
                  <a:lnTo>
                    <a:pt x="152400" y="3832860"/>
                  </a:lnTo>
                  <a:lnTo>
                    <a:pt x="76200" y="3832860"/>
                  </a:lnTo>
                  <a:close/>
                </a:path>
              </a:pathLst>
            </a:custGeom>
            <a:ln w="38097">
              <a:solidFill>
                <a:srgbClr val="000000"/>
              </a:solidFill>
            </a:ln>
          </p:spPr>
          <p:txBody>
            <a:bodyPr wrap="square" lIns="0" tIns="0" rIns="0" bIns="0" rtlCol="0"/>
            <a:lstStyle/>
            <a:p>
              <a:endParaRPr/>
            </a:p>
          </p:txBody>
        </p:sp>
        <p:sp>
          <p:nvSpPr>
            <p:cNvPr id="137" name="object 137"/>
            <p:cNvSpPr/>
            <p:nvPr/>
          </p:nvSpPr>
          <p:spPr>
            <a:xfrm>
              <a:off x="2268220" y="2209800"/>
              <a:ext cx="48260" cy="3810000"/>
            </a:xfrm>
            <a:custGeom>
              <a:avLst/>
              <a:gdLst/>
              <a:ahLst/>
              <a:cxnLst/>
              <a:rect l="l" t="t" r="r" b="b"/>
              <a:pathLst>
                <a:path w="48260" h="3810000">
                  <a:moveTo>
                    <a:pt x="0" y="3810000"/>
                  </a:moveTo>
                  <a:lnTo>
                    <a:pt x="48260" y="3810000"/>
                  </a:lnTo>
                  <a:lnTo>
                    <a:pt x="48260" y="0"/>
                  </a:lnTo>
                  <a:lnTo>
                    <a:pt x="0" y="0"/>
                  </a:lnTo>
                  <a:lnTo>
                    <a:pt x="0" y="3810000"/>
                  </a:lnTo>
                  <a:close/>
                </a:path>
              </a:pathLst>
            </a:custGeom>
            <a:solidFill>
              <a:srgbClr val="608EFC"/>
            </a:solidFill>
          </p:spPr>
          <p:txBody>
            <a:bodyPr wrap="square" lIns="0" tIns="0" rIns="0" bIns="0" rtlCol="0"/>
            <a:lstStyle/>
            <a:p>
              <a:endParaRPr/>
            </a:p>
          </p:txBody>
        </p:sp>
        <p:sp>
          <p:nvSpPr>
            <p:cNvPr id="138" name="object 138"/>
            <p:cNvSpPr/>
            <p:nvPr/>
          </p:nvSpPr>
          <p:spPr>
            <a:xfrm>
              <a:off x="2316480" y="2209800"/>
              <a:ext cx="74930" cy="3810000"/>
            </a:xfrm>
            <a:custGeom>
              <a:avLst/>
              <a:gdLst/>
              <a:ahLst/>
              <a:cxnLst/>
              <a:rect l="l" t="t" r="r" b="b"/>
              <a:pathLst>
                <a:path w="74930" h="3810000">
                  <a:moveTo>
                    <a:pt x="74930" y="0"/>
                  </a:moveTo>
                  <a:lnTo>
                    <a:pt x="0" y="0"/>
                  </a:lnTo>
                  <a:lnTo>
                    <a:pt x="0" y="3810000"/>
                  </a:lnTo>
                  <a:lnTo>
                    <a:pt x="74930" y="3810000"/>
                  </a:lnTo>
                  <a:close/>
                </a:path>
              </a:pathLst>
            </a:custGeom>
            <a:solidFill>
              <a:srgbClr val="FF9900"/>
            </a:solidFill>
          </p:spPr>
          <p:txBody>
            <a:bodyPr wrap="square" lIns="0" tIns="0" rIns="0" bIns="0" rtlCol="0"/>
            <a:lstStyle/>
            <a:p>
              <a:endParaRPr/>
            </a:p>
          </p:txBody>
        </p:sp>
        <p:sp>
          <p:nvSpPr>
            <p:cNvPr id="139" name="object 139"/>
            <p:cNvSpPr/>
            <p:nvPr/>
          </p:nvSpPr>
          <p:spPr>
            <a:xfrm>
              <a:off x="225044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40" name="object 140"/>
            <p:cNvSpPr/>
            <p:nvPr/>
          </p:nvSpPr>
          <p:spPr>
            <a:xfrm>
              <a:off x="24384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grpSp>
      <p:sp>
        <p:nvSpPr>
          <p:cNvPr id="141" name="object 141"/>
          <p:cNvSpPr txBox="1">
            <a:spLocks noGrp="1"/>
          </p:cNvSpPr>
          <p:nvPr>
            <p:ph type="title"/>
          </p:nvPr>
        </p:nvSpPr>
        <p:spPr>
          <a:xfrm>
            <a:off x="1271269" y="411668"/>
            <a:ext cx="10515600" cy="475130"/>
          </a:xfrm>
          <a:prstGeom prst="rect">
            <a:avLst/>
          </a:prstGeom>
        </p:spPr>
        <p:txBody>
          <a:bodyPr vert="horz" wrap="square" lIns="0" tIns="64135" rIns="0" bIns="0" rtlCol="0" anchor="ctr">
            <a:spAutoFit/>
          </a:bodyPr>
          <a:lstStyle/>
          <a:p>
            <a:pPr marL="1598930" marR="5080" indent="-1586230">
              <a:lnSpc>
                <a:spcPts val="3240"/>
              </a:lnSpc>
              <a:spcBef>
                <a:spcPts val="505"/>
              </a:spcBef>
            </a:pPr>
            <a:r>
              <a:rPr spc="-5" dirty="0"/>
              <a:t>Executing </a:t>
            </a:r>
            <a:r>
              <a:rPr spc="-10" dirty="0"/>
              <a:t>Multiple </a:t>
            </a:r>
            <a:r>
              <a:rPr spc="-5" dirty="0"/>
              <a:t>Instructions  Clock </a:t>
            </a:r>
            <a:r>
              <a:rPr spc="-10" dirty="0"/>
              <a:t>Cycle</a:t>
            </a:r>
            <a:r>
              <a:rPr spc="-15" dirty="0"/>
              <a:t> </a:t>
            </a:r>
            <a:r>
              <a:rPr dirty="0"/>
              <a:t>2</a:t>
            </a:r>
          </a:p>
        </p:txBody>
      </p:sp>
      <p:sp>
        <p:nvSpPr>
          <p:cNvPr id="142" name="object 142"/>
          <p:cNvSpPr txBox="1"/>
          <p:nvPr/>
        </p:nvSpPr>
        <p:spPr>
          <a:xfrm>
            <a:off x="4029710" y="1449070"/>
            <a:ext cx="1770380" cy="269240"/>
          </a:xfrm>
          <a:prstGeom prst="rect">
            <a:avLst/>
          </a:prstGeom>
        </p:spPr>
        <p:txBody>
          <a:bodyPr vert="horz" wrap="square" lIns="0" tIns="12700" rIns="0" bIns="0" rtlCol="0">
            <a:spAutoFit/>
          </a:bodyPr>
          <a:lstStyle/>
          <a:p>
            <a:pPr marL="12700">
              <a:spcBef>
                <a:spcPts val="100"/>
              </a:spcBef>
              <a:tabLst>
                <a:tab pos="700405" algn="l"/>
                <a:tab pos="1757045" algn="l"/>
              </a:tabLst>
            </a:pPr>
            <a:r>
              <a:rPr sz="1600" b="1" u="heavy" dirty="0">
                <a:uFill>
                  <a:solidFill>
                    <a:srgbClr val="000000"/>
                  </a:solidFill>
                </a:uFill>
                <a:latin typeface="Arial"/>
                <a:cs typeface="Arial"/>
              </a:rPr>
              <a:t> 	</a:t>
            </a:r>
            <a:r>
              <a:rPr sz="1600" b="1" u="heavy" spc="10" dirty="0">
                <a:uFill>
                  <a:solidFill>
                    <a:srgbClr val="000000"/>
                  </a:solidFill>
                </a:uFill>
                <a:latin typeface="Arial"/>
                <a:cs typeface="Arial"/>
              </a:rPr>
              <a:t>LW	</a:t>
            </a:r>
            <a:endParaRPr sz="1600">
              <a:latin typeface="Arial"/>
              <a:cs typeface="Arial"/>
            </a:endParaRPr>
          </a:p>
        </p:txBody>
      </p:sp>
      <p:sp>
        <p:nvSpPr>
          <p:cNvPr id="143" name="object 143"/>
          <p:cNvSpPr/>
          <p:nvPr/>
        </p:nvSpPr>
        <p:spPr>
          <a:xfrm>
            <a:off x="17526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sp>
        <p:nvSpPr>
          <p:cNvPr id="144" name="object 144"/>
          <p:cNvSpPr txBox="1"/>
          <p:nvPr/>
        </p:nvSpPr>
        <p:spPr>
          <a:xfrm>
            <a:off x="1819909" y="1449070"/>
            <a:ext cx="1770380" cy="269240"/>
          </a:xfrm>
          <a:prstGeom prst="rect">
            <a:avLst/>
          </a:prstGeom>
        </p:spPr>
        <p:txBody>
          <a:bodyPr vert="horz" wrap="square" lIns="0" tIns="12700" rIns="0" bIns="0" rtlCol="0">
            <a:spAutoFit/>
          </a:bodyPr>
          <a:lstStyle/>
          <a:p>
            <a:pPr marL="12700">
              <a:spcBef>
                <a:spcPts val="100"/>
              </a:spcBef>
              <a:tabLst>
                <a:tab pos="690245" algn="l"/>
                <a:tab pos="1757045" algn="l"/>
              </a:tabLst>
            </a:pPr>
            <a:r>
              <a:rPr sz="1600" b="1" u="heavy" dirty="0">
                <a:uFill>
                  <a:solidFill>
                    <a:srgbClr val="000000"/>
                  </a:solidFill>
                </a:uFill>
                <a:latin typeface="Arial"/>
                <a:cs typeface="Arial"/>
              </a:rPr>
              <a:t> 	</a:t>
            </a:r>
            <a:r>
              <a:rPr sz="1600" b="1" u="heavy" spc="55" dirty="0">
                <a:uFill>
                  <a:solidFill>
                    <a:srgbClr val="000000"/>
                  </a:solidFill>
                </a:uFill>
                <a:latin typeface="Arial"/>
                <a:cs typeface="Arial"/>
              </a:rPr>
              <a:t>SW	</a:t>
            </a:r>
            <a:endParaRPr sz="1600">
              <a:latin typeface="Arial"/>
              <a:cs typeface="Arial"/>
            </a:endParaRPr>
          </a:p>
        </p:txBody>
      </p:sp>
    </p:spTree>
    <p:extLst>
      <p:ext uri="{BB962C8B-B14F-4D97-AF65-F5344CB8AC3E}">
        <p14:creationId xmlns:p14="http://schemas.microsoft.com/office/powerpoint/2010/main" val="2381805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1981200"/>
            <a:ext cx="8454390" cy="3810000"/>
            <a:chOff x="0" y="1981200"/>
            <a:chExt cx="8454390" cy="3810000"/>
          </a:xfrm>
        </p:grpSpPr>
        <p:sp>
          <p:nvSpPr>
            <p:cNvPr id="3" name="object 3"/>
            <p:cNvSpPr/>
            <p:nvPr/>
          </p:nvSpPr>
          <p:spPr>
            <a:xfrm>
              <a:off x="4648200" y="3539489"/>
              <a:ext cx="1430020" cy="1587500"/>
            </a:xfrm>
            <a:custGeom>
              <a:avLst/>
              <a:gdLst/>
              <a:ahLst/>
              <a:cxnLst/>
              <a:rect l="l" t="t" r="r" b="b"/>
              <a:pathLst>
                <a:path w="1430020" h="1587500">
                  <a:moveTo>
                    <a:pt x="1430020" y="0"/>
                  </a:moveTo>
                  <a:lnTo>
                    <a:pt x="820420" y="0"/>
                  </a:lnTo>
                  <a:lnTo>
                    <a:pt x="820420" y="162560"/>
                  </a:lnTo>
                  <a:lnTo>
                    <a:pt x="0" y="162560"/>
                  </a:lnTo>
                  <a:lnTo>
                    <a:pt x="0" y="314960"/>
                  </a:lnTo>
                  <a:lnTo>
                    <a:pt x="820420" y="314960"/>
                  </a:lnTo>
                  <a:lnTo>
                    <a:pt x="820420" y="803910"/>
                  </a:lnTo>
                  <a:lnTo>
                    <a:pt x="685800" y="803910"/>
                  </a:lnTo>
                  <a:lnTo>
                    <a:pt x="685800" y="622300"/>
                  </a:lnTo>
                  <a:lnTo>
                    <a:pt x="457200" y="622300"/>
                  </a:lnTo>
                  <a:lnTo>
                    <a:pt x="457200" y="946150"/>
                  </a:lnTo>
                  <a:lnTo>
                    <a:pt x="119380" y="946150"/>
                  </a:lnTo>
                  <a:lnTo>
                    <a:pt x="119380" y="956310"/>
                  </a:lnTo>
                  <a:lnTo>
                    <a:pt x="81280" y="956310"/>
                  </a:lnTo>
                  <a:lnTo>
                    <a:pt x="81280" y="1431290"/>
                  </a:lnTo>
                  <a:lnTo>
                    <a:pt x="0" y="1431290"/>
                  </a:lnTo>
                  <a:lnTo>
                    <a:pt x="0" y="1582420"/>
                  </a:lnTo>
                  <a:lnTo>
                    <a:pt x="81280" y="1582420"/>
                  </a:lnTo>
                  <a:lnTo>
                    <a:pt x="81280" y="1587500"/>
                  </a:lnTo>
                  <a:lnTo>
                    <a:pt x="228600" y="1587500"/>
                  </a:lnTo>
                  <a:lnTo>
                    <a:pt x="228600" y="1120140"/>
                  </a:lnTo>
                  <a:lnTo>
                    <a:pt x="457200" y="1120140"/>
                  </a:lnTo>
                  <a:lnTo>
                    <a:pt x="457200" y="1156970"/>
                  </a:lnTo>
                  <a:lnTo>
                    <a:pt x="685800" y="1156970"/>
                  </a:lnTo>
                  <a:lnTo>
                    <a:pt x="685800" y="956310"/>
                  </a:lnTo>
                  <a:lnTo>
                    <a:pt x="820420" y="956310"/>
                  </a:lnTo>
                  <a:lnTo>
                    <a:pt x="820420" y="1089660"/>
                  </a:lnTo>
                  <a:lnTo>
                    <a:pt x="1430020" y="1089660"/>
                  </a:lnTo>
                  <a:lnTo>
                    <a:pt x="1430020" y="0"/>
                  </a:lnTo>
                  <a:close/>
                </a:path>
              </a:pathLst>
            </a:custGeom>
            <a:solidFill>
              <a:srgbClr val="FF9900"/>
            </a:solidFill>
          </p:spPr>
          <p:txBody>
            <a:bodyPr wrap="square" lIns="0" tIns="0" rIns="0" bIns="0" rtlCol="0"/>
            <a:lstStyle/>
            <a:p>
              <a:endParaRPr/>
            </a:p>
          </p:txBody>
        </p:sp>
        <p:sp>
          <p:nvSpPr>
            <p:cNvPr id="4" name="object 4"/>
            <p:cNvSpPr/>
            <p:nvPr/>
          </p:nvSpPr>
          <p:spPr>
            <a:xfrm>
              <a:off x="6010909" y="3856989"/>
              <a:ext cx="237490" cy="0"/>
            </a:xfrm>
            <a:custGeom>
              <a:avLst/>
              <a:gdLst/>
              <a:ahLst/>
              <a:cxnLst/>
              <a:rect l="l" t="t" r="r" b="b"/>
              <a:pathLst>
                <a:path w="237489">
                  <a:moveTo>
                    <a:pt x="0" y="0"/>
                  </a:moveTo>
                  <a:lnTo>
                    <a:pt x="237489" y="0"/>
                  </a:lnTo>
                </a:path>
              </a:pathLst>
            </a:custGeom>
            <a:ln w="17779">
              <a:solidFill>
                <a:srgbClr val="000000"/>
              </a:solidFill>
            </a:ln>
          </p:spPr>
          <p:txBody>
            <a:bodyPr wrap="square" lIns="0" tIns="0" rIns="0" bIns="0" rtlCol="0"/>
            <a:lstStyle/>
            <a:p>
              <a:endParaRPr/>
            </a:p>
          </p:txBody>
        </p:sp>
        <p:sp>
          <p:nvSpPr>
            <p:cNvPr id="5" name="object 5"/>
            <p:cNvSpPr/>
            <p:nvPr/>
          </p:nvSpPr>
          <p:spPr>
            <a:xfrm>
              <a:off x="2413000" y="3539489"/>
              <a:ext cx="2082800" cy="1864360"/>
            </a:xfrm>
            <a:custGeom>
              <a:avLst/>
              <a:gdLst/>
              <a:ahLst/>
              <a:cxnLst/>
              <a:rect l="l" t="t" r="r" b="b"/>
              <a:pathLst>
                <a:path w="2082800" h="1864360">
                  <a:moveTo>
                    <a:pt x="2082800" y="1447800"/>
                  </a:moveTo>
                  <a:lnTo>
                    <a:pt x="1778000" y="1447800"/>
                  </a:lnTo>
                  <a:lnTo>
                    <a:pt x="1778000" y="1178560"/>
                  </a:lnTo>
                  <a:lnTo>
                    <a:pt x="1473200" y="1178560"/>
                  </a:lnTo>
                  <a:lnTo>
                    <a:pt x="1473200" y="1447800"/>
                  </a:lnTo>
                  <a:lnTo>
                    <a:pt x="177800" y="1447800"/>
                  </a:lnTo>
                  <a:lnTo>
                    <a:pt x="177800" y="499110"/>
                  </a:lnTo>
                  <a:lnTo>
                    <a:pt x="652780" y="499110"/>
                  </a:lnTo>
                  <a:lnTo>
                    <a:pt x="652780" y="346710"/>
                  </a:lnTo>
                  <a:lnTo>
                    <a:pt x="177800" y="346710"/>
                  </a:lnTo>
                  <a:lnTo>
                    <a:pt x="177800" y="270510"/>
                  </a:lnTo>
                  <a:lnTo>
                    <a:pt x="635000" y="270510"/>
                  </a:lnTo>
                  <a:lnTo>
                    <a:pt x="635000" y="118110"/>
                  </a:lnTo>
                  <a:lnTo>
                    <a:pt x="0" y="118110"/>
                  </a:lnTo>
                  <a:lnTo>
                    <a:pt x="0" y="270510"/>
                  </a:lnTo>
                  <a:lnTo>
                    <a:pt x="25400" y="270510"/>
                  </a:lnTo>
                  <a:lnTo>
                    <a:pt x="25400" y="1565910"/>
                  </a:lnTo>
                  <a:lnTo>
                    <a:pt x="177800" y="1565910"/>
                  </a:lnTo>
                  <a:lnTo>
                    <a:pt x="177800" y="1568450"/>
                  </a:lnTo>
                  <a:lnTo>
                    <a:pt x="1473200" y="1568450"/>
                  </a:lnTo>
                  <a:lnTo>
                    <a:pt x="1473200" y="1864360"/>
                  </a:lnTo>
                  <a:lnTo>
                    <a:pt x="1778000" y="1864360"/>
                  </a:lnTo>
                  <a:lnTo>
                    <a:pt x="1778000" y="1568450"/>
                  </a:lnTo>
                  <a:lnTo>
                    <a:pt x="2082800" y="1568450"/>
                  </a:lnTo>
                  <a:lnTo>
                    <a:pt x="2082800" y="1447800"/>
                  </a:lnTo>
                  <a:close/>
                </a:path>
                <a:path w="2082800" h="1864360">
                  <a:moveTo>
                    <a:pt x="2082800" y="158750"/>
                  </a:moveTo>
                  <a:lnTo>
                    <a:pt x="1896110" y="158750"/>
                  </a:lnTo>
                  <a:lnTo>
                    <a:pt x="1896110" y="0"/>
                  </a:lnTo>
                  <a:lnTo>
                    <a:pt x="1438910" y="0"/>
                  </a:lnTo>
                  <a:lnTo>
                    <a:pt x="1438910" y="1066800"/>
                  </a:lnTo>
                  <a:lnTo>
                    <a:pt x="1896110" y="1066800"/>
                  </a:lnTo>
                  <a:lnTo>
                    <a:pt x="1896110" y="826770"/>
                  </a:lnTo>
                  <a:lnTo>
                    <a:pt x="2082800" y="826770"/>
                  </a:lnTo>
                  <a:lnTo>
                    <a:pt x="2082800" y="675640"/>
                  </a:lnTo>
                  <a:lnTo>
                    <a:pt x="1896110" y="675640"/>
                  </a:lnTo>
                  <a:lnTo>
                    <a:pt x="1896110" y="311150"/>
                  </a:lnTo>
                  <a:lnTo>
                    <a:pt x="2082800" y="311150"/>
                  </a:lnTo>
                  <a:lnTo>
                    <a:pt x="2082800" y="158750"/>
                  </a:lnTo>
                  <a:close/>
                </a:path>
              </a:pathLst>
            </a:custGeom>
            <a:solidFill>
              <a:srgbClr val="608EFC"/>
            </a:solidFill>
          </p:spPr>
          <p:txBody>
            <a:bodyPr wrap="square" lIns="0" tIns="0" rIns="0" bIns="0" rtlCol="0"/>
            <a:lstStyle/>
            <a:p>
              <a:endParaRPr/>
            </a:p>
          </p:txBody>
        </p:sp>
        <p:sp>
          <p:nvSpPr>
            <p:cNvPr id="6" name="object 6"/>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7" name="object 7"/>
            <p:cNvSpPr/>
            <p:nvPr/>
          </p:nvSpPr>
          <p:spPr>
            <a:xfrm>
              <a:off x="2950210"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8" name="object 8"/>
            <p:cNvSpPr/>
            <p:nvPr/>
          </p:nvSpPr>
          <p:spPr>
            <a:xfrm>
              <a:off x="2829560" y="4424679"/>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9" name="object 9"/>
            <p:cNvSpPr/>
            <p:nvPr/>
          </p:nvSpPr>
          <p:spPr>
            <a:xfrm>
              <a:off x="2966720" y="4157979"/>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10" name="object 10"/>
            <p:cNvSpPr/>
            <p:nvPr/>
          </p:nvSpPr>
          <p:spPr>
            <a:xfrm>
              <a:off x="2683510"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11" name="object 11"/>
            <p:cNvSpPr/>
            <p:nvPr/>
          </p:nvSpPr>
          <p:spPr>
            <a:xfrm>
              <a:off x="2829560" y="415797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2" name="object 12"/>
            <p:cNvSpPr/>
            <p:nvPr/>
          </p:nvSpPr>
          <p:spPr>
            <a:xfrm>
              <a:off x="2528570" y="5715000"/>
              <a:ext cx="1967230" cy="0"/>
            </a:xfrm>
            <a:custGeom>
              <a:avLst/>
              <a:gdLst/>
              <a:ahLst/>
              <a:cxnLst/>
              <a:rect l="l" t="t" r="r" b="b"/>
              <a:pathLst>
                <a:path w="1967229">
                  <a:moveTo>
                    <a:pt x="0" y="0"/>
                  </a:moveTo>
                  <a:lnTo>
                    <a:pt x="1967230" y="0"/>
                  </a:lnTo>
                </a:path>
              </a:pathLst>
            </a:custGeom>
            <a:ln w="17780">
              <a:solidFill>
                <a:srgbClr val="000000"/>
              </a:solidFill>
            </a:ln>
          </p:spPr>
          <p:txBody>
            <a:bodyPr wrap="square" lIns="0" tIns="0" rIns="0" bIns="0" rtlCol="0"/>
            <a:lstStyle/>
            <a:p>
              <a:endParaRPr/>
            </a:p>
          </p:txBody>
        </p:sp>
        <p:sp>
          <p:nvSpPr>
            <p:cNvPr id="13" name="object 13"/>
            <p:cNvSpPr/>
            <p:nvPr/>
          </p:nvSpPr>
          <p:spPr>
            <a:xfrm>
              <a:off x="0" y="1981199"/>
              <a:ext cx="2260600" cy="2589530"/>
            </a:xfrm>
            <a:custGeom>
              <a:avLst/>
              <a:gdLst/>
              <a:ahLst/>
              <a:cxnLst/>
              <a:rect l="l" t="t" r="r" b="b"/>
              <a:pathLst>
                <a:path w="2260600" h="2589529">
                  <a:moveTo>
                    <a:pt x="2252980" y="609600"/>
                  </a:moveTo>
                  <a:lnTo>
                    <a:pt x="2242820" y="609600"/>
                  </a:lnTo>
                  <a:lnTo>
                    <a:pt x="2242820" y="134620"/>
                  </a:lnTo>
                  <a:lnTo>
                    <a:pt x="2166620" y="134620"/>
                  </a:lnTo>
                  <a:lnTo>
                    <a:pt x="2166620" y="99060"/>
                  </a:lnTo>
                  <a:lnTo>
                    <a:pt x="2113280" y="99060"/>
                  </a:lnTo>
                  <a:lnTo>
                    <a:pt x="2113280" y="304800"/>
                  </a:lnTo>
                  <a:lnTo>
                    <a:pt x="2113280" y="609600"/>
                  </a:lnTo>
                  <a:lnTo>
                    <a:pt x="2014220" y="609600"/>
                  </a:lnTo>
                  <a:lnTo>
                    <a:pt x="2014220" y="304800"/>
                  </a:lnTo>
                  <a:lnTo>
                    <a:pt x="2113280" y="304800"/>
                  </a:lnTo>
                  <a:lnTo>
                    <a:pt x="2113280" y="99060"/>
                  </a:lnTo>
                  <a:lnTo>
                    <a:pt x="1176020" y="99060"/>
                  </a:lnTo>
                  <a:lnTo>
                    <a:pt x="1176020" y="304800"/>
                  </a:lnTo>
                  <a:lnTo>
                    <a:pt x="1633220" y="304800"/>
                  </a:lnTo>
                  <a:lnTo>
                    <a:pt x="1633220" y="381000"/>
                  </a:lnTo>
                  <a:lnTo>
                    <a:pt x="871220" y="381000"/>
                  </a:lnTo>
                  <a:lnTo>
                    <a:pt x="795020" y="381000"/>
                  </a:lnTo>
                  <a:lnTo>
                    <a:pt x="718820" y="381000"/>
                  </a:lnTo>
                  <a:lnTo>
                    <a:pt x="718820" y="1676400"/>
                  </a:lnTo>
                  <a:lnTo>
                    <a:pt x="642620" y="1676400"/>
                  </a:lnTo>
                  <a:lnTo>
                    <a:pt x="642620" y="1219200"/>
                  </a:lnTo>
                  <a:lnTo>
                    <a:pt x="490220" y="1219200"/>
                  </a:lnTo>
                  <a:lnTo>
                    <a:pt x="337820" y="1219200"/>
                  </a:lnTo>
                  <a:lnTo>
                    <a:pt x="337820" y="1676400"/>
                  </a:lnTo>
                  <a:lnTo>
                    <a:pt x="185420" y="1676400"/>
                  </a:lnTo>
                  <a:lnTo>
                    <a:pt x="185420" y="152400"/>
                  </a:lnTo>
                  <a:lnTo>
                    <a:pt x="990600" y="152400"/>
                  </a:lnTo>
                  <a:lnTo>
                    <a:pt x="990600" y="0"/>
                  </a:lnTo>
                  <a:lnTo>
                    <a:pt x="0" y="0"/>
                  </a:lnTo>
                  <a:lnTo>
                    <a:pt x="0" y="152400"/>
                  </a:lnTo>
                  <a:lnTo>
                    <a:pt x="33020" y="152400"/>
                  </a:lnTo>
                  <a:lnTo>
                    <a:pt x="33020" y="1817370"/>
                  </a:lnTo>
                  <a:lnTo>
                    <a:pt x="185420" y="1817370"/>
                  </a:lnTo>
                  <a:lnTo>
                    <a:pt x="185420" y="1828800"/>
                  </a:lnTo>
                  <a:lnTo>
                    <a:pt x="337820" y="1828800"/>
                  </a:lnTo>
                  <a:lnTo>
                    <a:pt x="337820" y="2319020"/>
                  </a:lnTo>
                  <a:lnTo>
                    <a:pt x="490220" y="2319020"/>
                  </a:lnTo>
                  <a:lnTo>
                    <a:pt x="490220" y="2307590"/>
                  </a:lnTo>
                  <a:lnTo>
                    <a:pt x="642620" y="2307590"/>
                  </a:lnTo>
                  <a:lnTo>
                    <a:pt x="642620" y="1828800"/>
                  </a:lnTo>
                  <a:lnTo>
                    <a:pt x="947420" y="1828800"/>
                  </a:lnTo>
                  <a:lnTo>
                    <a:pt x="947420" y="1676400"/>
                  </a:lnTo>
                  <a:lnTo>
                    <a:pt x="871220" y="1676400"/>
                  </a:lnTo>
                  <a:lnTo>
                    <a:pt x="871220" y="533400"/>
                  </a:lnTo>
                  <a:lnTo>
                    <a:pt x="1633220" y="533400"/>
                  </a:lnTo>
                  <a:lnTo>
                    <a:pt x="1633220" y="1219200"/>
                  </a:lnTo>
                  <a:lnTo>
                    <a:pt x="2014220" y="1219200"/>
                  </a:lnTo>
                  <a:lnTo>
                    <a:pt x="2014220" y="762000"/>
                  </a:lnTo>
                  <a:lnTo>
                    <a:pt x="2252980" y="762000"/>
                  </a:lnTo>
                  <a:lnTo>
                    <a:pt x="2252980" y="609600"/>
                  </a:lnTo>
                  <a:close/>
                </a:path>
                <a:path w="2260600" h="2589529">
                  <a:moveTo>
                    <a:pt x="2260600" y="1676400"/>
                  </a:moveTo>
                  <a:lnTo>
                    <a:pt x="2090420" y="1676400"/>
                  </a:lnTo>
                  <a:lnTo>
                    <a:pt x="2090420" y="1522730"/>
                  </a:lnTo>
                  <a:lnTo>
                    <a:pt x="1633220" y="1522730"/>
                  </a:lnTo>
                  <a:lnTo>
                    <a:pt x="1633220" y="2589530"/>
                  </a:lnTo>
                  <a:lnTo>
                    <a:pt x="2090420" y="2589530"/>
                  </a:lnTo>
                  <a:lnTo>
                    <a:pt x="2090420" y="1828800"/>
                  </a:lnTo>
                  <a:lnTo>
                    <a:pt x="2260600" y="1828800"/>
                  </a:lnTo>
                  <a:lnTo>
                    <a:pt x="2260600" y="1676400"/>
                  </a:lnTo>
                  <a:close/>
                </a:path>
              </a:pathLst>
            </a:custGeom>
            <a:solidFill>
              <a:srgbClr val="66FFFF"/>
            </a:solidFill>
          </p:spPr>
          <p:txBody>
            <a:bodyPr wrap="square" lIns="0" tIns="0" rIns="0" bIns="0" rtlCol="0"/>
            <a:lstStyle/>
            <a:p>
              <a:endParaRPr/>
            </a:p>
          </p:txBody>
        </p:sp>
        <p:sp>
          <p:nvSpPr>
            <p:cNvPr id="14" name="object 14"/>
            <p:cNvSpPr/>
            <p:nvPr/>
          </p:nvSpPr>
          <p:spPr>
            <a:xfrm>
              <a:off x="8305800" y="5715000"/>
              <a:ext cx="139700" cy="0"/>
            </a:xfrm>
            <a:custGeom>
              <a:avLst/>
              <a:gdLst/>
              <a:ahLst/>
              <a:cxnLst/>
              <a:rect l="l" t="t" r="r" b="b"/>
              <a:pathLst>
                <a:path w="139700">
                  <a:moveTo>
                    <a:pt x="0" y="0"/>
                  </a:moveTo>
                  <a:lnTo>
                    <a:pt x="139700" y="0"/>
                  </a:lnTo>
                </a:path>
              </a:pathLst>
            </a:custGeom>
            <a:ln w="17780">
              <a:solidFill>
                <a:srgbClr val="000000"/>
              </a:solidFill>
            </a:ln>
          </p:spPr>
          <p:txBody>
            <a:bodyPr wrap="square" lIns="0" tIns="0" rIns="0" bIns="0" rtlCol="0"/>
            <a:lstStyle/>
            <a:p>
              <a:endParaRPr/>
            </a:p>
          </p:txBody>
        </p:sp>
        <p:sp>
          <p:nvSpPr>
            <p:cNvPr id="15" name="object 15"/>
            <p:cNvSpPr/>
            <p:nvPr/>
          </p:nvSpPr>
          <p:spPr>
            <a:xfrm>
              <a:off x="4648200" y="5638800"/>
              <a:ext cx="1600200" cy="152400"/>
            </a:xfrm>
            <a:custGeom>
              <a:avLst/>
              <a:gdLst/>
              <a:ahLst/>
              <a:cxnLst/>
              <a:rect l="l" t="t" r="r" b="b"/>
              <a:pathLst>
                <a:path w="1600200" h="152400">
                  <a:moveTo>
                    <a:pt x="1600200" y="0"/>
                  </a:moveTo>
                  <a:lnTo>
                    <a:pt x="0" y="0"/>
                  </a:lnTo>
                  <a:lnTo>
                    <a:pt x="0" y="152400"/>
                  </a:lnTo>
                  <a:lnTo>
                    <a:pt x="1600200" y="152400"/>
                  </a:lnTo>
                  <a:close/>
                </a:path>
              </a:pathLst>
            </a:custGeom>
            <a:solidFill>
              <a:srgbClr val="FF9900"/>
            </a:solidFill>
          </p:spPr>
          <p:txBody>
            <a:bodyPr wrap="square" lIns="0" tIns="0" rIns="0" bIns="0" rtlCol="0"/>
            <a:lstStyle/>
            <a:p>
              <a:endParaRPr/>
            </a:p>
          </p:txBody>
        </p:sp>
        <p:sp>
          <p:nvSpPr>
            <p:cNvPr id="16" name="object 16"/>
            <p:cNvSpPr/>
            <p:nvPr/>
          </p:nvSpPr>
          <p:spPr>
            <a:xfrm>
              <a:off x="4648200" y="5706109"/>
              <a:ext cx="1600200" cy="17780"/>
            </a:xfrm>
            <a:custGeom>
              <a:avLst/>
              <a:gdLst/>
              <a:ahLst/>
              <a:cxnLst/>
              <a:rect l="l" t="t" r="r" b="b"/>
              <a:pathLst>
                <a:path w="1600200" h="17779">
                  <a:moveTo>
                    <a:pt x="0" y="17779"/>
                  </a:moveTo>
                  <a:lnTo>
                    <a:pt x="1600200" y="17779"/>
                  </a:lnTo>
                  <a:lnTo>
                    <a:pt x="1600200" y="0"/>
                  </a:lnTo>
                  <a:lnTo>
                    <a:pt x="0" y="0"/>
                  </a:lnTo>
                  <a:lnTo>
                    <a:pt x="0" y="17779"/>
                  </a:lnTo>
                  <a:close/>
                </a:path>
              </a:pathLst>
            </a:custGeom>
            <a:solidFill>
              <a:srgbClr val="000000"/>
            </a:solidFill>
          </p:spPr>
          <p:txBody>
            <a:bodyPr wrap="square" lIns="0" tIns="0" rIns="0" bIns="0" rtlCol="0"/>
            <a:lstStyle/>
            <a:p>
              <a:endParaRPr/>
            </a:p>
          </p:txBody>
        </p:sp>
        <p:sp>
          <p:nvSpPr>
            <p:cNvPr id="17" name="object 17"/>
            <p:cNvSpPr/>
            <p:nvPr/>
          </p:nvSpPr>
          <p:spPr>
            <a:xfrm>
              <a:off x="6605269"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6400800" y="3856989"/>
              <a:ext cx="273050" cy="0"/>
            </a:xfrm>
            <a:custGeom>
              <a:avLst/>
              <a:gdLst/>
              <a:ahLst/>
              <a:cxnLst/>
              <a:rect l="l" t="t" r="r" b="b"/>
              <a:pathLst>
                <a:path w="273050">
                  <a:moveTo>
                    <a:pt x="0" y="0"/>
                  </a:moveTo>
                  <a:lnTo>
                    <a:pt x="273050" y="0"/>
                  </a:lnTo>
                </a:path>
              </a:pathLst>
            </a:custGeom>
            <a:ln w="17779">
              <a:solidFill>
                <a:srgbClr val="000000"/>
              </a:solidFill>
            </a:ln>
          </p:spPr>
          <p:txBody>
            <a:bodyPr wrap="square" lIns="0" tIns="0" rIns="0" bIns="0" rtlCol="0"/>
            <a:lstStyle/>
            <a:p>
              <a:endParaRPr/>
            </a:p>
          </p:txBody>
        </p:sp>
        <p:sp>
          <p:nvSpPr>
            <p:cNvPr id="19" name="object 19"/>
            <p:cNvSpPr/>
            <p:nvPr/>
          </p:nvSpPr>
          <p:spPr>
            <a:xfrm>
              <a:off x="6400800" y="5715000"/>
              <a:ext cx="1752600" cy="0"/>
            </a:xfrm>
            <a:custGeom>
              <a:avLst/>
              <a:gdLst/>
              <a:ahLst/>
              <a:cxnLst/>
              <a:rect l="l" t="t" r="r" b="b"/>
              <a:pathLst>
                <a:path w="1752600">
                  <a:moveTo>
                    <a:pt x="0" y="0"/>
                  </a:moveTo>
                  <a:lnTo>
                    <a:pt x="1752600" y="0"/>
                  </a:lnTo>
                </a:path>
              </a:pathLst>
            </a:custGeom>
            <a:ln w="17780">
              <a:solidFill>
                <a:srgbClr val="000000"/>
              </a:solidFill>
            </a:ln>
          </p:spPr>
          <p:txBody>
            <a:bodyPr wrap="square" lIns="0" tIns="0" rIns="0" bIns="0" rtlCol="0"/>
            <a:lstStyle/>
            <a:p>
              <a:endParaRPr/>
            </a:p>
          </p:txBody>
        </p:sp>
      </p:grpSp>
      <p:sp>
        <p:nvSpPr>
          <p:cNvPr id="20" name="object 20"/>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21" name="object 21"/>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22" name="object 22"/>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23" name="object 23"/>
          <p:cNvSpPr txBox="1"/>
          <p:nvPr/>
        </p:nvSpPr>
        <p:spPr>
          <a:xfrm>
            <a:off x="4624071" y="3646170"/>
            <a:ext cx="281305" cy="159018"/>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p:txBody>
      </p:sp>
      <p:sp>
        <p:nvSpPr>
          <p:cNvPr id="24" name="object 24"/>
          <p:cNvSpPr txBox="1"/>
          <p:nvPr/>
        </p:nvSpPr>
        <p:spPr>
          <a:xfrm>
            <a:off x="4624071" y="3878579"/>
            <a:ext cx="281305" cy="402590"/>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a:p>
            <a:pPr marL="12700">
              <a:spcBef>
                <a:spcPts val="690"/>
              </a:spcBef>
            </a:pPr>
            <a:r>
              <a:rPr sz="950" b="1" spc="20" dirty="0">
                <a:latin typeface="Arial"/>
                <a:cs typeface="Arial"/>
              </a:rPr>
              <a:t>WN</a:t>
            </a:r>
            <a:endParaRPr sz="950">
              <a:latin typeface="Arial"/>
              <a:cs typeface="Arial"/>
            </a:endParaRPr>
          </a:p>
        </p:txBody>
      </p:sp>
      <p:sp>
        <p:nvSpPr>
          <p:cNvPr id="25" name="object 25"/>
          <p:cNvSpPr txBox="1"/>
          <p:nvPr/>
        </p:nvSpPr>
        <p:spPr>
          <a:xfrm>
            <a:off x="4624071"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6" name="object 26"/>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7" name="object 27"/>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28" name="object 28"/>
          <p:cNvGrpSpPr/>
          <p:nvPr/>
        </p:nvGrpSpPr>
        <p:grpSpPr>
          <a:xfrm>
            <a:off x="5845809" y="3526790"/>
            <a:ext cx="2269490" cy="1125220"/>
            <a:chOff x="4321809" y="3526790"/>
            <a:chExt cx="2269490" cy="1125220"/>
          </a:xfrm>
        </p:grpSpPr>
        <p:sp>
          <p:nvSpPr>
            <p:cNvPr id="29" name="object 29"/>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30" name="object 30"/>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31" name="object 31"/>
            <p:cNvSpPr/>
            <p:nvPr/>
          </p:nvSpPr>
          <p:spPr>
            <a:xfrm>
              <a:off x="4334509" y="3771900"/>
              <a:ext cx="2244090" cy="308610"/>
            </a:xfrm>
            <a:custGeom>
              <a:avLst/>
              <a:gdLst/>
              <a:ahLst/>
              <a:cxnLst/>
              <a:rect l="l" t="t" r="r" b="b"/>
              <a:pathLst>
                <a:path w="2244090" h="308610">
                  <a:moveTo>
                    <a:pt x="313689" y="0"/>
                  </a:moveTo>
                  <a:lnTo>
                    <a:pt x="1151889" y="0"/>
                  </a:lnTo>
                </a:path>
                <a:path w="2244090" h="308610">
                  <a:moveTo>
                    <a:pt x="0" y="0"/>
                  </a:moveTo>
                  <a:lnTo>
                    <a:pt x="161289" y="0"/>
                  </a:lnTo>
                </a:path>
                <a:path w="2244090" h="308610">
                  <a:moveTo>
                    <a:pt x="2066289" y="308610"/>
                  </a:moveTo>
                  <a:lnTo>
                    <a:pt x="2244090" y="308610"/>
                  </a:lnTo>
                </a:path>
              </a:pathLst>
            </a:custGeom>
            <a:ln w="25400">
              <a:solidFill>
                <a:srgbClr val="000000"/>
              </a:solidFill>
            </a:ln>
          </p:spPr>
          <p:txBody>
            <a:bodyPr wrap="square" lIns="0" tIns="0" rIns="0" bIns="0" rtlCol="0"/>
            <a:lstStyle/>
            <a:p>
              <a:endParaRPr/>
            </a:p>
          </p:txBody>
        </p:sp>
      </p:grpSp>
      <p:sp>
        <p:nvSpPr>
          <p:cNvPr id="32" name="object 32"/>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33" name="object 33"/>
          <p:cNvGrpSpPr/>
          <p:nvPr/>
        </p:nvGrpSpPr>
        <p:grpSpPr>
          <a:xfrm>
            <a:off x="3566160" y="3173729"/>
            <a:ext cx="7070090" cy="3044190"/>
            <a:chOff x="2042160" y="3173729"/>
            <a:chExt cx="7070090" cy="3044190"/>
          </a:xfrm>
        </p:grpSpPr>
        <p:sp>
          <p:nvSpPr>
            <p:cNvPr id="34" name="object 34"/>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5" name="object 35"/>
            <p:cNvSpPr/>
            <p:nvPr/>
          </p:nvSpPr>
          <p:spPr>
            <a:xfrm>
              <a:off x="2413000" y="3728719"/>
              <a:ext cx="106680" cy="0"/>
            </a:xfrm>
            <a:custGeom>
              <a:avLst/>
              <a:gdLst/>
              <a:ahLst/>
              <a:cxnLst/>
              <a:rect l="l" t="t" r="r" b="b"/>
              <a:pathLst>
                <a:path w="106680">
                  <a:moveTo>
                    <a:pt x="0" y="0"/>
                  </a:moveTo>
                  <a:lnTo>
                    <a:pt x="106680" y="0"/>
                  </a:lnTo>
                </a:path>
              </a:pathLst>
            </a:custGeom>
            <a:ln w="25400">
              <a:solidFill>
                <a:srgbClr val="430000"/>
              </a:solidFill>
            </a:ln>
          </p:spPr>
          <p:txBody>
            <a:bodyPr wrap="square" lIns="0" tIns="0" rIns="0" bIns="0" rtlCol="0"/>
            <a:lstStyle/>
            <a:p>
              <a:endParaRPr/>
            </a:p>
          </p:txBody>
        </p:sp>
        <p:sp>
          <p:nvSpPr>
            <p:cNvPr id="36" name="object 36"/>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4334510" y="4269739"/>
              <a:ext cx="765810" cy="0"/>
            </a:xfrm>
            <a:custGeom>
              <a:avLst/>
              <a:gdLst/>
              <a:ahLst/>
              <a:cxnLst/>
              <a:rect l="l" t="t" r="r" b="b"/>
              <a:pathLst>
                <a:path w="765810">
                  <a:moveTo>
                    <a:pt x="0" y="0"/>
                  </a:moveTo>
                  <a:lnTo>
                    <a:pt x="161289" y="0"/>
                  </a:lnTo>
                </a:path>
                <a:path w="765810">
                  <a:moveTo>
                    <a:pt x="313689" y="0"/>
                  </a:moveTo>
                  <a:lnTo>
                    <a:pt x="765810" y="0"/>
                  </a:lnTo>
                </a:path>
              </a:pathLst>
            </a:custGeom>
            <a:ln w="25400">
              <a:solidFill>
                <a:srgbClr val="000000"/>
              </a:solidFill>
            </a:ln>
          </p:spPr>
          <p:txBody>
            <a:bodyPr wrap="square" lIns="0" tIns="0" rIns="0" bIns="0" rtlCol="0"/>
            <a:lstStyle/>
            <a:p>
              <a:endParaRPr/>
            </a:p>
          </p:txBody>
        </p:sp>
        <p:sp>
          <p:nvSpPr>
            <p:cNvPr id="38" name="object 38"/>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39" name="object 39"/>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40" name="object 40"/>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41" name="object 41"/>
            <p:cNvSpPr/>
            <p:nvPr/>
          </p:nvSpPr>
          <p:spPr>
            <a:xfrm>
              <a:off x="2054860" y="3728719"/>
              <a:ext cx="196850" cy="0"/>
            </a:xfrm>
            <a:custGeom>
              <a:avLst/>
              <a:gdLst/>
              <a:ahLst/>
              <a:cxnLst/>
              <a:rect l="l" t="t" r="r" b="b"/>
              <a:pathLst>
                <a:path w="196850">
                  <a:moveTo>
                    <a:pt x="0" y="0"/>
                  </a:moveTo>
                  <a:lnTo>
                    <a:pt x="196850" y="0"/>
                  </a:lnTo>
                </a:path>
              </a:pathLst>
            </a:custGeom>
            <a:ln w="25400">
              <a:solidFill>
                <a:srgbClr val="430000"/>
              </a:solidFill>
            </a:ln>
          </p:spPr>
          <p:txBody>
            <a:bodyPr wrap="square" lIns="0" tIns="0" rIns="0" bIns="0" rtlCol="0"/>
            <a:lstStyle/>
            <a:p>
              <a:endParaRPr/>
            </a:p>
          </p:txBody>
        </p:sp>
      </p:grpSp>
      <p:sp>
        <p:nvSpPr>
          <p:cNvPr id="42" name="object 42"/>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43" name="object 43"/>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4" name="object 44"/>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5" name="object 45"/>
          <p:cNvGrpSpPr/>
          <p:nvPr/>
        </p:nvGrpSpPr>
        <p:grpSpPr>
          <a:xfrm>
            <a:off x="4030980" y="4992370"/>
            <a:ext cx="1831975" cy="102870"/>
            <a:chOff x="2506979" y="4992370"/>
            <a:chExt cx="1831975" cy="102870"/>
          </a:xfrm>
        </p:grpSpPr>
        <p:sp>
          <p:nvSpPr>
            <p:cNvPr id="46" name="object 46"/>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7" name="object 47"/>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48" name="object 48"/>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49" name="object 49"/>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50" name="object 50"/>
          <p:cNvGrpSpPr/>
          <p:nvPr/>
        </p:nvGrpSpPr>
        <p:grpSpPr>
          <a:xfrm>
            <a:off x="4030979" y="3716020"/>
            <a:ext cx="6605270" cy="1341120"/>
            <a:chOff x="2506979" y="3716020"/>
            <a:chExt cx="6605270" cy="1341120"/>
          </a:xfrm>
        </p:grpSpPr>
        <p:sp>
          <p:nvSpPr>
            <p:cNvPr id="51" name="object 51"/>
            <p:cNvSpPr/>
            <p:nvPr/>
          </p:nvSpPr>
          <p:spPr>
            <a:xfrm>
              <a:off x="4179569" y="5044440"/>
              <a:ext cx="619760" cy="0"/>
            </a:xfrm>
            <a:custGeom>
              <a:avLst/>
              <a:gdLst/>
              <a:ahLst/>
              <a:cxnLst/>
              <a:rect l="l" t="t" r="r" b="b"/>
              <a:pathLst>
                <a:path w="619760">
                  <a:moveTo>
                    <a:pt x="0" y="0"/>
                  </a:moveTo>
                  <a:lnTo>
                    <a:pt x="316229" y="0"/>
                  </a:lnTo>
                </a:path>
                <a:path w="619760">
                  <a:moveTo>
                    <a:pt x="468629" y="0"/>
                  </a:moveTo>
                  <a:lnTo>
                    <a:pt x="619759" y="0"/>
                  </a:lnTo>
                </a:path>
              </a:pathLst>
            </a:custGeom>
            <a:ln w="25400">
              <a:solidFill>
                <a:srgbClr val="000000"/>
              </a:solidFill>
            </a:ln>
          </p:spPr>
          <p:txBody>
            <a:bodyPr wrap="square" lIns="0" tIns="0" rIns="0" bIns="0" rtlCol="0"/>
            <a:lstStyle/>
            <a:p>
              <a:endParaRPr/>
            </a:p>
          </p:txBody>
        </p:sp>
        <p:sp>
          <p:nvSpPr>
            <p:cNvPr id="52" name="object 52"/>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53" name="object 53"/>
            <p:cNvSpPr/>
            <p:nvPr/>
          </p:nvSpPr>
          <p:spPr>
            <a:xfrm>
              <a:off x="8944609" y="4889500"/>
              <a:ext cx="154940" cy="0"/>
            </a:xfrm>
            <a:custGeom>
              <a:avLst/>
              <a:gdLst/>
              <a:ahLst/>
              <a:cxnLst/>
              <a:rect l="l" t="t" r="r" b="b"/>
              <a:pathLst>
                <a:path w="154940">
                  <a:moveTo>
                    <a:pt x="154940" y="0"/>
                  </a:moveTo>
                  <a:lnTo>
                    <a:pt x="0" y="0"/>
                  </a:lnTo>
                </a:path>
              </a:pathLst>
            </a:custGeom>
            <a:ln w="25400">
              <a:solidFill>
                <a:srgbClr val="000000"/>
              </a:solidFill>
            </a:ln>
          </p:spPr>
          <p:txBody>
            <a:bodyPr wrap="square" lIns="0" tIns="0" rIns="0" bIns="0" rtlCol="0"/>
            <a:lstStyle/>
            <a:p>
              <a:endParaRPr/>
            </a:p>
          </p:txBody>
        </p:sp>
        <p:sp>
          <p:nvSpPr>
            <p:cNvPr id="54" name="object 54"/>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56" name="object 56"/>
          <p:cNvSpPr txBox="1"/>
          <p:nvPr/>
        </p:nvSpPr>
        <p:spPr>
          <a:xfrm>
            <a:off x="8326119" y="4184650"/>
            <a:ext cx="1187450" cy="908582"/>
          </a:xfrm>
          <a:prstGeom prst="rect">
            <a:avLst/>
          </a:prstGeom>
          <a:ln w="25400">
            <a:solidFill>
              <a:srgbClr val="000000"/>
            </a:solidFill>
          </a:ln>
        </p:spPr>
        <p:txBody>
          <a:bodyPr vert="horz" wrap="square" lIns="0" tIns="3175" rIns="0" bIns="0" rtlCol="0">
            <a:spAutoFit/>
          </a:bodyPr>
          <a:lstStyle/>
          <a:p>
            <a:pPr>
              <a:spcBef>
                <a:spcPts val="25"/>
              </a:spcBef>
            </a:pPr>
            <a:endParaRPr sz="1150">
              <a:latin typeface="Times New Roman"/>
              <a:cs typeface="Times New Roman"/>
            </a:endParaRPr>
          </a:p>
          <a:p>
            <a:pPr marL="69850"/>
            <a:r>
              <a:rPr sz="950" b="1" spc="20" dirty="0">
                <a:latin typeface="Arial"/>
                <a:cs typeface="Arial"/>
              </a:rPr>
              <a:t>ADDR</a:t>
            </a:r>
            <a:endParaRPr sz="950">
              <a:latin typeface="Arial"/>
              <a:cs typeface="Arial"/>
            </a:endParaRPr>
          </a:p>
          <a:p>
            <a:pPr marR="10160" algn="ctr">
              <a:lnSpc>
                <a:spcPts val="1330"/>
              </a:lnSpc>
              <a:spcBef>
                <a:spcPts val="229"/>
              </a:spcBef>
            </a:pPr>
            <a:r>
              <a:rPr sz="1200" b="1" spc="90" dirty="0">
                <a:latin typeface="Arial"/>
                <a:cs typeface="Arial"/>
              </a:rPr>
              <a:t>Data</a:t>
            </a:r>
            <a:endParaRPr sz="1200">
              <a:latin typeface="Arial"/>
              <a:cs typeface="Arial"/>
            </a:endParaRPr>
          </a:p>
          <a:p>
            <a:pPr marL="274955">
              <a:lnSpc>
                <a:spcPts val="1330"/>
              </a:lnSpc>
            </a:pPr>
            <a:r>
              <a:rPr sz="1200" b="1" spc="80" dirty="0">
                <a:latin typeface="Arial"/>
                <a:cs typeface="Arial"/>
              </a:rPr>
              <a:t>Me</a:t>
            </a:r>
            <a:r>
              <a:rPr sz="1200" b="1" spc="-165"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69850">
              <a:spcBef>
                <a:spcPts val="570"/>
              </a:spcBef>
            </a:pPr>
            <a:r>
              <a:rPr sz="950" b="1" spc="15" dirty="0">
                <a:latin typeface="Arial"/>
                <a:cs typeface="Arial"/>
              </a:rPr>
              <a:t>WD</a:t>
            </a:r>
            <a:endParaRPr sz="950">
              <a:latin typeface="Arial"/>
              <a:cs typeface="Arial"/>
            </a:endParaRPr>
          </a:p>
        </p:txBody>
      </p:sp>
      <p:grpSp>
        <p:nvGrpSpPr>
          <p:cNvPr id="57" name="object 57"/>
          <p:cNvGrpSpPr/>
          <p:nvPr/>
        </p:nvGrpSpPr>
        <p:grpSpPr>
          <a:xfrm>
            <a:off x="3608705" y="3689985"/>
            <a:ext cx="4506595" cy="1873885"/>
            <a:chOff x="2084704" y="3689984"/>
            <a:chExt cx="4506595" cy="1873885"/>
          </a:xfrm>
        </p:grpSpPr>
        <p:sp>
          <p:nvSpPr>
            <p:cNvPr id="58" name="object 58"/>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59" name="object 59"/>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0" name="object 60"/>
            <p:cNvSpPr/>
            <p:nvPr/>
          </p:nvSpPr>
          <p:spPr>
            <a:xfrm>
              <a:off x="514350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70" y="430530"/>
                  </a:lnTo>
                  <a:lnTo>
                    <a:pt x="153670"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61" name="object 61"/>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62" name="object 62"/>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63" name="object 63"/>
          <p:cNvGrpSpPr/>
          <p:nvPr/>
        </p:nvGrpSpPr>
        <p:grpSpPr>
          <a:xfrm>
            <a:off x="6388100" y="3023236"/>
            <a:ext cx="3934460" cy="2540635"/>
            <a:chOff x="4864100" y="3023235"/>
            <a:chExt cx="3934460" cy="2540635"/>
          </a:xfrm>
        </p:grpSpPr>
        <p:sp>
          <p:nvSpPr>
            <p:cNvPr id="64" name="object 64"/>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66" name="object 66"/>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68" name="object 68"/>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4918710" y="4269740"/>
              <a:ext cx="1841500" cy="740410"/>
            </a:xfrm>
            <a:custGeom>
              <a:avLst/>
              <a:gdLst/>
              <a:ahLst/>
              <a:cxnLst/>
              <a:rect l="l" t="t" r="r" b="b"/>
              <a:pathLst>
                <a:path w="1841500" h="740410">
                  <a:moveTo>
                    <a:pt x="0" y="740410"/>
                  </a:moveTo>
                  <a:lnTo>
                    <a:pt x="1329689" y="740410"/>
                  </a:lnTo>
                </a:path>
                <a:path w="1841500" h="740410">
                  <a:moveTo>
                    <a:pt x="148208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70" name="object 70"/>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71" name="object 71"/>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72" name="object 72"/>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4" name="object 74"/>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5" name="object 75"/>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6" name="object 76"/>
          <p:cNvGrpSpPr/>
          <p:nvPr/>
        </p:nvGrpSpPr>
        <p:grpSpPr>
          <a:xfrm>
            <a:off x="2432050" y="2593340"/>
            <a:ext cx="4828540" cy="2015489"/>
            <a:chOff x="908050" y="2593339"/>
            <a:chExt cx="4828540" cy="2015489"/>
          </a:xfrm>
        </p:grpSpPr>
        <p:sp>
          <p:nvSpPr>
            <p:cNvPr id="77" name="object 77"/>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920750" y="2645409"/>
              <a:ext cx="4754880" cy="1950720"/>
            </a:xfrm>
            <a:custGeom>
              <a:avLst/>
              <a:gdLst/>
              <a:ahLst/>
              <a:cxnLst/>
              <a:rect l="l" t="t" r="r" b="b"/>
              <a:pathLst>
                <a:path w="4754880" h="1950720">
                  <a:moveTo>
                    <a:pt x="3727450" y="0"/>
                  </a:moveTo>
                  <a:lnTo>
                    <a:pt x="4754880" y="0"/>
                  </a:lnTo>
                </a:path>
                <a:path w="4754880" h="1950720">
                  <a:moveTo>
                    <a:pt x="1056639" y="0"/>
                  </a:moveTo>
                  <a:lnTo>
                    <a:pt x="1330960" y="0"/>
                  </a:lnTo>
                </a:path>
                <a:path w="4754880" h="1950720">
                  <a:moveTo>
                    <a:pt x="0" y="842010"/>
                  </a:moveTo>
                  <a:lnTo>
                    <a:pt x="1151889" y="842010"/>
                  </a:lnTo>
                  <a:lnTo>
                    <a:pt x="1151889" y="1950720"/>
                  </a:lnTo>
                  <a:lnTo>
                    <a:pt x="0" y="1950720"/>
                  </a:lnTo>
                  <a:lnTo>
                    <a:pt x="0" y="842010"/>
                  </a:lnTo>
                  <a:close/>
                </a:path>
                <a:path w="4754880" h="1950720">
                  <a:moveTo>
                    <a:pt x="1492250" y="0"/>
                  </a:moveTo>
                  <a:lnTo>
                    <a:pt x="3575050" y="0"/>
                  </a:lnTo>
                </a:path>
              </a:pathLst>
            </a:custGeom>
            <a:ln w="25400">
              <a:solidFill>
                <a:srgbClr val="000000"/>
              </a:solidFill>
            </a:ln>
          </p:spPr>
          <p:txBody>
            <a:bodyPr wrap="square" lIns="0" tIns="0" rIns="0" bIns="0" rtlCol="0"/>
            <a:lstStyle/>
            <a:p>
              <a:endParaRPr/>
            </a:p>
          </p:txBody>
        </p:sp>
      </p:grpSp>
      <p:sp>
        <p:nvSpPr>
          <p:cNvPr id="79" name="object 79"/>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80" name="object 80"/>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81" name="object 81"/>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82" name="object 82"/>
          <p:cNvGrpSpPr/>
          <p:nvPr/>
        </p:nvGrpSpPr>
        <p:grpSpPr>
          <a:xfrm>
            <a:off x="1588769" y="3164839"/>
            <a:ext cx="872490" cy="1135380"/>
            <a:chOff x="64769" y="3164839"/>
            <a:chExt cx="872490" cy="1135380"/>
          </a:xfrm>
        </p:grpSpPr>
        <p:sp>
          <p:nvSpPr>
            <p:cNvPr id="83" name="object 83"/>
            <p:cNvSpPr/>
            <p:nvPr/>
          </p:nvSpPr>
          <p:spPr>
            <a:xfrm>
              <a:off x="300990" y="3177539"/>
              <a:ext cx="335280" cy="1109980"/>
            </a:xfrm>
            <a:custGeom>
              <a:avLst/>
              <a:gdLst/>
              <a:ahLst/>
              <a:cxnLst/>
              <a:rect l="l" t="t" r="r" b="b"/>
              <a:pathLst>
                <a:path w="335280" h="1109979">
                  <a:moveTo>
                    <a:pt x="0" y="0"/>
                  </a:moveTo>
                  <a:lnTo>
                    <a:pt x="335280" y="0"/>
                  </a:lnTo>
                  <a:lnTo>
                    <a:pt x="335280" y="1109980"/>
                  </a:lnTo>
                  <a:lnTo>
                    <a:pt x="0" y="1109980"/>
                  </a:lnTo>
                  <a:lnTo>
                    <a:pt x="0" y="0"/>
                  </a:lnTo>
                  <a:close/>
                </a:path>
              </a:pathLst>
            </a:custGeom>
            <a:ln w="25400">
              <a:solidFill>
                <a:srgbClr val="000000"/>
              </a:solidFill>
            </a:ln>
          </p:spPr>
          <p:txBody>
            <a:bodyPr wrap="square" lIns="0" tIns="0" rIns="0" bIns="0" rtlCol="0"/>
            <a:lstStyle/>
            <a:p>
              <a:endParaRPr/>
            </a:p>
          </p:txBody>
        </p:sp>
        <p:sp>
          <p:nvSpPr>
            <p:cNvPr id="84" name="object 84"/>
            <p:cNvSpPr/>
            <p:nvPr/>
          </p:nvSpPr>
          <p:spPr>
            <a:xfrm>
              <a:off x="198119"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5" name="object 85"/>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sp>
          <p:nvSpPr>
            <p:cNvPr id="86" name="object 86"/>
            <p:cNvSpPr/>
            <p:nvPr/>
          </p:nvSpPr>
          <p:spPr>
            <a:xfrm>
              <a:off x="816610"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grpSp>
      <p:sp>
        <p:nvSpPr>
          <p:cNvPr id="88" name="object 88"/>
          <p:cNvSpPr txBox="1"/>
          <p:nvPr/>
        </p:nvSpPr>
        <p:spPr>
          <a:xfrm>
            <a:off x="1871979" y="3354070"/>
            <a:ext cx="257810" cy="200055"/>
          </a:xfrm>
          <a:prstGeom prst="rect">
            <a:avLst/>
          </a:prstGeom>
        </p:spPr>
        <p:txBody>
          <a:bodyPr vert="horz" wrap="square" lIns="0" tIns="15240" rIns="0" bIns="0" rtlCol="0">
            <a:spAutoFit/>
          </a:bodyPr>
          <a:lstStyle/>
          <a:p>
            <a:pPr marL="12700">
              <a:spcBef>
                <a:spcPts val="120"/>
              </a:spcBef>
            </a:pPr>
            <a:r>
              <a:rPr sz="1200" b="1" spc="145" dirty="0">
                <a:latin typeface="Arial"/>
                <a:cs typeface="Arial"/>
              </a:rPr>
              <a:t>P</a:t>
            </a:r>
            <a:r>
              <a:rPr sz="1200" b="1" spc="10" dirty="0">
                <a:latin typeface="Arial"/>
                <a:cs typeface="Arial"/>
              </a:rPr>
              <a:t>C</a:t>
            </a:r>
            <a:endParaRPr sz="1200">
              <a:latin typeface="Arial"/>
              <a:cs typeface="Arial"/>
            </a:endParaRPr>
          </a:p>
        </p:txBody>
      </p:sp>
      <p:grpSp>
        <p:nvGrpSpPr>
          <p:cNvPr id="89" name="object 89"/>
          <p:cNvGrpSpPr/>
          <p:nvPr/>
        </p:nvGrpSpPr>
        <p:grpSpPr>
          <a:xfrm>
            <a:off x="2250440" y="2360929"/>
            <a:ext cx="872490" cy="102870"/>
            <a:chOff x="726440" y="2360929"/>
            <a:chExt cx="872490" cy="102870"/>
          </a:xfrm>
        </p:grpSpPr>
        <p:sp>
          <p:nvSpPr>
            <p:cNvPr id="90" name="object 90"/>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91" name="object 91"/>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92" name="object 92"/>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93" name="object 93"/>
          <p:cNvGrpSpPr/>
          <p:nvPr/>
        </p:nvGrpSpPr>
        <p:grpSpPr>
          <a:xfrm>
            <a:off x="2870200" y="2211070"/>
            <a:ext cx="661670" cy="971550"/>
            <a:chOff x="1346200" y="2211070"/>
            <a:chExt cx="661670" cy="971550"/>
          </a:xfrm>
        </p:grpSpPr>
        <p:sp>
          <p:nvSpPr>
            <p:cNvPr id="94" name="object 94"/>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5" name="object 95"/>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96" name="object 96"/>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7" name="object 97"/>
          <p:cNvSpPr/>
          <p:nvPr/>
        </p:nvSpPr>
        <p:spPr>
          <a:xfrm>
            <a:off x="1601469"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1670" y="499110"/>
                </a:moveTo>
                <a:lnTo>
                  <a:pt x="661670" y="1814830"/>
                </a:lnTo>
              </a:path>
              <a:path w="6656070" h="1814829">
                <a:moveTo>
                  <a:pt x="0" y="111760"/>
                </a:moveTo>
                <a:lnTo>
                  <a:pt x="0" y="1814830"/>
                </a:lnTo>
              </a:path>
              <a:path w="6656070" h="1814829">
                <a:moveTo>
                  <a:pt x="6656070" y="0"/>
                </a:moveTo>
                <a:lnTo>
                  <a:pt x="1049020" y="0"/>
                </a:lnTo>
              </a:path>
            </a:pathLst>
          </a:custGeom>
          <a:ln w="25400">
            <a:solidFill>
              <a:srgbClr val="000000"/>
            </a:solidFill>
          </a:ln>
        </p:spPr>
        <p:txBody>
          <a:bodyPr wrap="square" lIns="0" tIns="0" rIns="0" bIns="0" rtlCol="0"/>
          <a:lstStyle/>
          <a:p>
            <a:endParaRPr/>
          </a:p>
        </p:txBody>
      </p:sp>
      <p:sp>
        <p:nvSpPr>
          <p:cNvPr id="98" name="object 98"/>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99" name="object 99"/>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100" name="object 100"/>
          <p:cNvSpPr txBox="1"/>
          <p:nvPr/>
        </p:nvSpPr>
        <p:spPr>
          <a:xfrm>
            <a:off x="10344151"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101" name="object 101"/>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102" name="object 102"/>
          <p:cNvGrpSpPr/>
          <p:nvPr/>
        </p:nvGrpSpPr>
        <p:grpSpPr>
          <a:xfrm>
            <a:off x="1588769" y="1746250"/>
            <a:ext cx="6681470" cy="2871470"/>
            <a:chOff x="64769" y="1746250"/>
            <a:chExt cx="6681470" cy="2871470"/>
          </a:xfrm>
        </p:grpSpPr>
        <p:sp>
          <p:nvSpPr>
            <p:cNvPr id="103" name="object 103"/>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4" name="object 104"/>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5" name="object 105"/>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06" name="object 106"/>
            <p:cNvSpPr/>
            <p:nvPr/>
          </p:nvSpPr>
          <p:spPr>
            <a:xfrm>
              <a:off x="962659" y="1758950"/>
              <a:ext cx="5770880" cy="1160780"/>
            </a:xfrm>
            <a:custGeom>
              <a:avLst/>
              <a:gdLst/>
              <a:ahLst/>
              <a:cxnLst/>
              <a:rect l="l" t="t" r="r" b="b"/>
              <a:pathLst>
                <a:path w="5770880" h="1160780">
                  <a:moveTo>
                    <a:pt x="5152390" y="1160779"/>
                  </a:moveTo>
                  <a:lnTo>
                    <a:pt x="5285740" y="1160779"/>
                  </a:lnTo>
                </a:path>
                <a:path w="5770880" h="1160780">
                  <a:moveTo>
                    <a:pt x="543814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07" name="object 107"/>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08" name="object 108"/>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09" name="object 109"/>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10" name="object 110"/>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11" name="object 111"/>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12" name="object 112"/>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3" name="object 113"/>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14" name="object 114"/>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5" name="object 115"/>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6" name="object 116"/>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7" name="object 117"/>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8" name="object 118"/>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19" name="object 119"/>
          <p:cNvGrpSpPr/>
          <p:nvPr/>
        </p:nvGrpSpPr>
        <p:grpSpPr>
          <a:xfrm>
            <a:off x="2207260" y="3689350"/>
            <a:ext cx="2009139" cy="2378710"/>
            <a:chOff x="683259" y="3689350"/>
            <a:chExt cx="2009139" cy="2378710"/>
          </a:xfrm>
        </p:grpSpPr>
        <p:sp>
          <p:nvSpPr>
            <p:cNvPr id="120" name="object 120"/>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21" name="object 121"/>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22" name="object 122"/>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23" name="object 123"/>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4" name="object 124"/>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5" name="object 125"/>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6" name="object 126"/>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27" name="object 127"/>
          <p:cNvSpPr txBox="1"/>
          <p:nvPr/>
        </p:nvSpPr>
        <p:spPr>
          <a:xfrm>
            <a:off x="7522209"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28" name="object 128"/>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29" name="object 129"/>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30" name="object 130"/>
          <p:cNvGrpSpPr/>
          <p:nvPr/>
        </p:nvGrpSpPr>
        <p:grpSpPr>
          <a:xfrm>
            <a:off x="6324600" y="1668779"/>
            <a:ext cx="1447800" cy="2523490"/>
            <a:chOff x="4800600" y="1668779"/>
            <a:chExt cx="1447800" cy="2523490"/>
          </a:xfrm>
        </p:grpSpPr>
        <p:sp>
          <p:nvSpPr>
            <p:cNvPr id="131" name="object 131"/>
            <p:cNvSpPr/>
            <p:nvPr/>
          </p:nvSpPr>
          <p:spPr>
            <a:xfrm>
              <a:off x="5943600" y="4039869"/>
              <a:ext cx="304800" cy="152400"/>
            </a:xfrm>
            <a:custGeom>
              <a:avLst/>
              <a:gdLst/>
              <a:ahLst/>
              <a:cxnLst/>
              <a:rect l="l" t="t" r="r" b="b"/>
              <a:pathLst>
                <a:path w="304800" h="152400">
                  <a:moveTo>
                    <a:pt x="304800" y="0"/>
                  </a:moveTo>
                  <a:lnTo>
                    <a:pt x="0" y="0"/>
                  </a:lnTo>
                  <a:lnTo>
                    <a:pt x="0" y="152399"/>
                  </a:lnTo>
                  <a:lnTo>
                    <a:pt x="304800" y="152399"/>
                  </a:lnTo>
                  <a:close/>
                </a:path>
              </a:pathLst>
            </a:custGeom>
            <a:solidFill>
              <a:srgbClr val="FF9900"/>
            </a:solidFill>
          </p:spPr>
          <p:txBody>
            <a:bodyPr wrap="square" lIns="0" tIns="0" rIns="0" bIns="0" rtlCol="0"/>
            <a:lstStyle/>
            <a:p>
              <a:endParaRPr/>
            </a:p>
          </p:txBody>
        </p:sp>
        <p:sp>
          <p:nvSpPr>
            <p:cNvPr id="132" name="object 132"/>
            <p:cNvSpPr/>
            <p:nvPr/>
          </p:nvSpPr>
          <p:spPr>
            <a:xfrm>
              <a:off x="4800600" y="1668779"/>
              <a:ext cx="1371600" cy="85090"/>
            </a:xfrm>
            <a:custGeom>
              <a:avLst/>
              <a:gdLst/>
              <a:ahLst/>
              <a:cxnLst/>
              <a:rect l="l" t="t" r="r" b="b"/>
              <a:pathLst>
                <a:path w="1371600" h="85089">
                  <a:moveTo>
                    <a:pt x="85090" y="0"/>
                  </a:moveTo>
                  <a:lnTo>
                    <a:pt x="0" y="43180"/>
                  </a:lnTo>
                  <a:lnTo>
                    <a:pt x="85090" y="85090"/>
                  </a:lnTo>
                  <a:lnTo>
                    <a:pt x="85090" y="0"/>
                  </a:lnTo>
                  <a:close/>
                </a:path>
                <a:path w="1371600" h="85089">
                  <a:moveTo>
                    <a:pt x="1371600" y="43180"/>
                  </a:moveTo>
                  <a:lnTo>
                    <a:pt x="1286510" y="0"/>
                  </a:lnTo>
                  <a:lnTo>
                    <a:pt x="1286510" y="85090"/>
                  </a:lnTo>
                  <a:lnTo>
                    <a:pt x="1371600" y="43180"/>
                  </a:lnTo>
                  <a:close/>
                </a:path>
              </a:pathLst>
            </a:custGeom>
            <a:solidFill>
              <a:srgbClr val="000000"/>
            </a:solidFill>
          </p:spPr>
          <p:txBody>
            <a:bodyPr wrap="square" lIns="0" tIns="0" rIns="0" bIns="0" rtlCol="0"/>
            <a:lstStyle/>
            <a:p>
              <a:endParaRPr/>
            </a:p>
          </p:txBody>
        </p:sp>
      </p:grpSp>
      <p:sp>
        <p:nvSpPr>
          <p:cNvPr id="133" name="object 133"/>
          <p:cNvSpPr txBox="1">
            <a:spLocks noGrp="1"/>
          </p:cNvSpPr>
          <p:nvPr>
            <p:ph type="title"/>
          </p:nvPr>
        </p:nvSpPr>
        <p:spPr>
          <a:xfrm>
            <a:off x="1103629" y="445545"/>
            <a:ext cx="10515600" cy="475130"/>
          </a:xfrm>
          <a:prstGeom prst="rect">
            <a:avLst/>
          </a:prstGeom>
        </p:spPr>
        <p:txBody>
          <a:bodyPr vert="horz" wrap="square" lIns="0" tIns="64135" rIns="0" bIns="0" rtlCol="0" anchor="ctr">
            <a:spAutoFit/>
          </a:bodyPr>
          <a:lstStyle/>
          <a:p>
            <a:pPr marL="1598930" marR="5080" indent="-1586230">
              <a:lnSpc>
                <a:spcPts val="3240"/>
              </a:lnSpc>
              <a:spcBef>
                <a:spcPts val="505"/>
              </a:spcBef>
            </a:pPr>
            <a:r>
              <a:rPr spc="-5" dirty="0"/>
              <a:t>Executing </a:t>
            </a:r>
            <a:r>
              <a:rPr spc="-10" dirty="0"/>
              <a:t>Multiple </a:t>
            </a:r>
            <a:r>
              <a:rPr spc="-5" dirty="0"/>
              <a:t>Instructions  Clock </a:t>
            </a:r>
            <a:r>
              <a:rPr spc="-10" dirty="0"/>
              <a:t>Cycle</a:t>
            </a:r>
            <a:r>
              <a:rPr spc="-15" dirty="0"/>
              <a:t> </a:t>
            </a:r>
            <a:r>
              <a:rPr dirty="0"/>
              <a:t>3</a:t>
            </a:r>
          </a:p>
        </p:txBody>
      </p:sp>
      <p:sp>
        <p:nvSpPr>
          <p:cNvPr id="134" name="object 134"/>
          <p:cNvSpPr txBox="1"/>
          <p:nvPr/>
        </p:nvSpPr>
        <p:spPr>
          <a:xfrm>
            <a:off x="6391909" y="1449070"/>
            <a:ext cx="1236980" cy="269240"/>
          </a:xfrm>
          <a:prstGeom prst="rect">
            <a:avLst/>
          </a:prstGeom>
        </p:spPr>
        <p:txBody>
          <a:bodyPr vert="horz" wrap="square" lIns="0" tIns="12700" rIns="0" bIns="0" rtlCol="0">
            <a:spAutoFit/>
          </a:bodyPr>
          <a:lstStyle/>
          <a:p>
            <a:pPr marL="12700">
              <a:spcBef>
                <a:spcPts val="100"/>
              </a:spcBef>
              <a:tabLst>
                <a:tab pos="395605" algn="l"/>
                <a:tab pos="1223645" algn="l"/>
              </a:tabLst>
            </a:pPr>
            <a:r>
              <a:rPr sz="1600" b="1" u="heavy" dirty="0">
                <a:uFill>
                  <a:solidFill>
                    <a:srgbClr val="000000"/>
                  </a:solidFill>
                </a:uFill>
                <a:latin typeface="Arial"/>
                <a:cs typeface="Arial"/>
              </a:rPr>
              <a:t> 	</a:t>
            </a:r>
            <a:r>
              <a:rPr sz="1600" b="1" u="heavy" spc="10" dirty="0">
                <a:uFill>
                  <a:solidFill>
                    <a:srgbClr val="000000"/>
                  </a:solidFill>
                </a:uFill>
                <a:latin typeface="Arial"/>
                <a:cs typeface="Arial"/>
              </a:rPr>
              <a:t>LW	</a:t>
            </a:r>
            <a:endParaRPr sz="1600">
              <a:latin typeface="Arial"/>
              <a:cs typeface="Arial"/>
            </a:endParaRPr>
          </a:p>
        </p:txBody>
      </p:sp>
      <p:grpSp>
        <p:nvGrpSpPr>
          <p:cNvPr id="135" name="object 135"/>
          <p:cNvGrpSpPr/>
          <p:nvPr/>
        </p:nvGrpSpPr>
        <p:grpSpPr>
          <a:xfrm>
            <a:off x="3752850" y="1657350"/>
            <a:ext cx="6096000" cy="4381500"/>
            <a:chOff x="2228850" y="1657350"/>
            <a:chExt cx="6096000" cy="4381500"/>
          </a:xfrm>
        </p:grpSpPr>
        <p:sp>
          <p:nvSpPr>
            <p:cNvPr id="136" name="object 136"/>
            <p:cNvSpPr/>
            <p:nvPr/>
          </p:nvSpPr>
          <p:spPr>
            <a:xfrm>
              <a:off x="44958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7" name="object 137"/>
            <p:cNvSpPr/>
            <p:nvPr/>
          </p:nvSpPr>
          <p:spPr>
            <a:xfrm>
              <a:off x="44958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08EFC"/>
            </a:solidFill>
          </p:spPr>
          <p:txBody>
            <a:bodyPr wrap="square" lIns="0" tIns="0" rIns="0" bIns="0" rtlCol="0"/>
            <a:lstStyle/>
            <a:p>
              <a:endParaRPr/>
            </a:p>
          </p:txBody>
        </p:sp>
        <p:sp>
          <p:nvSpPr>
            <p:cNvPr id="138" name="object 138"/>
            <p:cNvSpPr/>
            <p:nvPr/>
          </p:nvSpPr>
          <p:spPr>
            <a:xfrm>
              <a:off x="45720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9900"/>
            </a:solidFill>
          </p:spPr>
          <p:txBody>
            <a:bodyPr wrap="square" lIns="0" tIns="0" rIns="0" bIns="0" rtlCol="0"/>
            <a:lstStyle/>
            <a:p>
              <a:endParaRPr/>
            </a:p>
          </p:txBody>
        </p:sp>
        <p:sp>
          <p:nvSpPr>
            <p:cNvPr id="139" name="object 139"/>
            <p:cNvSpPr/>
            <p:nvPr/>
          </p:nvSpPr>
          <p:spPr>
            <a:xfrm>
              <a:off x="4495800" y="2188209"/>
              <a:ext cx="1905000" cy="3831590"/>
            </a:xfrm>
            <a:custGeom>
              <a:avLst/>
              <a:gdLst/>
              <a:ahLst/>
              <a:cxnLst/>
              <a:rect l="l" t="t" r="r" b="b"/>
              <a:pathLst>
                <a:path w="1905000" h="3831590">
                  <a:moveTo>
                    <a:pt x="76200" y="3831590"/>
                  </a:moveTo>
                  <a:lnTo>
                    <a:pt x="0" y="3831590"/>
                  </a:lnTo>
                  <a:lnTo>
                    <a:pt x="0" y="21589"/>
                  </a:lnTo>
                  <a:lnTo>
                    <a:pt x="152400" y="21589"/>
                  </a:lnTo>
                  <a:lnTo>
                    <a:pt x="152400" y="3831590"/>
                  </a:lnTo>
                  <a:lnTo>
                    <a:pt x="76200" y="3831590"/>
                  </a:lnTo>
                  <a:close/>
                </a:path>
                <a:path w="1905000" h="3831590">
                  <a:moveTo>
                    <a:pt x="1828800" y="3810000"/>
                  </a:moveTo>
                  <a:lnTo>
                    <a:pt x="1752600" y="3810000"/>
                  </a:lnTo>
                  <a:lnTo>
                    <a:pt x="1752600" y="0"/>
                  </a:lnTo>
                  <a:lnTo>
                    <a:pt x="1905000" y="0"/>
                  </a:lnTo>
                  <a:lnTo>
                    <a:pt x="1905000" y="3810000"/>
                  </a:lnTo>
                  <a:lnTo>
                    <a:pt x="1828800" y="3810000"/>
                  </a:lnTo>
                  <a:close/>
                </a:path>
              </a:pathLst>
            </a:custGeom>
            <a:ln w="38097">
              <a:solidFill>
                <a:srgbClr val="000000"/>
              </a:solidFill>
            </a:ln>
          </p:spPr>
          <p:txBody>
            <a:bodyPr wrap="square" lIns="0" tIns="0" rIns="0" bIns="0" rtlCol="0"/>
            <a:lstStyle/>
            <a:p>
              <a:endParaRPr/>
            </a:p>
          </p:txBody>
        </p:sp>
        <p:sp>
          <p:nvSpPr>
            <p:cNvPr id="140" name="object 140"/>
            <p:cNvSpPr/>
            <p:nvPr/>
          </p:nvSpPr>
          <p:spPr>
            <a:xfrm>
              <a:off x="62560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9900"/>
            </a:solidFill>
          </p:spPr>
          <p:txBody>
            <a:bodyPr wrap="square" lIns="0" tIns="0" rIns="0" bIns="0" rtlCol="0"/>
            <a:lstStyle/>
            <a:p>
              <a:endParaRPr/>
            </a:p>
          </p:txBody>
        </p:sp>
        <p:sp>
          <p:nvSpPr>
            <p:cNvPr id="141" name="object 141"/>
            <p:cNvSpPr/>
            <p:nvPr/>
          </p:nvSpPr>
          <p:spPr>
            <a:xfrm>
              <a:off x="6248400" y="2186940"/>
              <a:ext cx="2057400" cy="3811270"/>
            </a:xfrm>
            <a:custGeom>
              <a:avLst/>
              <a:gdLst/>
              <a:ahLst/>
              <a:cxnLst/>
              <a:rect l="l" t="t" r="r" b="b"/>
              <a:pathLst>
                <a:path w="2057400" h="3811270">
                  <a:moveTo>
                    <a:pt x="76200" y="3810000"/>
                  </a:moveTo>
                  <a:lnTo>
                    <a:pt x="0" y="3810000"/>
                  </a:lnTo>
                  <a:lnTo>
                    <a:pt x="0" y="0"/>
                  </a:lnTo>
                  <a:lnTo>
                    <a:pt x="152400" y="0"/>
                  </a:lnTo>
                  <a:lnTo>
                    <a:pt x="152400" y="3810000"/>
                  </a:lnTo>
                  <a:lnTo>
                    <a:pt x="76200" y="3810000"/>
                  </a:lnTo>
                  <a:close/>
                </a:path>
                <a:path w="2057400" h="3811270">
                  <a:moveTo>
                    <a:pt x="1981200" y="3811270"/>
                  </a:moveTo>
                  <a:lnTo>
                    <a:pt x="1905000" y="3811270"/>
                  </a:lnTo>
                  <a:lnTo>
                    <a:pt x="1905000" y="1270"/>
                  </a:lnTo>
                  <a:lnTo>
                    <a:pt x="2057400" y="1270"/>
                  </a:lnTo>
                  <a:lnTo>
                    <a:pt x="2057400" y="3811270"/>
                  </a:lnTo>
                  <a:lnTo>
                    <a:pt x="1981200" y="3811270"/>
                  </a:lnTo>
                  <a:close/>
                </a:path>
              </a:pathLst>
            </a:custGeom>
            <a:ln w="38097">
              <a:solidFill>
                <a:srgbClr val="000000"/>
              </a:solidFill>
            </a:ln>
          </p:spPr>
          <p:txBody>
            <a:bodyPr wrap="square" lIns="0" tIns="0" rIns="0" bIns="0" rtlCol="0"/>
            <a:lstStyle/>
            <a:p>
              <a:endParaRPr/>
            </a:p>
          </p:txBody>
        </p:sp>
        <p:sp>
          <p:nvSpPr>
            <p:cNvPr id="142" name="object 142"/>
            <p:cNvSpPr/>
            <p:nvPr/>
          </p:nvSpPr>
          <p:spPr>
            <a:xfrm>
              <a:off x="81610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FF"/>
            </a:solidFill>
          </p:spPr>
          <p:txBody>
            <a:bodyPr wrap="square" lIns="0" tIns="0" rIns="0" bIns="0" rtlCol="0"/>
            <a:lstStyle/>
            <a:p>
              <a:endParaRPr/>
            </a:p>
          </p:txBody>
        </p:sp>
        <p:sp>
          <p:nvSpPr>
            <p:cNvPr id="143" name="object 143"/>
            <p:cNvSpPr/>
            <p:nvPr/>
          </p:nvSpPr>
          <p:spPr>
            <a:xfrm>
              <a:off x="2260600" y="2186940"/>
              <a:ext cx="6045200" cy="3811270"/>
            </a:xfrm>
            <a:custGeom>
              <a:avLst/>
              <a:gdLst/>
              <a:ahLst/>
              <a:cxnLst/>
              <a:rect l="l" t="t" r="r" b="b"/>
              <a:pathLst>
                <a:path w="6045200" h="3811270">
                  <a:moveTo>
                    <a:pt x="5969000" y="3810000"/>
                  </a:moveTo>
                  <a:lnTo>
                    <a:pt x="5892800" y="3810000"/>
                  </a:lnTo>
                  <a:lnTo>
                    <a:pt x="5892800" y="0"/>
                  </a:lnTo>
                  <a:lnTo>
                    <a:pt x="6045200" y="0"/>
                  </a:lnTo>
                  <a:lnTo>
                    <a:pt x="6045200" y="3810000"/>
                  </a:lnTo>
                  <a:lnTo>
                    <a:pt x="5969000" y="3810000"/>
                  </a:lnTo>
                  <a:close/>
                </a:path>
                <a:path w="6045200" h="3811270">
                  <a:moveTo>
                    <a:pt x="76200" y="3811270"/>
                  </a:moveTo>
                  <a:lnTo>
                    <a:pt x="0" y="3811270"/>
                  </a:lnTo>
                  <a:lnTo>
                    <a:pt x="0" y="1270"/>
                  </a:lnTo>
                  <a:lnTo>
                    <a:pt x="152400" y="127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44" name="object 144"/>
            <p:cNvSpPr/>
            <p:nvPr/>
          </p:nvSpPr>
          <p:spPr>
            <a:xfrm>
              <a:off x="2251709" y="2209800"/>
              <a:ext cx="64769" cy="3810000"/>
            </a:xfrm>
            <a:custGeom>
              <a:avLst/>
              <a:gdLst/>
              <a:ahLst/>
              <a:cxnLst/>
              <a:rect l="l" t="t" r="r" b="b"/>
              <a:pathLst>
                <a:path w="64769" h="3810000">
                  <a:moveTo>
                    <a:pt x="0" y="3810000"/>
                  </a:moveTo>
                  <a:lnTo>
                    <a:pt x="64769" y="3810000"/>
                  </a:lnTo>
                  <a:lnTo>
                    <a:pt x="64769" y="0"/>
                  </a:lnTo>
                  <a:lnTo>
                    <a:pt x="0" y="0"/>
                  </a:lnTo>
                  <a:lnTo>
                    <a:pt x="0" y="3810000"/>
                  </a:lnTo>
                  <a:close/>
                </a:path>
              </a:pathLst>
            </a:custGeom>
            <a:solidFill>
              <a:srgbClr val="66FFFF"/>
            </a:solidFill>
          </p:spPr>
          <p:txBody>
            <a:bodyPr wrap="square" lIns="0" tIns="0" rIns="0" bIns="0" rtlCol="0"/>
            <a:lstStyle/>
            <a:p>
              <a:endParaRPr/>
            </a:p>
          </p:txBody>
        </p:sp>
        <p:sp>
          <p:nvSpPr>
            <p:cNvPr id="145" name="object 145"/>
            <p:cNvSpPr/>
            <p:nvPr/>
          </p:nvSpPr>
          <p:spPr>
            <a:xfrm>
              <a:off x="2316480" y="2192019"/>
              <a:ext cx="74930" cy="3810000"/>
            </a:xfrm>
            <a:custGeom>
              <a:avLst/>
              <a:gdLst/>
              <a:ahLst/>
              <a:cxnLst/>
              <a:rect l="l" t="t" r="r" b="b"/>
              <a:pathLst>
                <a:path w="74930" h="3810000">
                  <a:moveTo>
                    <a:pt x="74930" y="0"/>
                  </a:moveTo>
                  <a:lnTo>
                    <a:pt x="0" y="0"/>
                  </a:lnTo>
                  <a:lnTo>
                    <a:pt x="0" y="3810000"/>
                  </a:lnTo>
                  <a:lnTo>
                    <a:pt x="74930" y="3810000"/>
                  </a:lnTo>
                  <a:close/>
                </a:path>
              </a:pathLst>
            </a:custGeom>
            <a:solidFill>
              <a:srgbClr val="608EFC"/>
            </a:solidFill>
          </p:spPr>
          <p:txBody>
            <a:bodyPr wrap="square" lIns="0" tIns="0" rIns="0" bIns="0" rtlCol="0"/>
            <a:lstStyle/>
            <a:p>
              <a:endParaRPr/>
            </a:p>
          </p:txBody>
        </p:sp>
        <p:sp>
          <p:nvSpPr>
            <p:cNvPr id="146" name="object 146"/>
            <p:cNvSpPr/>
            <p:nvPr/>
          </p:nvSpPr>
          <p:spPr>
            <a:xfrm>
              <a:off x="2247900" y="2174240"/>
              <a:ext cx="152400" cy="3811270"/>
            </a:xfrm>
            <a:custGeom>
              <a:avLst/>
              <a:gdLst/>
              <a:ahLst/>
              <a:cxnLst/>
              <a:rect l="l" t="t" r="r" b="b"/>
              <a:pathLst>
                <a:path w="152400" h="381127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47" name="object 147"/>
            <p:cNvSpPr/>
            <p:nvPr/>
          </p:nvSpPr>
          <p:spPr>
            <a:xfrm>
              <a:off x="24384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grpSp>
      <p:sp>
        <p:nvSpPr>
          <p:cNvPr id="148" name="object 148"/>
          <p:cNvSpPr txBox="1"/>
          <p:nvPr/>
        </p:nvSpPr>
        <p:spPr>
          <a:xfrm>
            <a:off x="4029710" y="1449070"/>
            <a:ext cx="1770380" cy="269240"/>
          </a:xfrm>
          <a:prstGeom prst="rect">
            <a:avLst/>
          </a:prstGeom>
        </p:spPr>
        <p:txBody>
          <a:bodyPr vert="horz" wrap="square" lIns="0" tIns="12700" rIns="0" bIns="0" rtlCol="0">
            <a:spAutoFit/>
          </a:bodyPr>
          <a:lstStyle/>
          <a:p>
            <a:pPr marL="12700">
              <a:spcBef>
                <a:spcPts val="100"/>
              </a:spcBef>
              <a:tabLst>
                <a:tab pos="690245" algn="l"/>
                <a:tab pos="1757045" algn="l"/>
              </a:tabLst>
            </a:pPr>
            <a:r>
              <a:rPr sz="1600" b="1" u="heavy" dirty="0">
                <a:uFill>
                  <a:solidFill>
                    <a:srgbClr val="000000"/>
                  </a:solidFill>
                </a:uFill>
                <a:latin typeface="Arial"/>
                <a:cs typeface="Arial"/>
              </a:rPr>
              <a:t> 	</a:t>
            </a:r>
            <a:r>
              <a:rPr sz="1600" b="1" u="heavy" spc="55" dirty="0">
                <a:uFill>
                  <a:solidFill>
                    <a:srgbClr val="000000"/>
                  </a:solidFill>
                </a:uFill>
                <a:latin typeface="Arial"/>
                <a:cs typeface="Arial"/>
              </a:rPr>
              <a:t>SW	</a:t>
            </a:r>
            <a:endParaRPr sz="1600">
              <a:latin typeface="Arial"/>
              <a:cs typeface="Arial"/>
            </a:endParaRPr>
          </a:p>
        </p:txBody>
      </p:sp>
      <p:sp>
        <p:nvSpPr>
          <p:cNvPr id="149" name="object 149"/>
          <p:cNvSpPr/>
          <p:nvPr/>
        </p:nvSpPr>
        <p:spPr>
          <a:xfrm>
            <a:off x="17526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sp>
        <p:nvSpPr>
          <p:cNvPr id="150" name="object 150"/>
          <p:cNvSpPr txBox="1"/>
          <p:nvPr/>
        </p:nvSpPr>
        <p:spPr>
          <a:xfrm>
            <a:off x="1819909" y="1449070"/>
            <a:ext cx="1770380" cy="269240"/>
          </a:xfrm>
          <a:prstGeom prst="rect">
            <a:avLst/>
          </a:prstGeom>
        </p:spPr>
        <p:txBody>
          <a:bodyPr vert="horz" wrap="square" lIns="0" tIns="12700" rIns="0" bIns="0" rtlCol="0">
            <a:spAutoFit/>
          </a:bodyPr>
          <a:lstStyle/>
          <a:p>
            <a:pPr marL="12700">
              <a:spcBef>
                <a:spcPts val="100"/>
              </a:spcBef>
              <a:tabLst>
                <a:tab pos="630555" algn="l"/>
                <a:tab pos="1757045" algn="l"/>
              </a:tabLst>
            </a:pPr>
            <a:r>
              <a:rPr sz="1600" b="1" u="heavy" dirty="0">
                <a:uFill>
                  <a:solidFill>
                    <a:srgbClr val="000000"/>
                  </a:solidFill>
                </a:uFill>
                <a:latin typeface="Arial"/>
                <a:cs typeface="Arial"/>
              </a:rPr>
              <a:t> 	</a:t>
            </a:r>
            <a:r>
              <a:rPr sz="1600" b="1" u="heavy" spc="50" dirty="0">
                <a:uFill>
                  <a:solidFill>
                    <a:srgbClr val="000000"/>
                  </a:solidFill>
                </a:uFill>
                <a:latin typeface="Arial"/>
                <a:cs typeface="Arial"/>
              </a:rPr>
              <a:t>ADD	</a:t>
            </a:r>
            <a:endParaRPr sz="1600">
              <a:latin typeface="Arial"/>
              <a:cs typeface="Arial"/>
            </a:endParaRPr>
          </a:p>
        </p:txBody>
      </p:sp>
    </p:spTree>
    <p:extLst>
      <p:ext uri="{BB962C8B-B14F-4D97-AF65-F5344CB8AC3E}">
        <p14:creationId xmlns:p14="http://schemas.microsoft.com/office/powerpoint/2010/main" val="1823804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279F-8DE2-F8D1-7AA8-4EC5B7FE62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3CE6EB-6433-F2D6-0B1C-A62F8A76255A}"/>
              </a:ext>
            </a:extLst>
          </p:cNvPr>
          <p:cNvSpPr>
            <a:spLocks noGrp="1"/>
          </p:cNvSpPr>
          <p:nvPr>
            <p:ph idx="1"/>
          </p:nvPr>
        </p:nvSpPr>
        <p:spPr/>
        <p:txBody>
          <a:bodyPr/>
          <a:lstStyle/>
          <a:p>
            <a:r>
              <a:rPr lang="en-US" dirty="0"/>
              <a:t>The number and use of registers R0 to R(n-1) varies considerably from one processor to another.</a:t>
            </a:r>
          </a:p>
          <a:p>
            <a:r>
              <a:rPr lang="en-US" dirty="0"/>
              <a:t>Registers – general purpose by the programmer.</a:t>
            </a:r>
          </a:p>
          <a:p>
            <a:r>
              <a:rPr lang="en-US" dirty="0"/>
              <a:t>Some registers are dedicated as special purpose registers – index registers/stack registers.</a:t>
            </a:r>
          </a:p>
          <a:p>
            <a:r>
              <a:rPr lang="en-US" dirty="0"/>
              <a:t>Y,Z,TEMP – transparent to the programmer.</a:t>
            </a:r>
          </a:p>
          <a:p>
            <a:pPr lvl="1"/>
            <a:r>
              <a:rPr lang="en-US" dirty="0"/>
              <a:t>Used by processor for temporary storage during execution of instructions.</a:t>
            </a:r>
          </a:p>
          <a:p>
            <a:pPr lvl="1"/>
            <a:r>
              <a:rPr lang="en-US" dirty="0"/>
              <a:t>Never used for storing data that are later use by another instruction.</a:t>
            </a:r>
          </a:p>
        </p:txBody>
      </p:sp>
    </p:spTree>
    <p:extLst>
      <p:ext uri="{BB962C8B-B14F-4D97-AF65-F5344CB8AC3E}">
        <p14:creationId xmlns:p14="http://schemas.microsoft.com/office/powerpoint/2010/main" val="31456527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00" y="1981200"/>
            <a:ext cx="8454390" cy="4038600"/>
            <a:chOff x="0" y="1981200"/>
            <a:chExt cx="8454390" cy="4038600"/>
          </a:xfrm>
        </p:grpSpPr>
        <p:sp>
          <p:nvSpPr>
            <p:cNvPr id="3" name="object 3"/>
            <p:cNvSpPr/>
            <p:nvPr/>
          </p:nvSpPr>
          <p:spPr>
            <a:xfrm>
              <a:off x="4648200" y="3539489"/>
              <a:ext cx="1633220" cy="1587500"/>
            </a:xfrm>
            <a:custGeom>
              <a:avLst/>
              <a:gdLst/>
              <a:ahLst/>
              <a:cxnLst/>
              <a:rect l="l" t="t" r="r" b="b"/>
              <a:pathLst>
                <a:path w="1633220" h="1587500">
                  <a:moveTo>
                    <a:pt x="1633220" y="1413510"/>
                  </a:moveTo>
                  <a:lnTo>
                    <a:pt x="375920" y="1413510"/>
                  </a:lnTo>
                  <a:lnTo>
                    <a:pt x="375920" y="1120140"/>
                  </a:lnTo>
                  <a:lnTo>
                    <a:pt x="457200" y="1120140"/>
                  </a:lnTo>
                  <a:lnTo>
                    <a:pt x="457200" y="1156970"/>
                  </a:lnTo>
                  <a:lnTo>
                    <a:pt x="685800" y="1156970"/>
                  </a:lnTo>
                  <a:lnTo>
                    <a:pt x="685800" y="956310"/>
                  </a:lnTo>
                  <a:lnTo>
                    <a:pt x="820420" y="956310"/>
                  </a:lnTo>
                  <a:lnTo>
                    <a:pt x="820420" y="1089660"/>
                  </a:lnTo>
                  <a:lnTo>
                    <a:pt x="1430020" y="1089660"/>
                  </a:lnTo>
                  <a:lnTo>
                    <a:pt x="1430020" y="652780"/>
                  </a:lnTo>
                  <a:lnTo>
                    <a:pt x="1600200" y="652780"/>
                  </a:lnTo>
                  <a:lnTo>
                    <a:pt x="1600200" y="500380"/>
                  </a:lnTo>
                  <a:lnTo>
                    <a:pt x="1430020" y="500380"/>
                  </a:lnTo>
                  <a:lnTo>
                    <a:pt x="1430020" y="0"/>
                  </a:lnTo>
                  <a:lnTo>
                    <a:pt x="820420" y="0"/>
                  </a:lnTo>
                  <a:lnTo>
                    <a:pt x="820420" y="162560"/>
                  </a:lnTo>
                  <a:lnTo>
                    <a:pt x="0" y="162560"/>
                  </a:lnTo>
                  <a:lnTo>
                    <a:pt x="0" y="314960"/>
                  </a:lnTo>
                  <a:lnTo>
                    <a:pt x="820420" y="314960"/>
                  </a:lnTo>
                  <a:lnTo>
                    <a:pt x="820420" y="803910"/>
                  </a:lnTo>
                  <a:lnTo>
                    <a:pt x="685800" y="803910"/>
                  </a:lnTo>
                  <a:lnTo>
                    <a:pt x="685800" y="622300"/>
                  </a:lnTo>
                  <a:lnTo>
                    <a:pt x="457200" y="622300"/>
                  </a:lnTo>
                  <a:lnTo>
                    <a:pt x="457200" y="946150"/>
                  </a:lnTo>
                  <a:lnTo>
                    <a:pt x="375920" y="946150"/>
                  </a:lnTo>
                  <a:lnTo>
                    <a:pt x="375920" y="803910"/>
                  </a:lnTo>
                  <a:lnTo>
                    <a:pt x="381000" y="803910"/>
                  </a:lnTo>
                  <a:lnTo>
                    <a:pt x="381000" y="651510"/>
                  </a:lnTo>
                  <a:lnTo>
                    <a:pt x="0" y="651510"/>
                  </a:lnTo>
                  <a:lnTo>
                    <a:pt x="0" y="803910"/>
                  </a:lnTo>
                  <a:lnTo>
                    <a:pt x="228600" y="803910"/>
                  </a:lnTo>
                  <a:lnTo>
                    <a:pt x="228600" y="946150"/>
                  </a:lnTo>
                  <a:lnTo>
                    <a:pt x="119380" y="946150"/>
                  </a:lnTo>
                  <a:lnTo>
                    <a:pt x="119380" y="956310"/>
                  </a:lnTo>
                  <a:lnTo>
                    <a:pt x="81280" y="956310"/>
                  </a:lnTo>
                  <a:lnTo>
                    <a:pt x="81280" y="1431290"/>
                  </a:lnTo>
                  <a:lnTo>
                    <a:pt x="0" y="1431290"/>
                  </a:lnTo>
                  <a:lnTo>
                    <a:pt x="0" y="1582420"/>
                  </a:lnTo>
                  <a:lnTo>
                    <a:pt x="81280" y="1582420"/>
                  </a:lnTo>
                  <a:lnTo>
                    <a:pt x="81280" y="1587500"/>
                  </a:lnTo>
                  <a:lnTo>
                    <a:pt x="228600" y="1587500"/>
                  </a:lnTo>
                  <a:lnTo>
                    <a:pt x="228600" y="1565910"/>
                  </a:lnTo>
                  <a:lnTo>
                    <a:pt x="1633220" y="1565910"/>
                  </a:lnTo>
                  <a:lnTo>
                    <a:pt x="1633220" y="1413510"/>
                  </a:lnTo>
                  <a:close/>
                </a:path>
              </a:pathLst>
            </a:custGeom>
            <a:solidFill>
              <a:srgbClr val="608EFC"/>
            </a:solidFill>
          </p:spPr>
          <p:txBody>
            <a:bodyPr wrap="square" lIns="0" tIns="0" rIns="0" bIns="0" rtlCol="0"/>
            <a:lstStyle/>
            <a:p>
              <a:endParaRPr/>
            </a:p>
          </p:txBody>
        </p:sp>
        <p:sp>
          <p:nvSpPr>
            <p:cNvPr id="4" name="object 4"/>
            <p:cNvSpPr/>
            <p:nvPr/>
          </p:nvSpPr>
          <p:spPr>
            <a:xfrm>
              <a:off x="6010909" y="3856989"/>
              <a:ext cx="245110" cy="0"/>
            </a:xfrm>
            <a:custGeom>
              <a:avLst/>
              <a:gdLst/>
              <a:ahLst/>
              <a:cxnLst/>
              <a:rect l="l" t="t" r="r" b="b"/>
              <a:pathLst>
                <a:path w="245110">
                  <a:moveTo>
                    <a:pt x="0" y="0"/>
                  </a:moveTo>
                  <a:lnTo>
                    <a:pt x="245110" y="0"/>
                  </a:lnTo>
                </a:path>
              </a:pathLst>
            </a:custGeom>
            <a:ln w="17779">
              <a:solidFill>
                <a:srgbClr val="000000"/>
              </a:solidFill>
            </a:ln>
          </p:spPr>
          <p:txBody>
            <a:bodyPr wrap="square" lIns="0" tIns="0" rIns="0" bIns="0" rtlCol="0"/>
            <a:lstStyle/>
            <a:p>
              <a:endParaRPr/>
            </a:p>
          </p:txBody>
        </p:sp>
        <p:sp>
          <p:nvSpPr>
            <p:cNvPr id="5" name="object 5"/>
            <p:cNvSpPr/>
            <p:nvPr/>
          </p:nvSpPr>
          <p:spPr>
            <a:xfrm>
              <a:off x="0" y="1981199"/>
              <a:ext cx="2289810" cy="4038600"/>
            </a:xfrm>
            <a:custGeom>
              <a:avLst/>
              <a:gdLst/>
              <a:ahLst/>
              <a:cxnLst/>
              <a:rect l="l" t="t" r="r" b="b"/>
              <a:pathLst>
                <a:path w="2289810" h="4038600">
                  <a:moveTo>
                    <a:pt x="2209800" y="1676400"/>
                  </a:moveTo>
                  <a:lnTo>
                    <a:pt x="2052320" y="1676400"/>
                  </a:lnTo>
                  <a:lnTo>
                    <a:pt x="2052320" y="1522730"/>
                  </a:lnTo>
                  <a:lnTo>
                    <a:pt x="1595120" y="1522730"/>
                  </a:lnTo>
                  <a:lnTo>
                    <a:pt x="1595120" y="2589530"/>
                  </a:lnTo>
                  <a:lnTo>
                    <a:pt x="2052320" y="2589530"/>
                  </a:lnTo>
                  <a:lnTo>
                    <a:pt x="2052320" y="1828800"/>
                  </a:lnTo>
                  <a:lnTo>
                    <a:pt x="2209800" y="1828800"/>
                  </a:lnTo>
                  <a:lnTo>
                    <a:pt x="2209800" y="1676400"/>
                  </a:lnTo>
                  <a:close/>
                </a:path>
                <a:path w="2289810" h="4038600">
                  <a:moveTo>
                    <a:pt x="2209800" y="609600"/>
                  </a:moveTo>
                  <a:lnTo>
                    <a:pt x="2204720" y="609600"/>
                  </a:lnTo>
                  <a:lnTo>
                    <a:pt x="2204720" y="134620"/>
                  </a:lnTo>
                  <a:lnTo>
                    <a:pt x="2128520" y="134620"/>
                  </a:lnTo>
                  <a:lnTo>
                    <a:pt x="2128520" y="99060"/>
                  </a:lnTo>
                  <a:lnTo>
                    <a:pt x="2075180" y="99060"/>
                  </a:lnTo>
                  <a:lnTo>
                    <a:pt x="2075180" y="304800"/>
                  </a:lnTo>
                  <a:lnTo>
                    <a:pt x="2075180" y="609600"/>
                  </a:lnTo>
                  <a:lnTo>
                    <a:pt x="1976120" y="609600"/>
                  </a:lnTo>
                  <a:lnTo>
                    <a:pt x="1976120" y="304800"/>
                  </a:lnTo>
                  <a:lnTo>
                    <a:pt x="2075180" y="304800"/>
                  </a:lnTo>
                  <a:lnTo>
                    <a:pt x="2075180" y="99060"/>
                  </a:lnTo>
                  <a:lnTo>
                    <a:pt x="1137920" y="99060"/>
                  </a:lnTo>
                  <a:lnTo>
                    <a:pt x="1137920" y="304800"/>
                  </a:lnTo>
                  <a:lnTo>
                    <a:pt x="1595120" y="304800"/>
                  </a:lnTo>
                  <a:lnTo>
                    <a:pt x="1595120" y="381000"/>
                  </a:lnTo>
                  <a:lnTo>
                    <a:pt x="833120" y="381000"/>
                  </a:lnTo>
                  <a:lnTo>
                    <a:pt x="756920" y="381000"/>
                  </a:lnTo>
                  <a:lnTo>
                    <a:pt x="680720" y="381000"/>
                  </a:lnTo>
                  <a:lnTo>
                    <a:pt x="680720" y="1676400"/>
                  </a:lnTo>
                  <a:lnTo>
                    <a:pt x="604520" y="1676400"/>
                  </a:lnTo>
                  <a:lnTo>
                    <a:pt x="604520" y="1219200"/>
                  </a:lnTo>
                  <a:lnTo>
                    <a:pt x="452120" y="1219200"/>
                  </a:lnTo>
                  <a:lnTo>
                    <a:pt x="299720" y="1219200"/>
                  </a:lnTo>
                  <a:lnTo>
                    <a:pt x="299720" y="1676400"/>
                  </a:lnTo>
                  <a:lnTo>
                    <a:pt x="147320" y="1676400"/>
                  </a:lnTo>
                  <a:lnTo>
                    <a:pt x="147320" y="152400"/>
                  </a:lnTo>
                  <a:lnTo>
                    <a:pt x="952500" y="152400"/>
                  </a:lnTo>
                  <a:lnTo>
                    <a:pt x="952500" y="0"/>
                  </a:lnTo>
                  <a:lnTo>
                    <a:pt x="0" y="0"/>
                  </a:lnTo>
                  <a:lnTo>
                    <a:pt x="0" y="140970"/>
                  </a:lnTo>
                  <a:lnTo>
                    <a:pt x="0" y="152400"/>
                  </a:lnTo>
                  <a:lnTo>
                    <a:pt x="0" y="1817370"/>
                  </a:lnTo>
                  <a:lnTo>
                    <a:pt x="147320" y="1817370"/>
                  </a:lnTo>
                  <a:lnTo>
                    <a:pt x="147320" y="1828800"/>
                  </a:lnTo>
                  <a:lnTo>
                    <a:pt x="299720" y="1828800"/>
                  </a:lnTo>
                  <a:lnTo>
                    <a:pt x="299720" y="2319020"/>
                  </a:lnTo>
                  <a:lnTo>
                    <a:pt x="452120" y="2319020"/>
                  </a:lnTo>
                  <a:lnTo>
                    <a:pt x="452120" y="2307590"/>
                  </a:lnTo>
                  <a:lnTo>
                    <a:pt x="604520" y="2307590"/>
                  </a:lnTo>
                  <a:lnTo>
                    <a:pt x="604520" y="1828800"/>
                  </a:lnTo>
                  <a:lnTo>
                    <a:pt x="909320" y="1828800"/>
                  </a:lnTo>
                  <a:lnTo>
                    <a:pt x="909320" y="1676400"/>
                  </a:lnTo>
                  <a:lnTo>
                    <a:pt x="833120" y="1676400"/>
                  </a:lnTo>
                  <a:lnTo>
                    <a:pt x="833120" y="533400"/>
                  </a:lnTo>
                  <a:lnTo>
                    <a:pt x="1595120" y="533400"/>
                  </a:lnTo>
                  <a:lnTo>
                    <a:pt x="1595120" y="1219200"/>
                  </a:lnTo>
                  <a:lnTo>
                    <a:pt x="1976120" y="1219200"/>
                  </a:lnTo>
                  <a:lnTo>
                    <a:pt x="1976120" y="762000"/>
                  </a:lnTo>
                  <a:lnTo>
                    <a:pt x="2209800" y="762000"/>
                  </a:lnTo>
                  <a:lnTo>
                    <a:pt x="2209800" y="609600"/>
                  </a:lnTo>
                  <a:close/>
                </a:path>
                <a:path w="2289810" h="4038600">
                  <a:moveTo>
                    <a:pt x="2289810" y="3962400"/>
                  </a:moveTo>
                  <a:lnTo>
                    <a:pt x="2212340" y="3962400"/>
                  </a:lnTo>
                  <a:lnTo>
                    <a:pt x="2212340" y="4014470"/>
                  </a:lnTo>
                  <a:lnTo>
                    <a:pt x="2212340" y="4038600"/>
                  </a:lnTo>
                  <a:lnTo>
                    <a:pt x="2289810" y="4038600"/>
                  </a:lnTo>
                  <a:lnTo>
                    <a:pt x="2289810" y="4014470"/>
                  </a:lnTo>
                  <a:lnTo>
                    <a:pt x="2289810" y="3962400"/>
                  </a:lnTo>
                  <a:close/>
                </a:path>
              </a:pathLst>
            </a:custGeom>
            <a:solidFill>
              <a:srgbClr val="FFFF00"/>
            </a:solidFill>
          </p:spPr>
          <p:txBody>
            <a:bodyPr wrap="square" lIns="0" tIns="0" rIns="0" bIns="0" rtlCol="0"/>
            <a:lstStyle/>
            <a:p>
              <a:endParaRPr/>
            </a:p>
          </p:txBody>
        </p:sp>
        <p:sp>
          <p:nvSpPr>
            <p:cNvPr id="6" name="object 6"/>
            <p:cNvSpPr/>
            <p:nvPr/>
          </p:nvSpPr>
          <p:spPr>
            <a:xfrm>
              <a:off x="2209800" y="2174239"/>
              <a:ext cx="152400" cy="3811270"/>
            </a:xfrm>
            <a:custGeom>
              <a:avLst/>
              <a:gdLst/>
              <a:ahLst/>
              <a:cxnLst/>
              <a:rect l="l" t="t" r="r" b="b"/>
              <a:pathLst>
                <a:path w="152400" h="381127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7" name="object 7"/>
            <p:cNvSpPr/>
            <p:nvPr/>
          </p:nvSpPr>
          <p:spPr>
            <a:xfrm>
              <a:off x="2362200" y="3533139"/>
              <a:ext cx="2133600" cy="2251710"/>
            </a:xfrm>
            <a:custGeom>
              <a:avLst/>
              <a:gdLst/>
              <a:ahLst/>
              <a:cxnLst/>
              <a:rect l="l" t="t" r="r" b="b"/>
              <a:pathLst>
                <a:path w="2133600" h="2251710">
                  <a:moveTo>
                    <a:pt x="2133600" y="1447800"/>
                  </a:moveTo>
                  <a:lnTo>
                    <a:pt x="1828800" y="1447800"/>
                  </a:lnTo>
                  <a:lnTo>
                    <a:pt x="1828800" y="1178560"/>
                  </a:lnTo>
                  <a:lnTo>
                    <a:pt x="1524000" y="1178560"/>
                  </a:lnTo>
                  <a:lnTo>
                    <a:pt x="1524000" y="1447800"/>
                  </a:lnTo>
                  <a:lnTo>
                    <a:pt x="228600" y="1447800"/>
                  </a:lnTo>
                  <a:lnTo>
                    <a:pt x="228600" y="499110"/>
                  </a:lnTo>
                  <a:lnTo>
                    <a:pt x="703580" y="499110"/>
                  </a:lnTo>
                  <a:lnTo>
                    <a:pt x="703580" y="346710"/>
                  </a:lnTo>
                  <a:lnTo>
                    <a:pt x="228600" y="346710"/>
                  </a:lnTo>
                  <a:lnTo>
                    <a:pt x="228600" y="270510"/>
                  </a:lnTo>
                  <a:lnTo>
                    <a:pt x="685800" y="270510"/>
                  </a:lnTo>
                  <a:lnTo>
                    <a:pt x="685800" y="118110"/>
                  </a:lnTo>
                  <a:lnTo>
                    <a:pt x="0" y="118110"/>
                  </a:lnTo>
                  <a:lnTo>
                    <a:pt x="0" y="270510"/>
                  </a:lnTo>
                  <a:lnTo>
                    <a:pt x="76200" y="270510"/>
                  </a:lnTo>
                  <a:lnTo>
                    <a:pt x="76200" y="2251710"/>
                  </a:lnTo>
                  <a:lnTo>
                    <a:pt x="152400" y="2251710"/>
                  </a:lnTo>
                  <a:lnTo>
                    <a:pt x="228600" y="2251710"/>
                  </a:lnTo>
                  <a:lnTo>
                    <a:pt x="2133600" y="2251710"/>
                  </a:lnTo>
                  <a:lnTo>
                    <a:pt x="2133600" y="2099310"/>
                  </a:lnTo>
                  <a:lnTo>
                    <a:pt x="228600" y="2099310"/>
                  </a:lnTo>
                  <a:lnTo>
                    <a:pt x="228600" y="1568450"/>
                  </a:lnTo>
                  <a:lnTo>
                    <a:pt x="1524000" y="1568450"/>
                  </a:lnTo>
                  <a:lnTo>
                    <a:pt x="1524000" y="1864360"/>
                  </a:lnTo>
                  <a:lnTo>
                    <a:pt x="1828800" y="1864360"/>
                  </a:lnTo>
                  <a:lnTo>
                    <a:pt x="1828800" y="1568450"/>
                  </a:lnTo>
                  <a:lnTo>
                    <a:pt x="2133600" y="1568450"/>
                  </a:lnTo>
                  <a:lnTo>
                    <a:pt x="2133600" y="1447800"/>
                  </a:lnTo>
                  <a:close/>
                </a:path>
                <a:path w="2133600" h="2251710">
                  <a:moveTo>
                    <a:pt x="2133600" y="158750"/>
                  </a:moveTo>
                  <a:lnTo>
                    <a:pt x="1946910" y="158750"/>
                  </a:lnTo>
                  <a:lnTo>
                    <a:pt x="1946910" y="0"/>
                  </a:lnTo>
                  <a:lnTo>
                    <a:pt x="1489710" y="0"/>
                  </a:lnTo>
                  <a:lnTo>
                    <a:pt x="1489710" y="1066800"/>
                  </a:lnTo>
                  <a:lnTo>
                    <a:pt x="1946910" y="1066800"/>
                  </a:lnTo>
                  <a:lnTo>
                    <a:pt x="1946910" y="828040"/>
                  </a:lnTo>
                  <a:lnTo>
                    <a:pt x="2133600" y="828040"/>
                  </a:lnTo>
                  <a:lnTo>
                    <a:pt x="2133600" y="675640"/>
                  </a:lnTo>
                  <a:lnTo>
                    <a:pt x="1946910" y="675640"/>
                  </a:lnTo>
                  <a:lnTo>
                    <a:pt x="1946910" y="311150"/>
                  </a:lnTo>
                  <a:lnTo>
                    <a:pt x="2133600" y="311150"/>
                  </a:lnTo>
                  <a:lnTo>
                    <a:pt x="2133600" y="158750"/>
                  </a:lnTo>
                  <a:close/>
                </a:path>
              </a:pathLst>
            </a:custGeom>
            <a:solidFill>
              <a:srgbClr val="66FFFF"/>
            </a:solidFill>
          </p:spPr>
          <p:txBody>
            <a:bodyPr wrap="square" lIns="0" tIns="0" rIns="0" bIns="0" rtlCol="0"/>
            <a:lstStyle/>
            <a:p>
              <a:endParaRPr/>
            </a:p>
          </p:txBody>
        </p:sp>
        <p:sp>
          <p:nvSpPr>
            <p:cNvPr id="8" name="object 8"/>
            <p:cNvSpPr/>
            <p:nvPr/>
          </p:nvSpPr>
          <p:spPr>
            <a:xfrm>
              <a:off x="2528570" y="5715000"/>
              <a:ext cx="1967230" cy="0"/>
            </a:xfrm>
            <a:custGeom>
              <a:avLst/>
              <a:gdLst/>
              <a:ahLst/>
              <a:cxnLst/>
              <a:rect l="l" t="t" r="r" b="b"/>
              <a:pathLst>
                <a:path w="1967229">
                  <a:moveTo>
                    <a:pt x="0" y="0"/>
                  </a:moveTo>
                  <a:lnTo>
                    <a:pt x="1967230" y="0"/>
                  </a:lnTo>
                </a:path>
              </a:pathLst>
            </a:custGeom>
            <a:ln w="17780">
              <a:solidFill>
                <a:srgbClr val="000000"/>
              </a:solidFill>
            </a:ln>
          </p:spPr>
          <p:txBody>
            <a:bodyPr wrap="square" lIns="0" tIns="0" rIns="0" bIns="0" rtlCol="0"/>
            <a:lstStyle/>
            <a:p>
              <a:endParaRPr/>
            </a:p>
          </p:txBody>
        </p:sp>
        <p:sp>
          <p:nvSpPr>
            <p:cNvPr id="9" name="object 9"/>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2950210"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2829560" y="4424679"/>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12" name="object 12"/>
            <p:cNvSpPr/>
            <p:nvPr/>
          </p:nvSpPr>
          <p:spPr>
            <a:xfrm>
              <a:off x="2966720" y="4157979"/>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13" name="object 13"/>
            <p:cNvSpPr/>
            <p:nvPr/>
          </p:nvSpPr>
          <p:spPr>
            <a:xfrm>
              <a:off x="2683510"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14" name="object 14"/>
            <p:cNvSpPr/>
            <p:nvPr/>
          </p:nvSpPr>
          <p:spPr>
            <a:xfrm>
              <a:off x="2829560" y="415797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5" name="object 15"/>
            <p:cNvSpPr/>
            <p:nvPr/>
          </p:nvSpPr>
          <p:spPr>
            <a:xfrm>
              <a:off x="6412230" y="4003039"/>
              <a:ext cx="1741170" cy="1254760"/>
            </a:xfrm>
            <a:custGeom>
              <a:avLst/>
              <a:gdLst/>
              <a:ahLst/>
              <a:cxnLst/>
              <a:rect l="l" t="t" r="r" b="b"/>
              <a:pathLst>
                <a:path w="1741170" h="1254760">
                  <a:moveTo>
                    <a:pt x="370840" y="358140"/>
                  </a:moveTo>
                  <a:lnTo>
                    <a:pt x="217170" y="358140"/>
                  </a:lnTo>
                  <a:lnTo>
                    <a:pt x="217170" y="153670"/>
                  </a:lnTo>
                  <a:lnTo>
                    <a:pt x="228600" y="153670"/>
                  </a:lnTo>
                  <a:lnTo>
                    <a:pt x="228600" y="0"/>
                  </a:lnTo>
                  <a:lnTo>
                    <a:pt x="0" y="0"/>
                  </a:lnTo>
                  <a:lnTo>
                    <a:pt x="0" y="153670"/>
                  </a:lnTo>
                  <a:lnTo>
                    <a:pt x="64770" y="153670"/>
                  </a:lnTo>
                  <a:lnTo>
                    <a:pt x="64770" y="492760"/>
                  </a:lnTo>
                  <a:lnTo>
                    <a:pt x="142240" y="492760"/>
                  </a:lnTo>
                  <a:lnTo>
                    <a:pt x="142240" y="510540"/>
                  </a:lnTo>
                  <a:lnTo>
                    <a:pt x="370840" y="510540"/>
                  </a:lnTo>
                  <a:lnTo>
                    <a:pt x="370840" y="358140"/>
                  </a:lnTo>
                  <a:close/>
                </a:path>
                <a:path w="1741170" h="1254760">
                  <a:moveTo>
                    <a:pt x="1741170" y="665480"/>
                  </a:moveTo>
                  <a:lnTo>
                    <a:pt x="1588770" y="665480"/>
                  </a:lnTo>
                  <a:lnTo>
                    <a:pt x="1588770" y="187960"/>
                  </a:lnTo>
                  <a:lnTo>
                    <a:pt x="1055370" y="187960"/>
                  </a:lnTo>
                  <a:lnTo>
                    <a:pt x="1055370" y="1254760"/>
                  </a:lnTo>
                  <a:lnTo>
                    <a:pt x="1588770" y="1254760"/>
                  </a:lnTo>
                  <a:lnTo>
                    <a:pt x="1588770" y="817880"/>
                  </a:lnTo>
                  <a:lnTo>
                    <a:pt x="1741170" y="817880"/>
                  </a:lnTo>
                  <a:lnTo>
                    <a:pt x="1741170" y="665480"/>
                  </a:lnTo>
                  <a:close/>
                </a:path>
              </a:pathLst>
            </a:custGeom>
            <a:solidFill>
              <a:srgbClr val="FF9900"/>
            </a:solidFill>
          </p:spPr>
          <p:txBody>
            <a:bodyPr wrap="square" lIns="0" tIns="0" rIns="0" bIns="0" rtlCol="0"/>
            <a:lstStyle/>
            <a:p>
              <a:endParaRPr/>
            </a:p>
          </p:txBody>
        </p:sp>
        <p:sp>
          <p:nvSpPr>
            <p:cNvPr id="16" name="object 16"/>
            <p:cNvSpPr/>
            <p:nvPr/>
          </p:nvSpPr>
          <p:spPr>
            <a:xfrm>
              <a:off x="4648200" y="5715000"/>
              <a:ext cx="3797300" cy="0"/>
            </a:xfrm>
            <a:custGeom>
              <a:avLst/>
              <a:gdLst/>
              <a:ahLst/>
              <a:cxnLst/>
              <a:rect l="l" t="t" r="r" b="b"/>
              <a:pathLst>
                <a:path w="3797300">
                  <a:moveTo>
                    <a:pt x="3657600" y="0"/>
                  </a:moveTo>
                  <a:lnTo>
                    <a:pt x="3797300" y="0"/>
                  </a:lnTo>
                </a:path>
                <a:path w="3797300">
                  <a:moveTo>
                    <a:pt x="0" y="0"/>
                  </a:moveTo>
                  <a:lnTo>
                    <a:pt x="1607820" y="0"/>
                  </a:lnTo>
                </a:path>
              </a:pathLst>
            </a:custGeom>
            <a:ln w="17780">
              <a:solidFill>
                <a:srgbClr val="000000"/>
              </a:solidFill>
            </a:ln>
          </p:spPr>
          <p:txBody>
            <a:bodyPr wrap="square" lIns="0" tIns="0" rIns="0" bIns="0" rtlCol="0"/>
            <a:lstStyle/>
            <a:p>
              <a:endParaRPr/>
            </a:p>
          </p:txBody>
        </p:sp>
        <p:sp>
          <p:nvSpPr>
            <p:cNvPr id="17" name="object 17"/>
            <p:cNvSpPr/>
            <p:nvPr/>
          </p:nvSpPr>
          <p:spPr>
            <a:xfrm>
              <a:off x="6400800" y="5638800"/>
              <a:ext cx="1752600" cy="152400"/>
            </a:xfrm>
            <a:custGeom>
              <a:avLst/>
              <a:gdLst/>
              <a:ahLst/>
              <a:cxnLst/>
              <a:rect l="l" t="t" r="r" b="b"/>
              <a:pathLst>
                <a:path w="1752600" h="152400">
                  <a:moveTo>
                    <a:pt x="1752600" y="0"/>
                  </a:moveTo>
                  <a:lnTo>
                    <a:pt x="0" y="0"/>
                  </a:lnTo>
                  <a:lnTo>
                    <a:pt x="0" y="152400"/>
                  </a:lnTo>
                  <a:lnTo>
                    <a:pt x="1752600" y="152400"/>
                  </a:lnTo>
                  <a:close/>
                </a:path>
              </a:pathLst>
            </a:custGeom>
            <a:solidFill>
              <a:srgbClr val="FF9900"/>
            </a:solidFill>
          </p:spPr>
          <p:txBody>
            <a:bodyPr wrap="square" lIns="0" tIns="0" rIns="0" bIns="0" rtlCol="0"/>
            <a:lstStyle/>
            <a:p>
              <a:endParaRPr/>
            </a:p>
          </p:txBody>
        </p:sp>
        <p:sp>
          <p:nvSpPr>
            <p:cNvPr id="18" name="object 18"/>
            <p:cNvSpPr/>
            <p:nvPr/>
          </p:nvSpPr>
          <p:spPr>
            <a:xfrm>
              <a:off x="6394450" y="5706109"/>
              <a:ext cx="1758950" cy="17780"/>
            </a:xfrm>
            <a:custGeom>
              <a:avLst/>
              <a:gdLst/>
              <a:ahLst/>
              <a:cxnLst/>
              <a:rect l="l" t="t" r="r" b="b"/>
              <a:pathLst>
                <a:path w="1758950" h="17779">
                  <a:moveTo>
                    <a:pt x="0" y="17779"/>
                  </a:moveTo>
                  <a:lnTo>
                    <a:pt x="1758950" y="17779"/>
                  </a:lnTo>
                  <a:lnTo>
                    <a:pt x="1758950" y="0"/>
                  </a:lnTo>
                  <a:lnTo>
                    <a:pt x="0" y="0"/>
                  </a:lnTo>
                  <a:lnTo>
                    <a:pt x="0" y="17779"/>
                  </a:lnTo>
                  <a:close/>
                </a:path>
              </a:pathLst>
            </a:custGeom>
            <a:solidFill>
              <a:srgbClr val="000000"/>
            </a:solidFill>
          </p:spPr>
          <p:txBody>
            <a:bodyPr wrap="square" lIns="0" tIns="0" rIns="0" bIns="0" rtlCol="0"/>
            <a:lstStyle/>
            <a:p>
              <a:endParaRPr/>
            </a:p>
          </p:txBody>
        </p:sp>
        <p:sp>
          <p:nvSpPr>
            <p:cNvPr id="19" name="object 19"/>
            <p:cNvSpPr/>
            <p:nvPr/>
          </p:nvSpPr>
          <p:spPr>
            <a:xfrm>
              <a:off x="6605269"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20" name="object 20"/>
            <p:cNvSpPr/>
            <p:nvPr/>
          </p:nvSpPr>
          <p:spPr>
            <a:xfrm>
              <a:off x="6394450" y="3856989"/>
              <a:ext cx="279400" cy="0"/>
            </a:xfrm>
            <a:custGeom>
              <a:avLst/>
              <a:gdLst/>
              <a:ahLst/>
              <a:cxnLst/>
              <a:rect l="l" t="t" r="r" b="b"/>
              <a:pathLst>
                <a:path w="279400">
                  <a:moveTo>
                    <a:pt x="0" y="0"/>
                  </a:moveTo>
                  <a:lnTo>
                    <a:pt x="279400" y="0"/>
                  </a:lnTo>
                </a:path>
              </a:pathLst>
            </a:custGeom>
            <a:ln w="17779">
              <a:solidFill>
                <a:srgbClr val="000000"/>
              </a:solidFill>
            </a:ln>
          </p:spPr>
          <p:txBody>
            <a:bodyPr wrap="square" lIns="0" tIns="0" rIns="0" bIns="0" rtlCol="0"/>
            <a:lstStyle/>
            <a:p>
              <a:endParaRPr/>
            </a:p>
          </p:txBody>
        </p:sp>
      </p:grpSp>
      <p:sp>
        <p:nvSpPr>
          <p:cNvPr id="21" name="object 21"/>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22" name="object 22"/>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23" name="object 23"/>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24" name="object 24"/>
          <p:cNvSpPr txBox="1"/>
          <p:nvPr/>
        </p:nvSpPr>
        <p:spPr>
          <a:xfrm>
            <a:off x="4624071" y="3646170"/>
            <a:ext cx="281305" cy="159018"/>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p:txBody>
      </p:sp>
      <p:sp>
        <p:nvSpPr>
          <p:cNvPr id="25" name="object 25"/>
          <p:cNvSpPr txBox="1"/>
          <p:nvPr/>
        </p:nvSpPr>
        <p:spPr>
          <a:xfrm>
            <a:off x="4624071" y="3878579"/>
            <a:ext cx="281305" cy="159018"/>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p:txBody>
      </p:sp>
      <p:sp>
        <p:nvSpPr>
          <p:cNvPr id="26" name="object 26"/>
          <p:cNvSpPr txBox="1"/>
          <p:nvPr/>
        </p:nvSpPr>
        <p:spPr>
          <a:xfrm>
            <a:off x="4624071" y="4110990"/>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N</a:t>
            </a:r>
            <a:endParaRPr sz="950">
              <a:latin typeface="Arial"/>
              <a:cs typeface="Arial"/>
            </a:endParaRPr>
          </a:p>
        </p:txBody>
      </p:sp>
      <p:sp>
        <p:nvSpPr>
          <p:cNvPr id="27" name="object 27"/>
          <p:cNvSpPr txBox="1"/>
          <p:nvPr/>
        </p:nvSpPr>
        <p:spPr>
          <a:xfrm>
            <a:off x="4624071"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8" name="object 28"/>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9" name="object 29"/>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30" name="object 30"/>
          <p:cNvGrpSpPr/>
          <p:nvPr/>
        </p:nvGrpSpPr>
        <p:grpSpPr>
          <a:xfrm>
            <a:off x="5845809" y="3526790"/>
            <a:ext cx="2269490" cy="1125220"/>
            <a:chOff x="4321809" y="3526790"/>
            <a:chExt cx="2269490" cy="1125220"/>
          </a:xfrm>
        </p:grpSpPr>
        <p:sp>
          <p:nvSpPr>
            <p:cNvPr id="31" name="object 31"/>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32" name="object 32"/>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4334509" y="3771900"/>
              <a:ext cx="2244090" cy="308610"/>
            </a:xfrm>
            <a:custGeom>
              <a:avLst/>
              <a:gdLst/>
              <a:ahLst/>
              <a:cxnLst/>
              <a:rect l="l" t="t" r="r" b="b"/>
              <a:pathLst>
                <a:path w="2244090" h="308610">
                  <a:moveTo>
                    <a:pt x="313689" y="0"/>
                  </a:moveTo>
                  <a:lnTo>
                    <a:pt x="1151889" y="0"/>
                  </a:lnTo>
                </a:path>
                <a:path w="2244090" h="308610">
                  <a:moveTo>
                    <a:pt x="1668779" y="308610"/>
                  </a:moveTo>
                  <a:lnTo>
                    <a:pt x="1921510" y="308610"/>
                  </a:lnTo>
                </a:path>
                <a:path w="2244090" h="308610">
                  <a:moveTo>
                    <a:pt x="0" y="0"/>
                  </a:moveTo>
                  <a:lnTo>
                    <a:pt x="161289" y="0"/>
                  </a:lnTo>
                </a:path>
                <a:path w="2244090" h="308610">
                  <a:moveTo>
                    <a:pt x="2059939" y="308610"/>
                  </a:moveTo>
                  <a:lnTo>
                    <a:pt x="2244090" y="308610"/>
                  </a:lnTo>
                </a:path>
              </a:pathLst>
            </a:custGeom>
            <a:ln w="25400">
              <a:solidFill>
                <a:srgbClr val="000000"/>
              </a:solidFill>
            </a:ln>
          </p:spPr>
          <p:txBody>
            <a:bodyPr wrap="square" lIns="0" tIns="0" rIns="0" bIns="0" rtlCol="0"/>
            <a:lstStyle/>
            <a:p>
              <a:endParaRPr/>
            </a:p>
          </p:txBody>
        </p:sp>
      </p:grpSp>
      <p:sp>
        <p:nvSpPr>
          <p:cNvPr id="34" name="object 34"/>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35" name="object 35"/>
          <p:cNvGrpSpPr/>
          <p:nvPr/>
        </p:nvGrpSpPr>
        <p:grpSpPr>
          <a:xfrm>
            <a:off x="3566160" y="3173729"/>
            <a:ext cx="7070090" cy="3044190"/>
            <a:chOff x="2042160" y="3173729"/>
            <a:chExt cx="7070090" cy="3044190"/>
          </a:xfrm>
        </p:grpSpPr>
        <p:sp>
          <p:nvSpPr>
            <p:cNvPr id="36" name="object 36"/>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7" name="object 37"/>
            <p:cNvSpPr/>
            <p:nvPr/>
          </p:nvSpPr>
          <p:spPr>
            <a:xfrm>
              <a:off x="2054860" y="3728719"/>
              <a:ext cx="464820" cy="0"/>
            </a:xfrm>
            <a:custGeom>
              <a:avLst/>
              <a:gdLst/>
              <a:ahLst/>
              <a:cxnLst/>
              <a:rect l="l" t="t" r="r" b="b"/>
              <a:pathLst>
                <a:path w="464819">
                  <a:moveTo>
                    <a:pt x="0" y="0"/>
                  </a:moveTo>
                  <a:lnTo>
                    <a:pt x="154939" y="0"/>
                  </a:lnTo>
                </a:path>
                <a:path w="464819">
                  <a:moveTo>
                    <a:pt x="336550" y="0"/>
                  </a:moveTo>
                  <a:lnTo>
                    <a:pt x="464819" y="0"/>
                  </a:lnTo>
                </a:path>
              </a:pathLst>
            </a:custGeom>
            <a:ln w="25400">
              <a:solidFill>
                <a:srgbClr val="430000"/>
              </a:solidFill>
            </a:ln>
          </p:spPr>
          <p:txBody>
            <a:bodyPr wrap="square" lIns="0" tIns="0" rIns="0" bIns="0" rtlCol="0"/>
            <a:lstStyle/>
            <a:p>
              <a:endParaRPr/>
            </a:p>
          </p:txBody>
        </p:sp>
        <p:sp>
          <p:nvSpPr>
            <p:cNvPr id="38" name="object 38"/>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9" name="object 39"/>
            <p:cNvSpPr/>
            <p:nvPr/>
          </p:nvSpPr>
          <p:spPr>
            <a:xfrm>
              <a:off x="4334510" y="4269739"/>
              <a:ext cx="765810" cy="0"/>
            </a:xfrm>
            <a:custGeom>
              <a:avLst/>
              <a:gdLst/>
              <a:ahLst/>
              <a:cxnLst/>
              <a:rect l="l" t="t" r="r" b="b"/>
              <a:pathLst>
                <a:path w="765810">
                  <a:moveTo>
                    <a:pt x="0" y="0"/>
                  </a:moveTo>
                  <a:lnTo>
                    <a:pt x="161289" y="0"/>
                  </a:lnTo>
                </a:path>
                <a:path w="765810">
                  <a:moveTo>
                    <a:pt x="313689" y="0"/>
                  </a:moveTo>
                  <a:lnTo>
                    <a:pt x="765810" y="0"/>
                  </a:lnTo>
                </a:path>
              </a:pathLst>
            </a:custGeom>
            <a:ln w="25400">
              <a:solidFill>
                <a:srgbClr val="000000"/>
              </a:solidFill>
            </a:ln>
          </p:spPr>
          <p:txBody>
            <a:bodyPr wrap="square" lIns="0" tIns="0" rIns="0" bIns="0" rtlCol="0"/>
            <a:lstStyle/>
            <a:p>
              <a:endParaRPr/>
            </a:p>
          </p:txBody>
        </p:sp>
        <p:sp>
          <p:nvSpPr>
            <p:cNvPr id="40" name="object 40"/>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41" name="object 41"/>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42" name="object 42"/>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grpSp>
      <p:sp>
        <p:nvSpPr>
          <p:cNvPr id="43" name="object 43"/>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44" name="object 44"/>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5" name="object 45"/>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6" name="object 46"/>
          <p:cNvGrpSpPr/>
          <p:nvPr/>
        </p:nvGrpSpPr>
        <p:grpSpPr>
          <a:xfrm>
            <a:off x="4030980" y="4992370"/>
            <a:ext cx="1831975" cy="102870"/>
            <a:chOff x="2506979" y="4992370"/>
            <a:chExt cx="1831975" cy="102870"/>
          </a:xfrm>
        </p:grpSpPr>
        <p:sp>
          <p:nvSpPr>
            <p:cNvPr id="47" name="object 47"/>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8" name="object 48"/>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49" name="object 49"/>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50" name="object 50"/>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51" name="object 51"/>
          <p:cNvGrpSpPr/>
          <p:nvPr/>
        </p:nvGrpSpPr>
        <p:grpSpPr>
          <a:xfrm>
            <a:off x="4030979" y="3716020"/>
            <a:ext cx="6605270" cy="1590040"/>
            <a:chOff x="2506979" y="3716020"/>
            <a:chExt cx="6605270" cy="1590040"/>
          </a:xfrm>
        </p:grpSpPr>
        <p:sp>
          <p:nvSpPr>
            <p:cNvPr id="52" name="object 52"/>
            <p:cNvSpPr/>
            <p:nvPr/>
          </p:nvSpPr>
          <p:spPr>
            <a:xfrm>
              <a:off x="4179569" y="5044440"/>
              <a:ext cx="619760" cy="0"/>
            </a:xfrm>
            <a:custGeom>
              <a:avLst/>
              <a:gdLst/>
              <a:ahLst/>
              <a:cxnLst/>
              <a:rect l="l" t="t" r="r" b="b"/>
              <a:pathLst>
                <a:path w="619760">
                  <a:moveTo>
                    <a:pt x="0" y="0"/>
                  </a:moveTo>
                  <a:lnTo>
                    <a:pt x="316229" y="0"/>
                  </a:lnTo>
                </a:path>
                <a:path w="619760">
                  <a:moveTo>
                    <a:pt x="468629" y="0"/>
                  </a:moveTo>
                  <a:lnTo>
                    <a:pt x="619759" y="0"/>
                  </a:lnTo>
                </a:path>
              </a:pathLst>
            </a:custGeom>
            <a:ln w="25400">
              <a:solidFill>
                <a:srgbClr val="000000"/>
              </a:solidFill>
            </a:ln>
          </p:spPr>
          <p:txBody>
            <a:bodyPr wrap="square" lIns="0" tIns="0" rIns="0" bIns="0" rtlCol="0"/>
            <a:lstStyle/>
            <a:p>
              <a:endParaRPr/>
            </a:p>
          </p:txBody>
        </p:sp>
        <p:sp>
          <p:nvSpPr>
            <p:cNvPr id="53" name="object 53"/>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54" name="object 54"/>
            <p:cNvSpPr/>
            <p:nvPr/>
          </p:nvSpPr>
          <p:spPr>
            <a:xfrm>
              <a:off x="6802120" y="4184650"/>
              <a:ext cx="2297430" cy="1108710"/>
            </a:xfrm>
            <a:custGeom>
              <a:avLst/>
              <a:gdLst/>
              <a:ahLst/>
              <a:cxnLst/>
              <a:rect l="l" t="t" r="r" b="b"/>
              <a:pathLst>
                <a:path w="2297429" h="1108710">
                  <a:moveTo>
                    <a:pt x="0" y="0"/>
                  </a:moveTo>
                  <a:lnTo>
                    <a:pt x="1187450" y="0"/>
                  </a:lnTo>
                  <a:lnTo>
                    <a:pt x="1187450" y="1108710"/>
                  </a:lnTo>
                  <a:lnTo>
                    <a:pt x="0" y="1108710"/>
                  </a:lnTo>
                  <a:lnTo>
                    <a:pt x="0" y="0"/>
                  </a:lnTo>
                  <a:close/>
                </a:path>
                <a:path w="2297429" h="1108710">
                  <a:moveTo>
                    <a:pt x="2297429" y="704850"/>
                  </a:moveTo>
                  <a:lnTo>
                    <a:pt x="2142489" y="704850"/>
                  </a:lnTo>
                </a:path>
              </a:pathLst>
            </a:custGeom>
            <a:ln w="25400">
              <a:solidFill>
                <a:srgbClr val="000000"/>
              </a:solidFill>
            </a:ln>
          </p:spPr>
          <p:txBody>
            <a:bodyPr wrap="square" lIns="0" tIns="0" rIns="0" bIns="0" rtlCol="0"/>
            <a:lstStyle/>
            <a:p>
              <a:endParaRPr/>
            </a:p>
          </p:txBody>
        </p:sp>
        <p:sp>
          <p:nvSpPr>
            <p:cNvPr id="55" name="object 55"/>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57" name="object 57"/>
          <p:cNvSpPr txBox="1"/>
          <p:nvPr/>
        </p:nvSpPr>
        <p:spPr>
          <a:xfrm>
            <a:off x="8357870" y="4322633"/>
            <a:ext cx="1143635" cy="775335"/>
          </a:xfrm>
          <a:prstGeom prst="rect">
            <a:avLst/>
          </a:prstGeom>
        </p:spPr>
        <p:txBody>
          <a:bodyPr vert="horz" wrap="square" lIns="0" tIns="33020" rIns="0" bIns="0" rtlCol="0">
            <a:spAutoFit/>
          </a:bodyPr>
          <a:lstStyle/>
          <a:p>
            <a:pPr marL="38100">
              <a:spcBef>
                <a:spcPts val="260"/>
              </a:spcBef>
            </a:pPr>
            <a:r>
              <a:rPr sz="950" b="1" spc="20" dirty="0">
                <a:latin typeface="Arial"/>
                <a:cs typeface="Arial"/>
              </a:rPr>
              <a:t>ADDR</a:t>
            </a:r>
            <a:endParaRPr sz="950">
              <a:latin typeface="Arial"/>
              <a:cs typeface="Arial"/>
            </a:endParaRPr>
          </a:p>
          <a:p>
            <a:pPr marL="363855">
              <a:lnSpc>
                <a:spcPts val="1330"/>
              </a:lnSpc>
              <a:spcBef>
                <a:spcPts val="229"/>
              </a:spcBef>
            </a:pPr>
            <a:r>
              <a:rPr sz="1200" b="1" spc="90" dirty="0">
                <a:latin typeface="Arial"/>
                <a:cs typeface="Arial"/>
              </a:rPr>
              <a:t>Data</a:t>
            </a:r>
            <a:endParaRPr sz="1200">
              <a:latin typeface="Arial"/>
              <a:cs typeface="Arial"/>
            </a:endParaRPr>
          </a:p>
          <a:p>
            <a:pPr marL="243204">
              <a:lnSpc>
                <a:spcPts val="1330"/>
              </a:lnSpc>
            </a:pPr>
            <a:r>
              <a:rPr sz="1200" b="1" spc="80" dirty="0">
                <a:latin typeface="Arial"/>
                <a:cs typeface="Arial"/>
              </a:rPr>
              <a:t>Me</a:t>
            </a:r>
            <a:r>
              <a:rPr sz="1200" b="1" spc="-170"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38100">
              <a:spcBef>
                <a:spcPts val="570"/>
              </a:spcBef>
            </a:pPr>
            <a:r>
              <a:rPr sz="950" b="1" spc="15" dirty="0">
                <a:latin typeface="Arial"/>
                <a:cs typeface="Arial"/>
              </a:rPr>
              <a:t>WD</a:t>
            </a:r>
            <a:endParaRPr sz="950">
              <a:latin typeface="Arial"/>
              <a:cs typeface="Arial"/>
            </a:endParaRPr>
          </a:p>
        </p:txBody>
      </p:sp>
      <p:grpSp>
        <p:nvGrpSpPr>
          <p:cNvPr id="58" name="object 58"/>
          <p:cNvGrpSpPr/>
          <p:nvPr/>
        </p:nvGrpSpPr>
        <p:grpSpPr>
          <a:xfrm>
            <a:off x="3608705" y="3689985"/>
            <a:ext cx="4506595" cy="1873885"/>
            <a:chOff x="2084704" y="3689984"/>
            <a:chExt cx="4506595" cy="1873885"/>
          </a:xfrm>
        </p:grpSpPr>
        <p:sp>
          <p:nvSpPr>
            <p:cNvPr id="59" name="object 59"/>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60" name="object 60"/>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5340350" y="4424679"/>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62" name="object 62"/>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63" name="object 63"/>
            <p:cNvSpPr/>
            <p:nvPr/>
          </p:nvSpPr>
          <p:spPr>
            <a:xfrm>
              <a:off x="5143500" y="4157979"/>
              <a:ext cx="171450" cy="558800"/>
            </a:xfrm>
            <a:custGeom>
              <a:avLst/>
              <a:gdLst/>
              <a:ahLst/>
              <a:cxnLst/>
              <a:rect l="l" t="t" r="r" b="b"/>
              <a:pathLst>
                <a:path w="171450" h="558800">
                  <a:moveTo>
                    <a:pt x="0" y="0"/>
                  </a:moveTo>
                  <a:lnTo>
                    <a:pt x="0" y="542290"/>
                  </a:lnTo>
                  <a:lnTo>
                    <a:pt x="153670" y="430530"/>
                  </a:lnTo>
                  <a:lnTo>
                    <a:pt x="153670" y="120650"/>
                  </a:lnTo>
                  <a:lnTo>
                    <a:pt x="0" y="0"/>
                  </a:lnTo>
                  <a:close/>
                </a:path>
                <a:path w="17145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grpSp>
      <p:sp>
        <p:nvSpPr>
          <p:cNvPr id="64" name="object 64"/>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65" name="object 65"/>
          <p:cNvGrpSpPr/>
          <p:nvPr/>
        </p:nvGrpSpPr>
        <p:grpSpPr>
          <a:xfrm>
            <a:off x="6388100" y="3023236"/>
            <a:ext cx="3934460" cy="2540635"/>
            <a:chOff x="4864100" y="3023235"/>
            <a:chExt cx="3934460" cy="2540635"/>
          </a:xfrm>
        </p:grpSpPr>
        <p:sp>
          <p:nvSpPr>
            <p:cNvPr id="66" name="object 66"/>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68" name="object 68"/>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70" name="object 70"/>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1" name="object 71"/>
            <p:cNvSpPr/>
            <p:nvPr/>
          </p:nvSpPr>
          <p:spPr>
            <a:xfrm>
              <a:off x="4918710" y="4269740"/>
              <a:ext cx="1841500" cy="740410"/>
            </a:xfrm>
            <a:custGeom>
              <a:avLst/>
              <a:gdLst/>
              <a:ahLst/>
              <a:cxnLst/>
              <a:rect l="l" t="t" r="r" b="b"/>
              <a:pathLst>
                <a:path w="1841500" h="740410">
                  <a:moveTo>
                    <a:pt x="0" y="740410"/>
                  </a:moveTo>
                  <a:lnTo>
                    <a:pt x="1337310" y="740410"/>
                  </a:lnTo>
                </a:path>
                <a:path w="1841500" h="740410">
                  <a:moveTo>
                    <a:pt x="147573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72" name="object 72"/>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74" name="object 74"/>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5" name="object 75"/>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6" name="object 76"/>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7" name="object 77"/>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8" name="object 78"/>
          <p:cNvGrpSpPr/>
          <p:nvPr/>
        </p:nvGrpSpPr>
        <p:grpSpPr>
          <a:xfrm>
            <a:off x="2432050" y="2593340"/>
            <a:ext cx="4828540" cy="2015489"/>
            <a:chOff x="908050" y="2593339"/>
            <a:chExt cx="4828540" cy="2015489"/>
          </a:xfrm>
        </p:grpSpPr>
        <p:sp>
          <p:nvSpPr>
            <p:cNvPr id="79" name="object 79"/>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80" name="object 80"/>
            <p:cNvSpPr/>
            <p:nvPr/>
          </p:nvSpPr>
          <p:spPr>
            <a:xfrm>
              <a:off x="920750" y="2645409"/>
              <a:ext cx="4754880" cy="1950720"/>
            </a:xfrm>
            <a:custGeom>
              <a:avLst/>
              <a:gdLst/>
              <a:ahLst/>
              <a:cxnLst/>
              <a:rect l="l" t="t" r="r" b="b"/>
              <a:pathLst>
                <a:path w="4754880" h="1950720">
                  <a:moveTo>
                    <a:pt x="1056639" y="0"/>
                  </a:moveTo>
                  <a:lnTo>
                    <a:pt x="1289050" y="0"/>
                  </a:lnTo>
                </a:path>
                <a:path w="4754880" h="1950720">
                  <a:moveTo>
                    <a:pt x="1470660" y="0"/>
                  </a:moveTo>
                  <a:lnTo>
                    <a:pt x="3575050" y="0"/>
                  </a:lnTo>
                </a:path>
                <a:path w="4754880" h="1950720">
                  <a:moveTo>
                    <a:pt x="3727450" y="0"/>
                  </a:moveTo>
                  <a:lnTo>
                    <a:pt x="4754880" y="0"/>
                  </a:lnTo>
                </a:path>
                <a:path w="4754880" h="1950720">
                  <a:moveTo>
                    <a:pt x="0" y="842010"/>
                  </a:moveTo>
                  <a:lnTo>
                    <a:pt x="1151889" y="842010"/>
                  </a:lnTo>
                  <a:lnTo>
                    <a:pt x="1151889" y="1950720"/>
                  </a:lnTo>
                  <a:lnTo>
                    <a:pt x="0" y="1950720"/>
                  </a:lnTo>
                  <a:lnTo>
                    <a:pt x="0" y="842010"/>
                  </a:lnTo>
                  <a:close/>
                </a:path>
              </a:pathLst>
            </a:custGeom>
            <a:ln w="25400">
              <a:solidFill>
                <a:srgbClr val="000000"/>
              </a:solidFill>
            </a:ln>
          </p:spPr>
          <p:txBody>
            <a:bodyPr wrap="square" lIns="0" tIns="0" rIns="0" bIns="0" rtlCol="0"/>
            <a:lstStyle/>
            <a:p>
              <a:endParaRPr/>
            </a:p>
          </p:txBody>
        </p:sp>
      </p:grpSp>
      <p:sp>
        <p:nvSpPr>
          <p:cNvPr id="81" name="object 81"/>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82" name="object 82"/>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83" name="object 83"/>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84" name="object 84"/>
          <p:cNvGrpSpPr/>
          <p:nvPr/>
        </p:nvGrpSpPr>
        <p:grpSpPr>
          <a:xfrm>
            <a:off x="1588769" y="3164839"/>
            <a:ext cx="872490" cy="1135380"/>
            <a:chOff x="64769" y="3164839"/>
            <a:chExt cx="872490" cy="1135380"/>
          </a:xfrm>
        </p:grpSpPr>
        <p:sp>
          <p:nvSpPr>
            <p:cNvPr id="85" name="object 85"/>
            <p:cNvSpPr/>
            <p:nvPr/>
          </p:nvSpPr>
          <p:spPr>
            <a:xfrm>
              <a:off x="300990" y="3177539"/>
              <a:ext cx="335280" cy="1109980"/>
            </a:xfrm>
            <a:custGeom>
              <a:avLst/>
              <a:gdLst/>
              <a:ahLst/>
              <a:cxnLst/>
              <a:rect l="l" t="t" r="r" b="b"/>
              <a:pathLst>
                <a:path w="335280" h="1109979">
                  <a:moveTo>
                    <a:pt x="0" y="0"/>
                  </a:moveTo>
                  <a:lnTo>
                    <a:pt x="335280" y="0"/>
                  </a:lnTo>
                  <a:lnTo>
                    <a:pt x="335280" y="1109980"/>
                  </a:lnTo>
                  <a:lnTo>
                    <a:pt x="0" y="1109980"/>
                  </a:lnTo>
                  <a:lnTo>
                    <a:pt x="0" y="0"/>
                  </a:lnTo>
                  <a:close/>
                </a:path>
              </a:pathLst>
            </a:custGeom>
            <a:ln w="25400">
              <a:solidFill>
                <a:srgbClr val="000000"/>
              </a:solidFill>
            </a:ln>
          </p:spPr>
          <p:txBody>
            <a:bodyPr wrap="square" lIns="0" tIns="0" rIns="0" bIns="0" rtlCol="0"/>
            <a:lstStyle/>
            <a:p>
              <a:endParaRPr/>
            </a:p>
          </p:txBody>
        </p:sp>
        <p:sp>
          <p:nvSpPr>
            <p:cNvPr id="86" name="object 86"/>
            <p:cNvSpPr/>
            <p:nvPr/>
          </p:nvSpPr>
          <p:spPr>
            <a:xfrm>
              <a:off x="198119"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7" name="object 87"/>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sp>
          <p:nvSpPr>
            <p:cNvPr id="88" name="object 88"/>
            <p:cNvSpPr/>
            <p:nvPr/>
          </p:nvSpPr>
          <p:spPr>
            <a:xfrm>
              <a:off x="816610" y="3676649"/>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9" name="object 89"/>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grpSp>
      <p:sp>
        <p:nvSpPr>
          <p:cNvPr id="90" name="object 90"/>
          <p:cNvSpPr txBox="1"/>
          <p:nvPr/>
        </p:nvSpPr>
        <p:spPr>
          <a:xfrm>
            <a:off x="1871979" y="3354070"/>
            <a:ext cx="257810" cy="200055"/>
          </a:xfrm>
          <a:prstGeom prst="rect">
            <a:avLst/>
          </a:prstGeom>
        </p:spPr>
        <p:txBody>
          <a:bodyPr vert="horz" wrap="square" lIns="0" tIns="15240" rIns="0" bIns="0" rtlCol="0">
            <a:spAutoFit/>
          </a:bodyPr>
          <a:lstStyle/>
          <a:p>
            <a:pPr marL="12700">
              <a:spcBef>
                <a:spcPts val="120"/>
              </a:spcBef>
            </a:pPr>
            <a:r>
              <a:rPr sz="1200" b="1" spc="145" dirty="0">
                <a:latin typeface="Arial"/>
                <a:cs typeface="Arial"/>
              </a:rPr>
              <a:t>P</a:t>
            </a:r>
            <a:r>
              <a:rPr sz="1200" b="1" spc="10" dirty="0">
                <a:latin typeface="Arial"/>
                <a:cs typeface="Arial"/>
              </a:rPr>
              <a:t>C</a:t>
            </a:r>
            <a:endParaRPr sz="1200">
              <a:latin typeface="Arial"/>
              <a:cs typeface="Arial"/>
            </a:endParaRPr>
          </a:p>
        </p:txBody>
      </p:sp>
      <p:grpSp>
        <p:nvGrpSpPr>
          <p:cNvPr id="91" name="object 91"/>
          <p:cNvGrpSpPr/>
          <p:nvPr/>
        </p:nvGrpSpPr>
        <p:grpSpPr>
          <a:xfrm>
            <a:off x="2250440" y="2360929"/>
            <a:ext cx="872490" cy="102870"/>
            <a:chOff x="726440" y="2360929"/>
            <a:chExt cx="872490" cy="102870"/>
          </a:xfrm>
        </p:grpSpPr>
        <p:sp>
          <p:nvSpPr>
            <p:cNvPr id="92" name="object 92"/>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93" name="object 93"/>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94" name="object 94"/>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95" name="object 95"/>
          <p:cNvGrpSpPr/>
          <p:nvPr/>
        </p:nvGrpSpPr>
        <p:grpSpPr>
          <a:xfrm>
            <a:off x="2870200" y="2211070"/>
            <a:ext cx="661670" cy="971550"/>
            <a:chOff x="1346200" y="2211070"/>
            <a:chExt cx="661670" cy="971550"/>
          </a:xfrm>
        </p:grpSpPr>
        <p:sp>
          <p:nvSpPr>
            <p:cNvPr id="96" name="object 96"/>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7" name="object 97"/>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98" name="object 98"/>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9" name="object 99"/>
          <p:cNvSpPr/>
          <p:nvPr/>
        </p:nvSpPr>
        <p:spPr>
          <a:xfrm>
            <a:off x="1601469" y="1913889"/>
            <a:ext cx="6656070" cy="1814830"/>
          </a:xfrm>
          <a:custGeom>
            <a:avLst/>
            <a:gdLst/>
            <a:ahLst/>
            <a:cxnLst/>
            <a:rect l="l" t="t" r="r" b="b"/>
            <a:pathLst>
              <a:path w="6656070" h="1814829">
                <a:moveTo>
                  <a:pt x="661670" y="499110"/>
                </a:moveTo>
                <a:lnTo>
                  <a:pt x="661670" y="1814830"/>
                </a:lnTo>
              </a:path>
              <a:path w="6656070" h="1814829">
                <a:moveTo>
                  <a:pt x="0" y="111760"/>
                </a:moveTo>
                <a:lnTo>
                  <a:pt x="0" y="1814830"/>
                </a:lnTo>
              </a:path>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56070" y="0"/>
                </a:moveTo>
                <a:lnTo>
                  <a:pt x="1049020" y="0"/>
                </a:lnTo>
              </a:path>
            </a:pathLst>
          </a:custGeom>
          <a:ln w="25400">
            <a:solidFill>
              <a:srgbClr val="000000"/>
            </a:solidFill>
          </a:ln>
        </p:spPr>
        <p:txBody>
          <a:bodyPr wrap="square" lIns="0" tIns="0" rIns="0" bIns="0" rtlCol="0"/>
          <a:lstStyle/>
          <a:p>
            <a:endParaRPr/>
          </a:p>
        </p:txBody>
      </p:sp>
      <p:sp>
        <p:nvSpPr>
          <p:cNvPr id="100" name="object 100"/>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101" name="object 101"/>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102" name="object 102"/>
          <p:cNvSpPr txBox="1"/>
          <p:nvPr/>
        </p:nvSpPr>
        <p:spPr>
          <a:xfrm>
            <a:off x="10344151" y="4695191"/>
            <a:ext cx="97155" cy="116699"/>
          </a:xfrm>
          <a:prstGeom prst="rect">
            <a:avLst/>
          </a:prstGeom>
        </p:spPr>
        <p:txBody>
          <a:bodyPr vert="horz" wrap="square" lIns="0" tIns="16510" rIns="0" bIns="0" rtlCol="0">
            <a:spAutoFit/>
          </a:bodyPr>
          <a:lstStyle/>
          <a:p>
            <a:pPr marL="12700">
              <a:spcBef>
                <a:spcPts val="130"/>
              </a:spcBef>
            </a:pPr>
            <a:r>
              <a:rPr sz="650" b="1" spc="20" dirty="0">
                <a:latin typeface="Arial"/>
                <a:cs typeface="Arial"/>
              </a:rPr>
              <a:t>M</a:t>
            </a:r>
            <a:endParaRPr sz="650">
              <a:latin typeface="Arial"/>
              <a:cs typeface="Arial"/>
            </a:endParaRPr>
          </a:p>
        </p:txBody>
      </p:sp>
      <p:sp>
        <p:nvSpPr>
          <p:cNvPr id="103" name="object 103"/>
          <p:cNvSpPr txBox="1"/>
          <p:nvPr/>
        </p:nvSpPr>
        <p:spPr>
          <a:xfrm>
            <a:off x="10344150" y="4799330"/>
            <a:ext cx="87630"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U</a:t>
            </a:r>
            <a:endParaRPr sz="650">
              <a:latin typeface="Arial"/>
              <a:cs typeface="Arial"/>
            </a:endParaRPr>
          </a:p>
        </p:txBody>
      </p:sp>
      <p:sp>
        <p:nvSpPr>
          <p:cNvPr id="104" name="object 104"/>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105" name="object 105"/>
          <p:cNvGrpSpPr/>
          <p:nvPr/>
        </p:nvGrpSpPr>
        <p:grpSpPr>
          <a:xfrm>
            <a:off x="1588769" y="1746250"/>
            <a:ext cx="6681470" cy="2871470"/>
            <a:chOff x="64769" y="1746250"/>
            <a:chExt cx="6681470" cy="2871470"/>
          </a:xfrm>
        </p:grpSpPr>
        <p:sp>
          <p:nvSpPr>
            <p:cNvPr id="106" name="object 106"/>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7" name="object 107"/>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8" name="object 108"/>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09" name="object 109"/>
            <p:cNvSpPr/>
            <p:nvPr/>
          </p:nvSpPr>
          <p:spPr>
            <a:xfrm>
              <a:off x="962659" y="1758950"/>
              <a:ext cx="5770880" cy="1160780"/>
            </a:xfrm>
            <a:custGeom>
              <a:avLst/>
              <a:gdLst/>
              <a:ahLst/>
              <a:cxnLst/>
              <a:rect l="l" t="t" r="r" b="b"/>
              <a:pathLst>
                <a:path w="5770880" h="1160780">
                  <a:moveTo>
                    <a:pt x="5152390" y="1160779"/>
                  </a:moveTo>
                  <a:lnTo>
                    <a:pt x="5293360" y="1160779"/>
                  </a:lnTo>
                </a:path>
                <a:path w="5770880" h="1160780">
                  <a:moveTo>
                    <a:pt x="543179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10" name="object 110"/>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11" name="object 111"/>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12" name="object 112"/>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13" name="object 113"/>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14" name="object 114"/>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15" name="object 115"/>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6" name="object 116"/>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17" name="object 117"/>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8" name="object 118"/>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9" name="object 119"/>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0" name="object 120"/>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21" name="object 121"/>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22" name="object 122"/>
          <p:cNvGrpSpPr/>
          <p:nvPr/>
        </p:nvGrpSpPr>
        <p:grpSpPr>
          <a:xfrm>
            <a:off x="2207260" y="3689350"/>
            <a:ext cx="2009139" cy="2378710"/>
            <a:chOff x="683259" y="3689350"/>
            <a:chExt cx="2009139" cy="2378710"/>
          </a:xfrm>
        </p:grpSpPr>
        <p:sp>
          <p:nvSpPr>
            <p:cNvPr id="123" name="object 123"/>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24" name="object 124"/>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25" name="object 125"/>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26" name="object 126"/>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7" name="object 127"/>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8" name="object 128"/>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9" name="object 129"/>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30" name="object 130"/>
          <p:cNvSpPr txBox="1"/>
          <p:nvPr/>
        </p:nvSpPr>
        <p:spPr>
          <a:xfrm>
            <a:off x="7522209"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31" name="object 131"/>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32" name="object 132"/>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sp>
        <p:nvSpPr>
          <p:cNvPr id="133" name="object 133"/>
          <p:cNvSpPr txBox="1">
            <a:spLocks noGrp="1"/>
          </p:cNvSpPr>
          <p:nvPr>
            <p:ph type="title"/>
          </p:nvPr>
        </p:nvSpPr>
        <p:spPr>
          <a:xfrm>
            <a:off x="1184910" y="367030"/>
            <a:ext cx="10515600" cy="475130"/>
          </a:xfrm>
          <a:prstGeom prst="rect">
            <a:avLst/>
          </a:prstGeom>
        </p:spPr>
        <p:txBody>
          <a:bodyPr vert="horz" wrap="square" lIns="0" tIns="64135" rIns="0" bIns="0" rtlCol="0" anchor="ctr">
            <a:spAutoFit/>
          </a:bodyPr>
          <a:lstStyle/>
          <a:p>
            <a:pPr marL="1598930" marR="5080" indent="-1586230">
              <a:lnSpc>
                <a:spcPts val="3240"/>
              </a:lnSpc>
              <a:spcBef>
                <a:spcPts val="505"/>
              </a:spcBef>
            </a:pPr>
            <a:r>
              <a:rPr spc="-5" dirty="0"/>
              <a:t>Executing </a:t>
            </a:r>
            <a:r>
              <a:rPr spc="-10" dirty="0"/>
              <a:t>Multiple </a:t>
            </a:r>
            <a:r>
              <a:rPr spc="-5" dirty="0"/>
              <a:t>Instructions  Clock </a:t>
            </a:r>
            <a:r>
              <a:rPr spc="-10" dirty="0"/>
              <a:t>Cycle</a:t>
            </a:r>
            <a:r>
              <a:rPr spc="-15" dirty="0"/>
              <a:t> </a:t>
            </a:r>
            <a:r>
              <a:rPr dirty="0"/>
              <a:t>4</a:t>
            </a:r>
          </a:p>
        </p:txBody>
      </p:sp>
      <p:grpSp>
        <p:nvGrpSpPr>
          <p:cNvPr id="134" name="object 134"/>
          <p:cNvGrpSpPr/>
          <p:nvPr/>
        </p:nvGrpSpPr>
        <p:grpSpPr>
          <a:xfrm>
            <a:off x="3714750" y="1709420"/>
            <a:ext cx="6134100" cy="4331970"/>
            <a:chOff x="2190750" y="1709420"/>
            <a:chExt cx="6134100" cy="4331970"/>
          </a:xfrm>
        </p:grpSpPr>
        <p:sp>
          <p:nvSpPr>
            <p:cNvPr id="135" name="object 135"/>
            <p:cNvSpPr/>
            <p:nvPr/>
          </p:nvSpPr>
          <p:spPr>
            <a:xfrm>
              <a:off x="4495800" y="218821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6" name="object 136"/>
            <p:cNvSpPr/>
            <p:nvPr/>
          </p:nvSpPr>
          <p:spPr>
            <a:xfrm>
              <a:off x="4630420" y="2209800"/>
              <a:ext cx="17780" cy="3810000"/>
            </a:xfrm>
            <a:custGeom>
              <a:avLst/>
              <a:gdLst/>
              <a:ahLst/>
              <a:cxnLst/>
              <a:rect l="l" t="t" r="r" b="b"/>
              <a:pathLst>
                <a:path w="17779" h="3810000">
                  <a:moveTo>
                    <a:pt x="0" y="3810000"/>
                  </a:moveTo>
                  <a:lnTo>
                    <a:pt x="17779" y="3810000"/>
                  </a:lnTo>
                  <a:lnTo>
                    <a:pt x="17779" y="0"/>
                  </a:lnTo>
                  <a:lnTo>
                    <a:pt x="0" y="0"/>
                  </a:lnTo>
                  <a:lnTo>
                    <a:pt x="0" y="3810000"/>
                  </a:lnTo>
                  <a:close/>
                </a:path>
              </a:pathLst>
            </a:custGeom>
            <a:solidFill>
              <a:srgbClr val="FFFFFF"/>
            </a:solidFill>
          </p:spPr>
          <p:txBody>
            <a:bodyPr wrap="square" lIns="0" tIns="0" rIns="0" bIns="0" rtlCol="0"/>
            <a:lstStyle/>
            <a:p>
              <a:endParaRPr/>
            </a:p>
          </p:txBody>
        </p:sp>
        <p:sp>
          <p:nvSpPr>
            <p:cNvPr id="137" name="object 137"/>
            <p:cNvSpPr/>
            <p:nvPr/>
          </p:nvSpPr>
          <p:spPr>
            <a:xfrm>
              <a:off x="449580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8" name="object 138"/>
            <p:cNvSpPr/>
            <p:nvPr/>
          </p:nvSpPr>
          <p:spPr>
            <a:xfrm>
              <a:off x="6318250" y="2209799"/>
              <a:ext cx="76200" cy="3810000"/>
            </a:xfrm>
            <a:custGeom>
              <a:avLst/>
              <a:gdLst/>
              <a:ahLst/>
              <a:cxnLst/>
              <a:rect l="l" t="t" r="r" b="b"/>
              <a:pathLst>
                <a:path w="76200" h="3810000">
                  <a:moveTo>
                    <a:pt x="76200" y="0"/>
                  </a:moveTo>
                  <a:lnTo>
                    <a:pt x="0" y="0"/>
                  </a:lnTo>
                  <a:lnTo>
                    <a:pt x="0" y="21590"/>
                  </a:lnTo>
                  <a:lnTo>
                    <a:pt x="0" y="3810000"/>
                  </a:lnTo>
                  <a:lnTo>
                    <a:pt x="76200" y="3810000"/>
                  </a:lnTo>
                  <a:lnTo>
                    <a:pt x="76200" y="21590"/>
                  </a:lnTo>
                  <a:lnTo>
                    <a:pt x="76200" y="0"/>
                  </a:lnTo>
                  <a:close/>
                </a:path>
              </a:pathLst>
            </a:custGeom>
            <a:solidFill>
              <a:srgbClr val="FF9900"/>
            </a:solidFill>
          </p:spPr>
          <p:txBody>
            <a:bodyPr wrap="square" lIns="0" tIns="0" rIns="0" bIns="0" rtlCol="0"/>
            <a:lstStyle/>
            <a:p>
              <a:endParaRPr/>
            </a:p>
          </p:txBody>
        </p:sp>
        <p:sp>
          <p:nvSpPr>
            <p:cNvPr id="139" name="object 139"/>
            <p:cNvSpPr/>
            <p:nvPr/>
          </p:nvSpPr>
          <p:spPr>
            <a:xfrm>
              <a:off x="6248400" y="2188210"/>
              <a:ext cx="2057400" cy="3831590"/>
            </a:xfrm>
            <a:custGeom>
              <a:avLst/>
              <a:gdLst/>
              <a:ahLst/>
              <a:cxnLst/>
              <a:rect l="l" t="t" r="r" b="b"/>
              <a:pathLst>
                <a:path w="2057400" h="3831590">
                  <a:moveTo>
                    <a:pt x="76200" y="3831590"/>
                  </a:moveTo>
                  <a:lnTo>
                    <a:pt x="0" y="3831590"/>
                  </a:lnTo>
                  <a:lnTo>
                    <a:pt x="0" y="21589"/>
                  </a:lnTo>
                  <a:lnTo>
                    <a:pt x="152400" y="21589"/>
                  </a:lnTo>
                  <a:lnTo>
                    <a:pt x="152400" y="3831590"/>
                  </a:lnTo>
                  <a:lnTo>
                    <a:pt x="76200" y="3831590"/>
                  </a:lnTo>
                  <a:close/>
                </a:path>
                <a:path w="2057400" h="3831590">
                  <a:moveTo>
                    <a:pt x="1981200" y="3810000"/>
                  </a:moveTo>
                  <a:lnTo>
                    <a:pt x="1905000" y="3810000"/>
                  </a:lnTo>
                  <a:lnTo>
                    <a:pt x="1905000" y="0"/>
                  </a:lnTo>
                  <a:lnTo>
                    <a:pt x="2057400" y="0"/>
                  </a:lnTo>
                  <a:lnTo>
                    <a:pt x="2057400" y="3810000"/>
                  </a:lnTo>
                  <a:lnTo>
                    <a:pt x="1981200" y="3810000"/>
                  </a:lnTo>
                  <a:close/>
                </a:path>
              </a:pathLst>
            </a:custGeom>
            <a:ln w="38097">
              <a:solidFill>
                <a:srgbClr val="000000"/>
              </a:solidFill>
            </a:ln>
          </p:spPr>
          <p:txBody>
            <a:bodyPr wrap="square" lIns="0" tIns="0" rIns="0" bIns="0" rtlCol="0"/>
            <a:lstStyle/>
            <a:p>
              <a:endParaRPr/>
            </a:p>
          </p:txBody>
        </p:sp>
        <p:sp>
          <p:nvSpPr>
            <p:cNvPr id="140" name="object 140"/>
            <p:cNvSpPr/>
            <p:nvPr/>
          </p:nvSpPr>
          <p:spPr>
            <a:xfrm>
              <a:off x="81610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9900"/>
            </a:solidFill>
          </p:spPr>
          <p:txBody>
            <a:bodyPr wrap="square" lIns="0" tIns="0" rIns="0" bIns="0" rtlCol="0"/>
            <a:lstStyle/>
            <a:p>
              <a:endParaRPr/>
            </a:p>
          </p:txBody>
        </p:sp>
        <p:sp>
          <p:nvSpPr>
            <p:cNvPr id="141" name="object 141"/>
            <p:cNvSpPr/>
            <p:nvPr/>
          </p:nvSpPr>
          <p:spPr>
            <a:xfrm>
              <a:off x="815340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42" name="object 142"/>
            <p:cNvSpPr/>
            <p:nvPr/>
          </p:nvSpPr>
          <p:spPr>
            <a:xfrm>
              <a:off x="2209800" y="2133599"/>
              <a:ext cx="152400" cy="52069"/>
            </a:xfrm>
            <a:custGeom>
              <a:avLst/>
              <a:gdLst/>
              <a:ahLst/>
              <a:cxnLst/>
              <a:rect l="l" t="t" r="r" b="b"/>
              <a:pathLst>
                <a:path w="152400" h="52069">
                  <a:moveTo>
                    <a:pt x="152400" y="0"/>
                  </a:moveTo>
                  <a:lnTo>
                    <a:pt x="0" y="0"/>
                  </a:lnTo>
                  <a:lnTo>
                    <a:pt x="0" y="50800"/>
                  </a:lnTo>
                  <a:lnTo>
                    <a:pt x="76200" y="50800"/>
                  </a:lnTo>
                  <a:lnTo>
                    <a:pt x="76200" y="52070"/>
                  </a:lnTo>
                  <a:lnTo>
                    <a:pt x="152400" y="52070"/>
                  </a:lnTo>
                  <a:lnTo>
                    <a:pt x="152400" y="50800"/>
                  </a:lnTo>
                  <a:lnTo>
                    <a:pt x="152400" y="0"/>
                  </a:lnTo>
                  <a:close/>
                </a:path>
              </a:pathLst>
            </a:custGeom>
            <a:solidFill>
              <a:srgbClr val="FFFFFF"/>
            </a:solidFill>
          </p:spPr>
          <p:txBody>
            <a:bodyPr wrap="square" lIns="0" tIns="0" rIns="0" bIns="0" rtlCol="0"/>
            <a:lstStyle/>
            <a:p>
              <a:endParaRPr/>
            </a:p>
          </p:txBody>
        </p:sp>
        <p:sp>
          <p:nvSpPr>
            <p:cNvPr id="143" name="object 143"/>
            <p:cNvSpPr/>
            <p:nvPr/>
          </p:nvSpPr>
          <p:spPr>
            <a:xfrm>
              <a:off x="2209800" y="21336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44" name="object 144"/>
            <p:cNvSpPr/>
            <p:nvPr/>
          </p:nvSpPr>
          <p:spPr>
            <a:xfrm>
              <a:off x="6256020" y="223139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08EFC"/>
            </a:solidFill>
          </p:spPr>
          <p:txBody>
            <a:bodyPr wrap="square" lIns="0" tIns="0" rIns="0" bIns="0" rtlCol="0"/>
            <a:lstStyle/>
            <a:p>
              <a:endParaRPr/>
            </a:p>
          </p:txBody>
        </p:sp>
        <p:sp>
          <p:nvSpPr>
            <p:cNvPr id="145" name="object 145"/>
            <p:cNvSpPr/>
            <p:nvPr/>
          </p:nvSpPr>
          <p:spPr>
            <a:xfrm>
              <a:off x="6633209" y="1752600"/>
              <a:ext cx="1211580" cy="0"/>
            </a:xfrm>
            <a:custGeom>
              <a:avLst/>
              <a:gdLst/>
              <a:ahLst/>
              <a:cxnLst/>
              <a:rect l="l" t="t" r="r" b="b"/>
              <a:pathLst>
                <a:path w="1211579">
                  <a:moveTo>
                    <a:pt x="0" y="0"/>
                  </a:moveTo>
                  <a:lnTo>
                    <a:pt x="1211580" y="0"/>
                  </a:lnTo>
                </a:path>
              </a:pathLst>
            </a:custGeom>
            <a:ln w="27940">
              <a:solidFill>
                <a:srgbClr val="000000"/>
              </a:solidFill>
            </a:ln>
          </p:spPr>
          <p:txBody>
            <a:bodyPr wrap="square" lIns="0" tIns="0" rIns="0" bIns="0" rtlCol="0"/>
            <a:lstStyle/>
            <a:p>
              <a:endParaRPr/>
            </a:p>
          </p:txBody>
        </p:sp>
        <p:sp>
          <p:nvSpPr>
            <p:cNvPr id="146" name="object 146"/>
            <p:cNvSpPr/>
            <p:nvPr/>
          </p:nvSpPr>
          <p:spPr>
            <a:xfrm>
              <a:off x="6553200" y="1709419"/>
              <a:ext cx="1371600" cy="86360"/>
            </a:xfrm>
            <a:custGeom>
              <a:avLst/>
              <a:gdLst/>
              <a:ahLst/>
              <a:cxnLst/>
              <a:rect l="l" t="t" r="r" b="b"/>
              <a:pathLst>
                <a:path w="1371600" h="86360">
                  <a:moveTo>
                    <a:pt x="85090" y="0"/>
                  </a:moveTo>
                  <a:lnTo>
                    <a:pt x="0" y="43180"/>
                  </a:lnTo>
                  <a:lnTo>
                    <a:pt x="85090" y="86360"/>
                  </a:lnTo>
                  <a:lnTo>
                    <a:pt x="85090" y="0"/>
                  </a:lnTo>
                  <a:close/>
                </a:path>
                <a:path w="1371600" h="86360">
                  <a:moveTo>
                    <a:pt x="1371600" y="43180"/>
                  </a:moveTo>
                  <a:lnTo>
                    <a:pt x="1286510" y="0"/>
                  </a:lnTo>
                  <a:lnTo>
                    <a:pt x="1286510" y="86360"/>
                  </a:lnTo>
                  <a:lnTo>
                    <a:pt x="1371600" y="43180"/>
                  </a:lnTo>
                  <a:close/>
                </a:path>
              </a:pathLst>
            </a:custGeom>
            <a:solidFill>
              <a:srgbClr val="000000"/>
            </a:solidFill>
          </p:spPr>
          <p:txBody>
            <a:bodyPr wrap="square" lIns="0" tIns="0" rIns="0" bIns="0" rtlCol="0"/>
            <a:lstStyle/>
            <a:p>
              <a:endParaRPr/>
            </a:p>
          </p:txBody>
        </p:sp>
      </p:grpSp>
      <p:sp>
        <p:nvSpPr>
          <p:cNvPr id="147" name="object 147"/>
          <p:cNvSpPr txBox="1"/>
          <p:nvPr/>
        </p:nvSpPr>
        <p:spPr>
          <a:xfrm>
            <a:off x="8528050" y="1449070"/>
            <a:ext cx="345440" cy="269240"/>
          </a:xfrm>
          <a:prstGeom prst="rect">
            <a:avLst/>
          </a:prstGeom>
        </p:spPr>
        <p:txBody>
          <a:bodyPr vert="horz" wrap="square" lIns="0" tIns="12700" rIns="0" bIns="0" rtlCol="0">
            <a:spAutoFit/>
          </a:bodyPr>
          <a:lstStyle/>
          <a:p>
            <a:pPr marL="12700">
              <a:spcBef>
                <a:spcPts val="100"/>
              </a:spcBef>
            </a:pPr>
            <a:r>
              <a:rPr sz="1600" b="1" spc="30" dirty="0">
                <a:latin typeface="Arial"/>
                <a:cs typeface="Arial"/>
              </a:rPr>
              <a:t>L</a:t>
            </a:r>
            <a:r>
              <a:rPr sz="1600" b="1" dirty="0">
                <a:latin typeface="Arial"/>
                <a:cs typeface="Arial"/>
              </a:rPr>
              <a:t>W</a:t>
            </a:r>
            <a:endParaRPr sz="1600">
              <a:latin typeface="Arial"/>
              <a:cs typeface="Arial"/>
            </a:endParaRPr>
          </a:p>
        </p:txBody>
      </p:sp>
      <p:sp>
        <p:nvSpPr>
          <p:cNvPr id="148" name="object 148"/>
          <p:cNvSpPr/>
          <p:nvPr/>
        </p:nvSpPr>
        <p:spPr>
          <a:xfrm>
            <a:off x="6324600" y="1668779"/>
            <a:ext cx="1371600" cy="85090"/>
          </a:xfrm>
          <a:custGeom>
            <a:avLst/>
            <a:gdLst/>
            <a:ahLst/>
            <a:cxnLst/>
            <a:rect l="l" t="t" r="r" b="b"/>
            <a:pathLst>
              <a:path w="1371600" h="85089">
                <a:moveTo>
                  <a:pt x="85090" y="0"/>
                </a:moveTo>
                <a:lnTo>
                  <a:pt x="0" y="43180"/>
                </a:lnTo>
                <a:lnTo>
                  <a:pt x="85090" y="85090"/>
                </a:lnTo>
                <a:lnTo>
                  <a:pt x="85090" y="0"/>
                </a:lnTo>
                <a:close/>
              </a:path>
              <a:path w="1371600" h="85089">
                <a:moveTo>
                  <a:pt x="1371600" y="43180"/>
                </a:moveTo>
                <a:lnTo>
                  <a:pt x="1286510" y="0"/>
                </a:lnTo>
                <a:lnTo>
                  <a:pt x="1286510" y="85090"/>
                </a:lnTo>
                <a:lnTo>
                  <a:pt x="1371600" y="43180"/>
                </a:lnTo>
                <a:close/>
              </a:path>
            </a:pathLst>
          </a:custGeom>
          <a:solidFill>
            <a:srgbClr val="000000"/>
          </a:solidFill>
        </p:spPr>
        <p:txBody>
          <a:bodyPr wrap="square" lIns="0" tIns="0" rIns="0" bIns="0" rtlCol="0"/>
          <a:lstStyle/>
          <a:p>
            <a:endParaRPr/>
          </a:p>
        </p:txBody>
      </p:sp>
      <p:sp>
        <p:nvSpPr>
          <p:cNvPr id="149" name="object 149"/>
          <p:cNvSpPr txBox="1"/>
          <p:nvPr/>
        </p:nvSpPr>
        <p:spPr>
          <a:xfrm>
            <a:off x="6391909" y="1449070"/>
            <a:ext cx="1236980" cy="269240"/>
          </a:xfrm>
          <a:prstGeom prst="rect">
            <a:avLst/>
          </a:prstGeom>
        </p:spPr>
        <p:txBody>
          <a:bodyPr vert="horz" wrap="square" lIns="0" tIns="12700" rIns="0" bIns="0" rtlCol="0">
            <a:spAutoFit/>
          </a:bodyPr>
          <a:lstStyle/>
          <a:p>
            <a:pPr marL="12700">
              <a:spcBef>
                <a:spcPts val="100"/>
              </a:spcBef>
              <a:tabLst>
                <a:tab pos="385445" algn="l"/>
                <a:tab pos="1223645" algn="l"/>
              </a:tabLst>
            </a:pPr>
            <a:r>
              <a:rPr sz="1600" b="1" u="heavy" dirty="0">
                <a:uFill>
                  <a:solidFill>
                    <a:srgbClr val="000000"/>
                  </a:solidFill>
                </a:uFill>
                <a:latin typeface="Arial"/>
                <a:cs typeface="Arial"/>
              </a:rPr>
              <a:t> 	</a:t>
            </a:r>
            <a:r>
              <a:rPr sz="1600" b="1" u="heavy" spc="55" dirty="0">
                <a:uFill>
                  <a:solidFill>
                    <a:srgbClr val="000000"/>
                  </a:solidFill>
                </a:uFill>
                <a:latin typeface="Arial"/>
                <a:cs typeface="Arial"/>
              </a:rPr>
              <a:t>SW	</a:t>
            </a:r>
            <a:endParaRPr sz="1600">
              <a:latin typeface="Arial"/>
              <a:cs typeface="Arial"/>
            </a:endParaRPr>
          </a:p>
        </p:txBody>
      </p:sp>
      <p:sp>
        <p:nvSpPr>
          <p:cNvPr id="150" name="object 150"/>
          <p:cNvSpPr/>
          <p:nvPr/>
        </p:nvSpPr>
        <p:spPr>
          <a:xfrm>
            <a:off x="3962400" y="165734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sp>
        <p:nvSpPr>
          <p:cNvPr id="151" name="object 151"/>
          <p:cNvSpPr txBox="1"/>
          <p:nvPr/>
        </p:nvSpPr>
        <p:spPr>
          <a:xfrm>
            <a:off x="4029710" y="1449070"/>
            <a:ext cx="1770380" cy="269240"/>
          </a:xfrm>
          <a:prstGeom prst="rect">
            <a:avLst/>
          </a:prstGeom>
        </p:spPr>
        <p:txBody>
          <a:bodyPr vert="horz" wrap="square" lIns="0" tIns="12700" rIns="0" bIns="0" rtlCol="0">
            <a:spAutoFit/>
          </a:bodyPr>
          <a:lstStyle/>
          <a:p>
            <a:pPr marL="12700">
              <a:spcBef>
                <a:spcPts val="100"/>
              </a:spcBef>
              <a:tabLst>
                <a:tab pos="631825" algn="l"/>
                <a:tab pos="1757045" algn="l"/>
              </a:tabLst>
            </a:pPr>
            <a:r>
              <a:rPr sz="1600" b="1" u="heavy" dirty="0">
                <a:uFill>
                  <a:solidFill>
                    <a:srgbClr val="000000"/>
                  </a:solidFill>
                </a:uFill>
                <a:latin typeface="Arial"/>
                <a:cs typeface="Arial"/>
              </a:rPr>
              <a:t> 	</a:t>
            </a:r>
            <a:r>
              <a:rPr sz="1600" b="1" u="heavy" spc="45" dirty="0">
                <a:uFill>
                  <a:solidFill>
                    <a:srgbClr val="000000"/>
                  </a:solidFill>
                </a:uFill>
                <a:latin typeface="Arial"/>
                <a:cs typeface="Arial"/>
              </a:rPr>
              <a:t>ADD	</a:t>
            </a:r>
            <a:endParaRPr sz="1600">
              <a:latin typeface="Arial"/>
              <a:cs typeface="Arial"/>
            </a:endParaRPr>
          </a:p>
        </p:txBody>
      </p:sp>
      <p:grpSp>
        <p:nvGrpSpPr>
          <p:cNvPr id="152" name="object 152"/>
          <p:cNvGrpSpPr/>
          <p:nvPr/>
        </p:nvGrpSpPr>
        <p:grpSpPr>
          <a:xfrm>
            <a:off x="1752600" y="1676400"/>
            <a:ext cx="6191250" cy="4362450"/>
            <a:chOff x="228600" y="1676400"/>
            <a:chExt cx="6191250" cy="4362450"/>
          </a:xfrm>
        </p:grpSpPr>
        <p:sp>
          <p:nvSpPr>
            <p:cNvPr id="153" name="object 153"/>
            <p:cNvSpPr/>
            <p:nvPr/>
          </p:nvSpPr>
          <p:spPr>
            <a:xfrm>
              <a:off x="624840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54" name="object 154"/>
            <p:cNvSpPr/>
            <p:nvPr/>
          </p:nvSpPr>
          <p:spPr>
            <a:xfrm>
              <a:off x="4495800" y="2203450"/>
              <a:ext cx="58419" cy="3810000"/>
            </a:xfrm>
            <a:custGeom>
              <a:avLst/>
              <a:gdLst/>
              <a:ahLst/>
              <a:cxnLst/>
              <a:rect l="l" t="t" r="r" b="b"/>
              <a:pathLst>
                <a:path w="58420" h="3810000">
                  <a:moveTo>
                    <a:pt x="0" y="3810000"/>
                  </a:moveTo>
                  <a:lnTo>
                    <a:pt x="58420" y="3810000"/>
                  </a:lnTo>
                  <a:lnTo>
                    <a:pt x="58420" y="0"/>
                  </a:lnTo>
                  <a:lnTo>
                    <a:pt x="0" y="0"/>
                  </a:lnTo>
                  <a:lnTo>
                    <a:pt x="0" y="3810000"/>
                  </a:lnTo>
                  <a:close/>
                </a:path>
              </a:pathLst>
            </a:custGeom>
            <a:solidFill>
              <a:srgbClr val="66FFFF"/>
            </a:solidFill>
          </p:spPr>
          <p:txBody>
            <a:bodyPr wrap="square" lIns="0" tIns="0" rIns="0" bIns="0" rtlCol="0"/>
            <a:lstStyle/>
            <a:p>
              <a:endParaRPr/>
            </a:p>
          </p:txBody>
        </p:sp>
        <p:sp>
          <p:nvSpPr>
            <p:cNvPr id="155" name="object 155"/>
            <p:cNvSpPr/>
            <p:nvPr/>
          </p:nvSpPr>
          <p:spPr>
            <a:xfrm>
              <a:off x="45542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08EFC"/>
            </a:solidFill>
          </p:spPr>
          <p:txBody>
            <a:bodyPr wrap="square" lIns="0" tIns="0" rIns="0" bIns="0" rtlCol="0"/>
            <a:lstStyle/>
            <a:p>
              <a:endParaRPr/>
            </a:p>
          </p:txBody>
        </p:sp>
        <p:sp>
          <p:nvSpPr>
            <p:cNvPr id="156" name="object 156"/>
            <p:cNvSpPr/>
            <p:nvPr/>
          </p:nvSpPr>
          <p:spPr>
            <a:xfrm>
              <a:off x="2286000" y="2185669"/>
              <a:ext cx="105410" cy="3810000"/>
            </a:xfrm>
            <a:custGeom>
              <a:avLst/>
              <a:gdLst/>
              <a:ahLst/>
              <a:cxnLst/>
              <a:rect l="l" t="t" r="r" b="b"/>
              <a:pathLst>
                <a:path w="105410" h="3810000">
                  <a:moveTo>
                    <a:pt x="105410" y="0"/>
                  </a:moveTo>
                  <a:lnTo>
                    <a:pt x="76200" y="0"/>
                  </a:lnTo>
                  <a:lnTo>
                    <a:pt x="30480" y="0"/>
                  </a:lnTo>
                  <a:lnTo>
                    <a:pt x="0" y="0"/>
                  </a:lnTo>
                  <a:lnTo>
                    <a:pt x="0" y="3810000"/>
                  </a:lnTo>
                  <a:lnTo>
                    <a:pt x="30480" y="3810000"/>
                  </a:lnTo>
                  <a:lnTo>
                    <a:pt x="76200" y="3810000"/>
                  </a:lnTo>
                  <a:lnTo>
                    <a:pt x="105410" y="3810000"/>
                  </a:lnTo>
                  <a:lnTo>
                    <a:pt x="105410" y="0"/>
                  </a:lnTo>
                  <a:close/>
                </a:path>
              </a:pathLst>
            </a:custGeom>
            <a:solidFill>
              <a:srgbClr val="66FFFF"/>
            </a:solidFill>
          </p:spPr>
          <p:txBody>
            <a:bodyPr wrap="square" lIns="0" tIns="0" rIns="0" bIns="0" rtlCol="0"/>
            <a:lstStyle/>
            <a:p>
              <a:endParaRPr/>
            </a:p>
          </p:txBody>
        </p:sp>
        <p:sp>
          <p:nvSpPr>
            <p:cNvPr id="157" name="object 157"/>
            <p:cNvSpPr/>
            <p:nvPr/>
          </p:nvSpPr>
          <p:spPr>
            <a:xfrm>
              <a:off x="2209800" y="21844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58" name="object 158"/>
            <p:cNvSpPr/>
            <p:nvPr/>
          </p:nvSpPr>
          <p:spPr>
            <a:xfrm>
              <a:off x="2209800" y="2174240"/>
              <a:ext cx="152400" cy="3811270"/>
            </a:xfrm>
            <a:custGeom>
              <a:avLst/>
              <a:gdLst/>
              <a:ahLst/>
              <a:cxnLst/>
              <a:rect l="l" t="t" r="r" b="b"/>
              <a:pathLst>
                <a:path w="152400" h="381127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59" name="object 159"/>
            <p:cNvSpPr/>
            <p:nvPr/>
          </p:nvSpPr>
          <p:spPr>
            <a:xfrm>
              <a:off x="228600" y="1676399"/>
              <a:ext cx="1905000" cy="86360"/>
            </a:xfrm>
            <a:custGeom>
              <a:avLst/>
              <a:gdLst/>
              <a:ahLst/>
              <a:cxnLst/>
              <a:rect l="l" t="t" r="r" b="b"/>
              <a:pathLst>
                <a:path w="1905000" h="86360">
                  <a:moveTo>
                    <a:pt x="85090" y="0"/>
                  </a:moveTo>
                  <a:lnTo>
                    <a:pt x="0" y="43180"/>
                  </a:lnTo>
                  <a:lnTo>
                    <a:pt x="85090" y="86360"/>
                  </a:lnTo>
                  <a:lnTo>
                    <a:pt x="85090" y="0"/>
                  </a:lnTo>
                  <a:close/>
                </a:path>
                <a:path w="1905000" h="86360">
                  <a:moveTo>
                    <a:pt x="1905000" y="43180"/>
                  </a:moveTo>
                  <a:lnTo>
                    <a:pt x="1819910" y="0"/>
                  </a:lnTo>
                  <a:lnTo>
                    <a:pt x="1819910" y="86360"/>
                  </a:lnTo>
                  <a:lnTo>
                    <a:pt x="1905000" y="43180"/>
                  </a:lnTo>
                  <a:close/>
                </a:path>
              </a:pathLst>
            </a:custGeom>
            <a:solidFill>
              <a:srgbClr val="000000"/>
            </a:solidFill>
          </p:spPr>
          <p:txBody>
            <a:bodyPr wrap="square" lIns="0" tIns="0" rIns="0" bIns="0" rtlCol="0"/>
            <a:lstStyle/>
            <a:p>
              <a:endParaRPr/>
            </a:p>
          </p:txBody>
        </p:sp>
      </p:grpSp>
      <p:sp>
        <p:nvSpPr>
          <p:cNvPr id="160" name="object 160"/>
          <p:cNvSpPr txBox="1"/>
          <p:nvPr/>
        </p:nvSpPr>
        <p:spPr>
          <a:xfrm>
            <a:off x="1819909" y="1468120"/>
            <a:ext cx="1770380" cy="269240"/>
          </a:xfrm>
          <a:prstGeom prst="rect">
            <a:avLst/>
          </a:prstGeom>
        </p:spPr>
        <p:txBody>
          <a:bodyPr vert="horz" wrap="square" lIns="0" tIns="12700" rIns="0" bIns="0" rtlCol="0">
            <a:spAutoFit/>
          </a:bodyPr>
          <a:lstStyle/>
          <a:p>
            <a:pPr marL="12700">
              <a:spcBef>
                <a:spcPts val="100"/>
              </a:spcBef>
              <a:tabLst>
                <a:tab pos="634365" algn="l"/>
                <a:tab pos="1757045" algn="l"/>
              </a:tabLst>
            </a:pPr>
            <a:r>
              <a:rPr sz="1600" b="1" u="heavy" dirty="0">
                <a:uFill>
                  <a:solidFill>
                    <a:srgbClr val="000000"/>
                  </a:solidFill>
                </a:uFill>
                <a:latin typeface="Arial"/>
                <a:cs typeface="Arial"/>
              </a:rPr>
              <a:t> 	</a:t>
            </a:r>
            <a:r>
              <a:rPr sz="1600" b="1" u="heavy" spc="75" dirty="0">
                <a:uFill>
                  <a:solidFill>
                    <a:srgbClr val="000000"/>
                  </a:solidFill>
                </a:uFill>
                <a:latin typeface="Arial"/>
                <a:cs typeface="Arial"/>
              </a:rPr>
              <a:t>SUB	</a:t>
            </a:r>
            <a:endParaRPr sz="1600">
              <a:latin typeface="Arial"/>
              <a:cs typeface="Arial"/>
            </a:endParaRPr>
          </a:p>
        </p:txBody>
      </p:sp>
    </p:spTree>
    <p:extLst>
      <p:ext uri="{BB962C8B-B14F-4D97-AF65-F5344CB8AC3E}">
        <p14:creationId xmlns:p14="http://schemas.microsoft.com/office/powerpoint/2010/main" val="7484444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924300" y="2169160"/>
            <a:ext cx="6743700" cy="4137660"/>
            <a:chOff x="2400300" y="2169160"/>
            <a:chExt cx="6743700" cy="4137660"/>
          </a:xfrm>
        </p:grpSpPr>
        <p:sp>
          <p:nvSpPr>
            <p:cNvPr id="3" name="object 3"/>
            <p:cNvSpPr/>
            <p:nvPr/>
          </p:nvSpPr>
          <p:spPr>
            <a:xfrm>
              <a:off x="2400300" y="3651249"/>
              <a:ext cx="2095500" cy="2133600"/>
            </a:xfrm>
            <a:custGeom>
              <a:avLst/>
              <a:gdLst/>
              <a:ahLst/>
              <a:cxnLst/>
              <a:rect l="l" t="t" r="r" b="b"/>
              <a:pathLst>
                <a:path w="2095500" h="2133600">
                  <a:moveTo>
                    <a:pt x="360680" y="1329690"/>
                  </a:moveTo>
                  <a:lnTo>
                    <a:pt x="342900" y="1329690"/>
                  </a:lnTo>
                  <a:lnTo>
                    <a:pt x="342900" y="1450340"/>
                  </a:lnTo>
                  <a:lnTo>
                    <a:pt x="360680" y="1450340"/>
                  </a:lnTo>
                  <a:lnTo>
                    <a:pt x="360680" y="1329690"/>
                  </a:lnTo>
                  <a:close/>
                </a:path>
                <a:path w="2095500" h="2133600">
                  <a:moveTo>
                    <a:pt x="665480" y="228600"/>
                  </a:moveTo>
                  <a:lnTo>
                    <a:pt x="190500" y="228600"/>
                  </a:lnTo>
                  <a:lnTo>
                    <a:pt x="190500" y="152400"/>
                  </a:lnTo>
                  <a:lnTo>
                    <a:pt x="647700" y="152400"/>
                  </a:lnTo>
                  <a:lnTo>
                    <a:pt x="647700" y="0"/>
                  </a:lnTo>
                  <a:lnTo>
                    <a:pt x="0" y="0"/>
                  </a:lnTo>
                  <a:lnTo>
                    <a:pt x="0" y="152400"/>
                  </a:lnTo>
                  <a:lnTo>
                    <a:pt x="38100" y="152400"/>
                  </a:lnTo>
                  <a:lnTo>
                    <a:pt x="38100" y="2133600"/>
                  </a:lnTo>
                  <a:lnTo>
                    <a:pt x="114300" y="2133600"/>
                  </a:lnTo>
                  <a:lnTo>
                    <a:pt x="190500" y="2133600"/>
                  </a:lnTo>
                  <a:lnTo>
                    <a:pt x="190500" y="1981200"/>
                  </a:lnTo>
                  <a:lnTo>
                    <a:pt x="190500" y="381000"/>
                  </a:lnTo>
                  <a:lnTo>
                    <a:pt x="665480" y="381000"/>
                  </a:lnTo>
                  <a:lnTo>
                    <a:pt x="665480" y="228600"/>
                  </a:lnTo>
                  <a:close/>
                </a:path>
                <a:path w="2095500" h="2133600">
                  <a:moveTo>
                    <a:pt x="2095500" y="1329690"/>
                  </a:moveTo>
                  <a:lnTo>
                    <a:pt x="1790700" y="1329690"/>
                  </a:lnTo>
                  <a:lnTo>
                    <a:pt x="1790700" y="1060450"/>
                  </a:lnTo>
                  <a:lnTo>
                    <a:pt x="1485900" y="1060450"/>
                  </a:lnTo>
                  <a:lnTo>
                    <a:pt x="1485900" y="1329690"/>
                  </a:lnTo>
                  <a:lnTo>
                    <a:pt x="513080" y="1329690"/>
                  </a:lnTo>
                  <a:lnTo>
                    <a:pt x="513080" y="1450340"/>
                  </a:lnTo>
                  <a:lnTo>
                    <a:pt x="1485900" y="1450340"/>
                  </a:lnTo>
                  <a:lnTo>
                    <a:pt x="1485900" y="1746250"/>
                  </a:lnTo>
                  <a:lnTo>
                    <a:pt x="1790700" y="1746250"/>
                  </a:lnTo>
                  <a:lnTo>
                    <a:pt x="1790700" y="1450340"/>
                  </a:lnTo>
                  <a:lnTo>
                    <a:pt x="2095500" y="1450340"/>
                  </a:lnTo>
                  <a:lnTo>
                    <a:pt x="2095500" y="1329690"/>
                  </a:lnTo>
                  <a:close/>
                </a:path>
              </a:pathLst>
            </a:custGeom>
            <a:solidFill>
              <a:srgbClr val="FFFF00"/>
            </a:solidFill>
          </p:spPr>
          <p:txBody>
            <a:bodyPr wrap="square" lIns="0" tIns="0" rIns="0" bIns="0" rtlCol="0"/>
            <a:lstStyle/>
            <a:p>
              <a:endParaRPr/>
            </a:p>
          </p:txBody>
        </p:sp>
        <p:sp>
          <p:nvSpPr>
            <p:cNvPr id="4" name="object 4"/>
            <p:cNvSpPr/>
            <p:nvPr/>
          </p:nvSpPr>
          <p:spPr>
            <a:xfrm>
              <a:off x="2819400" y="4401820"/>
              <a:ext cx="381000" cy="93980"/>
            </a:xfrm>
            <a:custGeom>
              <a:avLst/>
              <a:gdLst/>
              <a:ahLst/>
              <a:cxnLst/>
              <a:rect l="l" t="t" r="r" b="b"/>
              <a:pathLst>
                <a:path w="381000" h="93979">
                  <a:moveTo>
                    <a:pt x="381000" y="0"/>
                  </a:moveTo>
                  <a:lnTo>
                    <a:pt x="0" y="0"/>
                  </a:lnTo>
                  <a:lnTo>
                    <a:pt x="0" y="93979"/>
                  </a:lnTo>
                  <a:lnTo>
                    <a:pt x="381000" y="93979"/>
                  </a:lnTo>
                  <a:close/>
                </a:path>
              </a:pathLst>
            </a:custGeom>
            <a:solidFill>
              <a:srgbClr val="FF9900"/>
            </a:solidFill>
          </p:spPr>
          <p:txBody>
            <a:bodyPr wrap="square" lIns="0" tIns="0" rIns="0" bIns="0" rtlCol="0"/>
            <a:lstStyle/>
            <a:p>
              <a:endParaRPr/>
            </a:p>
          </p:txBody>
        </p:sp>
        <p:sp>
          <p:nvSpPr>
            <p:cNvPr id="5" name="object 5"/>
            <p:cNvSpPr/>
            <p:nvPr/>
          </p:nvSpPr>
          <p:spPr>
            <a:xfrm>
              <a:off x="2743200" y="5632449"/>
              <a:ext cx="1752600" cy="152400"/>
            </a:xfrm>
            <a:custGeom>
              <a:avLst/>
              <a:gdLst/>
              <a:ahLst/>
              <a:cxnLst/>
              <a:rect l="l" t="t" r="r" b="b"/>
              <a:pathLst>
                <a:path w="1752600" h="152400">
                  <a:moveTo>
                    <a:pt x="17780" y="0"/>
                  </a:moveTo>
                  <a:lnTo>
                    <a:pt x="0" y="0"/>
                  </a:lnTo>
                  <a:lnTo>
                    <a:pt x="0" y="152400"/>
                  </a:lnTo>
                  <a:lnTo>
                    <a:pt x="17780" y="152400"/>
                  </a:lnTo>
                  <a:lnTo>
                    <a:pt x="17780" y="0"/>
                  </a:lnTo>
                  <a:close/>
                </a:path>
                <a:path w="1752600" h="152400">
                  <a:moveTo>
                    <a:pt x="1752600" y="0"/>
                  </a:moveTo>
                  <a:lnTo>
                    <a:pt x="170180" y="0"/>
                  </a:lnTo>
                  <a:lnTo>
                    <a:pt x="170180" y="152400"/>
                  </a:lnTo>
                  <a:lnTo>
                    <a:pt x="1752600" y="152400"/>
                  </a:lnTo>
                  <a:lnTo>
                    <a:pt x="1752600" y="0"/>
                  </a:lnTo>
                  <a:close/>
                </a:path>
              </a:pathLst>
            </a:custGeom>
            <a:solidFill>
              <a:srgbClr val="FFFF00"/>
            </a:solidFill>
          </p:spPr>
          <p:txBody>
            <a:bodyPr wrap="square" lIns="0" tIns="0" rIns="0" bIns="0" rtlCol="0"/>
            <a:lstStyle/>
            <a:p>
              <a:endParaRPr/>
            </a:p>
          </p:txBody>
        </p:sp>
        <p:sp>
          <p:nvSpPr>
            <p:cNvPr id="6" name="object 6"/>
            <p:cNvSpPr/>
            <p:nvPr/>
          </p:nvSpPr>
          <p:spPr>
            <a:xfrm>
              <a:off x="2590800" y="3563632"/>
              <a:ext cx="6553200" cy="2743200"/>
            </a:xfrm>
            <a:custGeom>
              <a:avLst/>
              <a:gdLst/>
              <a:ahLst/>
              <a:cxnLst/>
              <a:rect l="l" t="t" r="r" b="b"/>
              <a:pathLst>
                <a:path w="6553200" h="2743200">
                  <a:moveTo>
                    <a:pt x="6130290" y="1120127"/>
                  </a:moveTo>
                  <a:lnTo>
                    <a:pt x="5715000" y="1120127"/>
                  </a:lnTo>
                  <a:lnTo>
                    <a:pt x="5715000" y="1250937"/>
                  </a:lnTo>
                  <a:lnTo>
                    <a:pt x="6130290" y="1250937"/>
                  </a:lnTo>
                  <a:lnTo>
                    <a:pt x="6130290" y="1120127"/>
                  </a:lnTo>
                  <a:close/>
                </a:path>
                <a:path w="6553200" h="2743200">
                  <a:moveTo>
                    <a:pt x="6553200" y="1259827"/>
                  </a:moveTo>
                  <a:lnTo>
                    <a:pt x="6376670" y="1259827"/>
                  </a:lnTo>
                  <a:lnTo>
                    <a:pt x="6376670" y="1008367"/>
                  </a:lnTo>
                  <a:lnTo>
                    <a:pt x="6148070" y="1008367"/>
                  </a:lnTo>
                  <a:lnTo>
                    <a:pt x="6148070" y="1617967"/>
                  </a:lnTo>
                  <a:lnTo>
                    <a:pt x="6376670" y="1617967"/>
                  </a:lnTo>
                  <a:lnTo>
                    <a:pt x="6376670" y="1410957"/>
                  </a:lnTo>
                  <a:lnTo>
                    <a:pt x="6435090" y="1410957"/>
                  </a:lnTo>
                  <a:lnTo>
                    <a:pt x="6435090" y="2590787"/>
                  </a:lnTo>
                  <a:lnTo>
                    <a:pt x="5943600" y="2590787"/>
                  </a:lnTo>
                  <a:lnTo>
                    <a:pt x="5943600" y="2227567"/>
                  </a:lnTo>
                  <a:lnTo>
                    <a:pt x="5943600" y="2151367"/>
                  </a:lnTo>
                  <a:lnTo>
                    <a:pt x="5943600" y="2076437"/>
                  </a:lnTo>
                  <a:lnTo>
                    <a:pt x="5715000" y="2076437"/>
                  </a:lnTo>
                  <a:lnTo>
                    <a:pt x="5715000" y="2227567"/>
                  </a:lnTo>
                  <a:lnTo>
                    <a:pt x="5791200" y="2227567"/>
                  </a:lnTo>
                  <a:lnTo>
                    <a:pt x="5791200" y="2456167"/>
                  </a:lnTo>
                  <a:lnTo>
                    <a:pt x="5791200" y="2574277"/>
                  </a:lnTo>
                  <a:lnTo>
                    <a:pt x="5791200" y="2590787"/>
                  </a:lnTo>
                  <a:lnTo>
                    <a:pt x="322580" y="2590787"/>
                  </a:lnTo>
                  <a:lnTo>
                    <a:pt x="322580" y="2574277"/>
                  </a:lnTo>
                  <a:lnTo>
                    <a:pt x="5791200" y="2574277"/>
                  </a:lnTo>
                  <a:lnTo>
                    <a:pt x="5791200" y="2456167"/>
                  </a:lnTo>
                  <a:lnTo>
                    <a:pt x="322580" y="2456167"/>
                  </a:lnTo>
                  <a:lnTo>
                    <a:pt x="322580" y="814057"/>
                  </a:lnTo>
                  <a:lnTo>
                    <a:pt x="170180" y="814057"/>
                  </a:lnTo>
                  <a:lnTo>
                    <a:pt x="170180" y="2456167"/>
                  </a:lnTo>
                  <a:lnTo>
                    <a:pt x="152400" y="2456167"/>
                  </a:lnTo>
                  <a:lnTo>
                    <a:pt x="152400" y="703567"/>
                  </a:lnTo>
                  <a:lnTo>
                    <a:pt x="492760" y="703567"/>
                  </a:lnTo>
                  <a:lnTo>
                    <a:pt x="492760" y="1066787"/>
                  </a:lnTo>
                  <a:lnTo>
                    <a:pt x="949960" y="1066787"/>
                  </a:lnTo>
                  <a:lnTo>
                    <a:pt x="949960" y="0"/>
                  </a:lnTo>
                  <a:lnTo>
                    <a:pt x="492760" y="0"/>
                  </a:lnTo>
                  <a:lnTo>
                    <a:pt x="492760" y="551167"/>
                  </a:lnTo>
                  <a:lnTo>
                    <a:pt x="152400" y="551167"/>
                  </a:lnTo>
                  <a:lnTo>
                    <a:pt x="0" y="551167"/>
                  </a:lnTo>
                  <a:lnTo>
                    <a:pt x="0" y="703567"/>
                  </a:lnTo>
                  <a:lnTo>
                    <a:pt x="0" y="2456167"/>
                  </a:lnTo>
                  <a:lnTo>
                    <a:pt x="0" y="2574277"/>
                  </a:lnTo>
                  <a:lnTo>
                    <a:pt x="170180" y="2574277"/>
                  </a:lnTo>
                  <a:lnTo>
                    <a:pt x="170180" y="2720327"/>
                  </a:lnTo>
                  <a:lnTo>
                    <a:pt x="228600" y="2720327"/>
                  </a:lnTo>
                  <a:lnTo>
                    <a:pt x="228600" y="2743187"/>
                  </a:lnTo>
                  <a:lnTo>
                    <a:pt x="6553200" y="2743187"/>
                  </a:lnTo>
                  <a:lnTo>
                    <a:pt x="6553200" y="2684767"/>
                  </a:lnTo>
                  <a:lnTo>
                    <a:pt x="6553200" y="2590787"/>
                  </a:lnTo>
                  <a:lnTo>
                    <a:pt x="6553200" y="1410957"/>
                  </a:lnTo>
                  <a:lnTo>
                    <a:pt x="6553200" y="1283957"/>
                  </a:lnTo>
                  <a:lnTo>
                    <a:pt x="6553200" y="1259827"/>
                  </a:lnTo>
                  <a:close/>
                </a:path>
              </a:pathLst>
            </a:custGeom>
            <a:solidFill>
              <a:srgbClr val="FF9900"/>
            </a:solidFill>
          </p:spPr>
          <p:txBody>
            <a:bodyPr wrap="square" lIns="0" tIns="0" rIns="0" bIns="0" rtlCol="0"/>
            <a:lstStyle/>
            <a:p>
              <a:endParaRPr/>
            </a:p>
          </p:txBody>
        </p:sp>
        <p:sp>
          <p:nvSpPr>
            <p:cNvPr id="7" name="object 7"/>
            <p:cNvSpPr/>
            <p:nvPr/>
          </p:nvSpPr>
          <p:spPr>
            <a:xfrm>
              <a:off x="3851910" y="3533139"/>
              <a:ext cx="643890" cy="1066800"/>
            </a:xfrm>
            <a:custGeom>
              <a:avLst/>
              <a:gdLst/>
              <a:ahLst/>
              <a:cxnLst/>
              <a:rect l="l" t="t" r="r" b="b"/>
              <a:pathLst>
                <a:path w="643889" h="1066800">
                  <a:moveTo>
                    <a:pt x="643890" y="158750"/>
                  </a:moveTo>
                  <a:lnTo>
                    <a:pt x="457200" y="158750"/>
                  </a:lnTo>
                  <a:lnTo>
                    <a:pt x="457200" y="0"/>
                  </a:lnTo>
                  <a:lnTo>
                    <a:pt x="0" y="0"/>
                  </a:lnTo>
                  <a:lnTo>
                    <a:pt x="0" y="1066800"/>
                  </a:lnTo>
                  <a:lnTo>
                    <a:pt x="457200" y="1066800"/>
                  </a:lnTo>
                  <a:lnTo>
                    <a:pt x="457200" y="828040"/>
                  </a:lnTo>
                  <a:lnTo>
                    <a:pt x="643890" y="828040"/>
                  </a:lnTo>
                  <a:lnTo>
                    <a:pt x="643890" y="675640"/>
                  </a:lnTo>
                  <a:lnTo>
                    <a:pt x="457200" y="675640"/>
                  </a:lnTo>
                  <a:lnTo>
                    <a:pt x="457200" y="311150"/>
                  </a:lnTo>
                  <a:lnTo>
                    <a:pt x="643890" y="311150"/>
                  </a:lnTo>
                  <a:lnTo>
                    <a:pt x="643890" y="158750"/>
                  </a:lnTo>
                  <a:close/>
                </a:path>
              </a:pathLst>
            </a:custGeom>
            <a:solidFill>
              <a:srgbClr val="FFFF00"/>
            </a:solidFill>
          </p:spPr>
          <p:txBody>
            <a:bodyPr wrap="square" lIns="0" tIns="0" rIns="0" bIns="0" rtlCol="0"/>
            <a:lstStyle/>
            <a:p>
              <a:endParaRPr/>
            </a:p>
          </p:txBody>
        </p:sp>
        <p:sp>
          <p:nvSpPr>
            <p:cNvPr id="8" name="object 8"/>
            <p:cNvSpPr/>
            <p:nvPr/>
          </p:nvSpPr>
          <p:spPr>
            <a:xfrm>
              <a:off x="4648200" y="3539489"/>
              <a:ext cx="1600200" cy="2251710"/>
            </a:xfrm>
            <a:custGeom>
              <a:avLst/>
              <a:gdLst/>
              <a:ahLst/>
              <a:cxnLst/>
              <a:rect l="l" t="t" r="r" b="b"/>
              <a:pathLst>
                <a:path w="1600200" h="2251710">
                  <a:moveTo>
                    <a:pt x="819150" y="152400"/>
                  </a:moveTo>
                  <a:lnTo>
                    <a:pt x="0" y="152400"/>
                  </a:lnTo>
                  <a:lnTo>
                    <a:pt x="0" y="304800"/>
                  </a:lnTo>
                  <a:lnTo>
                    <a:pt x="819150" y="304800"/>
                  </a:lnTo>
                  <a:lnTo>
                    <a:pt x="819150" y="152400"/>
                  </a:lnTo>
                  <a:close/>
                </a:path>
                <a:path w="1600200" h="2251710">
                  <a:moveTo>
                    <a:pt x="1600200" y="2099310"/>
                  </a:moveTo>
                  <a:lnTo>
                    <a:pt x="0" y="2099310"/>
                  </a:lnTo>
                  <a:lnTo>
                    <a:pt x="0" y="2251710"/>
                  </a:lnTo>
                  <a:lnTo>
                    <a:pt x="1600200" y="2251710"/>
                  </a:lnTo>
                  <a:lnTo>
                    <a:pt x="1600200" y="2099310"/>
                  </a:lnTo>
                  <a:close/>
                </a:path>
                <a:path w="1600200" h="2251710">
                  <a:moveTo>
                    <a:pt x="1600200" y="500380"/>
                  </a:moveTo>
                  <a:lnTo>
                    <a:pt x="1430020" y="500380"/>
                  </a:lnTo>
                  <a:lnTo>
                    <a:pt x="1430020" y="0"/>
                  </a:lnTo>
                  <a:lnTo>
                    <a:pt x="820420" y="0"/>
                  </a:lnTo>
                  <a:lnTo>
                    <a:pt x="820420" y="803910"/>
                  </a:lnTo>
                  <a:lnTo>
                    <a:pt x="685800" y="803910"/>
                  </a:lnTo>
                  <a:lnTo>
                    <a:pt x="685800" y="622300"/>
                  </a:lnTo>
                  <a:lnTo>
                    <a:pt x="457200" y="622300"/>
                  </a:lnTo>
                  <a:lnTo>
                    <a:pt x="457200" y="651510"/>
                  </a:lnTo>
                  <a:lnTo>
                    <a:pt x="0" y="651510"/>
                  </a:lnTo>
                  <a:lnTo>
                    <a:pt x="0" y="803910"/>
                  </a:lnTo>
                  <a:lnTo>
                    <a:pt x="457200" y="803910"/>
                  </a:lnTo>
                  <a:lnTo>
                    <a:pt x="457200" y="1156970"/>
                  </a:lnTo>
                  <a:lnTo>
                    <a:pt x="685800" y="1156970"/>
                  </a:lnTo>
                  <a:lnTo>
                    <a:pt x="685800" y="956310"/>
                  </a:lnTo>
                  <a:lnTo>
                    <a:pt x="820420" y="956310"/>
                  </a:lnTo>
                  <a:lnTo>
                    <a:pt x="820420" y="1089660"/>
                  </a:lnTo>
                  <a:lnTo>
                    <a:pt x="1430020" y="1089660"/>
                  </a:lnTo>
                  <a:lnTo>
                    <a:pt x="1430020" y="652780"/>
                  </a:lnTo>
                  <a:lnTo>
                    <a:pt x="1600200" y="652780"/>
                  </a:lnTo>
                  <a:lnTo>
                    <a:pt x="1600200" y="500380"/>
                  </a:lnTo>
                  <a:close/>
                </a:path>
              </a:pathLst>
            </a:custGeom>
            <a:solidFill>
              <a:srgbClr val="66FFFF"/>
            </a:solidFill>
          </p:spPr>
          <p:txBody>
            <a:bodyPr wrap="square" lIns="0" tIns="0" rIns="0" bIns="0" rtlCol="0"/>
            <a:lstStyle/>
            <a:p>
              <a:endParaRPr/>
            </a:p>
          </p:txBody>
        </p:sp>
        <p:sp>
          <p:nvSpPr>
            <p:cNvPr id="9" name="object 9"/>
            <p:cNvSpPr/>
            <p:nvPr/>
          </p:nvSpPr>
          <p:spPr>
            <a:xfrm>
              <a:off x="4495800" y="218821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0" name="object 10"/>
            <p:cNvSpPr/>
            <p:nvPr/>
          </p:nvSpPr>
          <p:spPr>
            <a:xfrm>
              <a:off x="4521200" y="2209800"/>
              <a:ext cx="49530" cy="3810000"/>
            </a:xfrm>
            <a:custGeom>
              <a:avLst/>
              <a:gdLst/>
              <a:ahLst/>
              <a:cxnLst/>
              <a:rect l="l" t="t" r="r" b="b"/>
              <a:pathLst>
                <a:path w="49529" h="3810000">
                  <a:moveTo>
                    <a:pt x="0" y="3810000"/>
                  </a:moveTo>
                  <a:lnTo>
                    <a:pt x="49529" y="3810000"/>
                  </a:lnTo>
                  <a:lnTo>
                    <a:pt x="49529" y="0"/>
                  </a:lnTo>
                  <a:lnTo>
                    <a:pt x="0" y="0"/>
                  </a:lnTo>
                  <a:lnTo>
                    <a:pt x="0" y="3810000"/>
                  </a:lnTo>
                  <a:close/>
                </a:path>
              </a:pathLst>
            </a:custGeom>
            <a:solidFill>
              <a:srgbClr val="FFFF00"/>
            </a:solidFill>
          </p:spPr>
          <p:txBody>
            <a:bodyPr wrap="square" lIns="0" tIns="0" rIns="0" bIns="0" rtlCol="0"/>
            <a:lstStyle/>
            <a:p>
              <a:endParaRPr/>
            </a:p>
          </p:txBody>
        </p:sp>
        <p:sp>
          <p:nvSpPr>
            <p:cNvPr id="11" name="object 11"/>
            <p:cNvSpPr/>
            <p:nvPr/>
          </p:nvSpPr>
          <p:spPr>
            <a:xfrm>
              <a:off x="4570729" y="2202180"/>
              <a:ext cx="74930" cy="3810000"/>
            </a:xfrm>
            <a:custGeom>
              <a:avLst/>
              <a:gdLst/>
              <a:ahLst/>
              <a:cxnLst/>
              <a:rect l="l" t="t" r="r" b="b"/>
              <a:pathLst>
                <a:path w="74929" h="3810000">
                  <a:moveTo>
                    <a:pt x="74930" y="0"/>
                  </a:moveTo>
                  <a:lnTo>
                    <a:pt x="0" y="0"/>
                  </a:lnTo>
                  <a:lnTo>
                    <a:pt x="0" y="3810000"/>
                  </a:lnTo>
                  <a:lnTo>
                    <a:pt x="74930" y="3810000"/>
                  </a:lnTo>
                  <a:close/>
                </a:path>
              </a:pathLst>
            </a:custGeom>
            <a:solidFill>
              <a:srgbClr val="00FFFF"/>
            </a:solidFill>
          </p:spPr>
          <p:txBody>
            <a:bodyPr wrap="square" lIns="0" tIns="0" rIns="0" bIns="0" rtlCol="0"/>
            <a:lstStyle/>
            <a:p>
              <a:endParaRPr/>
            </a:p>
          </p:txBody>
        </p:sp>
        <p:sp>
          <p:nvSpPr>
            <p:cNvPr id="12" name="object 12"/>
            <p:cNvSpPr/>
            <p:nvPr/>
          </p:nvSpPr>
          <p:spPr>
            <a:xfrm>
              <a:off x="6605270"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13" name="object 13"/>
            <p:cNvSpPr/>
            <p:nvPr/>
          </p:nvSpPr>
          <p:spPr>
            <a:xfrm>
              <a:off x="6010909" y="3856989"/>
              <a:ext cx="662940" cy="0"/>
            </a:xfrm>
            <a:custGeom>
              <a:avLst/>
              <a:gdLst/>
              <a:ahLst/>
              <a:cxnLst/>
              <a:rect l="l" t="t" r="r" b="b"/>
              <a:pathLst>
                <a:path w="662940">
                  <a:moveTo>
                    <a:pt x="0" y="0"/>
                  </a:moveTo>
                  <a:lnTo>
                    <a:pt x="237489" y="0"/>
                  </a:lnTo>
                </a:path>
                <a:path w="662940">
                  <a:moveTo>
                    <a:pt x="389889" y="0"/>
                  </a:moveTo>
                  <a:lnTo>
                    <a:pt x="662939" y="0"/>
                  </a:lnTo>
                </a:path>
              </a:pathLst>
            </a:custGeom>
            <a:ln w="17779">
              <a:solidFill>
                <a:srgbClr val="000000"/>
              </a:solidFill>
            </a:ln>
          </p:spPr>
          <p:txBody>
            <a:bodyPr wrap="square" lIns="0" tIns="0" rIns="0" bIns="0" rtlCol="0"/>
            <a:lstStyle/>
            <a:p>
              <a:endParaRPr/>
            </a:p>
          </p:txBody>
        </p:sp>
        <p:sp>
          <p:nvSpPr>
            <p:cNvPr id="14" name="object 14"/>
            <p:cNvSpPr/>
            <p:nvPr/>
          </p:nvSpPr>
          <p:spPr>
            <a:xfrm>
              <a:off x="2528570" y="5715000"/>
              <a:ext cx="5916930" cy="0"/>
            </a:xfrm>
            <a:custGeom>
              <a:avLst/>
              <a:gdLst/>
              <a:ahLst/>
              <a:cxnLst/>
              <a:rect l="l" t="t" r="r" b="b"/>
              <a:pathLst>
                <a:path w="5916930">
                  <a:moveTo>
                    <a:pt x="0" y="0"/>
                  </a:moveTo>
                  <a:lnTo>
                    <a:pt x="3719829" y="0"/>
                  </a:lnTo>
                </a:path>
                <a:path w="5916930">
                  <a:moveTo>
                    <a:pt x="3872229" y="0"/>
                  </a:moveTo>
                  <a:lnTo>
                    <a:pt x="5624830" y="0"/>
                  </a:lnTo>
                </a:path>
                <a:path w="5916930">
                  <a:moveTo>
                    <a:pt x="5777230" y="0"/>
                  </a:moveTo>
                  <a:lnTo>
                    <a:pt x="5916930" y="0"/>
                  </a:lnTo>
                </a:path>
              </a:pathLst>
            </a:custGeom>
            <a:ln w="17780">
              <a:solidFill>
                <a:srgbClr val="000000"/>
              </a:solidFill>
            </a:ln>
          </p:spPr>
          <p:txBody>
            <a:bodyPr wrap="square" lIns="0" tIns="0" rIns="0" bIns="0" rtlCol="0"/>
            <a:lstStyle/>
            <a:p>
              <a:endParaRPr/>
            </a:p>
          </p:txBody>
        </p:sp>
        <p:sp>
          <p:nvSpPr>
            <p:cNvPr id="15" name="object 15"/>
            <p:cNvSpPr/>
            <p:nvPr/>
          </p:nvSpPr>
          <p:spPr>
            <a:xfrm>
              <a:off x="3053080"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16" name="object 16"/>
            <p:cNvSpPr/>
            <p:nvPr/>
          </p:nvSpPr>
          <p:spPr>
            <a:xfrm>
              <a:off x="2950209"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7" name="object 17"/>
            <p:cNvSpPr/>
            <p:nvPr/>
          </p:nvSpPr>
          <p:spPr>
            <a:xfrm>
              <a:off x="2829559" y="4424680"/>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18" name="object 18"/>
            <p:cNvSpPr/>
            <p:nvPr/>
          </p:nvSpPr>
          <p:spPr>
            <a:xfrm>
              <a:off x="2966719" y="4157980"/>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19" name="object 19"/>
            <p:cNvSpPr/>
            <p:nvPr/>
          </p:nvSpPr>
          <p:spPr>
            <a:xfrm>
              <a:off x="2683509"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20" name="object 20"/>
            <p:cNvSpPr/>
            <p:nvPr/>
          </p:nvSpPr>
          <p:spPr>
            <a:xfrm>
              <a:off x="2829559" y="41579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21" name="object 21"/>
            <p:cNvSpPr/>
            <p:nvPr/>
          </p:nvSpPr>
          <p:spPr>
            <a:xfrm>
              <a:off x="6400800" y="4003039"/>
              <a:ext cx="938530" cy="1262380"/>
            </a:xfrm>
            <a:custGeom>
              <a:avLst/>
              <a:gdLst/>
              <a:ahLst/>
              <a:cxnLst/>
              <a:rect l="l" t="t" r="r" b="b"/>
              <a:pathLst>
                <a:path w="938529" h="1262379">
                  <a:moveTo>
                    <a:pt x="938530" y="195580"/>
                  </a:moveTo>
                  <a:lnTo>
                    <a:pt x="405130" y="195580"/>
                  </a:lnTo>
                  <a:lnTo>
                    <a:pt x="405130" y="358140"/>
                  </a:lnTo>
                  <a:lnTo>
                    <a:pt x="228600" y="358140"/>
                  </a:lnTo>
                  <a:lnTo>
                    <a:pt x="228600" y="153670"/>
                  </a:lnTo>
                  <a:lnTo>
                    <a:pt x="240030" y="153670"/>
                  </a:lnTo>
                  <a:lnTo>
                    <a:pt x="240030" y="0"/>
                  </a:lnTo>
                  <a:lnTo>
                    <a:pt x="11430" y="0"/>
                  </a:lnTo>
                  <a:lnTo>
                    <a:pt x="11430" y="153670"/>
                  </a:lnTo>
                  <a:lnTo>
                    <a:pt x="76200" y="153670"/>
                  </a:lnTo>
                  <a:lnTo>
                    <a:pt x="76200" y="492760"/>
                  </a:lnTo>
                  <a:lnTo>
                    <a:pt x="153670" y="492760"/>
                  </a:lnTo>
                  <a:lnTo>
                    <a:pt x="228600" y="492760"/>
                  </a:lnTo>
                  <a:lnTo>
                    <a:pt x="405130" y="492760"/>
                  </a:lnTo>
                  <a:lnTo>
                    <a:pt x="405130" y="932180"/>
                  </a:lnTo>
                  <a:lnTo>
                    <a:pt x="0" y="932180"/>
                  </a:lnTo>
                  <a:lnTo>
                    <a:pt x="0" y="1102360"/>
                  </a:lnTo>
                  <a:lnTo>
                    <a:pt x="405130" y="1102360"/>
                  </a:lnTo>
                  <a:lnTo>
                    <a:pt x="405130" y="1262380"/>
                  </a:lnTo>
                  <a:lnTo>
                    <a:pt x="938530" y="1262380"/>
                  </a:lnTo>
                  <a:lnTo>
                    <a:pt x="938530" y="195580"/>
                  </a:lnTo>
                  <a:close/>
                </a:path>
              </a:pathLst>
            </a:custGeom>
            <a:solidFill>
              <a:srgbClr val="608EFC"/>
            </a:solidFill>
          </p:spPr>
          <p:txBody>
            <a:bodyPr wrap="square" lIns="0" tIns="0" rIns="0" bIns="0" rtlCol="0"/>
            <a:lstStyle/>
            <a:p>
              <a:endParaRPr/>
            </a:p>
          </p:txBody>
        </p:sp>
      </p:grpSp>
      <p:sp>
        <p:nvSpPr>
          <p:cNvPr id="22" name="object 22"/>
          <p:cNvSpPr txBox="1">
            <a:spLocks noGrp="1"/>
          </p:cNvSpPr>
          <p:nvPr>
            <p:ph type="title"/>
          </p:nvPr>
        </p:nvSpPr>
        <p:spPr>
          <a:xfrm>
            <a:off x="1271269" y="511616"/>
            <a:ext cx="10515600" cy="475130"/>
          </a:xfrm>
          <a:prstGeom prst="rect">
            <a:avLst/>
          </a:prstGeom>
        </p:spPr>
        <p:txBody>
          <a:bodyPr vert="horz" wrap="square" lIns="0" tIns="64135" rIns="0" bIns="0" rtlCol="0" anchor="ctr">
            <a:spAutoFit/>
          </a:bodyPr>
          <a:lstStyle/>
          <a:p>
            <a:pPr marL="1598930" marR="5080" indent="-1586230">
              <a:lnSpc>
                <a:spcPts val="3240"/>
              </a:lnSpc>
              <a:spcBef>
                <a:spcPts val="505"/>
              </a:spcBef>
            </a:pPr>
            <a:r>
              <a:rPr spc="-5" dirty="0"/>
              <a:t>Executing </a:t>
            </a:r>
            <a:r>
              <a:rPr spc="-10" dirty="0"/>
              <a:t>Multiple </a:t>
            </a:r>
            <a:r>
              <a:rPr spc="-5" dirty="0"/>
              <a:t>Instructions  Clock </a:t>
            </a:r>
            <a:r>
              <a:rPr spc="-10" dirty="0"/>
              <a:t>Cycle</a:t>
            </a:r>
            <a:r>
              <a:rPr spc="-15" dirty="0"/>
              <a:t> </a:t>
            </a:r>
            <a:r>
              <a:rPr dirty="0"/>
              <a:t>5</a:t>
            </a:r>
          </a:p>
        </p:txBody>
      </p:sp>
      <p:sp>
        <p:nvSpPr>
          <p:cNvPr id="23" name="object 23"/>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24" name="object 24"/>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25" name="object 25"/>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26" name="object 26"/>
          <p:cNvSpPr txBox="1"/>
          <p:nvPr/>
        </p:nvSpPr>
        <p:spPr>
          <a:xfrm>
            <a:off x="4624071" y="3646170"/>
            <a:ext cx="281305" cy="402590"/>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a:p>
            <a:pPr marL="12700">
              <a:spcBef>
                <a:spcPts val="69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p:txBody>
      </p:sp>
      <p:sp>
        <p:nvSpPr>
          <p:cNvPr id="27" name="object 27"/>
          <p:cNvSpPr txBox="1"/>
          <p:nvPr/>
        </p:nvSpPr>
        <p:spPr>
          <a:xfrm>
            <a:off x="4624071" y="4110990"/>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N</a:t>
            </a:r>
            <a:endParaRPr sz="950">
              <a:latin typeface="Arial"/>
              <a:cs typeface="Arial"/>
            </a:endParaRPr>
          </a:p>
        </p:txBody>
      </p:sp>
      <p:sp>
        <p:nvSpPr>
          <p:cNvPr id="28" name="object 28"/>
          <p:cNvSpPr txBox="1"/>
          <p:nvPr/>
        </p:nvSpPr>
        <p:spPr>
          <a:xfrm>
            <a:off x="4624071"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9" name="object 29"/>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30" name="object 30"/>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31" name="object 31"/>
          <p:cNvGrpSpPr/>
          <p:nvPr/>
        </p:nvGrpSpPr>
        <p:grpSpPr>
          <a:xfrm>
            <a:off x="5845809" y="3526790"/>
            <a:ext cx="2269490" cy="1125220"/>
            <a:chOff x="4321809" y="3526790"/>
            <a:chExt cx="2269490" cy="1125220"/>
          </a:xfrm>
        </p:grpSpPr>
        <p:sp>
          <p:nvSpPr>
            <p:cNvPr id="32" name="object 32"/>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33" name="object 33"/>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34" name="object 34"/>
            <p:cNvSpPr/>
            <p:nvPr/>
          </p:nvSpPr>
          <p:spPr>
            <a:xfrm>
              <a:off x="4334509" y="3771900"/>
              <a:ext cx="2244090" cy="308610"/>
            </a:xfrm>
            <a:custGeom>
              <a:avLst/>
              <a:gdLst/>
              <a:ahLst/>
              <a:cxnLst/>
              <a:rect l="l" t="t" r="r" b="b"/>
              <a:pathLst>
                <a:path w="2244090" h="308610">
                  <a:moveTo>
                    <a:pt x="1151889" y="0"/>
                  </a:moveTo>
                  <a:lnTo>
                    <a:pt x="0" y="0"/>
                  </a:lnTo>
                </a:path>
                <a:path w="2244090" h="308610">
                  <a:moveTo>
                    <a:pt x="1668779" y="308610"/>
                  </a:moveTo>
                  <a:lnTo>
                    <a:pt x="1913889" y="308610"/>
                  </a:lnTo>
                </a:path>
                <a:path w="2244090" h="308610">
                  <a:moveTo>
                    <a:pt x="2066289" y="308610"/>
                  </a:moveTo>
                  <a:lnTo>
                    <a:pt x="2244090" y="308610"/>
                  </a:lnTo>
                </a:path>
              </a:pathLst>
            </a:custGeom>
            <a:ln w="25400">
              <a:solidFill>
                <a:srgbClr val="000000"/>
              </a:solidFill>
            </a:ln>
          </p:spPr>
          <p:txBody>
            <a:bodyPr wrap="square" lIns="0" tIns="0" rIns="0" bIns="0" rtlCol="0"/>
            <a:lstStyle/>
            <a:p>
              <a:endParaRPr/>
            </a:p>
          </p:txBody>
        </p:sp>
      </p:grpSp>
      <p:sp>
        <p:nvSpPr>
          <p:cNvPr id="35" name="object 35"/>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36" name="object 36"/>
          <p:cNvGrpSpPr/>
          <p:nvPr/>
        </p:nvGrpSpPr>
        <p:grpSpPr>
          <a:xfrm>
            <a:off x="3566160" y="3173729"/>
            <a:ext cx="7070090" cy="3044190"/>
            <a:chOff x="2042160" y="3173729"/>
            <a:chExt cx="7070090" cy="3044190"/>
          </a:xfrm>
        </p:grpSpPr>
        <p:sp>
          <p:nvSpPr>
            <p:cNvPr id="37" name="object 37"/>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8" name="object 38"/>
            <p:cNvSpPr/>
            <p:nvPr/>
          </p:nvSpPr>
          <p:spPr>
            <a:xfrm>
              <a:off x="2401570" y="3728719"/>
              <a:ext cx="118110" cy="0"/>
            </a:xfrm>
            <a:custGeom>
              <a:avLst/>
              <a:gdLst/>
              <a:ahLst/>
              <a:cxnLst/>
              <a:rect l="l" t="t" r="r" b="b"/>
              <a:pathLst>
                <a:path w="118110">
                  <a:moveTo>
                    <a:pt x="0" y="0"/>
                  </a:moveTo>
                  <a:lnTo>
                    <a:pt x="118110" y="0"/>
                  </a:lnTo>
                </a:path>
              </a:pathLst>
            </a:custGeom>
            <a:ln w="25400">
              <a:solidFill>
                <a:srgbClr val="430000"/>
              </a:solidFill>
            </a:ln>
          </p:spPr>
          <p:txBody>
            <a:bodyPr wrap="square" lIns="0" tIns="0" rIns="0" bIns="0" rtlCol="0"/>
            <a:lstStyle/>
            <a:p>
              <a:endParaRPr/>
            </a:p>
          </p:txBody>
        </p:sp>
        <p:sp>
          <p:nvSpPr>
            <p:cNvPr id="39" name="object 39"/>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40" name="object 40"/>
            <p:cNvSpPr/>
            <p:nvPr/>
          </p:nvSpPr>
          <p:spPr>
            <a:xfrm>
              <a:off x="4334510" y="4269739"/>
              <a:ext cx="765810" cy="0"/>
            </a:xfrm>
            <a:custGeom>
              <a:avLst/>
              <a:gdLst/>
              <a:ahLst/>
              <a:cxnLst/>
              <a:rect l="l" t="t" r="r" b="b"/>
              <a:pathLst>
                <a:path w="765810">
                  <a:moveTo>
                    <a:pt x="765810" y="0"/>
                  </a:moveTo>
                  <a:lnTo>
                    <a:pt x="0" y="0"/>
                  </a:lnTo>
                </a:path>
              </a:pathLst>
            </a:custGeom>
            <a:ln w="25400">
              <a:solidFill>
                <a:srgbClr val="000000"/>
              </a:solidFill>
            </a:ln>
          </p:spPr>
          <p:txBody>
            <a:bodyPr wrap="square" lIns="0" tIns="0" rIns="0" bIns="0" rtlCol="0"/>
            <a:lstStyle/>
            <a:p>
              <a:endParaRPr/>
            </a:p>
          </p:txBody>
        </p:sp>
        <p:sp>
          <p:nvSpPr>
            <p:cNvPr id="41" name="object 41"/>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42" name="object 42"/>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43" name="object 43"/>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44" name="object 44"/>
            <p:cNvSpPr/>
            <p:nvPr/>
          </p:nvSpPr>
          <p:spPr>
            <a:xfrm>
              <a:off x="2054860" y="3728719"/>
              <a:ext cx="193040" cy="0"/>
            </a:xfrm>
            <a:custGeom>
              <a:avLst/>
              <a:gdLst/>
              <a:ahLst/>
              <a:cxnLst/>
              <a:rect l="l" t="t" r="r" b="b"/>
              <a:pathLst>
                <a:path w="193039">
                  <a:moveTo>
                    <a:pt x="0" y="0"/>
                  </a:moveTo>
                  <a:lnTo>
                    <a:pt x="193039" y="0"/>
                  </a:lnTo>
                </a:path>
              </a:pathLst>
            </a:custGeom>
            <a:ln w="25400">
              <a:solidFill>
                <a:srgbClr val="430000"/>
              </a:solidFill>
            </a:ln>
          </p:spPr>
          <p:txBody>
            <a:bodyPr wrap="square" lIns="0" tIns="0" rIns="0" bIns="0" rtlCol="0"/>
            <a:lstStyle/>
            <a:p>
              <a:endParaRPr/>
            </a:p>
          </p:txBody>
        </p:sp>
      </p:grpSp>
      <p:sp>
        <p:nvSpPr>
          <p:cNvPr id="45" name="object 45"/>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46" name="object 46"/>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7" name="object 47"/>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8" name="object 48"/>
          <p:cNvGrpSpPr/>
          <p:nvPr/>
        </p:nvGrpSpPr>
        <p:grpSpPr>
          <a:xfrm>
            <a:off x="4030980" y="4992370"/>
            <a:ext cx="1831975" cy="102870"/>
            <a:chOff x="2506979" y="4992370"/>
            <a:chExt cx="1831975" cy="102870"/>
          </a:xfrm>
        </p:grpSpPr>
        <p:sp>
          <p:nvSpPr>
            <p:cNvPr id="49" name="object 49"/>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50" name="object 50"/>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51" name="object 51"/>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52" name="object 52"/>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53" name="object 53"/>
          <p:cNvGrpSpPr/>
          <p:nvPr/>
        </p:nvGrpSpPr>
        <p:grpSpPr>
          <a:xfrm>
            <a:off x="4030979" y="3716020"/>
            <a:ext cx="6605270" cy="1590040"/>
            <a:chOff x="2506979" y="3716020"/>
            <a:chExt cx="6605270" cy="1590040"/>
          </a:xfrm>
        </p:grpSpPr>
        <p:sp>
          <p:nvSpPr>
            <p:cNvPr id="54" name="object 54"/>
            <p:cNvSpPr/>
            <p:nvPr/>
          </p:nvSpPr>
          <p:spPr>
            <a:xfrm>
              <a:off x="4179569" y="5044440"/>
              <a:ext cx="619760" cy="0"/>
            </a:xfrm>
            <a:custGeom>
              <a:avLst/>
              <a:gdLst/>
              <a:ahLst/>
              <a:cxnLst/>
              <a:rect l="l" t="t" r="r" b="b"/>
              <a:pathLst>
                <a:path w="619760">
                  <a:moveTo>
                    <a:pt x="619759" y="0"/>
                  </a:moveTo>
                  <a:lnTo>
                    <a:pt x="0" y="0"/>
                  </a:lnTo>
                </a:path>
              </a:pathLst>
            </a:custGeom>
            <a:ln w="25400">
              <a:solidFill>
                <a:srgbClr val="000000"/>
              </a:solidFill>
            </a:ln>
          </p:spPr>
          <p:txBody>
            <a:bodyPr wrap="square" lIns="0" tIns="0" rIns="0" bIns="0" rtlCol="0"/>
            <a:lstStyle/>
            <a:p>
              <a:endParaRPr/>
            </a:p>
          </p:txBody>
        </p:sp>
        <p:sp>
          <p:nvSpPr>
            <p:cNvPr id="55" name="object 55"/>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56" name="object 56"/>
            <p:cNvSpPr/>
            <p:nvPr/>
          </p:nvSpPr>
          <p:spPr>
            <a:xfrm>
              <a:off x="6802120" y="4184650"/>
              <a:ext cx="2297430" cy="1108710"/>
            </a:xfrm>
            <a:custGeom>
              <a:avLst/>
              <a:gdLst/>
              <a:ahLst/>
              <a:cxnLst/>
              <a:rect l="l" t="t" r="r" b="b"/>
              <a:pathLst>
                <a:path w="2297429" h="1108710">
                  <a:moveTo>
                    <a:pt x="0" y="0"/>
                  </a:moveTo>
                  <a:lnTo>
                    <a:pt x="1187450" y="0"/>
                  </a:lnTo>
                  <a:lnTo>
                    <a:pt x="1187450" y="1108710"/>
                  </a:lnTo>
                  <a:lnTo>
                    <a:pt x="0" y="1108710"/>
                  </a:lnTo>
                  <a:lnTo>
                    <a:pt x="0" y="0"/>
                  </a:lnTo>
                  <a:close/>
                </a:path>
                <a:path w="2297429" h="1108710">
                  <a:moveTo>
                    <a:pt x="2297429" y="704850"/>
                  </a:moveTo>
                  <a:lnTo>
                    <a:pt x="2142489" y="704850"/>
                  </a:lnTo>
                </a:path>
              </a:pathLst>
            </a:custGeom>
            <a:ln w="25400">
              <a:solidFill>
                <a:srgbClr val="000000"/>
              </a:solidFill>
            </a:ln>
          </p:spPr>
          <p:txBody>
            <a:bodyPr wrap="square" lIns="0" tIns="0" rIns="0" bIns="0" rtlCol="0"/>
            <a:lstStyle/>
            <a:p>
              <a:endParaRPr/>
            </a:p>
          </p:txBody>
        </p:sp>
      </p:grpSp>
      <p:sp>
        <p:nvSpPr>
          <p:cNvPr id="57" name="object 57"/>
          <p:cNvSpPr txBox="1"/>
          <p:nvPr/>
        </p:nvSpPr>
        <p:spPr>
          <a:xfrm>
            <a:off x="8383270" y="4927600"/>
            <a:ext cx="231775" cy="159018"/>
          </a:xfrm>
          <a:prstGeom prst="rect">
            <a:avLst/>
          </a:prstGeom>
        </p:spPr>
        <p:txBody>
          <a:bodyPr vert="horz" wrap="square" lIns="0" tIns="12700" rIns="0" bIns="0" rtlCol="0">
            <a:spAutoFit/>
          </a:bodyPr>
          <a:lstStyle/>
          <a:p>
            <a:pPr marL="12700">
              <a:spcBef>
                <a:spcPts val="100"/>
              </a:spcBef>
            </a:pPr>
            <a:r>
              <a:rPr sz="950" b="1" spc="35" dirty="0">
                <a:latin typeface="Arial"/>
                <a:cs typeface="Arial"/>
              </a:rPr>
              <a:t>W</a:t>
            </a:r>
            <a:r>
              <a:rPr sz="950" b="1" spc="-5" dirty="0">
                <a:latin typeface="Arial"/>
                <a:cs typeface="Arial"/>
              </a:rPr>
              <a:t>D</a:t>
            </a:r>
            <a:endParaRPr sz="950">
              <a:latin typeface="Arial"/>
              <a:cs typeface="Arial"/>
            </a:endParaRPr>
          </a:p>
        </p:txBody>
      </p:sp>
      <p:sp>
        <p:nvSpPr>
          <p:cNvPr id="58" name="object 58"/>
          <p:cNvSpPr txBox="1"/>
          <p:nvPr/>
        </p:nvSpPr>
        <p:spPr>
          <a:xfrm>
            <a:off x="8709659" y="4514851"/>
            <a:ext cx="402590" cy="200055"/>
          </a:xfrm>
          <a:prstGeom prst="rect">
            <a:avLst/>
          </a:prstGeom>
        </p:spPr>
        <p:txBody>
          <a:bodyPr vert="horz" wrap="square" lIns="0" tIns="15240" rIns="0" bIns="0" rtlCol="0">
            <a:spAutoFit/>
          </a:bodyPr>
          <a:lstStyle/>
          <a:p>
            <a:pPr marL="12700">
              <a:spcBef>
                <a:spcPts val="120"/>
              </a:spcBef>
            </a:pPr>
            <a:r>
              <a:rPr sz="1200" b="1" spc="135" dirty="0">
                <a:latin typeface="Arial"/>
                <a:cs typeface="Arial"/>
              </a:rPr>
              <a:t>D</a:t>
            </a:r>
            <a:r>
              <a:rPr sz="1200" b="1" spc="145" dirty="0">
                <a:latin typeface="Arial"/>
                <a:cs typeface="Arial"/>
              </a:rPr>
              <a:t>a</a:t>
            </a:r>
            <a:r>
              <a:rPr sz="1200" b="1" spc="65" dirty="0">
                <a:latin typeface="Arial"/>
                <a:cs typeface="Arial"/>
              </a:rPr>
              <a:t>t</a:t>
            </a:r>
            <a:r>
              <a:rPr sz="1200" b="1" spc="5" dirty="0">
                <a:latin typeface="Arial"/>
                <a:cs typeface="Arial"/>
              </a:rPr>
              <a:t>a</a:t>
            </a:r>
            <a:endParaRPr sz="1200">
              <a:latin typeface="Arial"/>
              <a:cs typeface="Arial"/>
            </a:endParaRPr>
          </a:p>
        </p:txBody>
      </p:sp>
      <p:sp>
        <p:nvSpPr>
          <p:cNvPr id="59" name="object 59"/>
          <p:cNvSpPr txBox="1"/>
          <p:nvPr/>
        </p:nvSpPr>
        <p:spPr>
          <a:xfrm>
            <a:off x="8563609" y="4669790"/>
            <a:ext cx="937894" cy="200055"/>
          </a:xfrm>
          <a:prstGeom prst="rect">
            <a:avLst/>
          </a:prstGeom>
        </p:spPr>
        <p:txBody>
          <a:bodyPr vert="horz" wrap="square" lIns="0" tIns="15240" rIns="0" bIns="0" rtlCol="0">
            <a:spAutoFit/>
          </a:bodyPr>
          <a:lstStyle/>
          <a:p>
            <a:pPr marL="38100">
              <a:spcBef>
                <a:spcPts val="120"/>
              </a:spcBef>
            </a:pPr>
            <a:r>
              <a:rPr sz="1200" b="1" spc="80" dirty="0">
                <a:latin typeface="Arial"/>
                <a:cs typeface="Arial"/>
              </a:rPr>
              <a:t>Me</a:t>
            </a:r>
            <a:r>
              <a:rPr sz="1200" b="1" spc="-170"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p:txBody>
      </p:sp>
      <p:grpSp>
        <p:nvGrpSpPr>
          <p:cNvPr id="60" name="object 60"/>
          <p:cNvGrpSpPr/>
          <p:nvPr/>
        </p:nvGrpSpPr>
        <p:grpSpPr>
          <a:xfrm>
            <a:off x="3608705" y="3689985"/>
            <a:ext cx="4735195" cy="1873885"/>
            <a:chOff x="2084704" y="3689984"/>
            <a:chExt cx="4735195" cy="1873885"/>
          </a:xfrm>
        </p:grpSpPr>
        <p:sp>
          <p:nvSpPr>
            <p:cNvPr id="61" name="object 61"/>
            <p:cNvSpPr/>
            <p:nvPr/>
          </p:nvSpPr>
          <p:spPr>
            <a:xfrm>
              <a:off x="6699250"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2" name="object 62"/>
            <p:cNvSpPr/>
            <p:nvPr/>
          </p:nvSpPr>
          <p:spPr>
            <a:xfrm>
              <a:off x="6578600" y="4080509"/>
              <a:ext cx="181610" cy="1470660"/>
            </a:xfrm>
            <a:custGeom>
              <a:avLst/>
              <a:gdLst/>
              <a:ahLst/>
              <a:cxnLst/>
              <a:rect l="l" t="t" r="r" b="b"/>
              <a:pathLst>
                <a:path w="181609" h="1470660">
                  <a:moveTo>
                    <a:pt x="181609" y="344169"/>
                  </a:moveTo>
                  <a:lnTo>
                    <a:pt x="0" y="344169"/>
                  </a:lnTo>
                </a:path>
                <a:path w="181609" h="1470660">
                  <a:moveTo>
                    <a:pt x="0" y="0"/>
                  </a:moveTo>
                  <a:lnTo>
                    <a:pt x="0" y="1470659"/>
                  </a:lnTo>
                </a:path>
              </a:pathLst>
            </a:custGeom>
            <a:ln w="25400">
              <a:solidFill>
                <a:srgbClr val="000000"/>
              </a:solidFill>
            </a:ln>
          </p:spPr>
          <p:txBody>
            <a:bodyPr wrap="square" lIns="0" tIns="0" rIns="0" bIns="0" rtlCol="0"/>
            <a:lstStyle/>
            <a:p>
              <a:endParaRPr/>
            </a:p>
          </p:txBody>
        </p:sp>
        <p:sp>
          <p:nvSpPr>
            <p:cNvPr id="63" name="object 63"/>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4" name="object 64"/>
            <p:cNvSpPr/>
            <p:nvPr/>
          </p:nvSpPr>
          <p:spPr>
            <a:xfrm>
              <a:off x="514350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70" y="430530"/>
                  </a:lnTo>
                  <a:lnTo>
                    <a:pt x="153670"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65" name="object 65"/>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66" name="object 66"/>
          <p:cNvSpPr txBox="1"/>
          <p:nvPr/>
        </p:nvSpPr>
        <p:spPr>
          <a:xfrm>
            <a:off x="8383269" y="4343400"/>
            <a:ext cx="386080" cy="159018"/>
          </a:xfrm>
          <a:prstGeom prst="rect">
            <a:avLst/>
          </a:prstGeom>
        </p:spPr>
        <p:txBody>
          <a:bodyPr vert="horz" wrap="square" lIns="0" tIns="12700" rIns="0" bIns="0" rtlCol="0">
            <a:spAutoFit/>
          </a:bodyPr>
          <a:lstStyle/>
          <a:p>
            <a:pPr marL="12700">
              <a:spcBef>
                <a:spcPts val="100"/>
              </a:spcBef>
            </a:pPr>
            <a:r>
              <a:rPr sz="950" b="1" spc="-25" dirty="0">
                <a:latin typeface="Arial"/>
                <a:cs typeface="Arial"/>
              </a:rPr>
              <a:t>A</a:t>
            </a:r>
            <a:r>
              <a:rPr sz="950" b="1" spc="55" dirty="0">
                <a:latin typeface="Arial"/>
                <a:cs typeface="Arial"/>
              </a:rPr>
              <a:t>D</a:t>
            </a:r>
            <a:r>
              <a:rPr sz="950" b="1" spc="45" dirty="0">
                <a:latin typeface="Arial"/>
                <a:cs typeface="Arial"/>
              </a:rPr>
              <a:t>D</a:t>
            </a:r>
            <a:r>
              <a:rPr sz="950" b="1" spc="-5" dirty="0">
                <a:latin typeface="Arial"/>
                <a:cs typeface="Arial"/>
              </a:rPr>
              <a:t>R</a:t>
            </a:r>
            <a:endParaRPr sz="950">
              <a:latin typeface="Arial"/>
              <a:cs typeface="Arial"/>
            </a:endParaRPr>
          </a:p>
        </p:txBody>
      </p:sp>
      <p:sp>
        <p:nvSpPr>
          <p:cNvPr id="67" name="object 67"/>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68" name="object 68"/>
          <p:cNvGrpSpPr/>
          <p:nvPr/>
        </p:nvGrpSpPr>
        <p:grpSpPr>
          <a:xfrm>
            <a:off x="6388100" y="3023236"/>
            <a:ext cx="3934460" cy="2540635"/>
            <a:chOff x="4864100" y="3023235"/>
            <a:chExt cx="3934460" cy="2540635"/>
          </a:xfrm>
        </p:grpSpPr>
        <p:sp>
          <p:nvSpPr>
            <p:cNvPr id="69" name="object 69"/>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70" name="object 70"/>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71" name="object 71"/>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2" name="object 72"/>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73" name="object 73"/>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4" name="object 74"/>
            <p:cNvSpPr/>
            <p:nvPr/>
          </p:nvSpPr>
          <p:spPr>
            <a:xfrm>
              <a:off x="4918710" y="4269740"/>
              <a:ext cx="1841500" cy="740410"/>
            </a:xfrm>
            <a:custGeom>
              <a:avLst/>
              <a:gdLst/>
              <a:ahLst/>
              <a:cxnLst/>
              <a:rect l="l" t="t" r="r" b="b"/>
              <a:pathLst>
                <a:path w="1841500" h="740410">
                  <a:moveTo>
                    <a:pt x="0" y="740410"/>
                  </a:moveTo>
                  <a:lnTo>
                    <a:pt x="1329689" y="740410"/>
                  </a:lnTo>
                </a:path>
                <a:path w="1841500" h="740410">
                  <a:moveTo>
                    <a:pt x="148208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75" name="object 75"/>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76" name="object 76"/>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77" name="object 77"/>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8" name="object 78"/>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9" name="object 79"/>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80" name="object 80"/>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81" name="object 81"/>
          <p:cNvGrpSpPr/>
          <p:nvPr/>
        </p:nvGrpSpPr>
        <p:grpSpPr>
          <a:xfrm>
            <a:off x="2432050" y="2593340"/>
            <a:ext cx="4828540" cy="2015489"/>
            <a:chOff x="908050" y="2593339"/>
            <a:chExt cx="4828540" cy="2015489"/>
          </a:xfrm>
        </p:grpSpPr>
        <p:sp>
          <p:nvSpPr>
            <p:cNvPr id="82" name="object 82"/>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83" name="object 83"/>
            <p:cNvSpPr/>
            <p:nvPr/>
          </p:nvSpPr>
          <p:spPr>
            <a:xfrm>
              <a:off x="920750" y="2645409"/>
              <a:ext cx="4754880" cy="1950720"/>
            </a:xfrm>
            <a:custGeom>
              <a:avLst/>
              <a:gdLst/>
              <a:ahLst/>
              <a:cxnLst/>
              <a:rect l="l" t="t" r="r" b="b"/>
              <a:pathLst>
                <a:path w="4754880" h="1950720">
                  <a:moveTo>
                    <a:pt x="1470660" y="0"/>
                  </a:moveTo>
                  <a:lnTo>
                    <a:pt x="4754880" y="0"/>
                  </a:lnTo>
                </a:path>
                <a:path w="4754880" h="1950720">
                  <a:moveTo>
                    <a:pt x="0" y="842010"/>
                  </a:moveTo>
                  <a:lnTo>
                    <a:pt x="1151889" y="842010"/>
                  </a:lnTo>
                  <a:lnTo>
                    <a:pt x="1151889" y="1950720"/>
                  </a:lnTo>
                  <a:lnTo>
                    <a:pt x="0" y="1950720"/>
                  </a:lnTo>
                  <a:lnTo>
                    <a:pt x="0" y="842010"/>
                  </a:lnTo>
                  <a:close/>
                </a:path>
                <a:path w="4754880" h="1950720">
                  <a:moveTo>
                    <a:pt x="1056639" y="0"/>
                  </a:moveTo>
                  <a:lnTo>
                    <a:pt x="1327150" y="0"/>
                  </a:lnTo>
                </a:path>
              </a:pathLst>
            </a:custGeom>
            <a:ln w="25400">
              <a:solidFill>
                <a:srgbClr val="000000"/>
              </a:solidFill>
            </a:ln>
          </p:spPr>
          <p:txBody>
            <a:bodyPr wrap="square" lIns="0" tIns="0" rIns="0" bIns="0" rtlCol="0"/>
            <a:lstStyle/>
            <a:p>
              <a:endParaRPr/>
            </a:p>
          </p:txBody>
        </p:sp>
      </p:grpSp>
      <p:sp>
        <p:nvSpPr>
          <p:cNvPr id="84" name="object 84"/>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85" name="object 85"/>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86" name="object 86"/>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87" name="object 87"/>
          <p:cNvGrpSpPr/>
          <p:nvPr/>
        </p:nvGrpSpPr>
        <p:grpSpPr>
          <a:xfrm>
            <a:off x="1588769" y="3676650"/>
            <a:ext cx="872490" cy="102870"/>
            <a:chOff x="64769" y="3676650"/>
            <a:chExt cx="872490" cy="102870"/>
          </a:xfrm>
        </p:grpSpPr>
        <p:sp>
          <p:nvSpPr>
            <p:cNvPr id="88" name="object 88"/>
            <p:cNvSpPr/>
            <p:nvPr/>
          </p:nvSpPr>
          <p:spPr>
            <a:xfrm>
              <a:off x="816610"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9" name="object 89"/>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sp>
          <p:nvSpPr>
            <p:cNvPr id="90" name="object 90"/>
            <p:cNvSpPr/>
            <p:nvPr/>
          </p:nvSpPr>
          <p:spPr>
            <a:xfrm>
              <a:off x="198119"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91" name="object 91"/>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grpSp>
      <p:sp>
        <p:nvSpPr>
          <p:cNvPr id="92" name="object 92"/>
          <p:cNvSpPr txBox="1"/>
          <p:nvPr/>
        </p:nvSpPr>
        <p:spPr>
          <a:xfrm>
            <a:off x="1824990" y="3177539"/>
            <a:ext cx="335280" cy="386644"/>
          </a:xfrm>
          <a:prstGeom prst="rect">
            <a:avLst/>
          </a:prstGeom>
          <a:ln w="25400">
            <a:solidFill>
              <a:srgbClr val="000000"/>
            </a:solidFill>
          </a:ln>
        </p:spPr>
        <p:txBody>
          <a:bodyPr vert="horz" wrap="square" lIns="0" tIns="1905" rIns="0" bIns="0" rtlCol="0">
            <a:spAutoFit/>
          </a:bodyPr>
          <a:lstStyle/>
          <a:p>
            <a:pPr>
              <a:spcBef>
                <a:spcPts val="15"/>
              </a:spcBef>
            </a:pPr>
            <a:endParaRPr sz="1300">
              <a:latin typeface="Times New Roman"/>
              <a:cs typeface="Times New Roman"/>
            </a:endParaRPr>
          </a:p>
          <a:p>
            <a:pPr marL="59055"/>
            <a:r>
              <a:rPr sz="1200" b="1" spc="75" dirty="0">
                <a:latin typeface="Arial"/>
                <a:cs typeface="Arial"/>
              </a:rPr>
              <a:t>PC</a:t>
            </a:r>
            <a:endParaRPr sz="1200">
              <a:latin typeface="Arial"/>
              <a:cs typeface="Arial"/>
            </a:endParaRPr>
          </a:p>
        </p:txBody>
      </p:sp>
      <p:grpSp>
        <p:nvGrpSpPr>
          <p:cNvPr id="93" name="object 93"/>
          <p:cNvGrpSpPr/>
          <p:nvPr/>
        </p:nvGrpSpPr>
        <p:grpSpPr>
          <a:xfrm>
            <a:off x="2250440" y="2360929"/>
            <a:ext cx="872490" cy="102870"/>
            <a:chOff x="726440" y="2360929"/>
            <a:chExt cx="872490" cy="102870"/>
          </a:xfrm>
        </p:grpSpPr>
        <p:sp>
          <p:nvSpPr>
            <p:cNvPr id="94" name="object 94"/>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95" name="object 95"/>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96" name="object 96"/>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97" name="object 97"/>
          <p:cNvGrpSpPr/>
          <p:nvPr/>
        </p:nvGrpSpPr>
        <p:grpSpPr>
          <a:xfrm>
            <a:off x="2870200" y="2211070"/>
            <a:ext cx="661670" cy="971550"/>
            <a:chOff x="1346200" y="2211070"/>
            <a:chExt cx="661670" cy="971550"/>
          </a:xfrm>
        </p:grpSpPr>
        <p:sp>
          <p:nvSpPr>
            <p:cNvPr id="98" name="object 98"/>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9" name="object 99"/>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100" name="object 100"/>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101" name="object 101"/>
          <p:cNvSpPr/>
          <p:nvPr/>
        </p:nvSpPr>
        <p:spPr>
          <a:xfrm>
            <a:off x="1601469"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1670" y="499110"/>
                </a:moveTo>
                <a:lnTo>
                  <a:pt x="661670" y="1814830"/>
                </a:lnTo>
              </a:path>
              <a:path w="6656070" h="1814829">
                <a:moveTo>
                  <a:pt x="6656070" y="0"/>
                </a:moveTo>
                <a:lnTo>
                  <a:pt x="1049020" y="0"/>
                </a:lnTo>
              </a:path>
              <a:path w="6656070" h="1814829">
                <a:moveTo>
                  <a:pt x="0" y="111760"/>
                </a:moveTo>
                <a:lnTo>
                  <a:pt x="0" y="1814830"/>
                </a:lnTo>
              </a:path>
            </a:pathLst>
          </a:custGeom>
          <a:ln w="25400">
            <a:solidFill>
              <a:srgbClr val="000000"/>
            </a:solidFill>
          </a:ln>
        </p:spPr>
        <p:txBody>
          <a:bodyPr wrap="square" lIns="0" tIns="0" rIns="0" bIns="0" rtlCol="0"/>
          <a:lstStyle/>
          <a:p>
            <a:endParaRPr/>
          </a:p>
        </p:txBody>
      </p:sp>
      <p:sp>
        <p:nvSpPr>
          <p:cNvPr id="102" name="object 102"/>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103" name="object 103"/>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104" name="object 104"/>
          <p:cNvSpPr txBox="1"/>
          <p:nvPr/>
        </p:nvSpPr>
        <p:spPr>
          <a:xfrm>
            <a:off x="10344151"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105" name="object 105"/>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106" name="object 106"/>
          <p:cNvGrpSpPr/>
          <p:nvPr/>
        </p:nvGrpSpPr>
        <p:grpSpPr>
          <a:xfrm>
            <a:off x="1588769" y="1746250"/>
            <a:ext cx="6681470" cy="2871470"/>
            <a:chOff x="64769" y="1746250"/>
            <a:chExt cx="6681470" cy="2871470"/>
          </a:xfrm>
        </p:grpSpPr>
        <p:sp>
          <p:nvSpPr>
            <p:cNvPr id="107" name="object 107"/>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8" name="object 108"/>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9" name="object 109"/>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10" name="object 110"/>
            <p:cNvSpPr/>
            <p:nvPr/>
          </p:nvSpPr>
          <p:spPr>
            <a:xfrm>
              <a:off x="962659" y="1758950"/>
              <a:ext cx="5770880" cy="1160780"/>
            </a:xfrm>
            <a:custGeom>
              <a:avLst/>
              <a:gdLst/>
              <a:ahLst/>
              <a:cxnLst/>
              <a:rect l="l" t="t" r="r" b="b"/>
              <a:pathLst>
                <a:path w="5770880" h="1160780">
                  <a:moveTo>
                    <a:pt x="5152390" y="1160779"/>
                  </a:moveTo>
                  <a:lnTo>
                    <a:pt x="5285740" y="1160779"/>
                  </a:lnTo>
                </a:path>
                <a:path w="5770880" h="1160780">
                  <a:moveTo>
                    <a:pt x="543814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11" name="object 111"/>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12" name="object 112"/>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13" name="object 113"/>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14" name="object 114"/>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15" name="object 115"/>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16" name="object 116"/>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7" name="object 117"/>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18" name="object 118"/>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9" name="object 119"/>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20" name="object 120"/>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1" name="object 121"/>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22" name="object 122"/>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23" name="object 123"/>
          <p:cNvGrpSpPr/>
          <p:nvPr/>
        </p:nvGrpSpPr>
        <p:grpSpPr>
          <a:xfrm>
            <a:off x="2207260" y="3689350"/>
            <a:ext cx="2009139" cy="2378710"/>
            <a:chOff x="683259" y="3689350"/>
            <a:chExt cx="2009139" cy="2378710"/>
          </a:xfrm>
        </p:grpSpPr>
        <p:sp>
          <p:nvSpPr>
            <p:cNvPr id="124" name="object 124"/>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25" name="object 125"/>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26" name="object 126"/>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27" name="object 127"/>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8" name="object 128"/>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9" name="object 129"/>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30" name="object 130"/>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31" name="object 131"/>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32" name="object 132"/>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33" name="object 133"/>
          <p:cNvGrpSpPr/>
          <p:nvPr/>
        </p:nvGrpSpPr>
        <p:grpSpPr>
          <a:xfrm>
            <a:off x="3752850" y="1657350"/>
            <a:ext cx="6838950" cy="4381500"/>
            <a:chOff x="2228850" y="1657350"/>
            <a:chExt cx="6838950" cy="4381500"/>
          </a:xfrm>
        </p:grpSpPr>
        <p:sp>
          <p:nvSpPr>
            <p:cNvPr id="134" name="object 134"/>
            <p:cNvSpPr/>
            <p:nvPr/>
          </p:nvSpPr>
          <p:spPr>
            <a:xfrm>
              <a:off x="62484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5" name="object 135"/>
            <p:cNvSpPr/>
            <p:nvPr/>
          </p:nvSpPr>
          <p:spPr>
            <a:xfrm>
              <a:off x="6256020" y="2209800"/>
              <a:ext cx="62230" cy="3810000"/>
            </a:xfrm>
            <a:custGeom>
              <a:avLst/>
              <a:gdLst/>
              <a:ahLst/>
              <a:cxnLst/>
              <a:rect l="l" t="t" r="r" b="b"/>
              <a:pathLst>
                <a:path w="62229" h="3810000">
                  <a:moveTo>
                    <a:pt x="0" y="3810000"/>
                  </a:moveTo>
                  <a:lnTo>
                    <a:pt x="62229" y="3810000"/>
                  </a:lnTo>
                  <a:lnTo>
                    <a:pt x="62229" y="0"/>
                  </a:lnTo>
                  <a:lnTo>
                    <a:pt x="0" y="0"/>
                  </a:lnTo>
                  <a:lnTo>
                    <a:pt x="0" y="3810000"/>
                  </a:lnTo>
                  <a:close/>
                </a:path>
              </a:pathLst>
            </a:custGeom>
            <a:solidFill>
              <a:srgbClr val="66FFFF"/>
            </a:solidFill>
          </p:spPr>
          <p:txBody>
            <a:bodyPr wrap="square" lIns="0" tIns="0" rIns="0" bIns="0" rtlCol="0"/>
            <a:lstStyle/>
            <a:p>
              <a:endParaRPr/>
            </a:p>
          </p:txBody>
        </p:sp>
        <p:sp>
          <p:nvSpPr>
            <p:cNvPr id="136" name="object 136"/>
            <p:cNvSpPr/>
            <p:nvPr/>
          </p:nvSpPr>
          <p:spPr>
            <a:xfrm>
              <a:off x="81534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7" name="object 137"/>
            <p:cNvSpPr/>
            <p:nvPr/>
          </p:nvSpPr>
          <p:spPr>
            <a:xfrm>
              <a:off x="821182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9900"/>
            </a:solidFill>
          </p:spPr>
          <p:txBody>
            <a:bodyPr wrap="square" lIns="0" tIns="0" rIns="0" bIns="0" rtlCol="0"/>
            <a:lstStyle/>
            <a:p>
              <a:endParaRPr/>
            </a:p>
          </p:txBody>
        </p:sp>
        <p:sp>
          <p:nvSpPr>
            <p:cNvPr id="138" name="object 138"/>
            <p:cNvSpPr/>
            <p:nvPr/>
          </p:nvSpPr>
          <p:spPr>
            <a:xfrm>
              <a:off x="2247900" y="2174240"/>
              <a:ext cx="6057900" cy="3845560"/>
            </a:xfrm>
            <a:custGeom>
              <a:avLst/>
              <a:gdLst/>
              <a:ahLst/>
              <a:cxnLst/>
              <a:rect l="l" t="t" r="r" b="b"/>
              <a:pathLst>
                <a:path w="6057900" h="3845560">
                  <a:moveTo>
                    <a:pt x="5981700" y="3845560"/>
                  </a:moveTo>
                  <a:lnTo>
                    <a:pt x="5905500" y="3845560"/>
                  </a:lnTo>
                  <a:lnTo>
                    <a:pt x="5905500" y="35560"/>
                  </a:lnTo>
                  <a:lnTo>
                    <a:pt x="6057900" y="35560"/>
                  </a:lnTo>
                  <a:lnTo>
                    <a:pt x="6057900" y="3845560"/>
                  </a:lnTo>
                  <a:lnTo>
                    <a:pt x="5981700" y="3845560"/>
                  </a:lnTo>
                  <a:close/>
                </a:path>
                <a:path w="6057900" h="384556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39" name="object 139"/>
            <p:cNvSpPr/>
            <p:nvPr/>
          </p:nvSpPr>
          <p:spPr>
            <a:xfrm>
              <a:off x="8305800" y="1657349"/>
              <a:ext cx="762000" cy="86360"/>
            </a:xfrm>
            <a:custGeom>
              <a:avLst/>
              <a:gdLst/>
              <a:ahLst/>
              <a:cxnLst/>
              <a:rect l="l" t="t" r="r" b="b"/>
              <a:pathLst>
                <a:path w="762000" h="86360">
                  <a:moveTo>
                    <a:pt x="85090" y="0"/>
                  </a:moveTo>
                  <a:lnTo>
                    <a:pt x="0" y="43180"/>
                  </a:lnTo>
                  <a:lnTo>
                    <a:pt x="85090" y="86360"/>
                  </a:lnTo>
                  <a:lnTo>
                    <a:pt x="85090" y="0"/>
                  </a:lnTo>
                  <a:close/>
                </a:path>
                <a:path w="762000" h="86360">
                  <a:moveTo>
                    <a:pt x="762000" y="43180"/>
                  </a:moveTo>
                  <a:lnTo>
                    <a:pt x="676910" y="0"/>
                  </a:lnTo>
                  <a:lnTo>
                    <a:pt x="676910" y="86360"/>
                  </a:lnTo>
                  <a:lnTo>
                    <a:pt x="762000" y="43180"/>
                  </a:lnTo>
                  <a:close/>
                </a:path>
              </a:pathLst>
            </a:custGeom>
            <a:solidFill>
              <a:srgbClr val="000000"/>
            </a:solidFill>
          </p:spPr>
          <p:txBody>
            <a:bodyPr wrap="square" lIns="0" tIns="0" rIns="0" bIns="0" rtlCol="0"/>
            <a:lstStyle/>
            <a:p>
              <a:endParaRPr/>
            </a:p>
          </p:txBody>
        </p:sp>
      </p:grpSp>
      <p:sp>
        <p:nvSpPr>
          <p:cNvPr id="140" name="object 140"/>
          <p:cNvSpPr txBox="1"/>
          <p:nvPr/>
        </p:nvSpPr>
        <p:spPr>
          <a:xfrm>
            <a:off x="9897109" y="1449070"/>
            <a:ext cx="627380" cy="269240"/>
          </a:xfrm>
          <a:prstGeom prst="rect">
            <a:avLst/>
          </a:prstGeom>
        </p:spPr>
        <p:txBody>
          <a:bodyPr vert="horz" wrap="square" lIns="0" tIns="12700" rIns="0" bIns="0" rtlCol="0">
            <a:spAutoFit/>
          </a:bodyPr>
          <a:lstStyle/>
          <a:p>
            <a:pPr marL="12700">
              <a:spcBef>
                <a:spcPts val="100"/>
              </a:spcBef>
              <a:tabLst>
                <a:tab pos="614045" algn="l"/>
              </a:tabLst>
            </a:pPr>
            <a:r>
              <a:rPr sz="1600" b="1" u="heavy" dirty="0">
                <a:uFill>
                  <a:solidFill>
                    <a:srgbClr val="000000"/>
                  </a:solidFill>
                </a:uFill>
                <a:latin typeface="Arial"/>
                <a:cs typeface="Arial"/>
              </a:rPr>
              <a:t>  </a:t>
            </a:r>
            <a:r>
              <a:rPr sz="1600" b="1" u="heavy" spc="-114" dirty="0">
                <a:uFill>
                  <a:solidFill>
                    <a:srgbClr val="000000"/>
                  </a:solidFill>
                </a:uFill>
                <a:latin typeface="Arial"/>
                <a:cs typeface="Arial"/>
              </a:rPr>
              <a:t> </a:t>
            </a:r>
            <a:r>
              <a:rPr sz="1600" b="1" u="heavy" spc="15" dirty="0">
                <a:uFill>
                  <a:solidFill>
                    <a:srgbClr val="000000"/>
                  </a:solidFill>
                </a:uFill>
                <a:latin typeface="Arial"/>
                <a:cs typeface="Arial"/>
              </a:rPr>
              <a:t>LW	</a:t>
            </a:r>
            <a:endParaRPr sz="1600">
              <a:latin typeface="Arial"/>
              <a:cs typeface="Arial"/>
            </a:endParaRPr>
          </a:p>
        </p:txBody>
      </p:sp>
      <p:grpSp>
        <p:nvGrpSpPr>
          <p:cNvPr id="141" name="object 141"/>
          <p:cNvGrpSpPr/>
          <p:nvPr/>
        </p:nvGrpSpPr>
        <p:grpSpPr>
          <a:xfrm>
            <a:off x="3849370" y="1657350"/>
            <a:ext cx="5599430" cy="4362450"/>
            <a:chOff x="2325370" y="1657350"/>
            <a:chExt cx="5599430" cy="4362450"/>
          </a:xfrm>
        </p:grpSpPr>
        <p:sp>
          <p:nvSpPr>
            <p:cNvPr id="142" name="object 142"/>
            <p:cNvSpPr/>
            <p:nvPr/>
          </p:nvSpPr>
          <p:spPr>
            <a:xfrm>
              <a:off x="631825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08EFC"/>
            </a:solidFill>
          </p:spPr>
          <p:txBody>
            <a:bodyPr wrap="square" lIns="0" tIns="0" rIns="0" bIns="0" rtlCol="0"/>
            <a:lstStyle/>
            <a:p>
              <a:endParaRPr/>
            </a:p>
          </p:txBody>
        </p:sp>
        <p:sp>
          <p:nvSpPr>
            <p:cNvPr id="143" name="object 143"/>
            <p:cNvSpPr/>
            <p:nvPr/>
          </p:nvSpPr>
          <p:spPr>
            <a:xfrm>
              <a:off x="6553200" y="1657349"/>
              <a:ext cx="1371600" cy="86360"/>
            </a:xfrm>
            <a:custGeom>
              <a:avLst/>
              <a:gdLst/>
              <a:ahLst/>
              <a:cxnLst/>
              <a:rect l="l" t="t" r="r" b="b"/>
              <a:pathLst>
                <a:path w="1371600" h="86360">
                  <a:moveTo>
                    <a:pt x="85090" y="0"/>
                  </a:moveTo>
                  <a:lnTo>
                    <a:pt x="0" y="43180"/>
                  </a:lnTo>
                  <a:lnTo>
                    <a:pt x="85090" y="86360"/>
                  </a:lnTo>
                  <a:lnTo>
                    <a:pt x="85090" y="0"/>
                  </a:lnTo>
                  <a:close/>
                </a:path>
                <a:path w="1371600" h="86360">
                  <a:moveTo>
                    <a:pt x="1371600" y="43180"/>
                  </a:moveTo>
                  <a:lnTo>
                    <a:pt x="1286510" y="0"/>
                  </a:lnTo>
                  <a:lnTo>
                    <a:pt x="1286510" y="86360"/>
                  </a:lnTo>
                  <a:lnTo>
                    <a:pt x="1371600" y="43180"/>
                  </a:lnTo>
                  <a:close/>
                </a:path>
              </a:pathLst>
            </a:custGeom>
            <a:solidFill>
              <a:srgbClr val="000000"/>
            </a:solidFill>
          </p:spPr>
          <p:txBody>
            <a:bodyPr wrap="square" lIns="0" tIns="0" rIns="0" bIns="0" rtlCol="0"/>
            <a:lstStyle/>
            <a:p>
              <a:endParaRPr/>
            </a:p>
          </p:txBody>
        </p:sp>
        <p:sp>
          <p:nvSpPr>
            <p:cNvPr id="144" name="object 144"/>
            <p:cNvSpPr/>
            <p:nvPr/>
          </p:nvSpPr>
          <p:spPr>
            <a:xfrm>
              <a:off x="2325370" y="218059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45" name="object 145"/>
            <p:cNvSpPr/>
            <p:nvPr/>
          </p:nvSpPr>
          <p:spPr>
            <a:xfrm>
              <a:off x="6248400" y="218694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46" name="object 146"/>
            <p:cNvSpPr/>
            <p:nvPr/>
          </p:nvSpPr>
          <p:spPr>
            <a:xfrm>
              <a:off x="4800600" y="1668779"/>
              <a:ext cx="1371600" cy="85090"/>
            </a:xfrm>
            <a:custGeom>
              <a:avLst/>
              <a:gdLst/>
              <a:ahLst/>
              <a:cxnLst/>
              <a:rect l="l" t="t" r="r" b="b"/>
              <a:pathLst>
                <a:path w="1371600" h="85089">
                  <a:moveTo>
                    <a:pt x="85090" y="0"/>
                  </a:moveTo>
                  <a:lnTo>
                    <a:pt x="0" y="43180"/>
                  </a:lnTo>
                  <a:lnTo>
                    <a:pt x="85090" y="85090"/>
                  </a:lnTo>
                  <a:lnTo>
                    <a:pt x="85090" y="0"/>
                  </a:lnTo>
                  <a:close/>
                </a:path>
                <a:path w="1371600" h="85089">
                  <a:moveTo>
                    <a:pt x="1371600" y="43180"/>
                  </a:moveTo>
                  <a:lnTo>
                    <a:pt x="1286510" y="0"/>
                  </a:lnTo>
                  <a:lnTo>
                    <a:pt x="1286510" y="85090"/>
                  </a:lnTo>
                  <a:lnTo>
                    <a:pt x="1371600" y="43180"/>
                  </a:lnTo>
                  <a:close/>
                </a:path>
              </a:pathLst>
            </a:custGeom>
            <a:solidFill>
              <a:srgbClr val="000000"/>
            </a:solidFill>
          </p:spPr>
          <p:txBody>
            <a:bodyPr wrap="square" lIns="0" tIns="0" rIns="0" bIns="0" rtlCol="0"/>
            <a:lstStyle/>
            <a:p>
              <a:endParaRPr/>
            </a:p>
          </p:txBody>
        </p:sp>
      </p:grpSp>
      <p:sp>
        <p:nvSpPr>
          <p:cNvPr id="147" name="object 147"/>
          <p:cNvSpPr txBox="1"/>
          <p:nvPr/>
        </p:nvSpPr>
        <p:spPr>
          <a:xfrm>
            <a:off x="6391909" y="1449071"/>
            <a:ext cx="2989580" cy="715645"/>
          </a:xfrm>
          <a:prstGeom prst="rect">
            <a:avLst/>
          </a:prstGeom>
        </p:spPr>
        <p:txBody>
          <a:bodyPr vert="horz" wrap="square" lIns="0" tIns="12700" rIns="0" bIns="0" rtlCol="0">
            <a:spAutoFit/>
          </a:bodyPr>
          <a:lstStyle/>
          <a:p>
            <a:pPr algn="ctr">
              <a:spcBef>
                <a:spcPts val="100"/>
              </a:spcBef>
              <a:tabLst>
                <a:tab pos="314325" algn="l"/>
                <a:tab pos="1210945" algn="l"/>
                <a:tab pos="1751964" algn="l"/>
                <a:tab pos="2125345" algn="l"/>
                <a:tab pos="2963545" algn="l"/>
              </a:tabLst>
            </a:pPr>
            <a:r>
              <a:rPr sz="1600" b="1" u="heavy" dirty="0">
                <a:uFill>
                  <a:solidFill>
                    <a:srgbClr val="000000"/>
                  </a:solidFill>
                </a:uFill>
                <a:latin typeface="Arial"/>
                <a:cs typeface="Arial"/>
              </a:rPr>
              <a:t> 	</a:t>
            </a:r>
            <a:r>
              <a:rPr sz="1600" b="1" u="heavy" spc="45" dirty="0">
                <a:uFill>
                  <a:solidFill>
                    <a:srgbClr val="000000"/>
                  </a:solidFill>
                </a:uFill>
                <a:latin typeface="Arial"/>
                <a:cs typeface="Arial"/>
              </a:rPr>
              <a:t>ADD	</a:t>
            </a:r>
            <a:r>
              <a:rPr sz="1600" b="1" spc="45" dirty="0">
                <a:latin typeface="Arial"/>
                <a:cs typeface="Arial"/>
              </a:rPr>
              <a:t>	</a:t>
            </a:r>
            <a:r>
              <a:rPr sz="1600" b="1" u="heavy" spc="45" dirty="0">
                <a:uFill>
                  <a:solidFill>
                    <a:srgbClr val="000000"/>
                  </a:solidFill>
                </a:uFill>
                <a:latin typeface="Arial"/>
                <a:cs typeface="Arial"/>
              </a:rPr>
              <a:t> 	</a:t>
            </a:r>
            <a:r>
              <a:rPr sz="1600" b="1" u="heavy" spc="50" dirty="0">
                <a:uFill>
                  <a:solidFill>
                    <a:srgbClr val="000000"/>
                  </a:solidFill>
                </a:uFill>
                <a:latin typeface="Arial"/>
                <a:cs typeface="Arial"/>
              </a:rPr>
              <a:t>SW	</a:t>
            </a:r>
            <a:endParaRPr sz="1600">
              <a:latin typeface="Arial"/>
              <a:cs typeface="Arial"/>
            </a:endParaRPr>
          </a:p>
          <a:p>
            <a:pPr>
              <a:lnSpc>
                <a:spcPct val="100000"/>
              </a:lnSpc>
            </a:pPr>
            <a:endParaRPr>
              <a:latin typeface="Arial"/>
              <a:cs typeface="Arial"/>
            </a:endParaRPr>
          </a:p>
          <a:p>
            <a:pPr algn="ctr">
              <a:lnSpc>
                <a:spcPct val="100000"/>
              </a:lnSpc>
            </a:pPr>
            <a:r>
              <a:rPr sz="1200" b="1" spc="100" dirty="0">
                <a:latin typeface="Arial"/>
                <a:cs typeface="Arial"/>
              </a:rPr>
              <a:t>EX/</a:t>
            </a:r>
            <a:r>
              <a:rPr sz="1200" b="1" spc="-210" dirty="0">
                <a:latin typeface="Arial"/>
                <a:cs typeface="Arial"/>
              </a:rPr>
              <a:t> </a:t>
            </a:r>
            <a:r>
              <a:rPr sz="1200" b="1" spc="100" dirty="0">
                <a:latin typeface="Arial"/>
                <a:cs typeface="Arial"/>
              </a:rPr>
              <a:t>MEM</a:t>
            </a:r>
            <a:endParaRPr sz="1200">
              <a:latin typeface="Arial"/>
              <a:cs typeface="Arial"/>
            </a:endParaRPr>
          </a:p>
        </p:txBody>
      </p:sp>
      <p:sp>
        <p:nvSpPr>
          <p:cNvPr id="148" name="object 148"/>
          <p:cNvSpPr/>
          <p:nvPr/>
        </p:nvSpPr>
        <p:spPr>
          <a:xfrm>
            <a:off x="4419600" y="1668779"/>
            <a:ext cx="1371600" cy="85090"/>
          </a:xfrm>
          <a:custGeom>
            <a:avLst/>
            <a:gdLst/>
            <a:ahLst/>
            <a:cxnLst/>
            <a:rect l="l" t="t" r="r" b="b"/>
            <a:pathLst>
              <a:path w="1371600" h="85089">
                <a:moveTo>
                  <a:pt x="85090" y="0"/>
                </a:moveTo>
                <a:lnTo>
                  <a:pt x="0" y="43180"/>
                </a:lnTo>
                <a:lnTo>
                  <a:pt x="85090" y="85090"/>
                </a:lnTo>
                <a:lnTo>
                  <a:pt x="85090" y="0"/>
                </a:lnTo>
                <a:close/>
              </a:path>
              <a:path w="1371600" h="85089">
                <a:moveTo>
                  <a:pt x="1371600" y="43180"/>
                </a:moveTo>
                <a:lnTo>
                  <a:pt x="1286510" y="0"/>
                </a:lnTo>
                <a:lnTo>
                  <a:pt x="1286510" y="85090"/>
                </a:lnTo>
                <a:lnTo>
                  <a:pt x="1371600" y="43180"/>
                </a:lnTo>
                <a:close/>
              </a:path>
            </a:pathLst>
          </a:custGeom>
          <a:solidFill>
            <a:srgbClr val="000000"/>
          </a:solidFill>
        </p:spPr>
        <p:txBody>
          <a:bodyPr wrap="square" lIns="0" tIns="0" rIns="0" bIns="0" rtlCol="0"/>
          <a:lstStyle/>
          <a:p>
            <a:endParaRPr/>
          </a:p>
        </p:txBody>
      </p:sp>
      <p:sp>
        <p:nvSpPr>
          <p:cNvPr id="149" name="object 149"/>
          <p:cNvSpPr txBox="1"/>
          <p:nvPr/>
        </p:nvSpPr>
        <p:spPr>
          <a:xfrm>
            <a:off x="4486910" y="1449070"/>
            <a:ext cx="1236980" cy="269240"/>
          </a:xfrm>
          <a:prstGeom prst="rect">
            <a:avLst/>
          </a:prstGeom>
        </p:spPr>
        <p:txBody>
          <a:bodyPr vert="horz" wrap="square" lIns="0" tIns="12700" rIns="0" bIns="0" rtlCol="0">
            <a:spAutoFit/>
          </a:bodyPr>
          <a:lstStyle/>
          <a:p>
            <a:pPr marL="12700">
              <a:spcBef>
                <a:spcPts val="100"/>
              </a:spcBef>
              <a:tabLst>
                <a:tab pos="329565" algn="l"/>
                <a:tab pos="1223645" algn="l"/>
              </a:tabLst>
            </a:pPr>
            <a:r>
              <a:rPr sz="1600" b="1" u="heavy" dirty="0">
                <a:uFill>
                  <a:solidFill>
                    <a:srgbClr val="000000"/>
                  </a:solidFill>
                </a:uFill>
                <a:latin typeface="Arial"/>
                <a:cs typeface="Arial"/>
              </a:rPr>
              <a:t> 	</a:t>
            </a:r>
            <a:r>
              <a:rPr sz="1600" b="1" u="heavy" spc="75" dirty="0">
                <a:uFill>
                  <a:solidFill>
                    <a:srgbClr val="000000"/>
                  </a:solidFill>
                </a:uFill>
                <a:latin typeface="Arial"/>
                <a:cs typeface="Arial"/>
              </a:rPr>
              <a:t>SUB	</a:t>
            </a:r>
            <a:endParaRPr sz="1600">
              <a:latin typeface="Arial"/>
              <a:cs typeface="Arial"/>
            </a:endParaRPr>
          </a:p>
        </p:txBody>
      </p:sp>
      <p:sp>
        <p:nvSpPr>
          <p:cNvPr id="150" name="object 150"/>
          <p:cNvSpPr/>
          <p:nvPr/>
        </p:nvSpPr>
        <p:spPr>
          <a:xfrm>
            <a:off x="3776979" y="2172970"/>
            <a:ext cx="2395220" cy="3825240"/>
          </a:xfrm>
          <a:custGeom>
            <a:avLst/>
            <a:gdLst/>
            <a:ahLst/>
            <a:cxnLst/>
            <a:rect l="l" t="t" r="r" b="b"/>
            <a:pathLst>
              <a:path w="2395220" h="3825240">
                <a:moveTo>
                  <a:pt x="76200" y="3810000"/>
                </a:moveTo>
                <a:lnTo>
                  <a:pt x="0" y="3810000"/>
                </a:lnTo>
                <a:lnTo>
                  <a:pt x="0" y="0"/>
                </a:lnTo>
                <a:lnTo>
                  <a:pt x="152400" y="0"/>
                </a:lnTo>
                <a:lnTo>
                  <a:pt x="152400" y="3810000"/>
                </a:lnTo>
                <a:lnTo>
                  <a:pt x="76200" y="3810000"/>
                </a:lnTo>
                <a:close/>
              </a:path>
              <a:path w="2395220" h="3825240">
                <a:moveTo>
                  <a:pt x="2319020" y="3825240"/>
                </a:moveTo>
                <a:lnTo>
                  <a:pt x="2242820" y="3825240"/>
                </a:lnTo>
                <a:lnTo>
                  <a:pt x="2242820" y="15239"/>
                </a:lnTo>
                <a:lnTo>
                  <a:pt x="2395220" y="15239"/>
                </a:lnTo>
                <a:lnTo>
                  <a:pt x="2395220" y="3825240"/>
                </a:lnTo>
                <a:lnTo>
                  <a:pt x="2319020" y="3825240"/>
                </a:lnTo>
                <a:close/>
              </a:path>
            </a:pathLst>
          </a:custGeom>
          <a:ln w="38097">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1324478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3679" y="2169160"/>
            <a:ext cx="5934710" cy="3848100"/>
            <a:chOff x="2519679" y="2169160"/>
            <a:chExt cx="5934710" cy="3848100"/>
          </a:xfrm>
        </p:grpSpPr>
        <p:sp>
          <p:nvSpPr>
            <p:cNvPr id="3" name="object 3"/>
            <p:cNvSpPr/>
            <p:nvPr/>
          </p:nvSpPr>
          <p:spPr>
            <a:xfrm>
              <a:off x="4648200" y="3539489"/>
              <a:ext cx="1600200" cy="2251710"/>
            </a:xfrm>
            <a:custGeom>
              <a:avLst/>
              <a:gdLst/>
              <a:ahLst/>
              <a:cxnLst/>
              <a:rect l="l" t="t" r="r" b="b"/>
              <a:pathLst>
                <a:path w="1600200" h="2251710">
                  <a:moveTo>
                    <a:pt x="1600200" y="2099310"/>
                  </a:moveTo>
                  <a:lnTo>
                    <a:pt x="0" y="2099310"/>
                  </a:lnTo>
                  <a:lnTo>
                    <a:pt x="0" y="2251710"/>
                  </a:lnTo>
                  <a:lnTo>
                    <a:pt x="1600200" y="2251710"/>
                  </a:lnTo>
                  <a:lnTo>
                    <a:pt x="1600200" y="2099310"/>
                  </a:lnTo>
                  <a:close/>
                </a:path>
                <a:path w="1600200" h="2251710">
                  <a:moveTo>
                    <a:pt x="1600200" y="500380"/>
                  </a:moveTo>
                  <a:lnTo>
                    <a:pt x="1430020" y="500380"/>
                  </a:lnTo>
                  <a:lnTo>
                    <a:pt x="1430020" y="0"/>
                  </a:lnTo>
                  <a:lnTo>
                    <a:pt x="820420" y="0"/>
                  </a:lnTo>
                  <a:lnTo>
                    <a:pt x="820420" y="803910"/>
                  </a:lnTo>
                  <a:lnTo>
                    <a:pt x="685800" y="803910"/>
                  </a:lnTo>
                  <a:lnTo>
                    <a:pt x="685800" y="622300"/>
                  </a:lnTo>
                  <a:lnTo>
                    <a:pt x="457200" y="622300"/>
                  </a:lnTo>
                  <a:lnTo>
                    <a:pt x="457200" y="651510"/>
                  </a:lnTo>
                  <a:lnTo>
                    <a:pt x="0" y="651510"/>
                  </a:lnTo>
                  <a:lnTo>
                    <a:pt x="0" y="803910"/>
                  </a:lnTo>
                  <a:lnTo>
                    <a:pt x="457200" y="803910"/>
                  </a:lnTo>
                  <a:lnTo>
                    <a:pt x="457200" y="1156970"/>
                  </a:lnTo>
                  <a:lnTo>
                    <a:pt x="685800" y="1156970"/>
                  </a:lnTo>
                  <a:lnTo>
                    <a:pt x="685800" y="956310"/>
                  </a:lnTo>
                  <a:lnTo>
                    <a:pt x="820420" y="956310"/>
                  </a:lnTo>
                  <a:lnTo>
                    <a:pt x="820420" y="1089660"/>
                  </a:lnTo>
                  <a:lnTo>
                    <a:pt x="1430020" y="1089660"/>
                  </a:lnTo>
                  <a:lnTo>
                    <a:pt x="1430020" y="652780"/>
                  </a:lnTo>
                  <a:lnTo>
                    <a:pt x="1600200" y="652780"/>
                  </a:lnTo>
                  <a:lnTo>
                    <a:pt x="1600200" y="500380"/>
                  </a:lnTo>
                  <a:close/>
                </a:path>
              </a:pathLst>
            </a:custGeom>
            <a:solidFill>
              <a:srgbClr val="FFFF00"/>
            </a:solidFill>
          </p:spPr>
          <p:txBody>
            <a:bodyPr wrap="square" lIns="0" tIns="0" rIns="0" bIns="0" rtlCol="0"/>
            <a:lstStyle/>
            <a:p>
              <a:endParaRPr/>
            </a:p>
          </p:txBody>
        </p:sp>
        <p:sp>
          <p:nvSpPr>
            <p:cNvPr id="4" name="object 4"/>
            <p:cNvSpPr/>
            <p:nvPr/>
          </p:nvSpPr>
          <p:spPr>
            <a:xfrm>
              <a:off x="4495800" y="218821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5" name="object 5"/>
            <p:cNvSpPr/>
            <p:nvPr/>
          </p:nvSpPr>
          <p:spPr>
            <a:xfrm>
              <a:off x="4554219" y="21971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6" name="object 6"/>
            <p:cNvSpPr/>
            <p:nvPr/>
          </p:nvSpPr>
          <p:spPr>
            <a:xfrm>
              <a:off x="6010909" y="3856989"/>
              <a:ext cx="237490" cy="0"/>
            </a:xfrm>
            <a:custGeom>
              <a:avLst/>
              <a:gdLst/>
              <a:ahLst/>
              <a:cxnLst/>
              <a:rect l="l" t="t" r="r" b="b"/>
              <a:pathLst>
                <a:path w="237489">
                  <a:moveTo>
                    <a:pt x="0" y="0"/>
                  </a:moveTo>
                  <a:lnTo>
                    <a:pt x="237489" y="0"/>
                  </a:lnTo>
                </a:path>
              </a:pathLst>
            </a:custGeom>
            <a:ln w="17779">
              <a:solidFill>
                <a:srgbClr val="000000"/>
              </a:solidFill>
            </a:ln>
          </p:spPr>
          <p:txBody>
            <a:bodyPr wrap="square" lIns="0" tIns="0" rIns="0" bIns="0" rtlCol="0"/>
            <a:lstStyle/>
            <a:p>
              <a:endParaRPr/>
            </a:p>
          </p:txBody>
        </p:sp>
        <p:sp>
          <p:nvSpPr>
            <p:cNvPr id="7" name="object 7"/>
            <p:cNvSpPr/>
            <p:nvPr/>
          </p:nvSpPr>
          <p:spPr>
            <a:xfrm>
              <a:off x="2528569" y="5715000"/>
              <a:ext cx="3719829" cy="0"/>
            </a:xfrm>
            <a:custGeom>
              <a:avLst/>
              <a:gdLst/>
              <a:ahLst/>
              <a:cxnLst/>
              <a:rect l="l" t="t" r="r" b="b"/>
              <a:pathLst>
                <a:path w="3719829">
                  <a:moveTo>
                    <a:pt x="0" y="0"/>
                  </a:moveTo>
                  <a:lnTo>
                    <a:pt x="3719829" y="0"/>
                  </a:lnTo>
                </a:path>
              </a:pathLst>
            </a:custGeom>
            <a:ln w="17780">
              <a:solidFill>
                <a:srgbClr val="000000"/>
              </a:solidFill>
            </a:ln>
          </p:spPr>
          <p:txBody>
            <a:bodyPr wrap="square" lIns="0" tIns="0" rIns="0" bIns="0" rtlCol="0"/>
            <a:lstStyle/>
            <a:p>
              <a:endParaRPr/>
            </a:p>
          </p:txBody>
        </p:sp>
        <p:sp>
          <p:nvSpPr>
            <p:cNvPr id="8" name="object 8"/>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9" name="object 9"/>
            <p:cNvSpPr/>
            <p:nvPr/>
          </p:nvSpPr>
          <p:spPr>
            <a:xfrm>
              <a:off x="2950209"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2829559" y="4424680"/>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11" name="object 11"/>
            <p:cNvSpPr/>
            <p:nvPr/>
          </p:nvSpPr>
          <p:spPr>
            <a:xfrm>
              <a:off x="2966719" y="4157980"/>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12" name="object 12"/>
            <p:cNvSpPr/>
            <p:nvPr/>
          </p:nvSpPr>
          <p:spPr>
            <a:xfrm>
              <a:off x="2683509"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13" name="object 13"/>
            <p:cNvSpPr/>
            <p:nvPr/>
          </p:nvSpPr>
          <p:spPr>
            <a:xfrm>
              <a:off x="2829559" y="41579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4" name="object 14"/>
            <p:cNvSpPr/>
            <p:nvPr/>
          </p:nvSpPr>
          <p:spPr>
            <a:xfrm>
              <a:off x="6400800" y="4003039"/>
              <a:ext cx="1752600" cy="1788160"/>
            </a:xfrm>
            <a:custGeom>
              <a:avLst/>
              <a:gdLst/>
              <a:ahLst/>
              <a:cxnLst/>
              <a:rect l="l" t="t" r="r" b="b"/>
              <a:pathLst>
                <a:path w="1752600" h="1788160">
                  <a:moveTo>
                    <a:pt x="1752600" y="1483360"/>
                  </a:moveTo>
                  <a:lnTo>
                    <a:pt x="262890" y="1483360"/>
                  </a:lnTo>
                  <a:lnTo>
                    <a:pt x="262890" y="111760"/>
                  </a:lnTo>
                  <a:lnTo>
                    <a:pt x="240030" y="111760"/>
                  </a:lnTo>
                  <a:lnTo>
                    <a:pt x="240030" y="0"/>
                  </a:lnTo>
                  <a:lnTo>
                    <a:pt x="11430" y="0"/>
                  </a:lnTo>
                  <a:lnTo>
                    <a:pt x="11430" y="153670"/>
                  </a:lnTo>
                  <a:lnTo>
                    <a:pt x="110490" y="153670"/>
                  </a:lnTo>
                  <a:lnTo>
                    <a:pt x="110490" y="1635760"/>
                  </a:lnTo>
                  <a:lnTo>
                    <a:pt x="0" y="1635760"/>
                  </a:lnTo>
                  <a:lnTo>
                    <a:pt x="0" y="1788160"/>
                  </a:lnTo>
                  <a:lnTo>
                    <a:pt x="1752600" y="1788160"/>
                  </a:lnTo>
                  <a:lnTo>
                    <a:pt x="1752600" y="1635760"/>
                  </a:lnTo>
                  <a:lnTo>
                    <a:pt x="1752600" y="1483360"/>
                  </a:lnTo>
                  <a:close/>
                </a:path>
              </a:pathLst>
            </a:custGeom>
            <a:solidFill>
              <a:srgbClr val="66FFFF"/>
            </a:solidFill>
          </p:spPr>
          <p:txBody>
            <a:bodyPr wrap="square" lIns="0" tIns="0" rIns="0" bIns="0" rtlCol="0"/>
            <a:lstStyle/>
            <a:p>
              <a:endParaRPr/>
            </a:p>
          </p:txBody>
        </p:sp>
        <p:sp>
          <p:nvSpPr>
            <p:cNvPr id="15" name="object 15"/>
            <p:cNvSpPr/>
            <p:nvPr/>
          </p:nvSpPr>
          <p:spPr>
            <a:xfrm>
              <a:off x="6400800" y="5706110"/>
              <a:ext cx="1752600" cy="17780"/>
            </a:xfrm>
            <a:custGeom>
              <a:avLst/>
              <a:gdLst/>
              <a:ahLst/>
              <a:cxnLst/>
              <a:rect l="l" t="t" r="r" b="b"/>
              <a:pathLst>
                <a:path w="1752600" h="17779">
                  <a:moveTo>
                    <a:pt x="0" y="17779"/>
                  </a:moveTo>
                  <a:lnTo>
                    <a:pt x="1752600" y="17779"/>
                  </a:lnTo>
                  <a:lnTo>
                    <a:pt x="1752600" y="0"/>
                  </a:lnTo>
                  <a:lnTo>
                    <a:pt x="0" y="0"/>
                  </a:lnTo>
                  <a:lnTo>
                    <a:pt x="0" y="17779"/>
                  </a:lnTo>
                  <a:close/>
                </a:path>
              </a:pathLst>
            </a:custGeom>
            <a:solidFill>
              <a:srgbClr val="000000"/>
            </a:solidFill>
          </p:spPr>
          <p:txBody>
            <a:bodyPr wrap="square" lIns="0" tIns="0" rIns="0" bIns="0" rtlCol="0"/>
            <a:lstStyle/>
            <a:p>
              <a:endParaRPr/>
            </a:p>
          </p:txBody>
        </p:sp>
        <p:sp>
          <p:nvSpPr>
            <p:cNvPr id="16" name="object 16"/>
            <p:cNvSpPr/>
            <p:nvPr/>
          </p:nvSpPr>
          <p:spPr>
            <a:xfrm>
              <a:off x="8305800" y="5715000"/>
              <a:ext cx="139700" cy="0"/>
            </a:xfrm>
            <a:custGeom>
              <a:avLst/>
              <a:gdLst/>
              <a:ahLst/>
              <a:cxnLst/>
              <a:rect l="l" t="t" r="r" b="b"/>
              <a:pathLst>
                <a:path w="139700">
                  <a:moveTo>
                    <a:pt x="0" y="0"/>
                  </a:moveTo>
                  <a:lnTo>
                    <a:pt x="139700" y="0"/>
                  </a:lnTo>
                </a:path>
              </a:pathLst>
            </a:custGeom>
            <a:ln w="17780">
              <a:solidFill>
                <a:srgbClr val="000000"/>
              </a:solidFill>
            </a:ln>
          </p:spPr>
          <p:txBody>
            <a:bodyPr wrap="square" lIns="0" tIns="0" rIns="0" bIns="0" rtlCol="0"/>
            <a:lstStyle/>
            <a:p>
              <a:endParaRPr/>
            </a:p>
          </p:txBody>
        </p:sp>
        <p:sp>
          <p:nvSpPr>
            <p:cNvPr id="17" name="object 17"/>
            <p:cNvSpPr/>
            <p:nvPr/>
          </p:nvSpPr>
          <p:spPr>
            <a:xfrm>
              <a:off x="6605270"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18" name="object 18"/>
            <p:cNvSpPr/>
            <p:nvPr/>
          </p:nvSpPr>
          <p:spPr>
            <a:xfrm>
              <a:off x="6400800" y="3856989"/>
              <a:ext cx="273050" cy="0"/>
            </a:xfrm>
            <a:custGeom>
              <a:avLst/>
              <a:gdLst/>
              <a:ahLst/>
              <a:cxnLst/>
              <a:rect l="l" t="t" r="r" b="b"/>
              <a:pathLst>
                <a:path w="273050">
                  <a:moveTo>
                    <a:pt x="0" y="0"/>
                  </a:moveTo>
                  <a:lnTo>
                    <a:pt x="273050" y="0"/>
                  </a:lnTo>
                </a:path>
              </a:pathLst>
            </a:custGeom>
            <a:ln w="17779">
              <a:solidFill>
                <a:srgbClr val="000000"/>
              </a:solidFill>
            </a:ln>
          </p:spPr>
          <p:txBody>
            <a:bodyPr wrap="square" lIns="0" tIns="0" rIns="0" bIns="0" rtlCol="0"/>
            <a:lstStyle/>
            <a:p>
              <a:endParaRPr/>
            </a:p>
          </p:txBody>
        </p:sp>
      </p:grpSp>
      <p:sp>
        <p:nvSpPr>
          <p:cNvPr id="19" name="object 19"/>
          <p:cNvSpPr txBox="1">
            <a:spLocks noGrp="1"/>
          </p:cNvSpPr>
          <p:nvPr>
            <p:ph type="title"/>
          </p:nvPr>
        </p:nvSpPr>
        <p:spPr>
          <a:xfrm>
            <a:off x="858519" y="557455"/>
            <a:ext cx="10515600" cy="475130"/>
          </a:xfrm>
          <a:prstGeom prst="rect">
            <a:avLst/>
          </a:prstGeom>
        </p:spPr>
        <p:txBody>
          <a:bodyPr vert="horz" wrap="square" lIns="0" tIns="64135" rIns="0" bIns="0" rtlCol="0" anchor="ctr">
            <a:spAutoFit/>
          </a:bodyPr>
          <a:lstStyle/>
          <a:p>
            <a:pPr marL="1598930" marR="5080" indent="-1586230">
              <a:lnSpc>
                <a:spcPts val="3240"/>
              </a:lnSpc>
              <a:spcBef>
                <a:spcPts val="505"/>
              </a:spcBef>
            </a:pPr>
            <a:r>
              <a:rPr spc="-5" dirty="0"/>
              <a:t>Executing </a:t>
            </a:r>
            <a:r>
              <a:rPr spc="-10" dirty="0"/>
              <a:t>Multiple </a:t>
            </a:r>
            <a:r>
              <a:rPr spc="-5" dirty="0"/>
              <a:t>Instructions  Clock </a:t>
            </a:r>
            <a:r>
              <a:rPr spc="-10" dirty="0"/>
              <a:t>Cycle</a:t>
            </a:r>
            <a:r>
              <a:rPr spc="-15" dirty="0"/>
              <a:t> </a:t>
            </a:r>
            <a:r>
              <a:rPr dirty="0"/>
              <a:t>6</a:t>
            </a:r>
          </a:p>
        </p:txBody>
      </p:sp>
      <p:sp>
        <p:nvSpPr>
          <p:cNvPr id="20" name="object 20"/>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21" name="object 21"/>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22" name="object 22"/>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23" name="object 23"/>
          <p:cNvSpPr txBox="1"/>
          <p:nvPr/>
        </p:nvSpPr>
        <p:spPr>
          <a:xfrm>
            <a:off x="4624071" y="3646171"/>
            <a:ext cx="281305" cy="833119"/>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a:p>
            <a:pPr marL="12700">
              <a:spcBef>
                <a:spcPts val="69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a:p>
            <a:pPr marL="12700" marR="53340">
              <a:lnSpc>
                <a:spcPct val="136800"/>
              </a:lnSpc>
              <a:spcBef>
                <a:spcPts val="270"/>
              </a:spcBef>
            </a:pPr>
            <a:r>
              <a:rPr sz="950" b="1" spc="45" dirty="0">
                <a:latin typeface="Arial"/>
                <a:cs typeface="Arial"/>
              </a:rPr>
              <a:t>W</a:t>
            </a:r>
            <a:r>
              <a:rPr sz="950" b="1" spc="-5" dirty="0">
                <a:latin typeface="Arial"/>
                <a:cs typeface="Arial"/>
              </a:rPr>
              <a:t>N  </a:t>
            </a:r>
            <a:r>
              <a:rPr sz="950" b="1" spc="45" dirty="0">
                <a:latin typeface="Arial"/>
                <a:cs typeface="Arial"/>
              </a:rPr>
              <a:t>W</a:t>
            </a:r>
            <a:r>
              <a:rPr sz="950" b="1" spc="-5" dirty="0">
                <a:latin typeface="Arial"/>
                <a:cs typeface="Arial"/>
              </a:rPr>
              <a:t>D</a:t>
            </a:r>
            <a:endParaRPr sz="950">
              <a:latin typeface="Arial"/>
              <a:cs typeface="Arial"/>
            </a:endParaRPr>
          </a:p>
        </p:txBody>
      </p:sp>
      <p:sp>
        <p:nvSpPr>
          <p:cNvPr id="24" name="object 24"/>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5" name="object 25"/>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26" name="object 26"/>
          <p:cNvGrpSpPr/>
          <p:nvPr/>
        </p:nvGrpSpPr>
        <p:grpSpPr>
          <a:xfrm>
            <a:off x="5845809" y="3526790"/>
            <a:ext cx="2269490" cy="1125220"/>
            <a:chOff x="4321809" y="3526790"/>
            <a:chExt cx="2269490" cy="1125220"/>
          </a:xfrm>
        </p:grpSpPr>
        <p:sp>
          <p:nvSpPr>
            <p:cNvPr id="27" name="object 27"/>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28" name="object 28"/>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29" name="object 29"/>
            <p:cNvSpPr/>
            <p:nvPr/>
          </p:nvSpPr>
          <p:spPr>
            <a:xfrm>
              <a:off x="4334509" y="3771900"/>
              <a:ext cx="2244090" cy="308610"/>
            </a:xfrm>
            <a:custGeom>
              <a:avLst/>
              <a:gdLst/>
              <a:ahLst/>
              <a:cxnLst/>
              <a:rect l="l" t="t" r="r" b="b"/>
              <a:pathLst>
                <a:path w="2244090" h="308610">
                  <a:moveTo>
                    <a:pt x="1151889" y="0"/>
                  </a:moveTo>
                  <a:lnTo>
                    <a:pt x="0" y="0"/>
                  </a:lnTo>
                </a:path>
                <a:path w="2244090" h="308610">
                  <a:moveTo>
                    <a:pt x="1668779" y="308610"/>
                  </a:moveTo>
                  <a:lnTo>
                    <a:pt x="1913889" y="308610"/>
                  </a:lnTo>
                </a:path>
                <a:path w="2244090" h="308610">
                  <a:moveTo>
                    <a:pt x="2066289" y="308610"/>
                  </a:moveTo>
                  <a:lnTo>
                    <a:pt x="2244090" y="308610"/>
                  </a:lnTo>
                </a:path>
              </a:pathLst>
            </a:custGeom>
            <a:ln w="25400">
              <a:solidFill>
                <a:srgbClr val="000000"/>
              </a:solidFill>
            </a:ln>
          </p:spPr>
          <p:txBody>
            <a:bodyPr wrap="square" lIns="0" tIns="0" rIns="0" bIns="0" rtlCol="0"/>
            <a:lstStyle/>
            <a:p>
              <a:endParaRPr/>
            </a:p>
          </p:txBody>
        </p:sp>
      </p:grpSp>
      <p:sp>
        <p:nvSpPr>
          <p:cNvPr id="30" name="object 30"/>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31" name="object 31"/>
          <p:cNvGrpSpPr/>
          <p:nvPr/>
        </p:nvGrpSpPr>
        <p:grpSpPr>
          <a:xfrm>
            <a:off x="3566160" y="3173729"/>
            <a:ext cx="7070090" cy="3044190"/>
            <a:chOff x="2042160" y="3173729"/>
            <a:chExt cx="7070090" cy="3044190"/>
          </a:xfrm>
        </p:grpSpPr>
        <p:sp>
          <p:nvSpPr>
            <p:cNvPr id="32" name="object 32"/>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3" name="object 33"/>
            <p:cNvSpPr/>
            <p:nvPr/>
          </p:nvSpPr>
          <p:spPr>
            <a:xfrm>
              <a:off x="2413000" y="3728719"/>
              <a:ext cx="106680" cy="0"/>
            </a:xfrm>
            <a:custGeom>
              <a:avLst/>
              <a:gdLst/>
              <a:ahLst/>
              <a:cxnLst/>
              <a:rect l="l" t="t" r="r" b="b"/>
              <a:pathLst>
                <a:path w="106680">
                  <a:moveTo>
                    <a:pt x="0" y="0"/>
                  </a:moveTo>
                  <a:lnTo>
                    <a:pt x="106680" y="0"/>
                  </a:lnTo>
                </a:path>
              </a:pathLst>
            </a:custGeom>
            <a:ln w="25400">
              <a:solidFill>
                <a:srgbClr val="430000"/>
              </a:solidFill>
            </a:ln>
          </p:spPr>
          <p:txBody>
            <a:bodyPr wrap="square" lIns="0" tIns="0" rIns="0" bIns="0" rtlCol="0"/>
            <a:lstStyle/>
            <a:p>
              <a:endParaRPr/>
            </a:p>
          </p:txBody>
        </p:sp>
        <p:sp>
          <p:nvSpPr>
            <p:cNvPr id="34" name="object 34"/>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4334510" y="4269739"/>
              <a:ext cx="765810" cy="0"/>
            </a:xfrm>
            <a:custGeom>
              <a:avLst/>
              <a:gdLst/>
              <a:ahLst/>
              <a:cxnLst/>
              <a:rect l="l" t="t" r="r" b="b"/>
              <a:pathLst>
                <a:path w="765810">
                  <a:moveTo>
                    <a:pt x="765810" y="0"/>
                  </a:moveTo>
                  <a:lnTo>
                    <a:pt x="0" y="0"/>
                  </a:lnTo>
                </a:path>
              </a:pathLst>
            </a:custGeom>
            <a:ln w="25400">
              <a:solidFill>
                <a:srgbClr val="000000"/>
              </a:solidFill>
            </a:ln>
          </p:spPr>
          <p:txBody>
            <a:bodyPr wrap="square" lIns="0" tIns="0" rIns="0" bIns="0" rtlCol="0"/>
            <a:lstStyle/>
            <a:p>
              <a:endParaRPr/>
            </a:p>
          </p:txBody>
        </p:sp>
        <p:sp>
          <p:nvSpPr>
            <p:cNvPr id="36" name="object 36"/>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37" name="object 37"/>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38" name="object 38"/>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39" name="object 39"/>
            <p:cNvSpPr/>
            <p:nvPr/>
          </p:nvSpPr>
          <p:spPr>
            <a:xfrm>
              <a:off x="2054860" y="3728719"/>
              <a:ext cx="205740" cy="0"/>
            </a:xfrm>
            <a:custGeom>
              <a:avLst/>
              <a:gdLst/>
              <a:ahLst/>
              <a:cxnLst/>
              <a:rect l="l" t="t" r="r" b="b"/>
              <a:pathLst>
                <a:path w="205739">
                  <a:moveTo>
                    <a:pt x="0" y="0"/>
                  </a:moveTo>
                  <a:lnTo>
                    <a:pt x="205739" y="0"/>
                  </a:lnTo>
                </a:path>
              </a:pathLst>
            </a:custGeom>
            <a:ln w="25400">
              <a:solidFill>
                <a:srgbClr val="430000"/>
              </a:solidFill>
            </a:ln>
          </p:spPr>
          <p:txBody>
            <a:bodyPr wrap="square" lIns="0" tIns="0" rIns="0" bIns="0" rtlCol="0"/>
            <a:lstStyle/>
            <a:p>
              <a:endParaRPr/>
            </a:p>
          </p:txBody>
        </p:sp>
      </p:grpSp>
      <p:sp>
        <p:nvSpPr>
          <p:cNvPr id="40" name="object 40"/>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41" name="object 41"/>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2" name="object 42"/>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3" name="object 43"/>
          <p:cNvGrpSpPr/>
          <p:nvPr/>
        </p:nvGrpSpPr>
        <p:grpSpPr>
          <a:xfrm>
            <a:off x="4030980" y="4992370"/>
            <a:ext cx="1831975" cy="102870"/>
            <a:chOff x="2506979" y="4992370"/>
            <a:chExt cx="1831975" cy="102870"/>
          </a:xfrm>
        </p:grpSpPr>
        <p:sp>
          <p:nvSpPr>
            <p:cNvPr id="44" name="object 44"/>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5" name="object 45"/>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46" name="object 46"/>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47" name="object 47"/>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48" name="object 48"/>
          <p:cNvGrpSpPr/>
          <p:nvPr/>
        </p:nvGrpSpPr>
        <p:grpSpPr>
          <a:xfrm>
            <a:off x="4030979" y="3716020"/>
            <a:ext cx="6605270" cy="1341120"/>
            <a:chOff x="2506979" y="3716020"/>
            <a:chExt cx="6605270" cy="1341120"/>
          </a:xfrm>
        </p:grpSpPr>
        <p:sp>
          <p:nvSpPr>
            <p:cNvPr id="49" name="object 49"/>
            <p:cNvSpPr/>
            <p:nvPr/>
          </p:nvSpPr>
          <p:spPr>
            <a:xfrm>
              <a:off x="4179569" y="5044440"/>
              <a:ext cx="619760" cy="0"/>
            </a:xfrm>
            <a:custGeom>
              <a:avLst/>
              <a:gdLst/>
              <a:ahLst/>
              <a:cxnLst/>
              <a:rect l="l" t="t" r="r" b="b"/>
              <a:pathLst>
                <a:path w="619760">
                  <a:moveTo>
                    <a:pt x="619759" y="0"/>
                  </a:moveTo>
                  <a:lnTo>
                    <a:pt x="0" y="0"/>
                  </a:lnTo>
                </a:path>
              </a:pathLst>
            </a:custGeom>
            <a:ln w="25400">
              <a:solidFill>
                <a:srgbClr val="000000"/>
              </a:solidFill>
            </a:ln>
          </p:spPr>
          <p:txBody>
            <a:bodyPr wrap="square" lIns="0" tIns="0" rIns="0" bIns="0" rtlCol="0"/>
            <a:lstStyle/>
            <a:p>
              <a:endParaRPr/>
            </a:p>
          </p:txBody>
        </p:sp>
        <p:sp>
          <p:nvSpPr>
            <p:cNvPr id="50" name="object 50"/>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51" name="object 51"/>
            <p:cNvSpPr/>
            <p:nvPr/>
          </p:nvSpPr>
          <p:spPr>
            <a:xfrm>
              <a:off x="8944609" y="4889500"/>
              <a:ext cx="154940" cy="0"/>
            </a:xfrm>
            <a:custGeom>
              <a:avLst/>
              <a:gdLst/>
              <a:ahLst/>
              <a:cxnLst/>
              <a:rect l="l" t="t" r="r" b="b"/>
              <a:pathLst>
                <a:path w="154940">
                  <a:moveTo>
                    <a:pt x="154940" y="0"/>
                  </a:moveTo>
                  <a:lnTo>
                    <a:pt x="0" y="0"/>
                  </a:lnTo>
                </a:path>
              </a:pathLst>
            </a:custGeom>
            <a:ln w="25400">
              <a:solidFill>
                <a:srgbClr val="000000"/>
              </a:solidFill>
            </a:ln>
          </p:spPr>
          <p:txBody>
            <a:bodyPr wrap="square" lIns="0" tIns="0" rIns="0" bIns="0" rtlCol="0"/>
            <a:lstStyle/>
            <a:p>
              <a:endParaRPr/>
            </a:p>
          </p:txBody>
        </p:sp>
        <p:sp>
          <p:nvSpPr>
            <p:cNvPr id="52" name="object 52"/>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3" name="object 53"/>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54" name="object 54"/>
          <p:cNvSpPr txBox="1"/>
          <p:nvPr/>
        </p:nvSpPr>
        <p:spPr>
          <a:xfrm>
            <a:off x="8326119" y="4184650"/>
            <a:ext cx="1187450" cy="908582"/>
          </a:xfrm>
          <a:prstGeom prst="rect">
            <a:avLst/>
          </a:prstGeom>
          <a:ln w="25400">
            <a:solidFill>
              <a:srgbClr val="000000"/>
            </a:solidFill>
          </a:ln>
        </p:spPr>
        <p:txBody>
          <a:bodyPr vert="horz" wrap="square" lIns="0" tIns="3175" rIns="0" bIns="0" rtlCol="0">
            <a:spAutoFit/>
          </a:bodyPr>
          <a:lstStyle/>
          <a:p>
            <a:pPr>
              <a:spcBef>
                <a:spcPts val="25"/>
              </a:spcBef>
            </a:pPr>
            <a:endParaRPr sz="1150">
              <a:latin typeface="Times New Roman"/>
              <a:cs typeface="Times New Roman"/>
            </a:endParaRPr>
          </a:p>
          <a:p>
            <a:pPr marL="69850"/>
            <a:r>
              <a:rPr sz="950" b="1" spc="20" dirty="0">
                <a:latin typeface="Arial"/>
                <a:cs typeface="Arial"/>
              </a:rPr>
              <a:t>ADDR</a:t>
            </a:r>
            <a:endParaRPr sz="950">
              <a:latin typeface="Arial"/>
              <a:cs typeface="Arial"/>
            </a:endParaRPr>
          </a:p>
          <a:p>
            <a:pPr marR="10160" algn="ctr">
              <a:lnSpc>
                <a:spcPts val="1330"/>
              </a:lnSpc>
              <a:spcBef>
                <a:spcPts val="229"/>
              </a:spcBef>
            </a:pPr>
            <a:r>
              <a:rPr sz="1200" b="1" spc="90" dirty="0">
                <a:latin typeface="Arial"/>
                <a:cs typeface="Arial"/>
              </a:rPr>
              <a:t>Data</a:t>
            </a:r>
            <a:endParaRPr sz="1200">
              <a:latin typeface="Arial"/>
              <a:cs typeface="Arial"/>
            </a:endParaRPr>
          </a:p>
          <a:p>
            <a:pPr marL="274955">
              <a:lnSpc>
                <a:spcPts val="1330"/>
              </a:lnSpc>
            </a:pPr>
            <a:r>
              <a:rPr sz="1200" b="1" spc="80" dirty="0">
                <a:latin typeface="Arial"/>
                <a:cs typeface="Arial"/>
              </a:rPr>
              <a:t>Me</a:t>
            </a:r>
            <a:r>
              <a:rPr sz="1200" b="1" spc="-165"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69850">
              <a:spcBef>
                <a:spcPts val="570"/>
              </a:spcBef>
            </a:pPr>
            <a:r>
              <a:rPr sz="950" b="1" spc="15" dirty="0">
                <a:latin typeface="Arial"/>
                <a:cs typeface="Arial"/>
              </a:rPr>
              <a:t>WD</a:t>
            </a:r>
            <a:endParaRPr sz="950">
              <a:latin typeface="Arial"/>
              <a:cs typeface="Arial"/>
            </a:endParaRPr>
          </a:p>
        </p:txBody>
      </p:sp>
      <p:grpSp>
        <p:nvGrpSpPr>
          <p:cNvPr id="55" name="object 55"/>
          <p:cNvGrpSpPr/>
          <p:nvPr/>
        </p:nvGrpSpPr>
        <p:grpSpPr>
          <a:xfrm>
            <a:off x="3608705" y="3689985"/>
            <a:ext cx="4506595" cy="1873885"/>
            <a:chOff x="2084704" y="3689984"/>
            <a:chExt cx="4506595" cy="1873885"/>
          </a:xfrm>
        </p:grpSpPr>
        <p:sp>
          <p:nvSpPr>
            <p:cNvPr id="56" name="object 56"/>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57" name="object 57"/>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8" name="object 58"/>
            <p:cNvSpPr/>
            <p:nvPr/>
          </p:nvSpPr>
          <p:spPr>
            <a:xfrm>
              <a:off x="514350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70" y="430530"/>
                  </a:lnTo>
                  <a:lnTo>
                    <a:pt x="153670"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59" name="object 59"/>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60" name="object 60"/>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61" name="object 61"/>
          <p:cNvGrpSpPr/>
          <p:nvPr/>
        </p:nvGrpSpPr>
        <p:grpSpPr>
          <a:xfrm>
            <a:off x="6388100" y="3023236"/>
            <a:ext cx="3934460" cy="2540635"/>
            <a:chOff x="4864100" y="3023235"/>
            <a:chExt cx="3934460" cy="2540635"/>
          </a:xfrm>
        </p:grpSpPr>
        <p:sp>
          <p:nvSpPr>
            <p:cNvPr id="62" name="object 62"/>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3" name="object 63"/>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64" name="object 64"/>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66" name="object 66"/>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7" name="object 67"/>
            <p:cNvSpPr/>
            <p:nvPr/>
          </p:nvSpPr>
          <p:spPr>
            <a:xfrm>
              <a:off x="4918710" y="4269740"/>
              <a:ext cx="1841500" cy="740410"/>
            </a:xfrm>
            <a:custGeom>
              <a:avLst/>
              <a:gdLst/>
              <a:ahLst/>
              <a:cxnLst/>
              <a:rect l="l" t="t" r="r" b="b"/>
              <a:pathLst>
                <a:path w="1841500" h="740410">
                  <a:moveTo>
                    <a:pt x="0" y="740410"/>
                  </a:moveTo>
                  <a:lnTo>
                    <a:pt x="1329689" y="740410"/>
                  </a:lnTo>
                </a:path>
                <a:path w="1841500" h="740410">
                  <a:moveTo>
                    <a:pt x="148208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68" name="object 68"/>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69" name="object 69"/>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70" name="object 70"/>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71" name="object 71"/>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2" name="object 72"/>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3" name="object 73"/>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4" name="object 74"/>
          <p:cNvGrpSpPr/>
          <p:nvPr/>
        </p:nvGrpSpPr>
        <p:grpSpPr>
          <a:xfrm>
            <a:off x="2432050" y="2593340"/>
            <a:ext cx="4828540" cy="2015489"/>
            <a:chOff x="908050" y="2593339"/>
            <a:chExt cx="4828540" cy="2015489"/>
          </a:xfrm>
        </p:grpSpPr>
        <p:sp>
          <p:nvSpPr>
            <p:cNvPr id="75" name="object 75"/>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6" name="object 76"/>
            <p:cNvSpPr/>
            <p:nvPr/>
          </p:nvSpPr>
          <p:spPr>
            <a:xfrm>
              <a:off x="920750" y="2645409"/>
              <a:ext cx="4754880" cy="1950720"/>
            </a:xfrm>
            <a:custGeom>
              <a:avLst/>
              <a:gdLst/>
              <a:ahLst/>
              <a:cxnLst/>
              <a:rect l="l" t="t" r="r" b="b"/>
              <a:pathLst>
                <a:path w="4754880" h="1950720">
                  <a:moveTo>
                    <a:pt x="1492250" y="0"/>
                  </a:moveTo>
                  <a:lnTo>
                    <a:pt x="4754880" y="0"/>
                  </a:lnTo>
                </a:path>
                <a:path w="4754880" h="1950720">
                  <a:moveTo>
                    <a:pt x="0" y="842010"/>
                  </a:moveTo>
                  <a:lnTo>
                    <a:pt x="1151889" y="842010"/>
                  </a:lnTo>
                  <a:lnTo>
                    <a:pt x="1151889" y="1950720"/>
                  </a:lnTo>
                  <a:lnTo>
                    <a:pt x="0" y="1950720"/>
                  </a:lnTo>
                  <a:lnTo>
                    <a:pt x="0" y="842010"/>
                  </a:lnTo>
                  <a:close/>
                </a:path>
                <a:path w="4754880" h="1950720">
                  <a:moveTo>
                    <a:pt x="1056639" y="0"/>
                  </a:moveTo>
                  <a:lnTo>
                    <a:pt x="1339850" y="0"/>
                  </a:lnTo>
                </a:path>
              </a:pathLst>
            </a:custGeom>
            <a:ln w="25400">
              <a:solidFill>
                <a:srgbClr val="000000"/>
              </a:solidFill>
            </a:ln>
          </p:spPr>
          <p:txBody>
            <a:bodyPr wrap="square" lIns="0" tIns="0" rIns="0" bIns="0" rtlCol="0"/>
            <a:lstStyle/>
            <a:p>
              <a:endParaRPr/>
            </a:p>
          </p:txBody>
        </p:sp>
      </p:grpSp>
      <p:sp>
        <p:nvSpPr>
          <p:cNvPr id="77" name="object 77"/>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78" name="object 78"/>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79" name="object 79"/>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80" name="object 80"/>
          <p:cNvGrpSpPr/>
          <p:nvPr/>
        </p:nvGrpSpPr>
        <p:grpSpPr>
          <a:xfrm>
            <a:off x="1588769" y="3676650"/>
            <a:ext cx="872490" cy="102870"/>
            <a:chOff x="64769" y="3676650"/>
            <a:chExt cx="872490" cy="102870"/>
          </a:xfrm>
        </p:grpSpPr>
        <p:sp>
          <p:nvSpPr>
            <p:cNvPr id="81" name="object 81"/>
            <p:cNvSpPr/>
            <p:nvPr/>
          </p:nvSpPr>
          <p:spPr>
            <a:xfrm>
              <a:off x="816610"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sp>
          <p:nvSpPr>
            <p:cNvPr id="83" name="object 83"/>
            <p:cNvSpPr/>
            <p:nvPr/>
          </p:nvSpPr>
          <p:spPr>
            <a:xfrm>
              <a:off x="198119"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4" name="object 84"/>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grpSp>
      <p:sp>
        <p:nvSpPr>
          <p:cNvPr id="85" name="object 85"/>
          <p:cNvSpPr txBox="1"/>
          <p:nvPr/>
        </p:nvSpPr>
        <p:spPr>
          <a:xfrm>
            <a:off x="1824990" y="3177539"/>
            <a:ext cx="335280" cy="386644"/>
          </a:xfrm>
          <a:prstGeom prst="rect">
            <a:avLst/>
          </a:prstGeom>
          <a:ln w="25400">
            <a:solidFill>
              <a:srgbClr val="000000"/>
            </a:solidFill>
          </a:ln>
        </p:spPr>
        <p:txBody>
          <a:bodyPr vert="horz" wrap="square" lIns="0" tIns="1905" rIns="0" bIns="0" rtlCol="0">
            <a:spAutoFit/>
          </a:bodyPr>
          <a:lstStyle/>
          <a:p>
            <a:pPr>
              <a:spcBef>
                <a:spcPts val="15"/>
              </a:spcBef>
            </a:pPr>
            <a:endParaRPr sz="1300">
              <a:latin typeface="Times New Roman"/>
              <a:cs typeface="Times New Roman"/>
            </a:endParaRPr>
          </a:p>
          <a:p>
            <a:pPr marL="59055"/>
            <a:r>
              <a:rPr sz="1200" b="1" spc="75" dirty="0">
                <a:latin typeface="Arial"/>
                <a:cs typeface="Arial"/>
              </a:rPr>
              <a:t>PC</a:t>
            </a:r>
            <a:endParaRPr sz="1200">
              <a:latin typeface="Arial"/>
              <a:cs typeface="Arial"/>
            </a:endParaRPr>
          </a:p>
        </p:txBody>
      </p:sp>
      <p:grpSp>
        <p:nvGrpSpPr>
          <p:cNvPr id="86" name="object 86"/>
          <p:cNvGrpSpPr/>
          <p:nvPr/>
        </p:nvGrpSpPr>
        <p:grpSpPr>
          <a:xfrm>
            <a:off x="2250440" y="2360929"/>
            <a:ext cx="872490" cy="102870"/>
            <a:chOff x="726440" y="2360929"/>
            <a:chExt cx="872490" cy="102870"/>
          </a:xfrm>
        </p:grpSpPr>
        <p:sp>
          <p:nvSpPr>
            <p:cNvPr id="87" name="object 87"/>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88" name="object 88"/>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89" name="object 89"/>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90" name="object 90"/>
          <p:cNvGrpSpPr/>
          <p:nvPr/>
        </p:nvGrpSpPr>
        <p:grpSpPr>
          <a:xfrm>
            <a:off x="2870200" y="2211070"/>
            <a:ext cx="661670" cy="971550"/>
            <a:chOff x="1346200" y="2211070"/>
            <a:chExt cx="661670" cy="971550"/>
          </a:xfrm>
        </p:grpSpPr>
        <p:sp>
          <p:nvSpPr>
            <p:cNvPr id="91" name="object 91"/>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2" name="object 92"/>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93" name="object 93"/>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4" name="object 94"/>
          <p:cNvSpPr/>
          <p:nvPr/>
        </p:nvSpPr>
        <p:spPr>
          <a:xfrm>
            <a:off x="1601469"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1670" y="499110"/>
                </a:moveTo>
                <a:lnTo>
                  <a:pt x="661670" y="1814830"/>
                </a:lnTo>
              </a:path>
              <a:path w="6656070" h="1814829">
                <a:moveTo>
                  <a:pt x="6656070" y="0"/>
                </a:moveTo>
                <a:lnTo>
                  <a:pt x="1049020" y="0"/>
                </a:lnTo>
              </a:path>
              <a:path w="6656070" h="1814829">
                <a:moveTo>
                  <a:pt x="0" y="111760"/>
                </a:moveTo>
                <a:lnTo>
                  <a:pt x="0" y="1814830"/>
                </a:lnTo>
              </a:path>
            </a:pathLst>
          </a:custGeom>
          <a:ln w="25400">
            <a:solidFill>
              <a:srgbClr val="000000"/>
            </a:solidFill>
          </a:ln>
        </p:spPr>
        <p:txBody>
          <a:bodyPr wrap="square" lIns="0" tIns="0" rIns="0" bIns="0" rtlCol="0"/>
          <a:lstStyle/>
          <a:p>
            <a:endParaRPr/>
          </a:p>
        </p:txBody>
      </p:sp>
      <p:sp>
        <p:nvSpPr>
          <p:cNvPr id="95" name="object 95"/>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96" name="object 96"/>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97" name="object 97"/>
          <p:cNvSpPr txBox="1"/>
          <p:nvPr/>
        </p:nvSpPr>
        <p:spPr>
          <a:xfrm>
            <a:off x="10344151"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98" name="object 98"/>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99" name="object 99"/>
          <p:cNvGrpSpPr/>
          <p:nvPr/>
        </p:nvGrpSpPr>
        <p:grpSpPr>
          <a:xfrm>
            <a:off x="1588769" y="1746250"/>
            <a:ext cx="6681470" cy="2871470"/>
            <a:chOff x="64769" y="1746250"/>
            <a:chExt cx="6681470" cy="2871470"/>
          </a:xfrm>
        </p:grpSpPr>
        <p:sp>
          <p:nvSpPr>
            <p:cNvPr id="100" name="object 100"/>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1" name="object 101"/>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2" name="object 102"/>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03" name="object 103"/>
            <p:cNvSpPr/>
            <p:nvPr/>
          </p:nvSpPr>
          <p:spPr>
            <a:xfrm>
              <a:off x="962659" y="1758950"/>
              <a:ext cx="5770880" cy="1160780"/>
            </a:xfrm>
            <a:custGeom>
              <a:avLst/>
              <a:gdLst/>
              <a:ahLst/>
              <a:cxnLst/>
              <a:rect l="l" t="t" r="r" b="b"/>
              <a:pathLst>
                <a:path w="5770880" h="1160780">
                  <a:moveTo>
                    <a:pt x="5152390" y="1160779"/>
                  </a:moveTo>
                  <a:lnTo>
                    <a:pt x="5285740" y="1160779"/>
                  </a:lnTo>
                </a:path>
                <a:path w="5770880" h="1160780">
                  <a:moveTo>
                    <a:pt x="543814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04" name="object 104"/>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05" name="object 105"/>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06" name="object 106"/>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07" name="object 107"/>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08" name="object 108"/>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09" name="object 109"/>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0" name="object 110"/>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11" name="object 111"/>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2" name="object 112"/>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3" name="object 113"/>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4" name="object 114"/>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5" name="object 115"/>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16" name="object 116"/>
          <p:cNvGrpSpPr/>
          <p:nvPr/>
        </p:nvGrpSpPr>
        <p:grpSpPr>
          <a:xfrm>
            <a:off x="2207260" y="3689350"/>
            <a:ext cx="2009139" cy="2378710"/>
            <a:chOff x="683259" y="3689350"/>
            <a:chExt cx="2009139" cy="2378710"/>
          </a:xfrm>
        </p:grpSpPr>
        <p:sp>
          <p:nvSpPr>
            <p:cNvPr id="117" name="object 117"/>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18" name="object 118"/>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19" name="object 119"/>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20" name="object 120"/>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21" name="object 121"/>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2" name="object 122"/>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3" name="object 123"/>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24" name="object 124"/>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25" name="object 125"/>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26" name="object 126"/>
          <p:cNvGrpSpPr/>
          <p:nvPr/>
        </p:nvGrpSpPr>
        <p:grpSpPr>
          <a:xfrm>
            <a:off x="3765550" y="1657350"/>
            <a:ext cx="6826250" cy="4359910"/>
            <a:chOff x="2241550" y="1657350"/>
            <a:chExt cx="6826250" cy="4359910"/>
          </a:xfrm>
        </p:grpSpPr>
        <p:sp>
          <p:nvSpPr>
            <p:cNvPr id="127" name="object 127"/>
            <p:cNvSpPr/>
            <p:nvPr/>
          </p:nvSpPr>
          <p:spPr>
            <a:xfrm>
              <a:off x="2260600" y="2184400"/>
              <a:ext cx="6045200" cy="3813810"/>
            </a:xfrm>
            <a:custGeom>
              <a:avLst/>
              <a:gdLst/>
              <a:ahLst/>
              <a:cxnLst/>
              <a:rect l="l" t="t" r="r" b="b"/>
              <a:pathLst>
                <a:path w="6045200" h="3813810">
                  <a:moveTo>
                    <a:pt x="4064000" y="3813810"/>
                  </a:moveTo>
                  <a:lnTo>
                    <a:pt x="3987800" y="3813810"/>
                  </a:lnTo>
                  <a:lnTo>
                    <a:pt x="3987800" y="3810"/>
                  </a:lnTo>
                  <a:lnTo>
                    <a:pt x="4140200" y="3810"/>
                  </a:lnTo>
                  <a:lnTo>
                    <a:pt x="4140200" y="3813810"/>
                  </a:lnTo>
                  <a:lnTo>
                    <a:pt x="4064000" y="3813810"/>
                  </a:lnTo>
                  <a:close/>
                </a:path>
                <a:path w="6045200" h="3813810">
                  <a:moveTo>
                    <a:pt x="5969000" y="3813810"/>
                  </a:moveTo>
                  <a:lnTo>
                    <a:pt x="5892800" y="3813810"/>
                  </a:lnTo>
                  <a:lnTo>
                    <a:pt x="5892800" y="3810"/>
                  </a:lnTo>
                  <a:lnTo>
                    <a:pt x="6045200" y="3810"/>
                  </a:lnTo>
                  <a:lnTo>
                    <a:pt x="6045200" y="3813810"/>
                  </a:lnTo>
                  <a:lnTo>
                    <a:pt x="5969000" y="3813810"/>
                  </a:lnTo>
                  <a:close/>
                </a:path>
                <a:path w="6045200" h="3813810">
                  <a:moveTo>
                    <a:pt x="76200" y="3813810"/>
                  </a:moveTo>
                  <a:lnTo>
                    <a:pt x="0" y="3813810"/>
                  </a:lnTo>
                  <a:lnTo>
                    <a:pt x="0" y="3810"/>
                  </a:lnTo>
                  <a:lnTo>
                    <a:pt x="152400" y="3810"/>
                  </a:lnTo>
                  <a:lnTo>
                    <a:pt x="152400" y="3813810"/>
                  </a:lnTo>
                  <a:lnTo>
                    <a:pt x="76200" y="3813810"/>
                  </a:lnTo>
                  <a:close/>
                </a:path>
                <a:path w="6045200" h="3813810">
                  <a:moveTo>
                    <a:pt x="2311400" y="3810000"/>
                  </a:moveTo>
                  <a:lnTo>
                    <a:pt x="2235200" y="3810000"/>
                  </a:lnTo>
                  <a:lnTo>
                    <a:pt x="2235200" y="0"/>
                  </a:lnTo>
                  <a:lnTo>
                    <a:pt x="2387600" y="0"/>
                  </a:lnTo>
                  <a:lnTo>
                    <a:pt x="2387600" y="3810000"/>
                  </a:lnTo>
                  <a:lnTo>
                    <a:pt x="2311400" y="3810000"/>
                  </a:lnTo>
                  <a:close/>
                </a:path>
              </a:pathLst>
            </a:custGeom>
            <a:ln w="38097">
              <a:solidFill>
                <a:srgbClr val="000000"/>
              </a:solidFill>
            </a:ln>
          </p:spPr>
          <p:txBody>
            <a:bodyPr wrap="square" lIns="0" tIns="0" rIns="0" bIns="0" rtlCol="0"/>
            <a:lstStyle/>
            <a:p>
              <a:endParaRPr/>
            </a:p>
          </p:txBody>
        </p:sp>
        <p:sp>
          <p:nvSpPr>
            <p:cNvPr id="128" name="object 128"/>
            <p:cNvSpPr/>
            <p:nvPr/>
          </p:nvSpPr>
          <p:spPr>
            <a:xfrm>
              <a:off x="8305800" y="1657349"/>
              <a:ext cx="762000" cy="86360"/>
            </a:xfrm>
            <a:custGeom>
              <a:avLst/>
              <a:gdLst/>
              <a:ahLst/>
              <a:cxnLst/>
              <a:rect l="l" t="t" r="r" b="b"/>
              <a:pathLst>
                <a:path w="762000" h="86360">
                  <a:moveTo>
                    <a:pt x="85090" y="0"/>
                  </a:moveTo>
                  <a:lnTo>
                    <a:pt x="0" y="43180"/>
                  </a:lnTo>
                  <a:lnTo>
                    <a:pt x="85090" y="86360"/>
                  </a:lnTo>
                  <a:lnTo>
                    <a:pt x="85090" y="0"/>
                  </a:lnTo>
                  <a:close/>
                </a:path>
                <a:path w="762000" h="86360">
                  <a:moveTo>
                    <a:pt x="762000" y="43180"/>
                  </a:moveTo>
                  <a:lnTo>
                    <a:pt x="676910" y="0"/>
                  </a:lnTo>
                  <a:lnTo>
                    <a:pt x="676910" y="86360"/>
                  </a:lnTo>
                  <a:lnTo>
                    <a:pt x="762000" y="43180"/>
                  </a:lnTo>
                  <a:close/>
                </a:path>
              </a:pathLst>
            </a:custGeom>
            <a:solidFill>
              <a:srgbClr val="000000"/>
            </a:solidFill>
          </p:spPr>
          <p:txBody>
            <a:bodyPr wrap="square" lIns="0" tIns="0" rIns="0" bIns="0" rtlCol="0"/>
            <a:lstStyle/>
            <a:p>
              <a:endParaRPr/>
            </a:p>
          </p:txBody>
        </p:sp>
      </p:grpSp>
      <p:sp>
        <p:nvSpPr>
          <p:cNvPr id="129" name="object 129"/>
          <p:cNvSpPr txBox="1"/>
          <p:nvPr/>
        </p:nvSpPr>
        <p:spPr>
          <a:xfrm>
            <a:off x="9897109" y="1449070"/>
            <a:ext cx="627380" cy="269240"/>
          </a:xfrm>
          <a:prstGeom prst="rect">
            <a:avLst/>
          </a:prstGeom>
        </p:spPr>
        <p:txBody>
          <a:bodyPr vert="horz" wrap="square" lIns="0" tIns="12700" rIns="0" bIns="0" rtlCol="0">
            <a:spAutoFit/>
          </a:bodyPr>
          <a:lstStyle/>
          <a:p>
            <a:pPr marL="12700">
              <a:spcBef>
                <a:spcPts val="100"/>
              </a:spcBef>
            </a:pPr>
            <a:r>
              <a:rPr sz="1600" b="1" u="heavy" dirty="0">
                <a:uFill>
                  <a:solidFill>
                    <a:srgbClr val="000000"/>
                  </a:solidFill>
                </a:uFill>
                <a:latin typeface="Arial"/>
                <a:cs typeface="Arial"/>
              </a:rPr>
              <a:t>  </a:t>
            </a:r>
            <a:r>
              <a:rPr sz="1600" b="1" u="heavy" spc="-195" dirty="0">
                <a:uFill>
                  <a:solidFill>
                    <a:srgbClr val="000000"/>
                  </a:solidFill>
                </a:uFill>
                <a:latin typeface="Arial"/>
                <a:cs typeface="Arial"/>
              </a:rPr>
              <a:t> </a:t>
            </a:r>
            <a:r>
              <a:rPr sz="1600" b="1" u="heavy" spc="55" dirty="0">
                <a:uFill>
                  <a:solidFill>
                    <a:srgbClr val="000000"/>
                  </a:solidFill>
                </a:uFill>
                <a:latin typeface="Arial"/>
                <a:cs typeface="Arial"/>
              </a:rPr>
              <a:t>SW</a:t>
            </a:r>
            <a:r>
              <a:rPr sz="1600" b="1" u="heavy" spc="20" dirty="0">
                <a:uFill>
                  <a:solidFill>
                    <a:srgbClr val="000000"/>
                  </a:solidFill>
                </a:uFill>
                <a:latin typeface="Arial"/>
                <a:cs typeface="Arial"/>
              </a:rPr>
              <a:t> </a:t>
            </a:r>
            <a:endParaRPr sz="1600">
              <a:latin typeface="Arial"/>
              <a:cs typeface="Arial"/>
            </a:endParaRPr>
          </a:p>
        </p:txBody>
      </p:sp>
      <p:grpSp>
        <p:nvGrpSpPr>
          <p:cNvPr id="130" name="object 130"/>
          <p:cNvGrpSpPr/>
          <p:nvPr/>
        </p:nvGrpSpPr>
        <p:grpSpPr>
          <a:xfrm>
            <a:off x="6324600" y="1657350"/>
            <a:ext cx="3524250" cy="4381500"/>
            <a:chOff x="4800600" y="1657350"/>
            <a:chExt cx="3524250" cy="4381500"/>
          </a:xfrm>
        </p:grpSpPr>
        <p:sp>
          <p:nvSpPr>
            <p:cNvPr id="131" name="object 131"/>
            <p:cNvSpPr/>
            <p:nvPr/>
          </p:nvSpPr>
          <p:spPr>
            <a:xfrm>
              <a:off x="6324600" y="2209800"/>
              <a:ext cx="69850" cy="3810000"/>
            </a:xfrm>
            <a:custGeom>
              <a:avLst/>
              <a:gdLst/>
              <a:ahLst/>
              <a:cxnLst/>
              <a:rect l="l" t="t" r="r" b="b"/>
              <a:pathLst>
                <a:path w="69850" h="3810000">
                  <a:moveTo>
                    <a:pt x="0" y="3810000"/>
                  </a:moveTo>
                  <a:lnTo>
                    <a:pt x="69850" y="3810000"/>
                  </a:lnTo>
                  <a:lnTo>
                    <a:pt x="69850" y="0"/>
                  </a:lnTo>
                  <a:lnTo>
                    <a:pt x="0" y="0"/>
                  </a:lnTo>
                  <a:lnTo>
                    <a:pt x="0" y="3810000"/>
                  </a:lnTo>
                  <a:close/>
                </a:path>
              </a:pathLst>
            </a:custGeom>
            <a:solidFill>
              <a:srgbClr val="66FFFF"/>
            </a:solidFill>
          </p:spPr>
          <p:txBody>
            <a:bodyPr wrap="square" lIns="0" tIns="0" rIns="0" bIns="0" rtlCol="0"/>
            <a:lstStyle/>
            <a:p>
              <a:endParaRPr/>
            </a:p>
          </p:txBody>
        </p:sp>
        <p:sp>
          <p:nvSpPr>
            <p:cNvPr id="132" name="object 132"/>
            <p:cNvSpPr/>
            <p:nvPr/>
          </p:nvSpPr>
          <p:spPr>
            <a:xfrm>
              <a:off x="6553200" y="1657349"/>
              <a:ext cx="1371600" cy="86360"/>
            </a:xfrm>
            <a:custGeom>
              <a:avLst/>
              <a:gdLst/>
              <a:ahLst/>
              <a:cxnLst/>
              <a:rect l="l" t="t" r="r" b="b"/>
              <a:pathLst>
                <a:path w="1371600" h="86360">
                  <a:moveTo>
                    <a:pt x="85090" y="0"/>
                  </a:moveTo>
                  <a:lnTo>
                    <a:pt x="0" y="43180"/>
                  </a:lnTo>
                  <a:lnTo>
                    <a:pt x="85090" y="86360"/>
                  </a:lnTo>
                  <a:lnTo>
                    <a:pt x="85090" y="0"/>
                  </a:lnTo>
                  <a:close/>
                </a:path>
                <a:path w="1371600" h="86360">
                  <a:moveTo>
                    <a:pt x="1371600" y="43180"/>
                  </a:moveTo>
                  <a:lnTo>
                    <a:pt x="1286510" y="0"/>
                  </a:lnTo>
                  <a:lnTo>
                    <a:pt x="1286510" y="86360"/>
                  </a:lnTo>
                  <a:lnTo>
                    <a:pt x="1371600" y="43180"/>
                  </a:lnTo>
                  <a:close/>
                </a:path>
              </a:pathLst>
            </a:custGeom>
            <a:solidFill>
              <a:srgbClr val="000000"/>
            </a:solidFill>
          </p:spPr>
          <p:txBody>
            <a:bodyPr wrap="square" lIns="0" tIns="0" rIns="0" bIns="0" rtlCol="0"/>
            <a:lstStyle/>
            <a:p>
              <a:endParaRPr/>
            </a:p>
          </p:txBody>
        </p:sp>
        <p:sp>
          <p:nvSpPr>
            <p:cNvPr id="133" name="object 133"/>
            <p:cNvSpPr/>
            <p:nvPr/>
          </p:nvSpPr>
          <p:spPr>
            <a:xfrm>
              <a:off x="82296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08EFC"/>
            </a:solidFill>
          </p:spPr>
          <p:txBody>
            <a:bodyPr wrap="square" lIns="0" tIns="0" rIns="0" bIns="0" rtlCol="0"/>
            <a:lstStyle/>
            <a:p>
              <a:endParaRPr/>
            </a:p>
          </p:txBody>
        </p:sp>
        <p:sp>
          <p:nvSpPr>
            <p:cNvPr id="134" name="object 134"/>
            <p:cNvSpPr/>
            <p:nvPr/>
          </p:nvSpPr>
          <p:spPr>
            <a:xfrm>
              <a:off x="62484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35" name="object 135"/>
            <p:cNvSpPr/>
            <p:nvPr/>
          </p:nvSpPr>
          <p:spPr>
            <a:xfrm>
              <a:off x="6248400" y="218694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6" name="object 136"/>
            <p:cNvSpPr/>
            <p:nvPr/>
          </p:nvSpPr>
          <p:spPr>
            <a:xfrm>
              <a:off x="81534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6FFFF"/>
            </a:solidFill>
          </p:spPr>
          <p:txBody>
            <a:bodyPr wrap="square" lIns="0" tIns="0" rIns="0" bIns="0" rtlCol="0"/>
            <a:lstStyle/>
            <a:p>
              <a:endParaRPr/>
            </a:p>
          </p:txBody>
        </p:sp>
        <p:sp>
          <p:nvSpPr>
            <p:cNvPr id="137" name="object 137"/>
            <p:cNvSpPr/>
            <p:nvPr/>
          </p:nvSpPr>
          <p:spPr>
            <a:xfrm>
              <a:off x="815340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8" name="object 138"/>
            <p:cNvSpPr/>
            <p:nvPr/>
          </p:nvSpPr>
          <p:spPr>
            <a:xfrm>
              <a:off x="4800600" y="1657349"/>
              <a:ext cx="1371600" cy="86360"/>
            </a:xfrm>
            <a:custGeom>
              <a:avLst/>
              <a:gdLst/>
              <a:ahLst/>
              <a:cxnLst/>
              <a:rect l="l" t="t" r="r" b="b"/>
              <a:pathLst>
                <a:path w="1371600" h="86360">
                  <a:moveTo>
                    <a:pt x="85090" y="0"/>
                  </a:moveTo>
                  <a:lnTo>
                    <a:pt x="0" y="43180"/>
                  </a:lnTo>
                  <a:lnTo>
                    <a:pt x="85090" y="86360"/>
                  </a:lnTo>
                  <a:lnTo>
                    <a:pt x="85090" y="0"/>
                  </a:lnTo>
                  <a:close/>
                </a:path>
                <a:path w="1371600" h="86360">
                  <a:moveTo>
                    <a:pt x="1371600" y="43180"/>
                  </a:moveTo>
                  <a:lnTo>
                    <a:pt x="1286510" y="0"/>
                  </a:lnTo>
                  <a:lnTo>
                    <a:pt x="1286510" y="86360"/>
                  </a:lnTo>
                  <a:lnTo>
                    <a:pt x="1371600" y="43180"/>
                  </a:lnTo>
                  <a:close/>
                </a:path>
              </a:pathLst>
            </a:custGeom>
            <a:solidFill>
              <a:srgbClr val="000000"/>
            </a:solidFill>
          </p:spPr>
          <p:txBody>
            <a:bodyPr wrap="square" lIns="0" tIns="0" rIns="0" bIns="0" rtlCol="0"/>
            <a:lstStyle/>
            <a:p>
              <a:endParaRPr/>
            </a:p>
          </p:txBody>
        </p:sp>
      </p:grpSp>
      <p:sp>
        <p:nvSpPr>
          <p:cNvPr id="139" name="object 139"/>
          <p:cNvSpPr txBox="1"/>
          <p:nvPr/>
        </p:nvSpPr>
        <p:spPr>
          <a:xfrm>
            <a:off x="6391909" y="1449071"/>
            <a:ext cx="2989580" cy="715645"/>
          </a:xfrm>
          <a:prstGeom prst="rect">
            <a:avLst/>
          </a:prstGeom>
        </p:spPr>
        <p:txBody>
          <a:bodyPr vert="horz" wrap="square" lIns="0" tIns="12700" rIns="0" bIns="0" rtlCol="0">
            <a:spAutoFit/>
          </a:bodyPr>
          <a:lstStyle/>
          <a:p>
            <a:pPr algn="ctr">
              <a:spcBef>
                <a:spcPts val="100"/>
              </a:spcBef>
              <a:tabLst>
                <a:tab pos="316865" algn="l"/>
                <a:tab pos="1210945" algn="l"/>
                <a:tab pos="1751964" algn="l"/>
                <a:tab pos="2066925" algn="l"/>
                <a:tab pos="2963545" algn="l"/>
              </a:tabLst>
            </a:pPr>
            <a:r>
              <a:rPr sz="1600" b="1" u="heavy" dirty="0">
                <a:uFill>
                  <a:solidFill>
                    <a:srgbClr val="000000"/>
                  </a:solidFill>
                </a:uFill>
                <a:latin typeface="Arial"/>
                <a:cs typeface="Arial"/>
              </a:rPr>
              <a:t> 	</a:t>
            </a:r>
            <a:r>
              <a:rPr sz="1600" b="1" u="heavy" spc="75" dirty="0">
                <a:uFill>
                  <a:solidFill>
                    <a:srgbClr val="000000"/>
                  </a:solidFill>
                </a:uFill>
                <a:latin typeface="Arial"/>
                <a:cs typeface="Arial"/>
              </a:rPr>
              <a:t>SUB	</a:t>
            </a:r>
            <a:r>
              <a:rPr sz="1600" b="1" spc="75" dirty="0">
                <a:latin typeface="Arial"/>
                <a:cs typeface="Arial"/>
              </a:rPr>
              <a:t>	</a:t>
            </a:r>
            <a:r>
              <a:rPr sz="1600" b="1" u="heavy" spc="75" dirty="0">
                <a:uFill>
                  <a:solidFill>
                    <a:srgbClr val="000000"/>
                  </a:solidFill>
                </a:uFill>
                <a:latin typeface="Arial"/>
                <a:cs typeface="Arial"/>
              </a:rPr>
              <a:t> 	</a:t>
            </a:r>
            <a:r>
              <a:rPr sz="1600" b="1" u="heavy" spc="45" dirty="0">
                <a:uFill>
                  <a:solidFill>
                    <a:srgbClr val="000000"/>
                  </a:solidFill>
                </a:uFill>
                <a:latin typeface="Arial"/>
                <a:cs typeface="Arial"/>
              </a:rPr>
              <a:t>ADD	</a:t>
            </a:r>
            <a:endParaRPr sz="1600">
              <a:latin typeface="Arial"/>
              <a:cs typeface="Arial"/>
            </a:endParaRPr>
          </a:p>
          <a:p>
            <a:pPr>
              <a:lnSpc>
                <a:spcPct val="100000"/>
              </a:lnSpc>
            </a:pPr>
            <a:endParaRPr>
              <a:latin typeface="Arial"/>
              <a:cs typeface="Arial"/>
            </a:endParaRPr>
          </a:p>
          <a:p>
            <a:pPr algn="ctr">
              <a:lnSpc>
                <a:spcPct val="100000"/>
              </a:lnSpc>
            </a:pPr>
            <a:r>
              <a:rPr sz="1200" b="1" spc="100" dirty="0">
                <a:latin typeface="Arial"/>
                <a:cs typeface="Arial"/>
              </a:rPr>
              <a:t>EX/</a:t>
            </a:r>
            <a:r>
              <a:rPr sz="1200" b="1" spc="-210" dirty="0">
                <a:latin typeface="Arial"/>
                <a:cs typeface="Arial"/>
              </a:rPr>
              <a:t> </a:t>
            </a:r>
            <a:r>
              <a:rPr sz="1200" b="1" spc="100" dirty="0">
                <a:latin typeface="Arial"/>
                <a:cs typeface="Arial"/>
              </a:rPr>
              <a:t>MEM</a:t>
            </a:r>
            <a:endParaRPr sz="1200">
              <a:latin typeface="Arial"/>
              <a:cs typeface="Arial"/>
            </a:endParaRPr>
          </a:p>
        </p:txBody>
      </p:sp>
    </p:spTree>
    <p:extLst>
      <p:ext uri="{BB962C8B-B14F-4D97-AF65-F5344CB8AC3E}">
        <p14:creationId xmlns:p14="http://schemas.microsoft.com/office/powerpoint/2010/main" val="16583391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3679" y="2169160"/>
            <a:ext cx="6624320" cy="4137660"/>
            <a:chOff x="2519679" y="2169160"/>
            <a:chExt cx="6624320" cy="4137660"/>
          </a:xfrm>
        </p:grpSpPr>
        <p:sp>
          <p:nvSpPr>
            <p:cNvPr id="3" name="object 3"/>
            <p:cNvSpPr/>
            <p:nvPr/>
          </p:nvSpPr>
          <p:spPr>
            <a:xfrm>
              <a:off x="6412230" y="4003039"/>
              <a:ext cx="1741170" cy="1635760"/>
            </a:xfrm>
            <a:custGeom>
              <a:avLst/>
              <a:gdLst/>
              <a:ahLst/>
              <a:cxnLst/>
              <a:rect l="l" t="t" r="r" b="b"/>
              <a:pathLst>
                <a:path w="1741170" h="1635760">
                  <a:moveTo>
                    <a:pt x="1741170" y="1483360"/>
                  </a:moveTo>
                  <a:lnTo>
                    <a:pt x="251460" y="1483360"/>
                  </a:lnTo>
                  <a:lnTo>
                    <a:pt x="251460" y="111760"/>
                  </a:lnTo>
                  <a:lnTo>
                    <a:pt x="228600" y="111760"/>
                  </a:lnTo>
                  <a:lnTo>
                    <a:pt x="228600" y="0"/>
                  </a:lnTo>
                  <a:lnTo>
                    <a:pt x="0" y="0"/>
                  </a:lnTo>
                  <a:lnTo>
                    <a:pt x="0" y="153670"/>
                  </a:lnTo>
                  <a:lnTo>
                    <a:pt x="99060" y="153670"/>
                  </a:lnTo>
                  <a:lnTo>
                    <a:pt x="99060" y="1635760"/>
                  </a:lnTo>
                  <a:lnTo>
                    <a:pt x="142240" y="1635760"/>
                  </a:lnTo>
                  <a:lnTo>
                    <a:pt x="251460" y="1635760"/>
                  </a:lnTo>
                  <a:lnTo>
                    <a:pt x="1741170" y="1635760"/>
                  </a:lnTo>
                  <a:lnTo>
                    <a:pt x="1741170" y="1483360"/>
                  </a:lnTo>
                  <a:close/>
                </a:path>
              </a:pathLst>
            </a:custGeom>
            <a:solidFill>
              <a:srgbClr val="FFFF00"/>
            </a:solidFill>
          </p:spPr>
          <p:txBody>
            <a:bodyPr wrap="square" lIns="0" tIns="0" rIns="0" bIns="0" rtlCol="0"/>
            <a:lstStyle/>
            <a:p>
              <a:endParaRPr/>
            </a:p>
          </p:txBody>
        </p:sp>
        <p:sp>
          <p:nvSpPr>
            <p:cNvPr id="4" name="object 4"/>
            <p:cNvSpPr/>
            <p:nvPr/>
          </p:nvSpPr>
          <p:spPr>
            <a:xfrm>
              <a:off x="2590800" y="3563632"/>
              <a:ext cx="6553200" cy="2743200"/>
            </a:xfrm>
            <a:custGeom>
              <a:avLst/>
              <a:gdLst/>
              <a:ahLst/>
              <a:cxnLst/>
              <a:rect l="l" t="t" r="r" b="b"/>
              <a:pathLst>
                <a:path w="6553200" h="2743200">
                  <a:moveTo>
                    <a:pt x="6130290" y="1377937"/>
                  </a:moveTo>
                  <a:lnTo>
                    <a:pt x="5867400" y="1377937"/>
                  </a:lnTo>
                  <a:lnTo>
                    <a:pt x="5867400" y="1389367"/>
                  </a:lnTo>
                  <a:lnTo>
                    <a:pt x="5791200" y="1389367"/>
                  </a:lnTo>
                  <a:lnTo>
                    <a:pt x="5791200" y="1891017"/>
                  </a:lnTo>
                  <a:lnTo>
                    <a:pt x="5715000" y="1891017"/>
                  </a:lnTo>
                  <a:lnTo>
                    <a:pt x="5715000" y="2042147"/>
                  </a:lnTo>
                  <a:lnTo>
                    <a:pt x="5942330" y="2042147"/>
                  </a:lnTo>
                  <a:lnTo>
                    <a:pt x="5942330" y="1998967"/>
                  </a:lnTo>
                  <a:lnTo>
                    <a:pt x="5943600" y="1998967"/>
                  </a:lnTo>
                  <a:lnTo>
                    <a:pt x="5943600" y="1510017"/>
                  </a:lnTo>
                  <a:lnTo>
                    <a:pt x="6130290" y="1510017"/>
                  </a:lnTo>
                  <a:lnTo>
                    <a:pt x="6130290" y="1377937"/>
                  </a:lnTo>
                  <a:close/>
                </a:path>
                <a:path w="6553200" h="2743200">
                  <a:moveTo>
                    <a:pt x="6553200" y="1259827"/>
                  </a:moveTo>
                  <a:lnTo>
                    <a:pt x="6377940" y="1259827"/>
                  </a:lnTo>
                  <a:lnTo>
                    <a:pt x="6377940" y="975347"/>
                  </a:lnTo>
                  <a:lnTo>
                    <a:pt x="6149340" y="975347"/>
                  </a:lnTo>
                  <a:lnTo>
                    <a:pt x="6149340" y="1584947"/>
                  </a:lnTo>
                  <a:lnTo>
                    <a:pt x="6377940" y="1584947"/>
                  </a:lnTo>
                  <a:lnTo>
                    <a:pt x="6377940" y="1410957"/>
                  </a:lnTo>
                  <a:lnTo>
                    <a:pt x="6435090" y="1410957"/>
                  </a:lnTo>
                  <a:lnTo>
                    <a:pt x="6435090" y="2590787"/>
                  </a:lnTo>
                  <a:lnTo>
                    <a:pt x="322580" y="2590787"/>
                  </a:lnTo>
                  <a:lnTo>
                    <a:pt x="322580" y="2574277"/>
                  </a:lnTo>
                  <a:lnTo>
                    <a:pt x="5867400" y="2574277"/>
                  </a:lnTo>
                  <a:lnTo>
                    <a:pt x="5867400" y="2564117"/>
                  </a:lnTo>
                  <a:lnTo>
                    <a:pt x="5943600" y="2564117"/>
                  </a:lnTo>
                  <a:lnTo>
                    <a:pt x="5943600" y="2227567"/>
                  </a:lnTo>
                  <a:lnTo>
                    <a:pt x="5943600" y="2151367"/>
                  </a:lnTo>
                  <a:lnTo>
                    <a:pt x="5943600" y="2076437"/>
                  </a:lnTo>
                  <a:lnTo>
                    <a:pt x="5715000" y="2076437"/>
                  </a:lnTo>
                  <a:lnTo>
                    <a:pt x="5715000" y="2227567"/>
                  </a:lnTo>
                  <a:lnTo>
                    <a:pt x="5791200" y="2227567"/>
                  </a:lnTo>
                  <a:lnTo>
                    <a:pt x="5791200" y="2456167"/>
                  </a:lnTo>
                  <a:lnTo>
                    <a:pt x="322580" y="2456167"/>
                  </a:lnTo>
                  <a:lnTo>
                    <a:pt x="322580" y="932167"/>
                  </a:lnTo>
                  <a:lnTo>
                    <a:pt x="492760" y="932167"/>
                  </a:lnTo>
                  <a:lnTo>
                    <a:pt x="492760" y="1066787"/>
                  </a:lnTo>
                  <a:lnTo>
                    <a:pt x="949960" y="1066787"/>
                  </a:lnTo>
                  <a:lnTo>
                    <a:pt x="949960" y="0"/>
                  </a:lnTo>
                  <a:lnTo>
                    <a:pt x="492760" y="0"/>
                  </a:lnTo>
                  <a:lnTo>
                    <a:pt x="492760" y="551167"/>
                  </a:lnTo>
                  <a:lnTo>
                    <a:pt x="492760" y="703567"/>
                  </a:lnTo>
                  <a:lnTo>
                    <a:pt x="492760" y="838187"/>
                  </a:lnTo>
                  <a:lnTo>
                    <a:pt x="322580" y="838187"/>
                  </a:lnTo>
                  <a:lnTo>
                    <a:pt x="322580" y="814057"/>
                  </a:lnTo>
                  <a:lnTo>
                    <a:pt x="170180" y="814057"/>
                  </a:lnTo>
                  <a:lnTo>
                    <a:pt x="170180" y="2456167"/>
                  </a:lnTo>
                  <a:lnTo>
                    <a:pt x="152400" y="2456167"/>
                  </a:lnTo>
                  <a:lnTo>
                    <a:pt x="152400" y="703567"/>
                  </a:lnTo>
                  <a:lnTo>
                    <a:pt x="492760" y="703567"/>
                  </a:lnTo>
                  <a:lnTo>
                    <a:pt x="492760" y="551167"/>
                  </a:lnTo>
                  <a:lnTo>
                    <a:pt x="152400" y="551167"/>
                  </a:lnTo>
                  <a:lnTo>
                    <a:pt x="0" y="551167"/>
                  </a:lnTo>
                  <a:lnTo>
                    <a:pt x="0" y="703567"/>
                  </a:lnTo>
                  <a:lnTo>
                    <a:pt x="0" y="2456167"/>
                  </a:lnTo>
                  <a:lnTo>
                    <a:pt x="0" y="2574277"/>
                  </a:lnTo>
                  <a:lnTo>
                    <a:pt x="170180" y="2574277"/>
                  </a:lnTo>
                  <a:lnTo>
                    <a:pt x="170180" y="2720327"/>
                  </a:lnTo>
                  <a:lnTo>
                    <a:pt x="228600" y="2720327"/>
                  </a:lnTo>
                  <a:lnTo>
                    <a:pt x="228600" y="2743187"/>
                  </a:lnTo>
                  <a:lnTo>
                    <a:pt x="6553200" y="2743187"/>
                  </a:lnTo>
                  <a:lnTo>
                    <a:pt x="6553200" y="2684767"/>
                  </a:lnTo>
                  <a:lnTo>
                    <a:pt x="6553200" y="2590787"/>
                  </a:lnTo>
                  <a:lnTo>
                    <a:pt x="6553200" y="1410957"/>
                  </a:lnTo>
                  <a:lnTo>
                    <a:pt x="6553200" y="1283957"/>
                  </a:lnTo>
                  <a:lnTo>
                    <a:pt x="6553200" y="1259827"/>
                  </a:lnTo>
                  <a:close/>
                </a:path>
              </a:pathLst>
            </a:custGeom>
            <a:solidFill>
              <a:srgbClr val="66FFFF"/>
            </a:solidFill>
          </p:spPr>
          <p:txBody>
            <a:bodyPr wrap="square" lIns="0" tIns="0" rIns="0" bIns="0" rtlCol="0"/>
            <a:lstStyle/>
            <a:p>
              <a:endParaRPr/>
            </a:p>
          </p:txBody>
        </p:sp>
        <p:sp>
          <p:nvSpPr>
            <p:cNvPr id="5" name="object 5"/>
            <p:cNvSpPr/>
            <p:nvPr/>
          </p:nvSpPr>
          <p:spPr>
            <a:xfrm>
              <a:off x="4495800" y="218821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6" name="object 6"/>
            <p:cNvSpPr/>
            <p:nvPr/>
          </p:nvSpPr>
          <p:spPr>
            <a:xfrm>
              <a:off x="6605270"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6010909" y="3856989"/>
              <a:ext cx="662940" cy="0"/>
            </a:xfrm>
            <a:custGeom>
              <a:avLst/>
              <a:gdLst/>
              <a:ahLst/>
              <a:cxnLst/>
              <a:rect l="l" t="t" r="r" b="b"/>
              <a:pathLst>
                <a:path w="662940">
                  <a:moveTo>
                    <a:pt x="0" y="0"/>
                  </a:moveTo>
                  <a:lnTo>
                    <a:pt x="237489" y="0"/>
                  </a:lnTo>
                </a:path>
                <a:path w="662940">
                  <a:moveTo>
                    <a:pt x="389889" y="0"/>
                  </a:moveTo>
                  <a:lnTo>
                    <a:pt x="662939" y="0"/>
                  </a:lnTo>
                </a:path>
              </a:pathLst>
            </a:custGeom>
            <a:ln w="17779">
              <a:solidFill>
                <a:srgbClr val="000000"/>
              </a:solidFill>
            </a:ln>
          </p:spPr>
          <p:txBody>
            <a:bodyPr wrap="square" lIns="0" tIns="0" rIns="0" bIns="0" rtlCol="0"/>
            <a:lstStyle/>
            <a:p>
              <a:endParaRPr/>
            </a:p>
          </p:txBody>
        </p:sp>
        <p:sp>
          <p:nvSpPr>
            <p:cNvPr id="8" name="object 8"/>
            <p:cNvSpPr/>
            <p:nvPr/>
          </p:nvSpPr>
          <p:spPr>
            <a:xfrm>
              <a:off x="2528569" y="5715000"/>
              <a:ext cx="5916930" cy="0"/>
            </a:xfrm>
            <a:custGeom>
              <a:avLst/>
              <a:gdLst/>
              <a:ahLst/>
              <a:cxnLst/>
              <a:rect l="l" t="t" r="r" b="b"/>
              <a:pathLst>
                <a:path w="5916930">
                  <a:moveTo>
                    <a:pt x="0" y="0"/>
                  </a:moveTo>
                  <a:lnTo>
                    <a:pt x="1967230" y="0"/>
                  </a:lnTo>
                </a:path>
                <a:path w="5916930">
                  <a:moveTo>
                    <a:pt x="2101850" y="0"/>
                  </a:moveTo>
                  <a:lnTo>
                    <a:pt x="3719829" y="0"/>
                  </a:lnTo>
                </a:path>
                <a:path w="5916930">
                  <a:moveTo>
                    <a:pt x="3872229" y="0"/>
                  </a:moveTo>
                  <a:lnTo>
                    <a:pt x="5624830" y="0"/>
                  </a:lnTo>
                </a:path>
                <a:path w="5916930">
                  <a:moveTo>
                    <a:pt x="5777230" y="0"/>
                  </a:moveTo>
                  <a:lnTo>
                    <a:pt x="5916930" y="0"/>
                  </a:lnTo>
                </a:path>
              </a:pathLst>
            </a:custGeom>
            <a:ln w="17780">
              <a:solidFill>
                <a:srgbClr val="000000"/>
              </a:solidFill>
            </a:ln>
          </p:spPr>
          <p:txBody>
            <a:bodyPr wrap="square" lIns="0" tIns="0" rIns="0" bIns="0" rtlCol="0"/>
            <a:lstStyle/>
            <a:p>
              <a:endParaRPr/>
            </a:p>
          </p:txBody>
        </p:sp>
        <p:sp>
          <p:nvSpPr>
            <p:cNvPr id="9" name="object 9"/>
            <p:cNvSpPr/>
            <p:nvPr/>
          </p:nvSpPr>
          <p:spPr>
            <a:xfrm>
              <a:off x="3053079" y="3530600"/>
              <a:ext cx="1297940" cy="1108710"/>
            </a:xfrm>
            <a:custGeom>
              <a:avLst/>
              <a:gdLst/>
              <a:ahLst/>
              <a:cxnLst/>
              <a:rect l="l" t="t" r="r" b="b"/>
              <a:pathLst>
                <a:path w="1297939" h="1108710">
                  <a:moveTo>
                    <a:pt x="0" y="0"/>
                  </a:moveTo>
                  <a:lnTo>
                    <a:pt x="1297940" y="0"/>
                  </a:lnTo>
                  <a:lnTo>
                    <a:pt x="1297940"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10" name="object 10"/>
            <p:cNvSpPr/>
            <p:nvPr/>
          </p:nvSpPr>
          <p:spPr>
            <a:xfrm>
              <a:off x="2950209"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1" name="object 11"/>
            <p:cNvSpPr/>
            <p:nvPr/>
          </p:nvSpPr>
          <p:spPr>
            <a:xfrm>
              <a:off x="2829559" y="4424680"/>
              <a:ext cx="180340" cy="0"/>
            </a:xfrm>
            <a:custGeom>
              <a:avLst/>
              <a:gdLst/>
              <a:ahLst/>
              <a:cxnLst/>
              <a:rect l="l" t="t" r="r" b="b"/>
              <a:pathLst>
                <a:path w="180339">
                  <a:moveTo>
                    <a:pt x="180339" y="0"/>
                  </a:moveTo>
                  <a:lnTo>
                    <a:pt x="0" y="0"/>
                  </a:lnTo>
                </a:path>
              </a:pathLst>
            </a:custGeom>
            <a:ln w="25400">
              <a:solidFill>
                <a:srgbClr val="000000"/>
              </a:solidFill>
            </a:ln>
          </p:spPr>
          <p:txBody>
            <a:bodyPr wrap="square" lIns="0" tIns="0" rIns="0" bIns="0" rtlCol="0"/>
            <a:lstStyle/>
            <a:p>
              <a:endParaRPr/>
            </a:p>
          </p:txBody>
        </p:sp>
        <p:sp>
          <p:nvSpPr>
            <p:cNvPr id="12" name="object 12"/>
            <p:cNvSpPr/>
            <p:nvPr/>
          </p:nvSpPr>
          <p:spPr>
            <a:xfrm>
              <a:off x="2966719" y="4157980"/>
              <a:ext cx="104139" cy="86360"/>
            </a:xfrm>
            <a:custGeom>
              <a:avLst/>
              <a:gdLst/>
              <a:ahLst/>
              <a:cxnLst/>
              <a:rect l="l" t="t" r="r" b="b"/>
              <a:pathLst>
                <a:path w="104139" h="86360">
                  <a:moveTo>
                    <a:pt x="0" y="0"/>
                  </a:moveTo>
                  <a:lnTo>
                    <a:pt x="0" y="86360"/>
                  </a:lnTo>
                  <a:lnTo>
                    <a:pt x="104140" y="43180"/>
                  </a:lnTo>
                  <a:lnTo>
                    <a:pt x="0" y="0"/>
                  </a:lnTo>
                  <a:close/>
                </a:path>
              </a:pathLst>
            </a:custGeom>
            <a:solidFill>
              <a:srgbClr val="430000"/>
            </a:solidFill>
          </p:spPr>
          <p:txBody>
            <a:bodyPr wrap="square" lIns="0" tIns="0" rIns="0" bIns="0" rtlCol="0"/>
            <a:lstStyle/>
            <a:p>
              <a:endParaRPr/>
            </a:p>
          </p:txBody>
        </p:sp>
        <p:sp>
          <p:nvSpPr>
            <p:cNvPr id="13" name="object 13"/>
            <p:cNvSpPr/>
            <p:nvPr/>
          </p:nvSpPr>
          <p:spPr>
            <a:xfrm>
              <a:off x="2683509" y="4201160"/>
              <a:ext cx="353060" cy="0"/>
            </a:xfrm>
            <a:custGeom>
              <a:avLst/>
              <a:gdLst/>
              <a:ahLst/>
              <a:cxnLst/>
              <a:rect l="l" t="t" r="r" b="b"/>
              <a:pathLst>
                <a:path w="353060">
                  <a:moveTo>
                    <a:pt x="353059" y="0"/>
                  </a:moveTo>
                  <a:lnTo>
                    <a:pt x="0" y="0"/>
                  </a:lnTo>
                </a:path>
              </a:pathLst>
            </a:custGeom>
            <a:ln w="17780">
              <a:solidFill>
                <a:srgbClr val="430000"/>
              </a:solidFill>
            </a:ln>
          </p:spPr>
          <p:txBody>
            <a:bodyPr wrap="square" lIns="0" tIns="0" rIns="0" bIns="0" rtlCol="0"/>
            <a:lstStyle/>
            <a:p>
              <a:endParaRPr/>
            </a:p>
          </p:txBody>
        </p:sp>
        <p:sp>
          <p:nvSpPr>
            <p:cNvPr id="14" name="object 14"/>
            <p:cNvSpPr/>
            <p:nvPr/>
          </p:nvSpPr>
          <p:spPr>
            <a:xfrm>
              <a:off x="2829559" y="41579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6" name="object 16"/>
          <p:cNvSpPr txBox="1"/>
          <p:nvPr/>
        </p:nvSpPr>
        <p:spPr>
          <a:xfrm>
            <a:off x="439166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7" name="object 17"/>
          <p:cNvSpPr txBox="1"/>
          <p:nvPr/>
        </p:nvSpPr>
        <p:spPr>
          <a:xfrm>
            <a:off x="5553710"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18" name="object 18"/>
          <p:cNvSpPr txBox="1"/>
          <p:nvPr/>
        </p:nvSpPr>
        <p:spPr>
          <a:xfrm>
            <a:off x="5553710"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19" name="object 19"/>
          <p:cNvSpPr txBox="1"/>
          <p:nvPr/>
        </p:nvSpPr>
        <p:spPr>
          <a:xfrm>
            <a:off x="4624071" y="3646170"/>
            <a:ext cx="281305" cy="402590"/>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a:p>
            <a:pPr marL="12700">
              <a:spcBef>
                <a:spcPts val="69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p:txBody>
      </p:sp>
      <p:sp>
        <p:nvSpPr>
          <p:cNvPr id="20" name="object 20"/>
          <p:cNvSpPr txBox="1"/>
          <p:nvPr/>
        </p:nvSpPr>
        <p:spPr>
          <a:xfrm>
            <a:off x="4624071" y="4110990"/>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N</a:t>
            </a:r>
            <a:endParaRPr sz="950">
              <a:latin typeface="Arial"/>
              <a:cs typeface="Arial"/>
            </a:endParaRPr>
          </a:p>
        </p:txBody>
      </p:sp>
      <p:sp>
        <p:nvSpPr>
          <p:cNvPr id="21" name="object 21"/>
          <p:cNvSpPr txBox="1"/>
          <p:nvPr/>
        </p:nvSpPr>
        <p:spPr>
          <a:xfrm>
            <a:off x="4624071"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2" name="object 22"/>
          <p:cNvSpPr txBox="1"/>
          <p:nvPr/>
        </p:nvSpPr>
        <p:spPr>
          <a:xfrm>
            <a:off x="4908551"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3" name="object 23"/>
          <p:cNvSpPr txBox="1"/>
          <p:nvPr/>
        </p:nvSpPr>
        <p:spPr>
          <a:xfrm>
            <a:off x="508889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24" name="object 24"/>
          <p:cNvGrpSpPr/>
          <p:nvPr/>
        </p:nvGrpSpPr>
        <p:grpSpPr>
          <a:xfrm>
            <a:off x="5845809" y="3526790"/>
            <a:ext cx="2269490" cy="1125220"/>
            <a:chOff x="4321809" y="3526790"/>
            <a:chExt cx="2269490" cy="1125220"/>
          </a:xfrm>
        </p:grpSpPr>
        <p:sp>
          <p:nvSpPr>
            <p:cNvPr id="25" name="object 25"/>
            <p:cNvSpPr/>
            <p:nvPr/>
          </p:nvSpPr>
          <p:spPr>
            <a:xfrm>
              <a:off x="5538469" y="3539490"/>
              <a:ext cx="481330" cy="1099820"/>
            </a:xfrm>
            <a:custGeom>
              <a:avLst/>
              <a:gdLst/>
              <a:ahLst/>
              <a:cxnLst/>
              <a:rect l="l" t="t" r="r" b="b"/>
              <a:pathLst>
                <a:path w="481329" h="1099820">
                  <a:moveTo>
                    <a:pt x="0" y="0"/>
                  </a:moveTo>
                  <a:lnTo>
                    <a:pt x="0" y="463550"/>
                  </a:lnTo>
                  <a:lnTo>
                    <a:pt x="77469" y="541020"/>
                  </a:lnTo>
                  <a:lnTo>
                    <a:pt x="0" y="618490"/>
                  </a:lnTo>
                  <a:lnTo>
                    <a:pt x="0" y="1083310"/>
                  </a:lnTo>
                  <a:lnTo>
                    <a:pt x="464819" y="850900"/>
                  </a:lnTo>
                  <a:lnTo>
                    <a:pt x="464819" y="232410"/>
                  </a:lnTo>
                  <a:lnTo>
                    <a:pt x="0" y="0"/>
                  </a:lnTo>
                  <a:close/>
                </a:path>
                <a:path w="481329" h="1099820">
                  <a:moveTo>
                    <a:pt x="17779" y="16510"/>
                  </a:moveTo>
                  <a:lnTo>
                    <a:pt x="17779" y="481330"/>
                  </a:lnTo>
                  <a:lnTo>
                    <a:pt x="93979" y="558800"/>
                  </a:lnTo>
                  <a:lnTo>
                    <a:pt x="17779" y="636270"/>
                  </a:lnTo>
                  <a:lnTo>
                    <a:pt x="17779" y="1099820"/>
                  </a:lnTo>
                  <a:lnTo>
                    <a:pt x="481329" y="868680"/>
                  </a:lnTo>
                  <a:lnTo>
                    <a:pt x="481329" y="248920"/>
                  </a:lnTo>
                  <a:lnTo>
                    <a:pt x="17779" y="16510"/>
                  </a:lnTo>
                  <a:close/>
                </a:path>
              </a:pathLst>
            </a:custGeom>
            <a:ln w="25400">
              <a:solidFill>
                <a:srgbClr val="000000"/>
              </a:solidFill>
            </a:ln>
          </p:spPr>
          <p:txBody>
            <a:bodyPr wrap="square" lIns="0" tIns="0" rIns="0" bIns="0" rtlCol="0"/>
            <a:lstStyle/>
            <a:p>
              <a:endParaRPr/>
            </a:p>
          </p:txBody>
        </p:sp>
        <p:sp>
          <p:nvSpPr>
            <p:cNvPr id="26" name="object 26"/>
            <p:cNvSpPr/>
            <p:nvPr/>
          </p:nvSpPr>
          <p:spPr>
            <a:xfrm>
              <a:off x="5426709"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27" name="object 27"/>
            <p:cNvSpPr/>
            <p:nvPr/>
          </p:nvSpPr>
          <p:spPr>
            <a:xfrm>
              <a:off x="4334509" y="3771900"/>
              <a:ext cx="2244090" cy="308610"/>
            </a:xfrm>
            <a:custGeom>
              <a:avLst/>
              <a:gdLst/>
              <a:ahLst/>
              <a:cxnLst/>
              <a:rect l="l" t="t" r="r" b="b"/>
              <a:pathLst>
                <a:path w="2244090" h="308610">
                  <a:moveTo>
                    <a:pt x="0" y="0"/>
                  </a:moveTo>
                  <a:lnTo>
                    <a:pt x="161289" y="0"/>
                  </a:lnTo>
                </a:path>
                <a:path w="2244090" h="308610">
                  <a:moveTo>
                    <a:pt x="313689" y="0"/>
                  </a:moveTo>
                  <a:lnTo>
                    <a:pt x="1151889" y="0"/>
                  </a:lnTo>
                </a:path>
                <a:path w="2244090" h="308610">
                  <a:moveTo>
                    <a:pt x="1668779" y="308610"/>
                  </a:moveTo>
                  <a:lnTo>
                    <a:pt x="1913889" y="308610"/>
                  </a:lnTo>
                </a:path>
                <a:path w="2244090" h="308610">
                  <a:moveTo>
                    <a:pt x="2066289" y="308610"/>
                  </a:moveTo>
                  <a:lnTo>
                    <a:pt x="2244090" y="308610"/>
                  </a:lnTo>
                </a:path>
              </a:pathLst>
            </a:custGeom>
            <a:ln w="25400">
              <a:solidFill>
                <a:srgbClr val="000000"/>
              </a:solidFill>
            </a:ln>
          </p:spPr>
          <p:txBody>
            <a:bodyPr wrap="square" lIns="0" tIns="0" rIns="0" bIns="0" rtlCol="0"/>
            <a:lstStyle/>
            <a:p>
              <a:endParaRPr/>
            </a:p>
          </p:txBody>
        </p:sp>
      </p:grpSp>
      <p:sp>
        <p:nvSpPr>
          <p:cNvPr id="28" name="object 28"/>
          <p:cNvSpPr txBox="1"/>
          <p:nvPr/>
        </p:nvSpPr>
        <p:spPr>
          <a:xfrm>
            <a:off x="7118351"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29" name="object 29"/>
          <p:cNvGrpSpPr/>
          <p:nvPr/>
        </p:nvGrpSpPr>
        <p:grpSpPr>
          <a:xfrm>
            <a:off x="3566160" y="3173729"/>
            <a:ext cx="7070090" cy="3044190"/>
            <a:chOff x="2042160" y="3173729"/>
            <a:chExt cx="7070090" cy="3044190"/>
          </a:xfrm>
        </p:grpSpPr>
        <p:sp>
          <p:nvSpPr>
            <p:cNvPr id="30" name="object 30"/>
            <p:cNvSpPr/>
            <p:nvPr/>
          </p:nvSpPr>
          <p:spPr>
            <a:xfrm>
              <a:off x="2829560" y="4424679"/>
              <a:ext cx="6269990" cy="1780539"/>
            </a:xfrm>
            <a:custGeom>
              <a:avLst/>
              <a:gdLst/>
              <a:ahLst/>
              <a:cxnLst/>
              <a:rect l="l" t="t" r="r" b="b"/>
              <a:pathLst>
                <a:path w="6269990" h="1780539">
                  <a:moveTo>
                    <a:pt x="6269990" y="1780540"/>
                  </a:moveTo>
                  <a:lnTo>
                    <a:pt x="0" y="1780540"/>
                  </a:lnTo>
                </a:path>
                <a:path w="6269990" h="1780539">
                  <a:moveTo>
                    <a:pt x="6269990" y="464820"/>
                  </a:moveTo>
                  <a:lnTo>
                    <a:pt x="6269990"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1" name="object 31"/>
            <p:cNvSpPr/>
            <p:nvPr/>
          </p:nvSpPr>
          <p:spPr>
            <a:xfrm>
              <a:off x="2413000" y="3728719"/>
              <a:ext cx="106680" cy="0"/>
            </a:xfrm>
            <a:custGeom>
              <a:avLst/>
              <a:gdLst/>
              <a:ahLst/>
              <a:cxnLst/>
              <a:rect l="l" t="t" r="r" b="b"/>
              <a:pathLst>
                <a:path w="106680">
                  <a:moveTo>
                    <a:pt x="0" y="0"/>
                  </a:moveTo>
                  <a:lnTo>
                    <a:pt x="106680" y="0"/>
                  </a:lnTo>
                </a:path>
              </a:pathLst>
            </a:custGeom>
            <a:ln w="25400">
              <a:solidFill>
                <a:srgbClr val="430000"/>
              </a:solidFill>
            </a:ln>
          </p:spPr>
          <p:txBody>
            <a:bodyPr wrap="square" lIns="0" tIns="0" rIns="0" bIns="0" rtlCol="0"/>
            <a:lstStyle/>
            <a:p>
              <a:endParaRPr/>
            </a:p>
          </p:txBody>
        </p:sp>
        <p:sp>
          <p:nvSpPr>
            <p:cNvPr id="32" name="object 32"/>
            <p:cNvSpPr/>
            <p:nvPr/>
          </p:nvSpPr>
          <p:spPr>
            <a:xfrm>
              <a:off x="503936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3" name="object 33"/>
            <p:cNvSpPr/>
            <p:nvPr/>
          </p:nvSpPr>
          <p:spPr>
            <a:xfrm>
              <a:off x="4334510" y="4269739"/>
              <a:ext cx="765810" cy="0"/>
            </a:xfrm>
            <a:custGeom>
              <a:avLst/>
              <a:gdLst/>
              <a:ahLst/>
              <a:cxnLst/>
              <a:rect l="l" t="t" r="r" b="b"/>
              <a:pathLst>
                <a:path w="765810">
                  <a:moveTo>
                    <a:pt x="0" y="0"/>
                  </a:moveTo>
                  <a:lnTo>
                    <a:pt x="161289" y="0"/>
                  </a:lnTo>
                </a:path>
                <a:path w="765810">
                  <a:moveTo>
                    <a:pt x="313689" y="0"/>
                  </a:moveTo>
                  <a:lnTo>
                    <a:pt x="765810" y="0"/>
                  </a:lnTo>
                </a:path>
              </a:pathLst>
            </a:custGeom>
            <a:ln w="25400">
              <a:solidFill>
                <a:srgbClr val="000000"/>
              </a:solidFill>
            </a:ln>
          </p:spPr>
          <p:txBody>
            <a:bodyPr wrap="square" lIns="0" tIns="0" rIns="0" bIns="0" rtlCol="0"/>
            <a:lstStyle/>
            <a:p>
              <a:endParaRPr/>
            </a:p>
          </p:txBody>
        </p:sp>
        <p:sp>
          <p:nvSpPr>
            <p:cNvPr id="34" name="object 34"/>
            <p:cNvSpPr/>
            <p:nvPr/>
          </p:nvSpPr>
          <p:spPr>
            <a:xfrm>
              <a:off x="503936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35" name="object 35"/>
            <p:cNvSpPr/>
            <p:nvPr/>
          </p:nvSpPr>
          <p:spPr>
            <a:xfrm>
              <a:off x="4799330" y="3186429"/>
              <a:ext cx="300990" cy="1858010"/>
            </a:xfrm>
            <a:custGeom>
              <a:avLst/>
              <a:gdLst/>
              <a:ahLst/>
              <a:cxnLst/>
              <a:rect l="l" t="t" r="r" b="b"/>
              <a:pathLst>
                <a:path w="300989" h="1858010">
                  <a:moveTo>
                    <a:pt x="300990"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36" name="object 36"/>
            <p:cNvSpPr/>
            <p:nvPr/>
          </p:nvSpPr>
          <p:spPr>
            <a:xfrm>
              <a:off x="390398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8"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37" name="object 37"/>
            <p:cNvSpPr/>
            <p:nvPr/>
          </p:nvSpPr>
          <p:spPr>
            <a:xfrm>
              <a:off x="2054860" y="3728719"/>
              <a:ext cx="193040" cy="0"/>
            </a:xfrm>
            <a:custGeom>
              <a:avLst/>
              <a:gdLst/>
              <a:ahLst/>
              <a:cxnLst/>
              <a:rect l="l" t="t" r="r" b="b"/>
              <a:pathLst>
                <a:path w="193039">
                  <a:moveTo>
                    <a:pt x="0" y="0"/>
                  </a:moveTo>
                  <a:lnTo>
                    <a:pt x="193039" y="0"/>
                  </a:lnTo>
                </a:path>
              </a:pathLst>
            </a:custGeom>
            <a:ln w="25400">
              <a:solidFill>
                <a:srgbClr val="430000"/>
              </a:solidFill>
            </a:ln>
          </p:spPr>
          <p:txBody>
            <a:bodyPr wrap="square" lIns="0" tIns="0" rIns="0" bIns="0" rtlCol="0"/>
            <a:lstStyle/>
            <a:p>
              <a:endParaRPr/>
            </a:p>
          </p:txBody>
        </p:sp>
      </p:grpSp>
      <p:sp>
        <p:nvSpPr>
          <p:cNvPr id="38" name="object 38"/>
          <p:cNvSpPr txBox="1"/>
          <p:nvPr/>
        </p:nvSpPr>
        <p:spPr>
          <a:xfrm>
            <a:off x="552704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39" name="object 39"/>
          <p:cNvSpPr/>
          <p:nvPr/>
        </p:nvSpPr>
        <p:spPr>
          <a:xfrm>
            <a:off x="5162550" y="5010150"/>
            <a:ext cx="76200" cy="77470"/>
          </a:xfrm>
          <a:custGeom>
            <a:avLst/>
            <a:gdLst/>
            <a:ahLst/>
            <a:cxnLst/>
            <a:rect l="l" t="t" r="r" b="b"/>
            <a:pathLst>
              <a:path w="76200" h="77470">
                <a:moveTo>
                  <a:pt x="76200" y="0"/>
                </a:moveTo>
                <a:lnTo>
                  <a:pt x="0" y="77469"/>
                </a:lnTo>
              </a:path>
            </a:pathLst>
          </a:custGeom>
          <a:ln w="8890">
            <a:solidFill>
              <a:srgbClr val="430000"/>
            </a:solidFill>
          </a:ln>
        </p:spPr>
        <p:txBody>
          <a:bodyPr wrap="square" lIns="0" tIns="0" rIns="0" bIns="0" rtlCol="0"/>
          <a:lstStyle/>
          <a:p>
            <a:endParaRPr/>
          </a:p>
        </p:txBody>
      </p:sp>
      <p:sp>
        <p:nvSpPr>
          <p:cNvPr id="40" name="object 40"/>
          <p:cNvSpPr txBox="1"/>
          <p:nvPr/>
        </p:nvSpPr>
        <p:spPr>
          <a:xfrm>
            <a:off x="5157471"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1" name="object 41"/>
          <p:cNvGrpSpPr/>
          <p:nvPr/>
        </p:nvGrpSpPr>
        <p:grpSpPr>
          <a:xfrm>
            <a:off x="4030980" y="4992370"/>
            <a:ext cx="1831975" cy="102870"/>
            <a:chOff x="2506979" y="4992370"/>
            <a:chExt cx="1831975" cy="102870"/>
          </a:xfrm>
        </p:grpSpPr>
        <p:sp>
          <p:nvSpPr>
            <p:cNvPr id="42" name="object 42"/>
            <p:cNvSpPr/>
            <p:nvPr/>
          </p:nvSpPr>
          <p:spPr>
            <a:xfrm>
              <a:off x="380110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3" name="object 43"/>
            <p:cNvSpPr/>
            <p:nvPr/>
          </p:nvSpPr>
          <p:spPr>
            <a:xfrm>
              <a:off x="2519679" y="5044440"/>
              <a:ext cx="1342390" cy="0"/>
            </a:xfrm>
            <a:custGeom>
              <a:avLst/>
              <a:gdLst/>
              <a:ahLst/>
              <a:cxnLst/>
              <a:rect l="l" t="t" r="r" b="b"/>
              <a:pathLst>
                <a:path w="1342389">
                  <a:moveTo>
                    <a:pt x="1342390" y="0"/>
                  </a:moveTo>
                  <a:lnTo>
                    <a:pt x="0" y="0"/>
                  </a:lnTo>
                </a:path>
              </a:pathLst>
            </a:custGeom>
            <a:ln w="25400">
              <a:solidFill>
                <a:srgbClr val="430000"/>
              </a:solidFill>
            </a:ln>
          </p:spPr>
          <p:txBody>
            <a:bodyPr wrap="square" lIns="0" tIns="0" rIns="0" bIns="0" rtlCol="0"/>
            <a:lstStyle/>
            <a:p>
              <a:endParaRPr/>
            </a:p>
          </p:txBody>
        </p:sp>
        <p:sp>
          <p:nvSpPr>
            <p:cNvPr id="44" name="object 44"/>
            <p:cNvSpPr/>
            <p:nvPr/>
          </p:nvSpPr>
          <p:spPr>
            <a:xfrm>
              <a:off x="4257039"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45" name="object 45"/>
          <p:cNvSpPr txBox="1"/>
          <p:nvPr/>
        </p:nvSpPr>
        <p:spPr>
          <a:xfrm>
            <a:off x="574294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46" name="object 46"/>
          <p:cNvGrpSpPr/>
          <p:nvPr/>
        </p:nvGrpSpPr>
        <p:grpSpPr>
          <a:xfrm>
            <a:off x="4030979" y="3716020"/>
            <a:ext cx="6605270" cy="1341120"/>
            <a:chOff x="2506979" y="3716020"/>
            <a:chExt cx="6605270" cy="1341120"/>
          </a:xfrm>
        </p:grpSpPr>
        <p:sp>
          <p:nvSpPr>
            <p:cNvPr id="47" name="object 47"/>
            <p:cNvSpPr/>
            <p:nvPr/>
          </p:nvSpPr>
          <p:spPr>
            <a:xfrm>
              <a:off x="4179569" y="5044440"/>
              <a:ext cx="619760" cy="0"/>
            </a:xfrm>
            <a:custGeom>
              <a:avLst/>
              <a:gdLst/>
              <a:ahLst/>
              <a:cxnLst/>
              <a:rect l="l" t="t" r="r" b="b"/>
              <a:pathLst>
                <a:path w="619760">
                  <a:moveTo>
                    <a:pt x="0" y="0"/>
                  </a:moveTo>
                  <a:lnTo>
                    <a:pt x="316229" y="0"/>
                  </a:lnTo>
                </a:path>
                <a:path w="619760">
                  <a:moveTo>
                    <a:pt x="468629" y="0"/>
                  </a:moveTo>
                  <a:lnTo>
                    <a:pt x="619759" y="0"/>
                  </a:lnTo>
                </a:path>
              </a:pathLst>
            </a:custGeom>
            <a:ln w="25400">
              <a:solidFill>
                <a:srgbClr val="000000"/>
              </a:solidFill>
            </a:ln>
          </p:spPr>
          <p:txBody>
            <a:bodyPr wrap="square" lIns="0" tIns="0" rIns="0" bIns="0" rtlCol="0"/>
            <a:lstStyle/>
            <a:p>
              <a:endParaRPr/>
            </a:p>
          </p:txBody>
        </p:sp>
        <p:sp>
          <p:nvSpPr>
            <p:cNvPr id="48" name="object 48"/>
            <p:cNvSpPr/>
            <p:nvPr/>
          </p:nvSpPr>
          <p:spPr>
            <a:xfrm>
              <a:off x="251967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49" name="object 49"/>
            <p:cNvSpPr/>
            <p:nvPr/>
          </p:nvSpPr>
          <p:spPr>
            <a:xfrm>
              <a:off x="8944609" y="4889500"/>
              <a:ext cx="154940" cy="0"/>
            </a:xfrm>
            <a:custGeom>
              <a:avLst/>
              <a:gdLst/>
              <a:ahLst/>
              <a:cxnLst/>
              <a:rect l="l" t="t" r="r" b="b"/>
              <a:pathLst>
                <a:path w="154940">
                  <a:moveTo>
                    <a:pt x="154940" y="0"/>
                  </a:moveTo>
                  <a:lnTo>
                    <a:pt x="0" y="0"/>
                  </a:lnTo>
                </a:path>
              </a:pathLst>
            </a:custGeom>
            <a:ln w="25400">
              <a:solidFill>
                <a:srgbClr val="000000"/>
              </a:solidFill>
            </a:ln>
          </p:spPr>
          <p:txBody>
            <a:bodyPr wrap="square" lIns="0" tIns="0" rIns="0" bIns="0" rtlCol="0"/>
            <a:lstStyle/>
            <a:p>
              <a:endParaRPr/>
            </a:p>
          </p:txBody>
        </p:sp>
        <p:sp>
          <p:nvSpPr>
            <p:cNvPr id="50" name="object 50"/>
            <p:cNvSpPr/>
            <p:nvPr/>
          </p:nvSpPr>
          <p:spPr>
            <a:xfrm>
              <a:off x="669925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1" name="object 51"/>
            <p:cNvSpPr/>
            <p:nvPr/>
          </p:nvSpPr>
          <p:spPr>
            <a:xfrm>
              <a:off x="6578600" y="4424680"/>
              <a:ext cx="181610" cy="0"/>
            </a:xfrm>
            <a:custGeom>
              <a:avLst/>
              <a:gdLst/>
              <a:ahLst/>
              <a:cxnLst/>
              <a:rect l="l" t="t" r="r" b="b"/>
              <a:pathLst>
                <a:path w="181609">
                  <a:moveTo>
                    <a:pt x="181609" y="0"/>
                  </a:moveTo>
                  <a:lnTo>
                    <a:pt x="0" y="0"/>
                  </a:lnTo>
                </a:path>
              </a:pathLst>
            </a:custGeom>
            <a:ln w="25400">
              <a:solidFill>
                <a:srgbClr val="000000"/>
              </a:solidFill>
            </a:ln>
          </p:spPr>
          <p:txBody>
            <a:bodyPr wrap="square" lIns="0" tIns="0" rIns="0" bIns="0" rtlCol="0"/>
            <a:lstStyle/>
            <a:p>
              <a:endParaRPr/>
            </a:p>
          </p:txBody>
        </p:sp>
      </p:grpSp>
      <p:sp>
        <p:nvSpPr>
          <p:cNvPr id="52" name="object 52"/>
          <p:cNvSpPr txBox="1"/>
          <p:nvPr/>
        </p:nvSpPr>
        <p:spPr>
          <a:xfrm>
            <a:off x="8326119" y="4184650"/>
            <a:ext cx="1187450" cy="908582"/>
          </a:xfrm>
          <a:prstGeom prst="rect">
            <a:avLst/>
          </a:prstGeom>
          <a:ln w="25400">
            <a:solidFill>
              <a:srgbClr val="000000"/>
            </a:solidFill>
          </a:ln>
        </p:spPr>
        <p:txBody>
          <a:bodyPr vert="horz" wrap="square" lIns="0" tIns="3175" rIns="0" bIns="0" rtlCol="0">
            <a:spAutoFit/>
          </a:bodyPr>
          <a:lstStyle/>
          <a:p>
            <a:pPr>
              <a:spcBef>
                <a:spcPts val="25"/>
              </a:spcBef>
            </a:pPr>
            <a:endParaRPr sz="1150">
              <a:latin typeface="Times New Roman"/>
              <a:cs typeface="Times New Roman"/>
            </a:endParaRPr>
          </a:p>
          <a:p>
            <a:pPr marL="69850"/>
            <a:r>
              <a:rPr sz="950" b="1" spc="20" dirty="0">
                <a:latin typeface="Arial"/>
                <a:cs typeface="Arial"/>
              </a:rPr>
              <a:t>ADDR</a:t>
            </a:r>
            <a:endParaRPr sz="950">
              <a:latin typeface="Arial"/>
              <a:cs typeface="Arial"/>
            </a:endParaRPr>
          </a:p>
          <a:p>
            <a:pPr marR="10160" algn="ctr">
              <a:lnSpc>
                <a:spcPts val="1330"/>
              </a:lnSpc>
              <a:spcBef>
                <a:spcPts val="229"/>
              </a:spcBef>
            </a:pPr>
            <a:r>
              <a:rPr sz="1200" b="1" spc="90" dirty="0">
                <a:latin typeface="Arial"/>
                <a:cs typeface="Arial"/>
              </a:rPr>
              <a:t>Data</a:t>
            </a:r>
            <a:endParaRPr sz="1200">
              <a:latin typeface="Arial"/>
              <a:cs typeface="Arial"/>
            </a:endParaRPr>
          </a:p>
          <a:p>
            <a:pPr marL="274955">
              <a:lnSpc>
                <a:spcPts val="1330"/>
              </a:lnSpc>
            </a:pPr>
            <a:r>
              <a:rPr sz="1200" b="1" spc="80" dirty="0">
                <a:latin typeface="Arial"/>
                <a:cs typeface="Arial"/>
              </a:rPr>
              <a:t>Me</a:t>
            </a:r>
            <a:r>
              <a:rPr sz="1200" b="1" spc="-165"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69850">
              <a:spcBef>
                <a:spcPts val="570"/>
              </a:spcBef>
            </a:pPr>
            <a:r>
              <a:rPr sz="950" b="1" spc="15" dirty="0">
                <a:latin typeface="Arial"/>
                <a:cs typeface="Arial"/>
              </a:rPr>
              <a:t>WD</a:t>
            </a:r>
            <a:endParaRPr sz="950">
              <a:latin typeface="Arial"/>
              <a:cs typeface="Arial"/>
            </a:endParaRPr>
          </a:p>
        </p:txBody>
      </p:sp>
      <p:grpSp>
        <p:nvGrpSpPr>
          <p:cNvPr id="53" name="object 53"/>
          <p:cNvGrpSpPr/>
          <p:nvPr/>
        </p:nvGrpSpPr>
        <p:grpSpPr>
          <a:xfrm>
            <a:off x="3608705" y="3689985"/>
            <a:ext cx="4506595" cy="1873885"/>
            <a:chOff x="2084704" y="3689984"/>
            <a:chExt cx="4506595" cy="1873885"/>
          </a:xfrm>
        </p:grpSpPr>
        <p:sp>
          <p:nvSpPr>
            <p:cNvPr id="54" name="object 54"/>
            <p:cNvSpPr/>
            <p:nvPr/>
          </p:nvSpPr>
          <p:spPr>
            <a:xfrm>
              <a:off x="657860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55" name="object 55"/>
            <p:cNvSpPr/>
            <p:nvPr/>
          </p:nvSpPr>
          <p:spPr>
            <a:xfrm>
              <a:off x="542670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6" name="object 56"/>
            <p:cNvSpPr/>
            <p:nvPr/>
          </p:nvSpPr>
          <p:spPr>
            <a:xfrm>
              <a:off x="514350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70" y="430530"/>
                  </a:lnTo>
                  <a:lnTo>
                    <a:pt x="153670"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57" name="object 57"/>
            <p:cNvSpPr/>
            <p:nvPr/>
          </p:nvSpPr>
          <p:spPr>
            <a:xfrm>
              <a:off x="2089149"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58" name="object 58"/>
          <p:cNvSpPr txBox="1"/>
          <p:nvPr/>
        </p:nvSpPr>
        <p:spPr>
          <a:xfrm>
            <a:off x="6705601"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59" name="object 59"/>
          <p:cNvGrpSpPr/>
          <p:nvPr/>
        </p:nvGrpSpPr>
        <p:grpSpPr>
          <a:xfrm>
            <a:off x="6388100" y="3023236"/>
            <a:ext cx="3934460" cy="2540635"/>
            <a:chOff x="4864100" y="3023235"/>
            <a:chExt cx="3934460" cy="2540635"/>
          </a:xfrm>
        </p:grpSpPr>
        <p:sp>
          <p:nvSpPr>
            <p:cNvPr id="60" name="object 60"/>
            <p:cNvSpPr/>
            <p:nvPr/>
          </p:nvSpPr>
          <p:spPr>
            <a:xfrm>
              <a:off x="867790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7973060" y="4734560"/>
              <a:ext cx="764540" cy="0"/>
            </a:xfrm>
            <a:custGeom>
              <a:avLst/>
              <a:gdLst/>
              <a:ahLst/>
              <a:cxnLst/>
              <a:rect l="l" t="t" r="r" b="b"/>
              <a:pathLst>
                <a:path w="764540">
                  <a:moveTo>
                    <a:pt x="0" y="0"/>
                  </a:moveTo>
                  <a:lnTo>
                    <a:pt x="180340" y="0"/>
                  </a:lnTo>
                </a:path>
                <a:path w="764540">
                  <a:moveTo>
                    <a:pt x="332740" y="0"/>
                  </a:moveTo>
                  <a:lnTo>
                    <a:pt x="764540" y="0"/>
                  </a:lnTo>
                </a:path>
              </a:pathLst>
            </a:custGeom>
            <a:ln w="25400">
              <a:solidFill>
                <a:srgbClr val="000000"/>
              </a:solidFill>
            </a:ln>
          </p:spPr>
          <p:txBody>
            <a:bodyPr wrap="square" lIns="0" tIns="0" rIns="0" bIns="0" rtlCol="0"/>
            <a:lstStyle/>
            <a:p>
              <a:endParaRPr/>
            </a:p>
          </p:txBody>
        </p:sp>
        <p:sp>
          <p:nvSpPr>
            <p:cNvPr id="62" name="object 62"/>
            <p:cNvSpPr/>
            <p:nvPr/>
          </p:nvSpPr>
          <p:spPr>
            <a:xfrm>
              <a:off x="867790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3" name="object 63"/>
            <p:cNvSpPr/>
            <p:nvPr/>
          </p:nvSpPr>
          <p:spPr>
            <a:xfrm>
              <a:off x="8436609" y="5010150"/>
              <a:ext cx="300990" cy="0"/>
            </a:xfrm>
            <a:custGeom>
              <a:avLst/>
              <a:gdLst/>
              <a:ahLst/>
              <a:cxnLst/>
              <a:rect l="l" t="t" r="r" b="b"/>
              <a:pathLst>
                <a:path w="300990">
                  <a:moveTo>
                    <a:pt x="300990" y="0"/>
                  </a:moveTo>
                  <a:lnTo>
                    <a:pt x="0" y="0"/>
                  </a:lnTo>
                </a:path>
              </a:pathLst>
            </a:custGeom>
            <a:ln w="25400">
              <a:solidFill>
                <a:srgbClr val="000000"/>
              </a:solidFill>
            </a:ln>
          </p:spPr>
          <p:txBody>
            <a:bodyPr wrap="square" lIns="0" tIns="0" rIns="0" bIns="0" rtlCol="0"/>
            <a:lstStyle/>
            <a:p>
              <a:endParaRPr/>
            </a:p>
          </p:txBody>
        </p:sp>
        <p:sp>
          <p:nvSpPr>
            <p:cNvPr id="64" name="object 64"/>
            <p:cNvSpPr/>
            <p:nvPr/>
          </p:nvSpPr>
          <p:spPr>
            <a:xfrm>
              <a:off x="6699250"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5" name="object 65"/>
            <p:cNvSpPr/>
            <p:nvPr/>
          </p:nvSpPr>
          <p:spPr>
            <a:xfrm>
              <a:off x="4918710" y="4269740"/>
              <a:ext cx="1841500" cy="740410"/>
            </a:xfrm>
            <a:custGeom>
              <a:avLst/>
              <a:gdLst/>
              <a:ahLst/>
              <a:cxnLst/>
              <a:rect l="l" t="t" r="r" b="b"/>
              <a:pathLst>
                <a:path w="1841500" h="740410">
                  <a:moveTo>
                    <a:pt x="0" y="740410"/>
                  </a:moveTo>
                  <a:lnTo>
                    <a:pt x="1329689" y="740410"/>
                  </a:lnTo>
                </a:path>
                <a:path w="1841500" h="740410">
                  <a:moveTo>
                    <a:pt x="1482089" y="740410"/>
                  </a:moveTo>
                  <a:lnTo>
                    <a:pt x="1841499" y="740410"/>
                  </a:lnTo>
                </a:path>
                <a:path w="1841500" h="740410">
                  <a:moveTo>
                    <a:pt x="0" y="0"/>
                  </a:moveTo>
                  <a:lnTo>
                    <a:pt x="0" y="740410"/>
                  </a:lnTo>
                </a:path>
              </a:pathLst>
            </a:custGeom>
            <a:ln w="25400">
              <a:solidFill>
                <a:srgbClr val="000000"/>
              </a:solidFill>
            </a:ln>
          </p:spPr>
          <p:txBody>
            <a:bodyPr wrap="square" lIns="0" tIns="0" rIns="0" bIns="0" rtlCol="0"/>
            <a:lstStyle/>
            <a:p>
              <a:endParaRPr/>
            </a:p>
          </p:txBody>
        </p:sp>
        <p:sp>
          <p:nvSpPr>
            <p:cNvPr id="66" name="object 66"/>
            <p:cNvSpPr/>
            <p:nvPr/>
          </p:nvSpPr>
          <p:spPr>
            <a:xfrm>
              <a:off x="4864100" y="4231640"/>
              <a:ext cx="93979" cy="76200"/>
            </a:xfrm>
            <a:prstGeom prst="rect">
              <a:avLst/>
            </a:prstGeom>
            <a:blipFill>
              <a:blip r:embed="rId2" cstate="print"/>
              <a:stretch>
                <a:fillRect/>
              </a:stretch>
            </a:blipFill>
          </p:spPr>
          <p:txBody>
            <a:bodyPr wrap="square" lIns="0" tIns="0" rIns="0" bIns="0" rtlCol="0"/>
            <a:lstStyle/>
            <a:p>
              <a:endParaRPr/>
            </a:p>
          </p:txBody>
        </p:sp>
        <p:sp>
          <p:nvSpPr>
            <p:cNvPr id="67" name="object 67"/>
            <p:cNvSpPr/>
            <p:nvPr/>
          </p:nvSpPr>
          <p:spPr>
            <a:xfrm>
              <a:off x="6578600" y="5010150"/>
              <a:ext cx="1858010" cy="541020"/>
            </a:xfrm>
            <a:custGeom>
              <a:avLst/>
              <a:gdLst/>
              <a:ahLst/>
              <a:cxnLst/>
              <a:rect l="l" t="t" r="r" b="b"/>
              <a:pathLst>
                <a:path w="1858009" h="541020">
                  <a:moveTo>
                    <a:pt x="0" y="541019"/>
                  </a:moveTo>
                  <a:lnTo>
                    <a:pt x="1574800" y="541019"/>
                  </a:lnTo>
                </a:path>
                <a:path w="1858009" h="541020">
                  <a:moveTo>
                    <a:pt x="1727200" y="541019"/>
                  </a:moveTo>
                  <a:lnTo>
                    <a:pt x="1858009" y="541019"/>
                  </a:lnTo>
                </a:path>
                <a:path w="1858009" h="541020">
                  <a:moveTo>
                    <a:pt x="1858009" y="0"/>
                  </a:moveTo>
                  <a:lnTo>
                    <a:pt x="1858009" y="541019"/>
                  </a:lnTo>
                </a:path>
              </a:pathLst>
            </a:custGeom>
            <a:ln w="25400">
              <a:solidFill>
                <a:srgbClr val="000000"/>
              </a:solidFill>
            </a:ln>
          </p:spPr>
          <p:txBody>
            <a:bodyPr wrap="square" lIns="0" tIns="0" rIns="0" bIns="0" rtlCol="0"/>
            <a:lstStyle/>
            <a:p>
              <a:endParaRPr/>
            </a:p>
          </p:txBody>
        </p:sp>
        <p:sp>
          <p:nvSpPr>
            <p:cNvPr id="68" name="object 68"/>
            <p:cNvSpPr/>
            <p:nvPr/>
          </p:nvSpPr>
          <p:spPr>
            <a:xfrm>
              <a:off x="561594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9" name="object 69"/>
            <p:cNvSpPr/>
            <p:nvPr/>
          </p:nvSpPr>
          <p:spPr>
            <a:xfrm>
              <a:off x="5417819" y="3186430"/>
              <a:ext cx="257810" cy="0"/>
            </a:xfrm>
            <a:custGeom>
              <a:avLst/>
              <a:gdLst/>
              <a:ahLst/>
              <a:cxnLst/>
              <a:rect l="l" t="t" r="r" b="b"/>
              <a:pathLst>
                <a:path w="257810">
                  <a:moveTo>
                    <a:pt x="257809" y="0"/>
                  </a:moveTo>
                  <a:lnTo>
                    <a:pt x="0" y="0"/>
                  </a:lnTo>
                </a:path>
              </a:pathLst>
            </a:custGeom>
            <a:ln w="25400">
              <a:solidFill>
                <a:srgbClr val="000000"/>
              </a:solidFill>
            </a:ln>
          </p:spPr>
          <p:txBody>
            <a:bodyPr wrap="square" lIns="0" tIns="0" rIns="0" bIns="0" rtlCol="0"/>
            <a:lstStyle/>
            <a:p>
              <a:endParaRPr/>
            </a:p>
          </p:txBody>
        </p:sp>
        <p:sp>
          <p:nvSpPr>
            <p:cNvPr id="70" name="object 70"/>
            <p:cNvSpPr/>
            <p:nvPr/>
          </p:nvSpPr>
          <p:spPr>
            <a:xfrm>
              <a:off x="5022850"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1" name="object 71"/>
          <p:cNvSpPr txBox="1"/>
          <p:nvPr/>
        </p:nvSpPr>
        <p:spPr>
          <a:xfrm>
            <a:off x="656844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2" name="object 72"/>
          <p:cNvGrpSpPr/>
          <p:nvPr/>
        </p:nvGrpSpPr>
        <p:grpSpPr>
          <a:xfrm>
            <a:off x="2432050" y="2593340"/>
            <a:ext cx="4828540" cy="2015489"/>
            <a:chOff x="908050" y="2593339"/>
            <a:chExt cx="4828540" cy="2015489"/>
          </a:xfrm>
        </p:grpSpPr>
        <p:sp>
          <p:nvSpPr>
            <p:cNvPr id="73" name="object 73"/>
            <p:cNvSpPr/>
            <p:nvPr/>
          </p:nvSpPr>
          <p:spPr>
            <a:xfrm>
              <a:off x="561594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4" name="object 74"/>
            <p:cNvSpPr/>
            <p:nvPr/>
          </p:nvSpPr>
          <p:spPr>
            <a:xfrm>
              <a:off x="920750" y="2645409"/>
              <a:ext cx="4754880" cy="1950720"/>
            </a:xfrm>
            <a:custGeom>
              <a:avLst/>
              <a:gdLst/>
              <a:ahLst/>
              <a:cxnLst/>
              <a:rect l="l" t="t" r="r" b="b"/>
              <a:pathLst>
                <a:path w="4754880" h="1950720">
                  <a:moveTo>
                    <a:pt x="1492250" y="0"/>
                  </a:moveTo>
                  <a:lnTo>
                    <a:pt x="3575050" y="0"/>
                  </a:lnTo>
                </a:path>
                <a:path w="4754880" h="1950720">
                  <a:moveTo>
                    <a:pt x="3727450" y="0"/>
                  </a:moveTo>
                  <a:lnTo>
                    <a:pt x="4754880" y="0"/>
                  </a:lnTo>
                </a:path>
                <a:path w="4754880" h="1950720">
                  <a:moveTo>
                    <a:pt x="0" y="842010"/>
                  </a:moveTo>
                  <a:lnTo>
                    <a:pt x="1151889" y="842010"/>
                  </a:lnTo>
                  <a:lnTo>
                    <a:pt x="1151889" y="1950720"/>
                  </a:lnTo>
                  <a:lnTo>
                    <a:pt x="0" y="1950720"/>
                  </a:lnTo>
                  <a:lnTo>
                    <a:pt x="0" y="842010"/>
                  </a:lnTo>
                  <a:close/>
                </a:path>
                <a:path w="4754880" h="1950720">
                  <a:moveTo>
                    <a:pt x="1056639" y="0"/>
                  </a:moveTo>
                  <a:lnTo>
                    <a:pt x="1327150" y="0"/>
                  </a:lnTo>
                </a:path>
              </a:pathLst>
            </a:custGeom>
            <a:ln w="25400">
              <a:solidFill>
                <a:srgbClr val="000000"/>
              </a:solidFill>
            </a:ln>
          </p:spPr>
          <p:txBody>
            <a:bodyPr wrap="square" lIns="0" tIns="0" rIns="0" bIns="0" rtlCol="0"/>
            <a:lstStyle/>
            <a:p>
              <a:endParaRPr/>
            </a:p>
          </p:txBody>
        </p:sp>
      </p:grpSp>
      <p:sp>
        <p:nvSpPr>
          <p:cNvPr id="75" name="object 75"/>
          <p:cNvSpPr txBox="1"/>
          <p:nvPr/>
        </p:nvSpPr>
        <p:spPr>
          <a:xfrm>
            <a:off x="335153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76" name="object 76"/>
          <p:cNvSpPr txBox="1"/>
          <p:nvPr/>
        </p:nvSpPr>
        <p:spPr>
          <a:xfrm>
            <a:off x="2603501" y="3818889"/>
            <a:ext cx="934719" cy="351378"/>
          </a:xfrm>
          <a:prstGeom prst="rect">
            <a:avLst/>
          </a:prstGeom>
        </p:spPr>
        <p:txBody>
          <a:bodyPr vert="horz" wrap="square" lIns="0" tIns="43180" rIns="0" bIns="0" rtlCol="0">
            <a:spAutoFit/>
          </a:bodyPr>
          <a:lstStyle/>
          <a:p>
            <a:pPr marL="114935"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77" name="object 77"/>
          <p:cNvSpPr txBox="1"/>
          <p:nvPr/>
        </p:nvSpPr>
        <p:spPr>
          <a:xfrm>
            <a:off x="2500630"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78" name="object 78"/>
          <p:cNvGrpSpPr/>
          <p:nvPr/>
        </p:nvGrpSpPr>
        <p:grpSpPr>
          <a:xfrm>
            <a:off x="1588769" y="3676650"/>
            <a:ext cx="872490" cy="102870"/>
            <a:chOff x="64769" y="3676650"/>
            <a:chExt cx="872490" cy="102870"/>
          </a:xfrm>
        </p:grpSpPr>
        <p:sp>
          <p:nvSpPr>
            <p:cNvPr id="79" name="object 79"/>
            <p:cNvSpPr/>
            <p:nvPr/>
          </p:nvSpPr>
          <p:spPr>
            <a:xfrm>
              <a:off x="816610"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0" name="object 80"/>
            <p:cNvSpPr/>
            <p:nvPr/>
          </p:nvSpPr>
          <p:spPr>
            <a:xfrm>
              <a:off x="619760" y="3728719"/>
              <a:ext cx="257810" cy="0"/>
            </a:xfrm>
            <a:custGeom>
              <a:avLst/>
              <a:gdLst/>
              <a:ahLst/>
              <a:cxnLst/>
              <a:rect l="l" t="t" r="r" b="b"/>
              <a:pathLst>
                <a:path w="257809">
                  <a:moveTo>
                    <a:pt x="257809" y="0"/>
                  </a:moveTo>
                  <a:lnTo>
                    <a:pt x="0" y="0"/>
                  </a:lnTo>
                </a:path>
              </a:pathLst>
            </a:custGeom>
            <a:ln w="25400">
              <a:solidFill>
                <a:srgbClr val="000000"/>
              </a:solidFill>
            </a:ln>
          </p:spPr>
          <p:txBody>
            <a:bodyPr wrap="square" lIns="0" tIns="0" rIns="0" bIns="0" rtlCol="0"/>
            <a:lstStyle/>
            <a:p>
              <a:endParaRPr/>
            </a:p>
          </p:txBody>
        </p:sp>
        <p:sp>
          <p:nvSpPr>
            <p:cNvPr id="81" name="object 81"/>
            <p:cNvSpPr/>
            <p:nvPr/>
          </p:nvSpPr>
          <p:spPr>
            <a:xfrm>
              <a:off x="198119" y="367665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000000"/>
            </a:solidFill>
          </p:spPr>
          <p:txBody>
            <a:bodyPr wrap="square" lIns="0" tIns="0" rIns="0" bIns="0" rtlCol="0"/>
            <a:lstStyle/>
            <a:p>
              <a:endParaRPr/>
            </a:p>
          </p:txBody>
        </p:sp>
        <p:sp>
          <p:nvSpPr>
            <p:cNvPr id="82" name="object 82"/>
            <p:cNvSpPr/>
            <p:nvPr/>
          </p:nvSpPr>
          <p:spPr>
            <a:xfrm>
              <a:off x="77469"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grpSp>
      <p:sp>
        <p:nvSpPr>
          <p:cNvPr id="83" name="object 83"/>
          <p:cNvSpPr txBox="1"/>
          <p:nvPr/>
        </p:nvSpPr>
        <p:spPr>
          <a:xfrm>
            <a:off x="1824990" y="3177539"/>
            <a:ext cx="335280" cy="386644"/>
          </a:xfrm>
          <a:prstGeom prst="rect">
            <a:avLst/>
          </a:prstGeom>
          <a:ln w="25400">
            <a:solidFill>
              <a:srgbClr val="000000"/>
            </a:solidFill>
          </a:ln>
        </p:spPr>
        <p:txBody>
          <a:bodyPr vert="horz" wrap="square" lIns="0" tIns="1905" rIns="0" bIns="0" rtlCol="0">
            <a:spAutoFit/>
          </a:bodyPr>
          <a:lstStyle/>
          <a:p>
            <a:pPr>
              <a:spcBef>
                <a:spcPts val="15"/>
              </a:spcBef>
            </a:pPr>
            <a:endParaRPr sz="1300">
              <a:latin typeface="Times New Roman"/>
              <a:cs typeface="Times New Roman"/>
            </a:endParaRPr>
          </a:p>
          <a:p>
            <a:pPr marL="59055"/>
            <a:r>
              <a:rPr sz="1200" b="1" spc="75" dirty="0">
                <a:latin typeface="Arial"/>
                <a:cs typeface="Arial"/>
              </a:rPr>
              <a:t>PC</a:t>
            </a:r>
            <a:endParaRPr sz="1200">
              <a:latin typeface="Arial"/>
              <a:cs typeface="Arial"/>
            </a:endParaRPr>
          </a:p>
        </p:txBody>
      </p:sp>
      <p:grpSp>
        <p:nvGrpSpPr>
          <p:cNvPr id="84" name="object 84"/>
          <p:cNvGrpSpPr/>
          <p:nvPr/>
        </p:nvGrpSpPr>
        <p:grpSpPr>
          <a:xfrm>
            <a:off x="2250440" y="2360929"/>
            <a:ext cx="872490" cy="102870"/>
            <a:chOff x="726440" y="2360929"/>
            <a:chExt cx="872490" cy="102870"/>
          </a:xfrm>
        </p:grpSpPr>
        <p:sp>
          <p:nvSpPr>
            <p:cNvPr id="85" name="object 85"/>
            <p:cNvSpPr/>
            <p:nvPr/>
          </p:nvSpPr>
          <p:spPr>
            <a:xfrm>
              <a:off x="1479550" y="2360929"/>
              <a:ext cx="119380" cy="102870"/>
            </a:xfrm>
            <a:custGeom>
              <a:avLst/>
              <a:gdLst/>
              <a:ahLst/>
              <a:cxnLst/>
              <a:rect l="l" t="t" r="r" b="b"/>
              <a:pathLst>
                <a:path w="119380" h="102869">
                  <a:moveTo>
                    <a:pt x="0" y="0"/>
                  </a:moveTo>
                  <a:lnTo>
                    <a:pt x="0" y="102870"/>
                  </a:lnTo>
                  <a:lnTo>
                    <a:pt x="119380" y="52070"/>
                  </a:lnTo>
                  <a:lnTo>
                    <a:pt x="0" y="0"/>
                  </a:lnTo>
                  <a:close/>
                </a:path>
              </a:pathLst>
            </a:custGeom>
            <a:solidFill>
              <a:srgbClr val="000000"/>
            </a:solidFill>
          </p:spPr>
          <p:txBody>
            <a:bodyPr wrap="square" lIns="0" tIns="0" rIns="0" bIns="0" rtlCol="0"/>
            <a:lstStyle/>
            <a:p>
              <a:endParaRPr/>
            </a:p>
          </p:txBody>
        </p:sp>
        <p:sp>
          <p:nvSpPr>
            <p:cNvPr id="86" name="object 86"/>
            <p:cNvSpPr/>
            <p:nvPr/>
          </p:nvSpPr>
          <p:spPr>
            <a:xfrm>
              <a:off x="73914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87" name="object 87"/>
          <p:cNvSpPr txBox="1"/>
          <p:nvPr/>
        </p:nvSpPr>
        <p:spPr>
          <a:xfrm>
            <a:off x="2758439"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88" name="object 88"/>
          <p:cNvGrpSpPr/>
          <p:nvPr/>
        </p:nvGrpSpPr>
        <p:grpSpPr>
          <a:xfrm>
            <a:off x="2870200" y="2211070"/>
            <a:ext cx="661670" cy="971550"/>
            <a:chOff x="1346200" y="2211070"/>
            <a:chExt cx="661670" cy="971550"/>
          </a:xfrm>
        </p:grpSpPr>
        <p:sp>
          <p:nvSpPr>
            <p:cNvPr id="89" name="object 89"/>
            <p:cNvSpPr/>
            <p:nvPr/>
          </p:nvSpPr>
          <p:spPr>
            <a:xfrm>
              <a:off x="1479550" y="2903220"/>
              <a:ext cx="119380" cy="102870"/>
            </a:xfrm>
            <a:custGeom>
              <a:avLst/>
              <a:gdLst/>
              <a:ahLst/>
              <a:cxnLst/>
              <a:rect l="l" t="t" r="r" b="b"/>
              <a:pathLst>
                <a:path w="119380" h="102869">
                  <a:moveTo>
                    <a:pt x="0" y="0"/>
                  </a:moveTo>
                  <a:lnTo>
                    <a:pt x="0" y="102869"/>
                  </a:lnTo>
                  <a:lnTo>
                    <a:pt x="119380" y="50800"/>
                  </a:lnTo>
                  <a:lnTo>
                    <a:pt x="0" y="0"/>
                  </a:lnTo>
                  <a:close/>
                </a:path>
              </a:pathLst>
            </a:custGeom>
            <a:solidFill>
              <a:srgbClr val="000000"/>
            </a:solidFill>
          </p:spPr>
          <p:txBody>
            <a:bodyPr wrap="square" lIns="0" tIns="0" rIns="0" bIns="0" rtlCol="0"/>
            <a:lstStyle/>
            <a:p>
              <a:endParaRPr/>
            </a:p>
          </p:txBody>
        </p:sp>
        <p:sp>
          <p:nvSpPr>
            <p:cNvPr id="90" name="object 90"/>
            <p:cNvSpPr/>
            <p:nvPr/>
          </p:nvSpPr>
          <p:spPr>
            <a:xfrm>
              <a:off x="135890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80" y="464819"/>
                  </a:lnTo>
                  <a:lnTo>
                    <a:pt x="232409" y="541019"/>
                  </a:lnTo>
                  <a:lnTo>
                    <a:pt x="232409" y="928369"/>
                  </a:lnTo>
                  <a:lnTo>
                    <a:pt x="618489" y="695959"/>
                  </a:lnTo>
                  <a:lnTo>
                    <a:pt x="618489" y="232409"/>
                  </a:lnTo>
                  <a:lnTo>
                    <a:pt x="232409" y="0"/>
                  </a:lnTo>
                  <a:close/>
                </a:path>
                <a:path w="636269" h="946150">
                  <a:moveTo>
                    <a:pt x="248919" y="16509"/>
                  </a:moveTo>
                  <a:lnTo>
                    <a:pt x="248919" y="403859"/>
                  </a:lnTo>
                  <a:lnTo>
                    <a:pt x="326389" y="481329"/>
                  </a:lnTo>
                  <a:lnTo>
                    <a:pt x="248919" y="558800"/>
                  </a:lnTo>
                  <a:lnTo>
                    <a:pt x="248919" y="946150"/>
                  </a:lnTo>
                  <a:lnTo>
                    <a:pt x="636269" y="713739"/>
                  </a:lnTo>
                  <a:lnTo>
                    <a:pt x="636269" y="248919"/>
                  </a:lnTo>
                  <a:lnTo>
                    <a:pt x="248919" y="16509"/>
                  </a:lnTo>
                  <a:close/>
                </a:path>
              </a:pathLst>
            </a:custGeom>
            <a:ln w="25400">
              <a:solidFill>
                <a:srgbClr val="000000"/>
              </a:solidFill>
            </a:ln>
          </p:spPr>
          <p:txBody>
            <a:bodyPr wrap="square" lIns="0" tIns="0" rIns="0" bIns="0" rtlCol="0"/>
            <a:lstStyle/>
            <a:p>
              <a:endParaRPr/>
            </a:p>
          </p:txBody>
        </p:sp>
      </p:grpSp>
      <p:sp>
        <p:nvSpPr>
          <p:cNvPr id="91" name="object 91"/>
          <p:cNvSpPr txBox="1"/>
          <p:nvPr/>
        </p:nvSpPr>
        <p:spPr>
          <a:xfrm>
            <a:off x="316230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2" name="object 92"/>
          <p:cNvSpPr/>
          <p:nvPr/>
        </p:nvSpPr>
        <p:spPr>
          <a:xfrm>
            <a:off x="1601469"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09" y="558800"/>
                </a:moveTo>
                <a:lnTo>
                  <a:pt x="5668009" y="946150"/>
                </a:lnTo>
                <a:lnTo>
                  <a:pt x="5744209" y="1023620"/>
                </a:lnTo>
                <a:lnTo>
                  <a:pt x="5668009" y="1101089"/>
                </a:lnTo>
                <a:lnTo>
                  <a:pt x="5668009" y="1487170"/>
                </a:lnTo>
                <a:lnTo>
                  <a:pt x="6054090" y="1256030"/>
                </a:lnTo>
                <a:lnTo>
                  <a:pt x="6054090" y="791210"/>
                </a:lnTo>
                <a:lnTo>
                  <a:pt x="5668009" y="558800"/>
                </a:lnTo>
                <a:close/>
              </a:path>
              <a:path w="6656070" h="1814829">
                <a:moveTo>
                  <a:pt x="661670" y="499110"/>
                </a:moveTo>
                <a:lnTo>
                  <a:pt x="661670" y="1814830"/>
                </a:lnTo>
              </a:path>
              <a:path w="6656070" h="1814829">
                <a:moveTo>
                  <a:pt x="6656070" y="0"/>
                </a:moveTo>
                <a:lnTo>
                  <a:pt x="1049020" y="0"/>
                </a:lnTo>
              </a:path>
              <a:path w="6656070" h="1814829">
                <a:moveTo>
                  <a:pt x="0" y="111760"/>
                </a:moveTo>
                <a:lnTo>
                  <a:pt x="0" y="1814830"/>
                </a:lnTo>
              </a:path>
            </a:pathLst>
          </a:custGeom>
          <a:ln w="25400">
            <a:solidFill>
              <a:srgbClr val="000000"/>
            </a:solidFill>
          </a:ln>
        </p:spPr>
        <p:txBody>
          <a:bodyPr wrap="square" lIns="0" tIns="0" rIns="0" bIns="0" rtlCol="0"/>
          <a:lstStyle/>
          <a:p>
            <a:endParaRPr/>
          </a:p>
        </p:txBody>
      </p:sp>
      <p:sp>
        <p:nvSpPr>
          <p:cNvPr id="93" name="object 93"/>
          <p:cNvSpPr txBox="1"/>
          <p:nvPr/>
        </p:nvSpPr>
        <p:spPr>
          <a:xfrm>
            <a:off x="729869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94" name="object 94"/>
          <p:cNvSpPr/>
          <p:nvPr/>
        </p:nvSpPr>
        <p:spPr>
          <a:xfrm>
            <a:off x="10304780" y="4579620"/>
            <a:ext cx="171450" cy="558800"/>
          </a:xfrm>
          <a:custGeom>
            <a:avLst/>
            <a:gdLst/>
            <a:ahLst/>
            <a:cxnLst/>
            <a:rect l="l" t="t" r="r" b="b"/>
            <a:pathLst>
              <a:path w="171450" h="558800">
                <a:moveTo>
                  <a:pt x="0" y="0"/>
                </a:moveTo>
                <a:lnTo>
                  <a:pt x="0" y="542289"/>
                </a:lnTo>
                <a:lnTo>
                  <a:pt x="154940" y="430529"/>
                </a:lnTo>
                <a:lnTo>
                  <a:pt x="154940" y="120649"/>
                </a:lnTo>
                <a:lnTo>
                  <a:pt x="0" y="0"/>
                </a:lnTo>
                <a:close/>
              </a:path>
              <a:path w="171450" h="558800">
                <a:moveTo>
                  <a:pt x="17779" y="17779"/>
                </a:moveTo>
                <a:lnTo>
                  <a:pt x="17779" y="558799"/>
                </a:lnTo>
                <a:lnTo>
                  <a:pt x="171450" y="447039"/>
                </a:lnTo>
                <a:lnTo>
                  <a:pt x="171450" y="137159"/>
                </a:lnTo>
                <a:lnTo>
                  <a:pt x="17779" y="17779"/>
                </a:lnTo>
                <a:close/>
              </a:path>
            </a:pathLst>
          </a:custGeom>
          <a:ln w="25400">
            <a:solidFill>
              <a:srgbClr val="000000"/>
            </a:solidFill>
          </a:ln>
        </p:spPr>
        <p:txBody>
          <a:bodyPr wrap="square" lIns="0" tIns="0" rIns="0" bIns="0" rtlCol="0"/>
          <a:lstStyle/>
          <a:p>
            <a:endParaRPr/>
          </a:p>
        </p:txBody>
      </p:sp>
      <p:sp>
        <p:nvSpPr>
          <p:cNvPr id="95" name="object 95"/>
          <p:cNvSpPr txBox="1"/>
          <p:nvPr/>
        </p:nvSpPr>
        <p:spPr>
          <a:xfrm>
            <a:off x="10344151"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96" name="object 96"/>
          <p:cNvSpPr txBox="1"/>
          <p:nvPr/>
        </p:nvSpPr>
        <p:spPr>
          <a:xfrm>
            <a:off x="10351770"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97" name="object 97"/>
          <p:cNvGrpSpPr/>
          <p:nvPr/>
        </p:nvGrpSpPr>
        <p:grpSpPr>
          <a:xfrm>
            <a:off x="1588769" y="1746250"/>
            <a:ext cx="6681470" cy="2871470"/>
            <a:chOff x="64769" y="1746250"/>
            <a:chExt cx="6681470" cy="2871470"/>
          </a:xfrm>
        </p:grpSpPr>
        <p:sp>
          <p:nvSpPr>
            <p:cNvPr id="98" name="object 98"/>
            <p:cNvSpPr/>
            <p:nvPr/>
          </p:nvSpPr>
          <p:spPr>
            <a:xfrm>
              <a:off x="488441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99" name="object 99"/>
            <p:cNvSpPr/>
            <p:nvPr/>
          </p:nvSpPr>
          <p:spPr>
            <a:xfrm>
              <a:off x="479932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100" name="object 100"/>
            <p:cNvSpPr/>
            <p:nvPr/>
          </p:nvSpPr>
          <p:spPr>
            <a:xfrm>
              <a:off x="4761229" y="4541520"/>
              <a:ext cx="76200" cy="76200"/>
            </a:xfrm>
            <a:prstGeom prst="rect">
              <a:avLst/>
            </a:prstGeom>
            <a:blipFill>
              <a:blip r:embed="rId3" cstate="print"/>
              <a:stretch>
                <a:fillRect/>
              </a:stretch>
            </a:blipFill>
          </p:spPr>
          <p:txBody>
            <a:bodyPr wrap="square" lIns="0" tIns="0" rIns="0" bIns="0" rtlCol="0"/>
            <a:lstStyle/>
            <a:p>
              <a:endParaRPr/>
            </a:p>
          </p:txBody>
        </p:sp>
        <p:sp>
          <p:nvSpPr>
            <p:cNvPr id="101" name="object 101"/>
            <p:cNvSpPr/>
            <p:nvPr/>
          </p:nvSpPr>
          <p:spPr>
            <a:xfrm>
              <a:off x="962659" y="1758950"/>
              <a:ext cx="5770880" cy="1160780"/>
            </a:xfrm>
            <a:custGeom>
              <a:avLst/>
              <a:gdLst/>
              <a:ahLst/>
              <a:cxnLst/>
              <a:rect l="l" t="t" r="r" b="b"/>
              <a:pathLst>
                <a:path w="5770880" h="1160780">
                  <a:moveTo>
                    <a:pt x="5152390" y="1160779"/>
                  </a:moveTo>
                  <a:lnTo>
                    <a:pt x="5285740" y="1160779"/>
                  </a:lnTo>
                </a:path>
                <a:path w="5770880" h="1160780">
                  <a:moveTo>
                    <a:pt x="5438140" y="1160779"/>
                  </a:moveTo>
                  <a:lnTo>
                    <a:pt x="5770880" y="1160779"/>
                  </a:lnTo>
                </a:path>
                <a:path w="5770880" h="1160780">
                  <a:moveTo>
                    <a:pt x="154940" y="0"/>
                  </a:moveTo>
                  <a:lnTo>
                    <a:pt x="154940" y="542289"/>
                  </a:lnTo>
                  <a:lnTo>
                    <a:pt x="0" y="430529"/>
                  </a:lnTo>
                  <a:lnTo>
                    <a:pt x="0" y="120650"/>
                  </a:lnTo>
                  <a:lnTo>
                    <a:pt x="15494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02" name="object 102"/>
            <p:cNvSpPr/>
            <p:nvPr/>
          </p:nvSpPr>
          <p:spPr>
            <a:xfrm>
              <a:off x="911859" y="1898650"/>
              <a:ext cx="273050" cy="307339"/>
            </a:xfrm>
            <a:prstGeom prst="rect">
              <a:avLst/>
            </a:prstGeom>
            <a:blipFill>
              <a:blip r:embed="rId4" cstate="print"/>
              <a:stretch>
                <a:fillRect/>
              </a:stretch>
            </a:blipFill>
          </p:spPr>
          <p:txBody>
            <a:bodyPr wrap="square" lIns="0" tIns="0" rIns="0" bIns="0" rtlCol="0"/>
            <a:lstStyle/>
            <a:p>
              <a:endParaRPr/>
            </a:p>
          </p:txBody>
        </p:sp>
        <p:sp>
          <p:nvSpPr>
            <p:cNvPr id="103" name="object 103"/>
            <p:cNvSpPr/>
            <p:nvPr/>
          </p:nvSpPr>
          <p:spPr>
            <a:xfrm>
              <a:off x="77469" y="2025650"/>
              <a:ext cx="2054860" cy="619760"/>
            </a:xfrm>
            <a:custGeom>
              <a:avLst/>
              <a:gdLst/>
              <a:ahLst/>
              <a:cxnLst/>
              <a:rect l="l" t="t" r="r" b="b"/>
              <a:pathLst>
                <a:path w="2054860" h="619760">
                  <a:moveTo>
                    <a:pt x="2054860" y="120650"/>
                  </a:moveTo>
                  <a:lnTo>
                    <a:pt x="1049020" y="120650"/>
                  </a:lnTo>
                </a:path>
                <a:path w="2054860" h="619760">
                  <a:moveTo>
                    <a:pt x="850900" y="0"/>
                  </a:moveTo>
                  <a:lnTo>
                    <a:pt x="0" y="0"/>
                  </a:lnTo>
                </a:path>
                <a:path w="2054860" h="619760">
                  <a:moveTo>
                    <a:pt x="2054860" y="120650"/>
                  </a:moveTo>
                  <a:lnTo>
                    <a:pt x="2054860" y="619760"/>
                  </a:lnTo>
                </a:path>
              </a:pathLst>
            </a:custGeom>
            <a:ln w="25400">
              <a:solidFill>
                <a:srgbClr val="000000"/>
              </a:solidFill>
            </a:ln>
          </p:spPr>
          <p:txBody>
            <a:bodyPr wrap="square" lIns="0" tIns="0" rIns="0" bIns="0" rtlCol="0"/>
            <a:lstStyle/>
            <a:p>
              <a:endParaRPr/>
            </a:p>
          </p:txBody>
        </p:sp>
        <p:sp>
          <p:nvSpPr>
            <p:cNvPr id="104" name="object 104"/>
            <p:cNvSpPr/>
            <p:nvPr/>
          </p:nvSpPr>
          <p:spPr>
            <a:xfrm>
              <a:off x="2076449" y="2607310"/>
              <a:ext cx="95250" cy="76200"/>
            </a:xfrm>
            <a:prstGeom prst="rect">
              <a:avLst/>
            </a:prstGeom>
            <a:blipFill>
              <a:blip r:embed="rId5" cstate="print"/>
              <a:stretch>
                <a:fillRect/>
              </a:stretch>
            </a:blipFill>
          </p:spPr>
          <p:txBody>
            <a:bodyPr wrap="square" lIns="0" tIns="0" rIns="0" bIns="0" rtlCol="0"/>
            <a:lstStyle/>
            <a:p>
              <a:endParaRPr/>
            </a:p>
          </p:txBody>
        </p:sp>
        <p:sp>
          <p:nvSpPr>
            <p:cNvPr id="105" name="object 105"/>
            <p:cNvSpPr/>
            <p:nvPr/>
          </p:nvSpPr>
          <p:spPr>
            <a:xfrm>
              <a:off x="657860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06" name="object 106"/>
            <p:cNvSpPr/>
            <p:nvPr/>
          </p:nvSpPr>
          <p:spPr>
            <a:xfrm>
              <a:off x="2966719" y="3925570"/>
              <a:ext cx="104139" cy="86360"/>
            </a:xfrm>
            <a:custGeom>
              <a:avLst/>
              <a:gdLst/>
              <a:ahLst/>
              <a:cxnLst/>
              <a:rect l="l" t="t" r="r" b="b"/>
              <a:pathLst>
                <a:path w="104139" h="86360">
                  <a:moveTo>
                    <a:pt x="0" y="0"/>
                  </a:moveTo>
                  <a:lnTo>
                    <a:pt x="0" y="86359"/>
                  </a:lnTo>
                  <a:lnTo>
                    <a:pt x="104140" y="43179"/>
                  </a:lnTo>
                  <a:lnTo>
                    <a:pt x="0" y="0"/>
                  </a:lnTo>
                  <a:close/>
                </a:path>
              </a:pathLst>
            </a:custGeom>
            <a:solidFill>
              <a:srgbClr val="430000"/>
            </a:solidFill>
          </p:spPr>
          <p:txBody>
            <a:bodyPr wrap="square" lIns="0" tIns="0" rIns="0" bIns="0" rtlCol="0"/>
            <a:lstStyle/>
            <a:p>
              <a:endParaRPr/>
            </a:p>
          </p:txBody>
        </p:sp>
        <p:sp>
          <p:nvSpPr>
            <p:cNvPr id="107" name="object 107"/>
            <p:cNvSpPr/>
            <p:nvPr/>
          </p:nvSpPr>
          <p:spPr>
            <a:xfrm>
              <a:off x="2528569"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08" name="object 108"/>
            <p:cNvSpPr/>
            <p:nvPr/>
          </p:nvSpPr>
          <p:spPr>
            <a:xfrm>
              <a:off x="2966719" y="3694429"/>
              <a:ext cx="104139" cy="85090"/>
            </a:xfrm>
            <a:custGeom>
              <a:avLst/>
              <a:gdLst/>
              <a:ahLst/>
              <a:cxnLst/>
              <a:rect l="l" t="t" r="r" b="b"/>
              <a:pathLst>
                <a:path w="104139" h="85089">
                  <a:moveTo>
                    <a:pt x="0" y="0"/>
                  </a:moveTo>
                  <a:lnTo>
                    <a:pt x="0" y="85090"/>
                  </a:lnTo>
                  <a:lnTo>
                    <a:pt x="104140" y="43180"/>
                  </a:lnTo>
                  <a:lnTo>
                    <a:pt x="0" y="0"/>
                  </a:lnTo>
                  <a:close/>
                </a:path>
              </a:pathLst>
            </a:custGeom>
            <a:solidFill>
              <a:srgbClr val="430000"/>
            </a:solidFill>
          </p:spPr>
          <p:txBody>
            <a:bodyPr wrap="square" lIns="0" tIns="0" rIns="0" bIns="0" rtlCol="0"/>
            <a:lstStyle/>
            <a:p>
              <a:endParaRPr/>
            </a:p>
          </p:txBody>
        </p:sp>
        <p:sp>
          <p:nvSpPr>
            <p:cNvPr id="109" name="object 109"/>
            <p:cNvSpPr/>
            <p:nvPr/>
          </p:nvSpPr>
          <p:spPr>
            <a:xfrm>
              <a:off x="2528569"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10" name="object 110"/>
            <p:cNvSpPr/>
            <p:nvPr/>
          </p:nvSpPr>
          <p:spPr>
            <a:xfrm>
              <a:off x="282955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1" name="object 111"/>
          <p:cNvSpPr txBox="1"/>
          <p:nvPr/>
        </p:nvSpPr>
        <p:spPr>
          <a:xfrm>
            <a:off x="439166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2" name="object 112"/>
          <p:cNvSpPr/>
          <p:nvPr/>
        </p:nvSpPr>
        <p:spPr>
          <a:xfrm>
            <a:off x="435356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3" name="object 113"/>
          <p:cNvSpPr txBox="1"/>
          <p:nvPr/>
        </p:nvSpPr>
        <p:spPr>
          <a:xfrm>
            <a:off x="439166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14" name="object 114"/>
          <p:cNvGrpSpPr/>
          <p:nvPr/>
        </p:nvGrpSpPr>
        <p:grpSpPr>
          <a:xfrm>
            <a:off x="2207260" y="3689350"/>
            <a:ext cx="2009139" cy="2378710"/>
            <a:chOff x="683259" y="3689350"/>
            <a:chExt cx="2009139" cy="2378710"/>
          </a:xfrm>
        </p:grpSpPr>
        <p:sp>
          <p:nvSpPr>
            <p:cNvPr id="115" name="object 115"/>
            <p:cNvSpPr/>
            <p:nvPr/>
          </p:nvSpPr>
          <p:spPr>
            <a:xfrm>
              <a:off x="683259" y="3689350"/>
              <a:ext cx="95250" cy="77469"/>
            </a:xfrm>
            <a:prstGeom prst="rect">
              <a:avLst/>
            </a:prstGeom>
            <a:blipFill>
              <a:blip r:embed="rId6" cstate="print"/>
              <a:stretch>
                <a:fillRect/>
              </a:stretch>
            </a:blipFill>
          </p:spPr>
          <p:txBody>
            <a:bodyPr wrap="square" lIns="0" tIns="0" rIns="0" bIns="0" rtlCol="0"/>
            <a:lstStyle/>
            <a:p>
              <a:endParaRPr/>
            </a:p>
          </p:txBody>
        </p:sp>
        <p:sp>
          <p:nvSpPr>
            <p:cNvPr id="116" name="object 116"/>
            <p:cNvSpPr/>
            <p:nvPr/>
          </p:nvSpPr>
          <p:spPr>
            <a:xfrm>
              <a:off x="2528570" y="4201159"/>
              <a:ext cx="154940" cy="1858010"/>
            </a:xfrm>
            <a:custGeom>
              <a:avLst/>
              <a:gdLst/>
              <a:ahLst/>
              <a:cxnLst/>
              <a:rect l="l" t="t" r="r" b="b"/>
              <a:pathLst>
                <a:path w="154939" h="1858010">
                  <a:moveTo>
                    <a:pt x="154940" y="0"/>
                  </a:moveTo>
                  <a:lnTo>
                    <a:pt x="154940"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17" name="object 117"/>
            <p:cNvSpPr/>
            <p:nvPr/>
          </p:nvSpPr>
          <p:spPr>
            <a:xfrm>
              <a:off x="2476499"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18" name="object 118"/>
          <p:cNvSpPr txBox="1"/>
          <p:nvPr/>
        </p:nvSpPr>
        <p:spPr>
          <a:xfrm>
            <a:off x="4065271"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9" name="object 119"/>
          <p:cNvSpPr/>
          <p:nvPr/>
        </p:nvSpPr>
        <p:spPr>
          <a:xfrm>
            <a:off x="4207510" y="5715000"/>
            <a:ext cx="5761990" cy="344170"/>
          </a:xfrm>
          <a:custGeom>
            <a:avLst/>
            <a:gdLst/>
            <a:ahLst/>
            <a:cxnLst/>
            <a:rect l="l" t="t" r="r" b="b"/>
            <a:pathLst>
              <a:path w="5761990" h="344170">
                <a:moveTo>
                  <a:pt x="5761990" y="344170"/>
                </a:moveTo>
                <a:lnTo>
                  <a:pt x="0" y="344170"/>
                </a:lnTo>
              </a:path>
              <a:path w="5761990" h="344170">
                <a:moveTo>
                  <a:pt x="5761990" y="0"/>
                </a:moveTo>
                <a:lnTo>
                  <a:pt x="5761990" y="344170"/>
                </a:lnTo>
              </a:path>
            </a:pathLst>
          </a:custGeom>
          <a:ln w="17780">
            <a:solidFill>
              <a:srgbClr val="000000"/>
            </a:solidFill>
          </a:ln>
        </p:spPr>
        <p:txBody>
          <a:bodyPr wrap="square" lIns="0" tIns="0" rIns="0" bIns="0" rtlCol="0"/>
          <a:lstStyle/>
          <a:p>
            <a:endParaRPr/>
          </a:p>
        </p:txBody>
      </p:sp>
      <p:sp>
        <p:nvSpPr>
          <p:cNvPr id="120" name="object 120"/>
          <p:cNvSpPr txBox="1"/>
          <p:nvPr/>
        </p:nvSpPr>
        <p:spPr>
          <a:xfrm>
            <a:off x="3652520"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1" name="object 121"/>
          <p:cNvSpPr txBox="1"/>
          <p:nvPr/>
        </p:nvSpPr>
        <p:spPr>
          <a:xfrm>
            <a:off x="5854701"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22" name="object 122"/>
          <p:cNvSpPr txBox="1"/>
          <p:nvPr/>
        </p:nvSpPr>
        <p:spPr>
          <a:xfrm>
            <a:off x="7522209"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23" name="object 123"/>
          <p:cNvSpPr txBox="1"/>
          <p:nvPr/>
        </p:nvSpPr>
        <p:spPr>
          <a:xfrm>
            <a:off x="9380220"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24" name="object 124"/>
          <p:cNvSpPr txBox="1"/>
          <p:nvPr/>
        </p:nvSpPr>
        <p:spPr>
          <a:xfrm>
            <a:off x="8262620"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25" name="object 125"/>
          <p:cNvGrpSpPr/>
          <p:nvPr/>
        </p:nvGrpSpPr>
        <p:grpSpPr>
          <a:xfrm>
            <a:off x="3752850" y="1685289"/>
            <a:ext cx="6838950" cy="4353560"/>
            <a:chOff x="2228850" y="1685289"/>
            <a:chExt cx="6838950" cy="4353560"/>
          </a:xfrm>
        </p:grpSpPr>
        <p:sp>
          <p:nvSpPr>
            <p:cNvPr id="126" name="object 126"/>
            <p:cNvSpPr/>
            <p:nvPr/>
          </p:nvSpPr>
          <p:spPr>
            <a:xfrm>
              <a:off x="4495800" y="2209799"/>
              <a:ext cx="152400" cy="3810000"/>
            </a:xfrm>
            <a:custGeom>
              <a:avLst/>
              <a:gdLst/>
              <a:ahLst/>
              <a:cxnLst/>
              <a:rect l="l" t="t" r="r" b="b"/>
              <a:pathLst>
                <a:path w="152400" h="3810000">
                  <a:moveTo>
                    <a:pt x="152400" y="0"/>
                  </a:moveTo>
                  <a:lnTo>
                    <a:pt x="0" y="0"/>
                  </a:lnTo>
                  <a:lnTo>
                    <a:pt x="0" y="3810000"/>
                  </a:lnTo>
                  <a:lnTo>
                    <a:pt x="152400" y="3810000"/>
                  </a:lnTo>
                  <a:close/>
                </a:path>
              </a:pathLst>
            </a:custGeom>
            <a:solidFill>
              <a:srgbClr val="FFFFFF"/>
            </a:solidFill>
          </p:spPr>
          <p:txBody>
            <a:bodyPr wrap="square" lIns="0" tIns="0" rIns="0" bIns="0" rtlCol="0"/>
            <a:lstStyle/>
            <a:p>
              <a:endParaRPr/>
            </a:p>
          </p:txBody>
        </p:sp>
        <p:sp>
          <p:nvSpPr>
            <p:cNvPr id="127" name="object 127"/>
            <p:cNvSpPr/>
            <p:nvPr/>
          </p:nvSpPr>
          <p:spPr>
            <a:xfrm>
              <a:off x="4495800" y="2188209"/>
              <a:ext cx="1905000" cy="3831590"/>
            </a:xfrm>
            <a:custGeom>
              <a:avLst/>
              <a:gdLst/>
              <a:ahLst/>
              <a:cxnLst/>
              <a:rect l="l" t="t" r="r" b="b"/>
              <a:pathLst>
                <a:path w="1905000" h="3831590">
                  <a:moveTo>
                    <a:pt x="76200" y="3831590"/>
                  </a:moveTo>
                  <a:lnTo>
                    <a:pt x="0" y="3831590"/>
                  </a:lnTo>
                  <a:lnTo>
                    <a:pt x="0" y="21589"/>
                  </a:lnTo>
                  <a:lnTo>
                    <a:pt x="152400" y="21589"/>
                  </a:lnTo>
                  <a:lnTo>
                    <a:pt x="152400" y="3831590"/>
                  </a:lnTo>
                  <a:lnTo>
                    <a:pt x="76200" y="3831590"/>
                  </a:lnTo>
                  <a:close/>
                </a:path>
                <a:path w="1905000" h="3831590">
                  <a:moveTo>
                    <a:pt x="1828800" y="3810000"/>
                  </a:moveTo>
                  <a:lnTo>
                    <a:pt x="1752600" y="3810000"/>
                  </a:lnTo>
                  <a:lnTo>
                    <a:pt x="1752600" y="0"/>
                  </a:lnTo>
                  <a:lnTo>
                    <a:pt x="1905000" y="0"/>
                  </a:lnTo>
                  <a:lnTo>
                    <a:pt x="1905000" y="3810000"/>
                  </a:lnTo>
                  <a:lnTo>
                    <a:pt x="1828800" y="3810000"/>
                  </a:lnTo>
                  <a:close/>
                </a:path>
              </a:pathLst>
            </a:custGeom>
            <a:ln w="38097">
              <a:solidFill>
                <a:srgbClr val="000000"/>
              </a:solidFill>
            </a:ln>
          </p:spPr>
          <p:txBody>
            <a:bodyPr wrap="square" lIns="0" tIns="0" rIns="0" bIns="0" rtlCol="0"/>
            <a:lstStyle/>
            <a:p>
              <a:endParaRPr/>
            </a:p>
          </p:txBody>
        </p:sp>
        <p:sp>
          <p:nvSpPr>
            <p:cNvPr id="128" name="object 128"/>
            <p:cNvSpPr/>
            <p:nvPr/>
          </p:nvSpPr>
          <p:spPr>
            <a:xfrm>
              <a:off x="6318250" y="2209799"/>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29" name="object 129"/>
            <p:cNvSpPr/>
            <p:nvPr/>
          </p:nvSpPr>
          <p:spPr>
            <a:xfrm>
              <a:off x="6248400" y="2186939"/>
              <a:ext cx="2057400" cy="3811270"/>
            </a:xfrm>
            <a:custGeom>
              <a:avLst/>
              <a:gdLst/>
              <a:ahLst/>
              <a:cxnLst/>
              <a:rect l="l" t="t" r="r" b="b"/>
              <a:pathLst>
                <a:path w="2057400" h="3811270">
                  <a:moveTo>
                    <a:pt x="76200" y="3810000"/>
                  </a:moveTo>
                  <a:lnTo>
                    <a:pt x="0" y="3810000"/>
                  </a:lnTo>
                  <a:lnTo>
                    <a:pt x="0" y="0"/>
                  </a:lnTo>
                  <a:lnTo>
                    <a:pt x="152400" y="0"/>
                  </a:lnTo>
                  <a:lnTo>
                    <a:pt x="152400" y="3810000"/>
                  </a:lnTo>
                  <a:lnTo>
                    <a:pt x="76200" y="3810000"/>
                  </a:lnTo>
                  <a:close/>
                </a:path>
                <a:path w="2057400" h="3811270">
                  <a:moveTo>
                    <a:pt x="1981200" y="3811270"/>
                  </a:moveTo>
                  <a:lnTo>
                    <a:pt x="1905000" y="3811270"/>
                  </a:lnTo>
                  <a:lnTo>
                    <a:pt x="1905000" y="1270"/>
                  </a:lnTo>
                  <a:lnTo>
                    <a:pt x="2057400" y="1270"/>
                  </a:lnTo>
                  <a:lnTo>
                    <a:pt x="2057400" y="3811270"/>
                  </a:lnTo>
                  <a:lnTo>
                    <a:pt x="1981200" y="3811270"/>
                  </a:lnTo>
                  <a:close/>
                </a:path>
              </a:pathLst>
            </a:custGeom>
            <a:ln w="38097">
              <a:solidFill>
                <a:srgbClr val="000000"/>
              </a:solidFill>
            </a:ln>
          </p:spPr>
          <p:txBody>
            <a:bodyPr wrap="square" lIns="0" tIns="0" rIns="0" bIns="0" rtlCol="0"/>
            <a:lstStyle/>
            <a:p>
              <a:endParaRPr/>
            </a:p>
          </p:txBody>
        </p:sp>
        <p:sp>
          <p:nvSpPr>
            <p:cNvPr id="130" name="object 130"/>
            <p:cNvSpPr/>
            <p:nvPr/>
          </p:nvSpPr>
          <p:spPr>
            <a:xfrm>
              <a:off x="8229600" y="2209799"/>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66FFFF"/>
            </a:solidFill>
          </p:spPr>
          <p:txBody>
            <a:bodyPr wrap="square" lIns="0" tIns="0" rIns="0" bIns="0" rtlCol="0"/>
            <a:lstStyle/>
            <a:p>
              <a:endParaRPr/>
            </a:p>
          </p:txBody>
        </p:sp>
        <p:sp>
          <p:nvSpPr>
            <p:cNvPr id="131" name="object 131"/>
            <p:cNvSpPr/>
            <p:nvPr/>
          </p:nvSpPr>
          <p:spPr>
            <a:xfrm>
              <a:off x="22606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2" name="object 132"/>
            <p:cNvSpPr/>
            <p:nvPr/>
          </p:nvSpPr>
          <p:spPr>
            <a:xfrm>
              <a:off x="2247900" y="2174239"/>
              <a:ext cx="152400" cy="3811270"/>
            </a:xfrm>
            <a:custGeom>
              <a:avLst/>
              <a:gdLst/>
              <a:ahLst/>
              <a:cxnLst/>
              <a:rect l="l" t="t" r="r" b="b"/>
              <a:pathLst>
                <a:path w="152400" h="3811270">
                  <a:moveTo>
                    <a:pt x="152400" y="0"/>
                  </a:moveTo>
                  <a:lnTo>
                    <a:pt x="0" y="0"/>
                  </a:lnTo>
                  <a:lnTo>
                    <a:pt x="0" y="3811270"/>
                  </a:lnTo>
                  <a:lnTo>
                    <a:pt x="152400" y="3811270"/>
                  </a:lnTo>
                  <a:close/>
                </a:path>
              </a:pathLst>
            </a:custGeom>
            <a:solidFill>
              <a:srgbClr val="FFFFFF"/>
            </a:solidFill>
          </p:spPr>
          <p:txBody>
            <a:bodyPr wrap="square" lIns="0" tIns="0" rIns="0" bIns="0" rtlCol="0"/>
            <a:lstStyle/>
            <a:p>
              <a:endParaRPr/>
            </a:p>
          </p:txBody>
        </p:sp>
        <p:sp>
          <p:nvSpPr>
            <p:cNvPr id="133" name="object 133"/>
            <p:cNvSpPr/>
            <p:nvPr/>
          </p:nvSpPr>
          <p:spPr>
            <a:xfrm>
              <a:off x="2247900" y="2174239"/>
              <a:ext cx="152400" cy="3811270"/>
            </a:xfrm>
            <a:custGeom>
              <a:avLst/>
              <a:gdLst/>
              <a:ahLst/>
              <a:cxnLst/>
              <a:rect l="l" t="t" r="r" b="b"/>
              <a:pathLst>
                <a:path w="152400" h="381127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34" name="object 134"/>
            <p:cNvSpPr/>
            <p:nvPr/>
          </p:nvSpPr>
          <p:spPr>
            <a:xfrm>
              <a:off x="8385809" y="1727199"/>
              <a:ext cx="601980" cy="0"/>
            </a:xfrm>
            <a:custGeom>
              <a:avLst/>
              <a:gdLst/>
              <a:ahLst/>
              <a:cxnLst/>
              <a:rect l="l" t="t" r="r" b="b"/>
              <a:pathLst>
                <a:path w="601979">
                  <a:moveTo>
                    <a:pt x="0" y="0"/>
                  </a:moveTo>
                  <a:lnTo>
                    <a:pt x="601980" y="0"/>
                  </a:lnTo>
                </a:path>
              </a:pathLst>
            </a:custGeom>
            <a:ln w="27940">
              <a:solidFill>
                <a:srgbClr val="000000"/>
              </a:solidFill>
            </a:ln>
          </p:spPr>
          <p:txBody>
            <a:bodyPr wrap="square" lIns="0" tIns="0" rIns="0" bIns="0" rtlCol="0"/>
            <a:lstStyle/>
            <a:p>
              <a:endParaRPr/>
            </a:p>
          </p:txBody>
        </p:sp>
        <p:sp>
          <p:nvSpPr>
            <p:cNvPr id="135" name="object 135"/>
            <p:cNvSpPr/>
            <p:nvPr/>
          </p:nvSpPr>
          <p:spPr>
            <a:xfrm>
              <a:off x="8305800" y="1685289"/>
              <a:ext cx="762000" cy="85090"/>
            </a:xfrm>
            <a:custGeom>
              <a:avLst/>
              <a:gdLst/>
              <a:ahLst/>
              <a:cxnLst/>
              <a:rect l="l" t="t" r="r" b="b"/>
              <a:pathLst>
                <a:path w="762000" h="85089">
                  <a:moveTo>
                    <a:pt x="85090" y="0"/>
                  </a:moveTo>
                  <a:lnTo>
                    <a:pt x="0" y="41910"/>
                  </a:lnTo>
                  <a:lnTo>
                    <a:pt x="85090" y="85090"/>
                  </a:lnTo>
                  <a:lnTo>
                    <a:pt x="85090" y="0"/>
                  </a:lnTo>
                  <a:close/>
                </a:path>
                <a:path w="762000" h="85089">
                  <a:moveTo>
                    <a:pt x="762000" y="41910"/>
                  </a:moveTo>
                  <a:lnTo>
                    <a:pt x="676910" y="0"/>
                  </a:lnTo>
                  <a:lnTo>
                    <a:pt x="676910" y="85090"/>
                  </a:lnTo>
                  <a:lnTo>
                    <a:pt x="762000" y="41910"/>
                  </a:lnTo>
                  <a:close/>
                </a:path>
              </a:pathLst>
            </a:custGeom>
            <a:solidFill>
              <a:srgbClr val="000000"/>
            </a:solidFill>
          </p:spPr>
          <p:txBody>
            <a:bodyPr wrap="square" lIns="0" tIns="0" rIns="0" bIns="0" rtlCol="0"/>
            <a:lstStyle/>
            <a:p>
              <a:endParaRPr/>
            </a:p>
          </p:txBody>
        </p:sp>
      </p:grpSp>
      <p:sp>
        <p:nvSpPr>
          <p:cNvPr id="136" name="object 136"/>
          <p:cNvSpPr txBox="1"/>
          <p:nvPr/>
        </p:nvSpPr>
        <p:spPr>
          <a:xfrm>
            <a:off x="9982201" y="1423670"/>
            <a:ext cx="485775" cy="269240"/>
          </a:xfrm>
          <a:prstGeom prst="rect">
            <a:avLst/>
          </a:prstGeom>
        </p:spPr>
        <p:txBody>
          <a:bodyPr vert="horz" wrap="square" lIns="0" tIns="12700" rIns="0" bIns="0" rtlCol="0">
            <a:spAutoFit/>
          </a:bodyPr>
          <a:lstStyle/>
          <a:p>
            <a:pPr marL="12700">
              <a:spcBef>
                <a:spcPts val="100"/>
              </a:spcBef>
            </a:pPr>
            <a:r>
              <a:rPr sz="1600" b="1" spc="30" dirty="0">
                <a:latin typeface="Arial"/>
                <a:cs typeface="Arial"/>
              </a:rPr>
              <a:t>A</a:t>
            </a:r>
            <a:r>
              <a:rPr sz="1600" b="1" spc="120" dirty="0">
                <a:latin typeface="Arial"/>
                <a:cs typeface="Arial"/>
              </a:rPr>
              <a:t>D</a:t>
            </a:r>
            <a:r>
              <a:rPr sz="1600" b="1" dirty="0">
                <a:latin typeface="Arial"/>
                <a:cs typeface="Arial"/>
              </a:rPr>
              <a:t>D</a:t>
            </a:r>
            <a:endParaRPr sz="1600">
              <a:latin typeface="Arial"/>
              <a:cs typeface="Arial"/>
            </a:endParaRPr>
          </a:p>
        </p:txBody>
      </p:sp>
      <p:grpSp>
        <p:nvGrpSpPr>
          <p:cNvPr id="137" name="object 137"/>
          <p:cNvGrpSpPr/>
          <p:nvPr/>
        </p:nvGrpSpPr>
        <p:grpSpPr>
          <a:xfrm>
            <a:off x="8077200" y="1657350"/>
            <a:ext cx="1771650" cy="4381500"/>
            <a:chOff x="6553200" y="1657350"/>
            <a:chExt cx="1771650" cy="4381500"/>
          </a:xfrm>
        </p:grpSpPr>
        <p:sp>
          <p:nvSpPr>
            <p:cNvPr id="138" name="object 138"/>
            <p:cNvSpPr/>
            <p:nvPr/>
          </p:nvSpPr>
          <p:spPr>
            <a:xfrm>
              <a:off x="8153400" y="2209800"/>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39" name="object 139"/>
            <p:cNvSpPr/>
            <p:nvPr/>
          </p:nvSpPr>
          <p:spPr>
            <a:xfrm>
              <a:off x="8153400" y="22098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40" name="object 140"/>
            <p:cNvSpPr/>
            <p:nvPr/>
          </p:nvSpPr>
          <p:spPr>
            <a:xfrm>
              <a:off x="6553200" y="1657349"/>
              <a:ext cx="1371600" cy="86360"/>
            </a:xfrm>
            <a:custGeom>
              <a:avLst/>
              <a:gdLst/>
              <a:ahLst/>
              <a:cxnLst/>
              <a:rect l="l" t="t" r="r" b="b"/>
              <a:pathLst>
                <a:path w="1371600" h="86360">
                  <a:moveTo>
                    <a:pt x="85090" y="0"/>
                  </a:moveTo>
                  <a:lnTo>
                    <a:pt x="0" y="43180"/>
                  </a:lnTo>
                  <a:lnTo>
                    <a:pt x="85090" y="86360"/>
                  </a:lnTo>
                  <a:lnTo>
                    <a:pt x="85090" y="0"/>
                  </a:lnTo>
                  <a:close/>
                </a:path>
                <a:path w="1371600" h="86360">
                  <a:moveTo>
                    <a:pt x="1371600" y="43180"/>
                  </a:moveTo>
                  <a:lnTo>
                    <a:pt x="1286510" y="0"/>
                  </a:lnTo>
                  <a:lnTo>
                    <a:pt x="1286510" y="86360"/>
                  </a:lnTo>
                  <a:lnTo>
                    <a:pt x="1371600" y="43180"/>
                  </a:lnTo>
                  <a:close/>
                </a:path>
              </a:pathLst>
            </a:custGeom>
            <a:solidFill>
              <a:srgbClr val="000000"/>
            </a:solidFill>
          </p:spPr>
          <p:txBody>
            <a:bodyPr wrap="square" lIns="0" tIns="0" rIns="0" bIns="0" rtlCol="0"/>
            <a:lstStyle/>
            <a:p>
              <a:endParaRPr/>
            </a:p>
          </p:txBody>
        </p:sp>
      </p:grpSp>
      <p:sp>
        <p:nvSpPr>
          <p:cNvPr id="141" name="object 141"/>
          <p:cNvSpPr txBox="1"/>
          <p:nvPr/>
        </p:nvSpPr>
        <p:spPr>
          <a:xfrm>
            <a:off x="8144509" y="1449070"/>
            <a:ext cx="1236980" cy="269240"/>
          </a:xfrm>
          <a:prstGeom prst="rect">
            <a:avLst/>
          </a:prstGeom>
        </p:spPr>
        <p:txBody>
          <a:bodyPr vert="horz" wrap="square" lIns="0" tIns="12700" rIns="0" bIns="0" rtlCol="0">
            <a:spAutoFit/>
          </a:bodyPr>
          <a:lstStyle/>
          <a:p>
            <a:pPr marL="12700">
              <a:spcBef>
                <a:spcPts val="100"/>
              </a:spcBef>
              <a:tabLst>
                <a:tab pos="329565" algn="l"/>
                <a:tab pos="1223645" algn="l"/>
              </a:tabLst>
            </a:pPr>
            <a:r>
              <a:rPr sz="1600" b="1" u="heavy" dirty="0">
                <a:uFill>
                  <a:solidFill>
                    <a:srgbClr val="000000"/>
                  </a:solidFill>
                </a:uFill>
                <a:latin typeface="Arial"/>
                <a:cs typeface="Arial"/>
              </a:rPr>
              <a:t> 	</a:t>
            </a:r>
            <a:r>
              <a:rPr sz="1600" b="1" u="heavy" spc="75" dirty="0">
                <a:uFill>
                  <a:solidFill>
                    <a:srgbClr val="000000"/>
                  </a:solidFill>
                </a:uFill>
                <a:latin typeface="Arial"/>
                <a:cs typeface="Arial"/>
              </a:rPr>
              <a:t>SUB	</a:t>
            </a:r>
            <a:endParaRPr sz="1600">
              <a:latin typeface="Arial"/>
              <a:cs typeface="Arial"/>
            </a:endParaRPr>
          </a:p>
        </p:txBody>
      </p:sp>
      <p:sp>
        <p:nvSpPr>
          <p:cNvPr id="144" name="Rectangle 143"/>
          <p:cNvSpPr/>
          <p:nvPr/>
        </p:nvSpPr>
        <p:spPr>
          <a:xfrm>
            <a:off x="3063240" y="529829"/>
            <a:ext cx="5448286" cy="430887"/>
          </a:xfrm>
          <a:prstGeom prst="rect">
            <a:avLst/>
          </a:prstGeom>
        </p:spPr>
        <p:txBody>
          <a:bodyPr wrap="none">
            <a:spAutoFit/>
          </a:bodyPr>
          <a:lstStyle/>
          <a:p>
            <a:r>
              <a:rPr lang="en-US" sz="2200" b="1" dirty="0"/>
              <a:t>Executing Multiple Instructions  Clock Cycle 7</a:t>
            </a:r>
            <a:endParaRPr lang="en-IN" sz="2200" b="1" dirty="0"/>
          </a:p>
        </p:txBody>
      </p:sp>
    </p:spTree>
    <p:extLst>
      <p:ext uri="{BB962C8B-B14F-4D97-AF65-F5344CB8AC3E}">
        <p14:creationId xmlns:p14="http://schemas.microsoft.com/office/powerpoint/2010/main" val="12990072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047490" y="2169160"/>
            <a:ext cx="6620509" cy="4137660"/>
            <a:chOff x="2523489" y="2169160"/>
            <a:chExt cx="6620509" cy="4137660"/>
          </a:xfrm>
        </p:grpSpPr>
        <p:sp>
          <p:nvSpPr>
            <p:cNvPr id="3" name="object 3"/>
            <p:cNvSpPr/>
            <p:nvPr/>
          </p:nvSpPr>
          <p:spPr>
            <a:xfrm>
              <a:off x="2590800" y="3563632"/>
              <a:ext cx="6553200" cy="2743200"/>
            </a:xfrm>
            <a:custGeom>
              <a:avLst/>
              <a:gdLst/>
              <a:ahLst/>
              <a:cxnLst/>
              <a:rect l="l" t="t" r="r" b="b"/>
              <a:pathLst>
                <a:path w="6553200" h="2743200">
                  <a:moveTo>
                    <a:pt x="5943600" y="1389367"/>
                  </a:moveTo>
                  <a:lnTo>
                    <a:pt x="5825490" y="1389367"/>
                  </a:lnTo>
                  <a:lnTo>
                    <a:pt x="5825490" y="1339837"/>
                  </a:lnTo>
                  <a:lnTo>
                    <a:pt x="5715000" y="1339837"/>
                  </a:lnTo>
                  <a:lnTo>
                    <a:pt x="5715000" y="1471917"/>
                  </a:lnTo>
                  <a:lnTo>
                    <a:pt x="5791200" y="1471917"/>
                  </a:lnTo>
                  <a:lnTo>
                    <a:pt x="5791200" y="1891017"/>
                  </a:lnTo>
                  <a:lnTo>
                    <a:pt x="5715000" y="1891017"/>
                  </a:lnTo>
                  <a:lnTo>
                    <a:pt x="5715000" y="2042147"/>
                  </a:lnTo>
                  <a:lnTo>
                    <a:pt x="5942330" y="2042147"/>
                  </a:lnTo>
                  <a:lnTo>
                    <a:pt x="5942330" y="1998967"/>
                  </a:lnTo>
                  <a:lnTo>
                    <a:pt x="5943600" y="1998967"/>
                  </a:lnTo>
                  <a:lnTo>
                    <a:pt x="5943600" y="1389367"/>
                  </a:lnTo>
                  <a:close/>
                </a:path>
                <a:path w="6553200" h="2743200">
                  <a:moveTo>
                    <a:pt x="6553200" y="1259827"/>
                  </a:moveTo>
                  <a:lnTo>
                    <a:pt x="6377940" y="1259827"/>
                  </a:lnTo>
                  <a:lnTo>
                    <a:pt x="6377940" y="975347"/>
                  </a:lnTo>
                  <a:lnTo>
                    <a:pt x="6149340" y="975347"/>
                  </a:lnTo>
                  <a:lnTo>
                    <a:pt x="6149340" y="1584947"/>
                  </a:lnTo>
                  <a:lnTo>
                    <a:pt x="6377940" y="1584947"/>
                  </a:lnTo>
                  <a:lnTo>
                    <a:pt x="6377940" y="1410957"/>
                  </a:lnTo>
                  <a:lnTo>
                    <a:pt x="6435090" y="1410957"/>
                  </a:lnTo>
                  <a:lnTo>
                    <a:pt x="6435090" y="2590787"/>
                  </a:lnTo>
                  <a:lnTo>
                    <a:pt x="322580" y="2590787"/>
                  </a:lnTo>
                  <a:lnTo>
                    <a:pt x="322580" y="2574277"/>
                  </a:lnTo>
                  <a:lnTo>
                    <a:pt x="5867400" y="2574277"/>
                  </a:lnTo>
                  <a:lnTo>
                    <a:pt x="5867400" y="2564117"/>
                  </a:lnTo>
                  <a:lnTo>
                    <a:pt x="5943600" y="2564117"/>
                  </a:lnTo>
                  <a:lnTo>
                    <a:pt x="5943600" y="2227567"/>
                  </a:lnTo>
                  <a:lnTo>
                    <a:pt x="5943600" y="2151367"/>
                  </a:lnTo>
                  <a:lnTo>
                    <a:pt x="5943600" y="2076437"/>
                  </a:lnTo>
                  <a:lnTo>
                    <a:pt x="5715000" y="2076437"/>
                  </a:lnTo>
                  <a:lnTo>
                    <a:pt x="5715000" y="2227567"/>
                  </a:lnTo>
                  <a:lnTo>
                    <a:pt x="5791200" y="2227567"/>
                  </a:lnTo>
                  <a:lnTo>
                    <a:pt x="5791200" y="2456167"/>
                  </a:lnTo>
                  <a:lnTo>
                    <a:pt x="322580" y="2456167"/>
                  </a:lnTo>
                  <a:lnTo>
                    <a:pt x="322580" y="932167"/>
                  </a:lnTo>
                  <a:lnTo>
                    <a:pt x="492760" y="932167"/>
                  </a:lnTo>
                  <a:lnTo>
                    <a:pt x="492760" y="1066787"/>
                  </a:lnTo>
                  <a:lnTo>
                    <a:pt x="949960" y="1066787"/>
                  </a:lnTo>
                  <a:lnTo>
                    <a:pt x="949960" y="0"/>
                  </a:lnTo>
                  <a:lnTo>
                    <a:pt x="492760" y="0"/>
                  </a:lnTo>
                  <a:lnTo>
                    <a:pt x="492760" y="551167"/>
                  </a:lnTo>
                  <a:lnTo>
                    <a:pt x="492760" y="703567"/>
                  </a:lnTo>
                  <a:lnTo>
                    <a:pt x="492760" y="838187"/>
                  </a:lnTo>
                  <a:lnTo>
                    <a:pt x="322580" y="838187"/>
                  </a:lnTo>
                  <a:lnTo>
                    <a:pt x="322580" y="814057"/>
                  </a:lnTo>
                  <a:lnTo>
                    <a:pt x="170180" y="814057"/>
                  </a:lnTo>
                  <a:lnTo>
                    <a:pt x="170180" y="2456167"/>
                  </a:lnTo>
                  <a:lnTo>
                    <a:pt x="152400" y="2456167"/>
                  </a:lnTo>
                  <a:lnTo>
                    <a:pt x="152400" y="703567"/>
                  </a:lnTo>
                  <a:lnTo>
                    <a:pt x="492760" y="703567"/>
                  </a:lnTo>
                  <a:lnTo>
                    <a:pt x="492760" y="551167"/>
                  </a:lnTo>
                  <a:lnTo>
                    <a:pt x="152400" y="551167"/>
                  </a:lnTo>
                  <a:lnTo>
                    <a:pt x="0" y="551167"/>
                  </a:lnTo>
                  <a:lnTo>
                    <a:pt x="0" y="703567"/>
                  </a:lnTo>
                  <a:lnTo>
                    <a:pt x="0" y="2456167"/>
                  </a:lnTo>
                  <a:lnTo>
                    <a:pt x="0" y="2574277"/>
                  </a:lnTo>
                  <a:lnTo>
                    <a:pt x="170180" y="2574277"/>
                  </a:lnTo>
                  <a:lnTo>
                    <a:pt x="170180" y="2720327"/>
                  </a:lnTo>
                  <a:lnTo>
                    <a:pt x="228600" y="2720327"/>
                  </a:lnTo>
                  <a:lnTo>
                    <a:pt x="228600" y="2743187"/>
                  </a:lnTo>
                  <a:lnTo>
                    <a:pt x="6553200" y="2743187"/>
                  </a:lnTo>
                  <a:lnTo>
                    <a:pt x="6553200" y="2684767"/>
                  </a:lnTo>
                  <a:lnTo>
                    <a:pt x="6553200" y="2590787"/>
                  </a:lnTo>
                  <a:lnTo>
                    <a:pt x="6553200" y="1410957"/>
                  </a:lnTo>
                  <a:lnTo>
                    <a:pt x="6553200" y="1283957"/>
                  </a:lnTo>
                  <a:lnTo>
                    <a:pt x="6553200" y="1259827"/>
                  </a:lnTo>
                  <a:close/>
                </a:path>
              </a:pathLst>
            </a:custGeom>
            <a:solidFill>
              <a:srgbClr val="FFFF00"/>
            </a:solidFill>
          </p:spPr>
          <p:txBody>
            <a:bodyPr wrap="square" lIns="0" tIns="0" rIns="0" bIns="0" rtlCol="0"/>
            <a:lstStyle/>
            <a:p>
              <a:endParaRPr/>
            </a:p>
          </p:txBody>
        </p:sp>
        <p:sp>
          <p:nvSpPr>
            <p:cNvPr id="4" name="object 4"/>
            <p:cNvSpPr/>
            <p:nvPr/>
          </p:nvSpPr>
          <p:spPr>
            <a:xfrm>
              <a:off x="4495800" y="218821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5" name="object 5"/>
            <p:cNvSpPr/>
            <p:nvPr/>
          </p:nvSpPr>
          <p:spPr>
            <a:xfrm>
              <a:off x="6609080" y="3813810"/>
              <a:ext cx="102870" cy="86360"/>
            </a:xfrm>
            <a:custGeom>
              <a:avLst/>
              <a:gdLst/>
              <a:ahLst/>
              <a:cxnLst/>
              <a:rect l="l" t="t" r="r" b="b"/>
              <a:pathLst>
                <a:path w="102870" h="86360">
                  <a:moveTo>
                    <a:pt x="0" y="0"/>
                  </a:moveTo>
                  <a:lnTo>
                    <a:pt x="0" y="86359"/>
                  </a:lnTo>
                  <a:lnTo>
                    <a:pt x="102870" y="43179"/>
                  </a:lnTo>
                  <a:lnTo>
                    <a:pt x="0" y="0"/>
                  </a:lnTo>
                  <a:close/>
                </a:path>
              </a:pathLst>
            </a:custGeom>
            <a:solidFill>
              <a:srgbClr val="000000"/>
            </a:solidFill>
          </p:spPr>
          <p:txBody>
            <a:bodyPr wrap="square" lIns="0" tIns="0" rIns="0" bIns="0" rtlCol="0"/>
            <a:lstStyle/>
            <a:p>
              <a:endParaRPr/>
            </a:p>
          </p:txBody>
        </p:sp>
        <p:sp>
          <p:nvSpPr>
            <p:cNvPr id="6" name="object 6"/>
            <p:cNvSpPr/>
            <p:nvPr/>
          </p:nvSpPr>
          <p:spPr>
            <a:xfrm>
              <a:off x="6014719" y="3856989"/>
              <a:ext cx="662940" cy="0"/>
            </a:xfrm>
            <a:custGeom>
              <a:avLst/>
              <a:gdLst/>
              <a:ahLst/>
              <a:cxnLst/>
              <a:rect l="l" t="t" r="r" b="b"/>
              <a:pathLst>
                <a:path w="662940">
                  <a:moveTo>
                    <a:pt x="0" y="0"/>
                  </a:moveTo>
                  <a:lnTo>
                    <a:pt x="233679" y="0"/>
                  </a:lnTo>
                </a:path>
                <a:path w="662940">
                  <a:moveTo>
                    <a:pt x="386079" y="0"/>
                  </a:moveTo>
                  <a:lnTo>
                    <a:pt x="662939" y="0"/>
                  </a:lnTo>
                </a:path>
              </a:pathLst>
            </a:custGeom>
            <a:ln w="17779">
              <a:solidFill>
                <a:srgbClr val="000000"/>
              </a:solidFill>
            </a:ln>
          </p:spPr>
          <p:txBody>
            <a:bodyPr wrap="square" lIns="0" tIns="0" rIns="0" bIns="0" rtlCol="0"/>
            <a:lstStyle/>
            <a:p>
              <a:endParaRPr/>
            </a:p>
          </p:txBody>
        </p:sp>
        <p:sp>
          <p:nvSpPr>
            <p:cNvPr id="7" name="object 7"/>
            <p:cNvSpPr/>
            <p:nvPr/>
          </p:nvSpPr>
          <p:spPr>
            <a:xfrm>
              <a:off x="2532379" y="5715000"/>
              <a:ext cx="5916930" cy="0"/>
            </a:xfrm>
            <a:custGeom>
              <a:avLst/>
              <a:gdLst/>
              <a:ahLst/>
              <a:cxnLst/>
              <a:rect l="l" t="t" r="r" b="b"/>
              <a:pathLst>
                <a:path w="5916930">
                  <a:moveTo>
                    <a:pt x="0" y="0"/>
                  </a:moveTo>
                  <a:lnTo>
                    <a:pt x="1963420" y="0"/>
                  </a:lnTo>
                </a:path>
                <a:path w="5916930">
                  <a:moveTo>
                    <a:pt x="2098040" y="0"/>
                  </a:moveTo>
                  <a:lnTo>
                    <a:pt x="3716020" y="0"/>
                  </a:lnTo>
                </a:path>
                <a:path w="5916930">
                  <a:moveTo>
                    <a:pt x="3868420" y="0"/>
                  </a:moveTo>
                  <a:lnTo>
                    <a:pt x="5621020" y="0"/>
                  </a:lnTo>
                </a:path>
                <a:path w="5916930">
                  <a:moveTo>
                    <a:pt x="5773420" y="0"/>
                  </a:moveTo>
                  <a:lnTo>
                    <a:pt x="5916930" y="0"/>
                  </a:lnTo>
                </a:path>
              </a:pathLst>
            </a:custGeom>
            <a:ln w="17780">
              <a:solidFill>
                <a:srgbClr val="000000"/>
              </a:solidFill>
            </a:ln>
          </p:spPr>
          <p:txBody>
            <a:bodyPr wrap="square" lIns="0" tIns="0" rIns="0" bIns="0" rtlCol="0"/>
            <a:lstStyle/>
            <a:p>
              <a:endParaRPr/>
            </a:p>
          </p:txBody>
        </p:sp>
        <p:sp>
          <p:nvSpPr>
            <p:cNvPr id="8" name="object 8"/>
            <p:cNvSpPr/>
            <p:nvPr/>
          </p:nvSpPr>
          <p:spPr>
            <a:xfrm>
              <a:off x="3056889" y="3530600"/>
              <a:ext cx="1297940" cy="1108710"/>
            </a:xfrm>
            <a:custGeom>
              <a:avLst/>
              <a:gdLst/>
              <a:ahLst/>
              <a:cxnLst/>
              <a:rect l="l" t="t" r="r" b="b"/>
              <a:pathLst>
                <a:path w="1297939" h="1108710">
                  <a:moveTo>
                    <a:pt x="0" y="0"/>
                  </a:moveTo>
                  <a:lnTo>
                    <a:pt x="1297939" y="0"/>
                  </a:lnTo>
                  <a:lnTo>
                    <a:pt x="1297939" y="1108710"/>
                  </a:lnTo>
                  <a:lnTo>
                    <a:pt x="0" y="1108710"/>
                  </a:lnTo>
                  <a:lnTo>
                    <a:pt x="0" y="0"/>
                  </a:lnTo>
                  <a:close/>
                </a:path>
              </a:pathLst>
            </a:custGeom>
            <a:ln w="25400">
              <a:solidFill>
                <a:srgbClr val="000000"/>
              </a:solidFill>
            </a:ln>
          </p:spPr>
          <p:txBody>
            <a:bodyPr wrap="square" lIns="0" tIns="0" rIns="0" bIns="0" rtlCol="0"/>
            <a:lstStyle/>
            <a:p>
              <a:endParaRPr/>
            </a:p>
          </p:txBody>
        </p:sp>
        <p:sp>
          <p:nvSpPr>
            <p:cNvPr id="9" name="object 9"/>
            <p:cNvSpPr/>
            <p:nvPr/>
          </p:nvSpPr>
          <p:spPr>
            <a:xfrm>
              <a:off x="2954019"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10" name="object 10"/>
            <p:cNvSpPr/>
            <p:nvPr/>
          </p:nvSpPr>
          <p:spPr>
            <a:xfrm>
              <a:off x="2833369" y="4424680"/>
              <a:ext cx="180340" cy="0"/>
            </a:xfrm>
            <a:custGeom>
              <a:avLst/>
              <a:gdLst/>
              <a:ahLst/>
              <a:cxnLst/>
              <a:rect l="l" t="t" r="r" b="b"/>
              <a:pathLst>
                <a:path w="180339">
                  <a:moveTo>
                    <a:pt x="180340" y="0"/>
                  </a:moveTo>
                  <a:lnTo>
                    <a:pt x="0" y="0"/>
                  </a:lnTo>
                </a:path>
              </a:pathLst>
            </a:custGeom>
            <a:ln w="25400">
              <a:solidFill>
                <a:srgbClr val="000000"/>
              </a:solidFill>
            </a:ln>
          </p:spPr>
          <p:txBody>
            <a:bodyPr wrap="square" lIns="0" tIns="0" rIns="0" bIns="0" rtlCol="0"/>
            <a:lstStyle/>
            <a:p>
              <a:endParaRPr/>
            </a:p>
          </p:txBody>
        </p:sp>
        <p:sp>
          <p:nvSpPr>
            <p:cNvPr id="11" name="object 11"/>
            <p:cNvSpPr/>
            <p:nvPr/>
          </p:nvSpPr>
          <p:spPr>
            <a:xfrm>
              <a:off x="2970529" y="4157980"/>
              <a:ext cx="104139" cy="86360"/>
            </a:xfrm>
            <a:custGeom>
              <a:avLst/>
              <a:gdLst/>
              <a:ahLst/>
              <a:cxnLst/>
              <a:rect l="l" t="t" r="r" b="b"/>
              <a:pathLst>
                <a:path w="104139" h="86360">
                  <a:moveTo>
                    <a:pt x="0" y="0"/>
                  </a:moveTo>
                  <a:lnTo>
                    <a:pt x="0" y="86360"/>
                  </a:lnTo>
                  <a:lnTo>
                    <a:pt x="104139" y="43180"/>
                  </a:lnTo>
                  <a:lnTo>
                    <a:pt x="0" y="0"/>
                  </a:lnTo>
                  <a:close/>
                </a:path>
              </a:pathLst>
            </a:custGeom>
            <a:solidFill>
              <a:srgbClr val="430000"/>
            </a:solidFill>
          </p:spPr>
          <p:txBody>
            <a:bodyPr wrap="square" lIns="0" tIns="0" rIns="0" bIns="0" rtlCol="0"/>
            <a:lstStyle/>
            <a:p>
              <a:endParaRPr/>
            </a:p>
          </p:txBody>
        </p:sp>
        <p:sp>
          <p:nvSpPr>
            <p:cNvPr id="12" name="object 12"/>
            <p:cNvSpPr/>
            <p:nvPr/>
          </p:nvSpPr>
          <p:spPr>
            <a:xfrm>
              <a:off x="2687319" y="4201160"/>
              <a:ext cx="353060" cy="0"/>
            </a:xfrm>
            <a:custGeom>
              <a:avLst/>
              <a:gdLst/>
              <a:ahLst/>
              <a:cxnLst/>
              <a:rect l="l" t="t" r="r" b="b"/>
              <a:pathLst>
                <a:path w="353060">
                  <a:moveTo>
                    <a:pt x="353060" y="0"/>
                  </a:moveTo>
                  <a:lnTo>
                    <a:pt x="0" y="0"/>
                  </a:lnTo>
                </a:path>
              </a:pathLst>
            </a:custGeom>
            <a:ln w="17780">
              <a:solidFill>
                <a:srgbClr val="430000"/>
              </a:solidFill>
            </a:ln>
          </p:spPr>
          <p:txBody>
            <a:bodyPr wrap="square" lIns="0" tIns="0" rIns="0" bIns="0" rtlCol="0"/>
            <a:lstStyle/>
            <a:p>
              <a:endParaRPr/>
            </a:p>
          </p:txBody>
        </p:sp>
        <p:sp>
          <p:nvSpPr>
            <p:cNvPr id="13" name="object 13"/>
            <p:cNvSpPr/>
            <p:nvPr/>
          </p:nvSpPr>
          <p:spPr>
            <a:xfrm>
              <a:off x="2833369" y="41579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5" name="object 15"/>
          <p:cNvSpPr txBox="1"/>
          <p:nvPr/>
        </p:nvSpPr>
        <p:spPr>
          <a:xfrm>
            <a:off x="4395471" y="419735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6" name="object 16"/>
          <p:cNvSpPr txBox="1"/>
          <p:nvPr/>
        </p:nvSpPr>
        <p:spPr>
          <a:xfrm>
            <a:off x="5557521" y="3689350"/>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1</a:t>
            </a:r>
            <a:endParaRPr sz="950">
              <a:latin typeface="Arial"/>
              <a:cs typeface="Arial"/>
            </a:endParaRPr>
          </a:p>
        </p:txBody>
      </p:sp>
      <p:sp>
        <p:nvSpPr>
          <p:cNvPr id="17" name="object 17"/>
          <p:cNvSpPr txBox="1"/>
          <p:nvPr/>
        </p:nvSpPr>
        <p:spPr>
          <a:xfrm>
            <a:off x="5557521" y="4188459"/>
            <a:ext cx="28257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R</a:t>
            </a:r>
            <a:r>
              <a:rPr sz="950" b="1" spc="65" dirty="0">
                <a:latin typeface="Arial"/>
                <a:cs typeface="Arial"/>
              </a:rPr>
              <a:t>D</a:t>
            </a:r>
            <a:r>
              <a:rPr sz="950" b="1" spc="-5" dirty="0">
                <a:latin typeface="Arial"/>
                <a:cs typeface="Arial"/>
              </a:rPr>
              <a:t>2</a:t>
            </a:r>
            <a:endParaRPr sz="950">
              <a:latin typeface="Arial"/>
              <a:cs typeface="Arial"/>
            </a:endParaRPr>
          </a:p>
        </p:txBody>
      </p:sp>
      <p:sp>
        <p:nvSpPr>
          <p:cNvPr id="18" name="object 18"/>
          <p:cNvSpPr txBox="1"/>
          <p:nvPr/>
        </p:nvSpPr>
        <p:spPr>
          <a:xfrm>
            <a:off x="4627880" y="3646170"/>
            <a:ext cx="281305" cy="402590"/>
          </a:xfrm>
          <a:prstGeom prst="rect">
            <a:avLst/>
          </a:prstGeom>
        </p:spPr>
        <p:txBody>
          <a:bodyPr vert="horz" wrap="square" lIns="0" tIns="12700" rIns="0" bIns="0" rtlCol="0">
            <a:spAutoFit/>
          </a:bodyPr>
          <a:lstStyle/>
          <a:p>
            <a:pPr marL="12700">
              <a:spcBef>
                <a:spcPts val="100"/>
              </a:spcBef>
            </a:pPr>
            <a:r>
              <a:rPr sz="950" b="1" spc="55" dirty="0">
                <a:latin typeface="Arial"/>
                <a:cs typeface="Arial"/>
              </a:rPr>
              <a:t>R</a:t>
            </a:r>
            <a:r>
              <a:rPr sz="950" b="1" spc="45" dirty="0">
                <a:latin typeface="Arial"/>
                <a:cs typeface="Arial"/>
              </a:rPr>
              <a:t>N</a:t>
            </a:r>
            <a:r>
              <a:rPr sz="950" b="1" spc="-5" dirty="0">
                <a:latin typeface="Arial"/>
                <a:cs typeface="Arial"/>
              </a:rPr>
              <a:t>1</a:t>
            </a:r>
            <a:endParaRPr sz="950">
              <a:latin typeface="Arial"/>
              <a:cs typeface="Arial"/>
            </a:endParaRPr>
          </a:p>
          <a:p>
            <a:pPr marL="12700">
              <a:spcBef>
                <a:spcPts val="690"/>
              </a:spcBef>
            </a:pPr>
            <a:r>
              <a:rPr sz="950" b="1" spc="55" dirty="0">
                <a:latin typeface="Arial"/>
                <a:cs typeface="Arial"/>
              </a:rPr>
              <a:t>R</a:t>
            </a:r>
            <a:r>
              <a:rPr sz="950" b="1" spc="45" dirty="0">
                <a:latin typeface="Arial"/>
                <a:cs typeface="Arial"/>
              </a:rPr>
              <a:t>N</a:t>
            </a:r>
            <a:r>
              <a:rPr sz="950" b="1" spc="-5" dirty="0">
                <a:latin typeface="Arial"/>
                <a:cs typeface="Arial"/>
              </a:rPr>
              <a:t>2</a:t>
            </a:r>
            <a:endParaRPr sz="950">
              <a:latin typeface="Arial"/>
              <a:cs typeface="Arial"/>
            </a:endParaRPr>
          </a:p>
        </p:txBody>
      </p:sp>
      <p:sp>
        <p:nvSpPr>
          <p:cNvPr id="19" name="object 19"/>
          <p:cNvSpPr txBox="1"/>
          <p:nvPr/>
        </p:nvSpPr>
        <p:spPr>
          <a:xfrm>
            <a:off x="4627880" y="4110990"/>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N</a:t>
            </a:r>
            <a:endParaRPr sz="950">
              <a:latin typeface="Arial"/>
              <a:cs typeface="Arial"/>
            </a:endParaRPr>
          </a:p>
        </p:txBody>
      </p:sp>
      <p:sp>
        <p:nvSpPr>
          <p:cNvPr id="20" name="object 20"/>
          <p:cNvSpPr txBox="1"/>
          <p:nvPr/>
        </p:nvSpPr>
        <p:spPr>
          <a:xfrm>
            <a:off x="4627880" y="4309109"/>
            <a:ext cx="233045" cy="159018"/>
          </a:xfrm>
          <a:prstGeom prst="rect">
            <a:avLst/>
          </a:prstGeom>
        </p:spPr>
        <p:txBody>
          <a:bodyPr vert="horz" wrap="square" lIns="0" tIns="12700" rIns="0" bIns="0" rtlCol="0">
            <a:spAutoFit/>
          </a:bodyPr>
          <a:lstStyle/>
          <a:p>
            <a:pPr marL="12700">
              <a:spcBef>
                <a:spcPts val="100"/>
              </a:spcBef>
            </a:pPr>
            <a:r>
              <a:rPr sz="950" b="1" spc="45" dirty="0">
                <a:latin typeface="Arial"/>
                <a:cs typeface="Arial"/>
              </a:rPr>
              <a:t>W</a:t>
            </a:r>
            <a:r>
              <a:rPr sz="950" b="1" spc="-5" dirty="0">
                <a:latin typeface="Arial"/>
                <a:cs typeface="Arial"/>
              </a:rPr>
              <a:t>D</a:t>
            </a:r>
            <a:endParaRPr sz="950">
              <a:latin typeface="Arial"/>
              <a:cs typeface="Arial"/>
            </a:endParaRPr>
          </a:p>
        </p:txBody>
      </p:sp>
      <p:sp>
        <p:nvSpPr>
          <p:cNvPr id="21" name="object 21"/>
          <p:cNvSpPr txBox="1"/>
          <p:nvPr/>
        </p:nvSpPr>
        <p:spPr>
          <a:xfrm>
            <a:off x="4912360" y="3973830"/>
            <a:ext cx="76390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R</a:t>
            </a:r>
            <a:r>
              <a:rPr sz="1200" b="1" spc="-160" dirty="0">
                <a:latin typeface="Arial"/>
                <a:cs typeface="Arial"/>
              </a:rPr>
              <a:t> </a:t>
            </a:r>
            <a:r>
              <a:rPr sz="1200" b="1" spc="5" dirty="0">
                <a:latin typeface="Arial"/>
                <a:cs typeface="Arial"/>
              </a:rPr>
              <a:t>e</a:t>
            </a:r>
            <a:r>
              <a:rPr sz="1200" b="1" spc="-160" dirty="0">
                <a:latin typeface="Arial"/>
                <a:cs typeface="Arial"/>
              </a:rPr>
              <a:t> </a:t>
            </a:r>
            <a:r>
              <a:rPr sz="1200" b="1" spc="70" dirty="0">
                <a:latin typeface="Arial"/>
                <a:cs typeface="Arial"/>
              </a:rPr>
              <a:t>giste</a:t>
            </a:r>
            <a:r>
              <a:rPr sz="1200" b="1" spc="-145" dirty="0">
                <a:latin typeface="Arial"/>
                <a:cs typeface="Arial"/>
              </a:rPr>
              <a:t> </a:t>
            </a:r>
            <a:r>
              <a:rPr sz="1200" b="1" spc="5" dirty="0">
                <a:latin typeface="Arial"/>
                <a:cs typeface="Arial"/>
              </a:rPr>
              <a:t>r</a:t>
            </a:r>
            <a:endParaRPr sz="1200">
              <a:latin typeface="Arial"/>
              <a:cs typeface="Arial"/>
            </a:endParaRPr>
          </a:p>
        </p:txBody>
      </p:sp>
      <p:sp>
        <p:nvSpPr>
          <p:cNvPr id="22" name="object 22"/>
          <p:cNvSpPr txBox="1"/>
          <p:nvPr/>
        </p:nvSpPr>
        <p:spPr>
          <a:xfrm>
            <a:off x="5092700" y="4128771"/>
            <a:ext cx="325120" cy="200055"/>
          </a:xfrm>
          <a:prstGeom prst="rect">
            <a:avLst/>
          </a:prstGeom>
        </p:spPr>
        <p:txBody>
          <a:bodyPr vert="horz" wrap="square" lIns="0" tIns="15240" rIns="0" bIns="0" rtlCol="0">
            <a:spAutoFit/>
          </a:bodyPr>
          <a:lstStyle/>
          <a:p>
            <a:pPr marL="12700">
              <a:spcBef>
                <a:spcPts val="120"/>
              </a:spcBef>
            </a:pPr>
            <a:r>
              <a:rPr sz="1200" b="1" spc="140" dirty="0">
                <a:latin typeface="Arial"/>
                <a:cs typeface="Arial"/>
              </a:rPr>
              <a:t>F</a:t>
            </a:r>
            <a:r>
              <a:rPr sz="1200" b="1" spc="65" dirty="0">
                <a:latin typeface="Arial"/>
                <a:cs typeface="Arial"/>
              </a:rPr>
              <a:t>i</a:t>
            </a:r>
            <a:r>
              <a:rPr sz="1200" b="1" spc="55" dirty="0">
                <a:latin typeface="Arial"/>
                <a:cs typeface="Arial"/>
              </a:rPr>
              <a:t>l</a:t>
            </a:r>
            <a:r>
              <a:rPr sz="1200" b="1" spc="5" dirty="0">
                <a:latin typeface="Arial"/>
                <a:cs typeface="Arial"/>
              </a:rPr>
              <a:t>e</a:t>
            </a:r>
            <a:endParaRPr sz="1200">
              <a:latin typeface="Arial"/>
              <a:cs typeface="Arial"/>
            </a:endParaRPr>
          </a:p>
        </p:txBody>
      </p:sp>
      <p:grpSp>
        <p:nvGrpSpPr>
          <p:cNvPr id="23" name="object 23"/>
          <p:cNvGrpSpPr/>
          <p:nvPr/>
        </p:nvGrpSpPr>
        <p:grpSpPr>
          <a:xfrm>
            <a:off x="5849620" y="3526790"/>
            <a:ext cx="2269490" cy="1125220"/>
            <a:chOff x="4325620" y="3526790"/>
            <a:chExt cx="2269490" cy="1125220"/>
          </a:xfrm>
        </p:grpSpPr>
        <p:sp>
          <p:nvSpPr>
            <p:cNvPr id="24" name="object 24"/>
            <p:cNvSpPr/>
            <p:nvPr/>
          </p:nvSpPr>
          <p:spPr>
            <a:xfrm>
              <a:off x="5542280" y="3539490"/>
              <a:ext cx="481330" cy="1099820"/>
            </a:xfrm>
            <a:custGeom>
              <a:avLst/>
              <a:gdLst/>
              <a:ahLst/>
              <a:cxnLst/>
              <a:rect l="l" t="t" r="r" b="b"/>
              <a:pathLst>
                <a:path w="481329" h="1099820">
                  <a:moveTo>
                    <a:pt x="0" y="0"/>
                  </a:moveTo>
                  <a:lnTo>
                    <a:pt x="0" y="463550"/>
                  </a:lnTo>
                  <a:lnTo>
                    <a:pt x="77470" y="541020"/>
                  </a:lnTo>
                  <a:lnTo>
                    <a:pt x="0" y="618490"/>
                  </a:lnTo>
                  <a:lnTo>
                    <a:pt x="0" y="1083310"/>
                  </a:lnTo>
                  <a:lnTo>
                    <a:pt x="464820" y="850900"/>
                  </a:lnTo>
                  <a:lnTo>
                    <a:pt x="464820" y="232410"/>
                  </a:lnTo>
                  <a:lnTo>
                    <a:pt x="0" y="0"/>
                  </a:lnTo>
                  <a:close/>
                </a:path>
                <a:path w="481329" h="1099820">
                  <a:moveTo>
                    <a:pt x="17780" y="16510"/>
                  </a:moveTo>
                  <a:lnTo>
                    <a:pt x="17780" y="481330"/>
                  </a:lnTo>
                  <a:lnTo>
                    <a:pt x="95250" y="558800"/>
                  </a:lnTo>
                  <a:lnTo>
                    <a:pt x="17780" y="636270"/>
                  </a:lnTo>
                  <a:lnTo>
                    <a:pt x="17780" y="1099820"/>
                  </a:lnTo>
                  <a:lnTo>
                    <a:pt x="481330" y="868680"/>
                  </a:lnTo>
                  <a:lnTo>
                    <a:pt x="481330" y="248920"/>
                  </a:lnTo>
                  <a:lnTo>
                    <a:pt x="17780" y="16510"/>
                  </a:lnTo>
                  <a:close/>
                </a:path>
              </a:pathLst>
            </a:custGeom>
            <a:ln w="25400">
              <a:solidFill>
                <a:srgbClr val="000000"/>
              </a:solidFill>
            </a:ln>
          </p:spPr>
          <p:txBody>
            <a:bodyPr wrap="square" lIns="0" tIns="0" rIns="0" bIns="0" rtlCol="0"/>
            <a:lstStyle/>
            <a:p>
              <a:endParaRPr/>
            </a:p>
          </p:txBody>
        </p:sp>
        <p:sp>
          <p:nvSpPr>
            <p:cNvPr id="25" name="object 25"/>
            <p:cNvSpPr/>
            <p:nvPr/>
          </p:nvSpPr>
          <p:spPr>
            <a:xfrm>
              <a:off x="5430520" y="371983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26" name="object 26"/>
            <p:cNvSpPr/>
            <p:nvPr/>
          </p:nvSpPr>
          <p:spPr>
            <a:xfrm>
              <a:off x="4338320" y="3771900"/>
              <a:ext cx="2244090" cy="308610"/>
            </a:xfrm>
            <a:custGeom>
              <a:avLst/>
              <a:gdLst/>
              <a:ahLst/>
              <a:cxnLst/>
              <a:rect l="l" t="t" r="r" b="b"/>
              <a:pathLst>
                <a:path w="2244090" h="308610">
                  <a:moveTo>
                    <a:pt x="0" y="0"/>
                  </a:moveTo>
                  <a:lnTo>
                    <a:pt x="157479" y="0"/>
                  </a:lnTo>
                </a:path>
                <a:path w="2244090" h="308610">
                  <a:moveTo>
                    <a:pt x="309879" y="0"/>
                  </a:moveTo>
                  <a:lnTo>
                    <a:pt x="1151889" y="0"/>
                  </a:lnTo>
                </a:path>
                <a:path w="2244090" h="308610">
                  <a:moveTo>
                    <a:pt x="1668779" y="308610"/>
                  </a:moveTo>
                  <a:lnTo>
                    <a:pt x="1910079" y="308610"/>
                  </a:lnTo>
                </a:path>
                <a:path w="2244090" h="308610">
                  <a:moveTo>
                    <a:pt x="2062479" y="308610"/>
                  </a:moveTo>
                  <a:lnTo>
                    <a:pt x="2244089" y="308610"/>
                  </a:lnTo>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7122160" y="3784601"/>
            <a:ext cx="368935" cy="200055"/>
          </a:xfrm>
          <a:prstGeom prst="rect">
            <a:avLst/>
          </a:prstGeom>
        </p:spPr>
        <p:txBody>
          <a:bodyPr vert="horz" wrap="square" lIns="0" tIns="15240" rIns="0" bIns="0" rtlCol="0">
            <a:spAutoFit/>
          </a:bodyPr>
          <a:lstStyle/>
          <a:p>
            <a:pPr marL="12700">
              <a:spcBef>
                <a:spcPts val="120"/>
              </a:spcBef>
            </a:pPr>
            <a:r>
              <a:rPr sz="1200" b="1" spc="10" dirty="0">
                <a:latin typeface="Arial"/>
                <a:cs typeface="Arial"/>
              </a:rPr>
              <a:t>A</a:t>
            </a:r>
            <a:r>
              <a:rPr sz="1200" b="1" spc="-190" dirty="0">
                <a:latin typeface="Arial"/>
                <a:cs typeface="Arial"/>
              </a:rPr>
              <a:t> </a:t>
            </a:r>
            <a:r>
              <a:rPr sz="1200" b="1" spc="5" dirty="0">
                <a:latin typeface="Arial"/>
                <a:cs typeface="Arial"/>
              </a:rPr>
              <a:t>LU</a:t>
            </a:r>
            <a:endParaRPr sz="1200">
              <a:latin typeface="Arial"/>
              <a:cs typeface="Arial"/>
            </a:endParaRPr>
          </a:p>
        </p:txBody>
      </p:sp>
      <p:grpSp>
        <p:nvGrpSpPr>
          <p:cNvPr id="28" name="object 28"/>
          <p:cNvGrpSpPr/>
          <p:nvPr/>
        </p:nvGrpSpPr>
        <p:grpSpPr>
          <a:xfrm>
            <a:off x="3569970" y="3173729"/>
            <a:ext cx="7070090" cy="3044190"/>
            <a:chOff x="2045970" y="3173729"/>
            <a:chExt cx="7070090" cy="3044190"/>
          </a:xfrm>
        </p:grpSpPr>
        <p:sp>
          <p:nvSpPr>
            <p:cNvPr id="29" name="object 29"/>
            <p:cNvSpPr/>
            <p:nvPr/>
          </p:nvSpPr>
          <p:spPr>
            <a:xfrm>
              <a:off x="2833370" y="4424679"/>
              <a:ext cx="6269990" cy="1780539"/>
            </a:xfrm>
            <a:custGeom>
              <a:avLst/>
              <a:gdLst/>
              <a:ahLst/>
              <a:cxnLst/>
              <a:rect l="l" t="t" r="r" b="b"/>
              <a:pathLst>
                <a:path w="6269990" h="1780539">
                  <a:moveTo>
                    <a:pt x="6269989" y="1780540"/>
                  </a:moveTo>
                  <a:lnTo>
                    <a:pt x="0" y="1780540"/>
                  </a:lnTo>
                </a:path>
                <a:path w="6269990" h="1780539">
                  <a:moveTo>
                    <a:pt x="6269989" y="464820"/>
                  </a:moveTo>
                  <a:lnTo>
                    <a:pt x="6269989" y="1780540"/>
                  </a:lnTo>
                </a:path>
                <a:path w="6269990" h="1780539">
                  <a:moveTo>
                    <a:pt x="0" y="0"/>
                  </a:moveTo>
                  <a:lnTo>
                    <a:pt x="0" y="1780540"/>
                  </a:lnTo>
                </a:path>
              </a:pathLst>
            </a:custGeom>
            <a:ln w="25400">
              <a:solidFill>
                <a:srgbClr val="000000"/>
              </a:solidFill>
            </a:ln>
          </p:spPr>
          <p:txBody>
            <a:bodyPr wrap="square" lIns="0" tIns="0" rIns="0" bIns="0" rtlCol="0"/>
            <a:lstStyle/>
            <a:p>
              <a:endParaRPr/>
            </a:p>
          </p:txBody>
        </p:sp>
        <p:sp>
          <p:nvSpPr>
            <p:cNvPr id="30" name="object 30"/>
            <p:cNvSpPr/>
            <p:nvPr/>
          </p:nvSpPr>
          <p:spPr>
            <a:xfrm>
              <a:off x="2413000" y="3728719"/>
              <a:ext cx="110489" cy="0"/>
            </a:xfrm>
            <a:custGeom>
              <a:avLst/>
              <a:gdLst/>
              <a:ahLst/>
              <a:cxnLst/>
              <a:rect l="l" t="t" r="r" b="b"/>
              <a:pathLst>
                <a:path w="110489">
                  <a:moveTo>
                    <a:pt x="0" y="0"/>
                  </a:moveTo>
                  <a:lnTo>
                    <a:pt x="110489" y="0"/>
                  </a:lnTo>
                </a:path>
              </a:pathLst>
            </a:custGeom>
            <a:ln w="25400">
              <a:solidFill>
                <a:srgbClr val="430000"/>
              </a:solidFill>
            </a:ln>
          </p:spPr>
          <p:txBody>
            <a:bodyPr wrap="square" lIns="0" tIns="0" rIns="0" bIns="0" rtlCol="0"/>
            <a:lstStyle/>
            <a:p>
              <a:endParaRPr/>
            </a:p>
          </p:txBody>
        </p:sp>
        <p:sp>
          <p:nvSpPr>
            <p:cNvPr id="31" name="object 31"/>
            <p:cNvSpPr/>
            <p:nvPr/>
          </p:nvSpPr>
          <p:spPr>
            <a:xfrm>
              <a:off x="5043170" y="421893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32" name="object 32"/>
            <p:cNvSpPr/>
            <p:nvPr/>
          </p:nvSpPr>
          <p:spPr>
            <a:xfrm>
              <a:off x="4338320" y="4269739"/>
              <a:ext cx="765810" cy="0"/>
            </a:xfrm>
            <a:custGeom>
              <a:avLst/>
              <a:gdLst/>
              <a:ahLst/>
              <a:cxnLst/>
              <a:rect l="l" t="t" r="r" b="b"/>
              <a:pathLst>
                <a:path w="765810">
                  <a:moveTo>
                    <a:pt x="0" y="0"/>
                  </a:moveTo>
                  <a:lnTo>
                    <a:pt x="157479" y="0"/>
                  </a:lnTo>
                </a:path>
                <a:path w="765810">
                  <a:moveTo>
                    <a:pt x="309879" y="0"/>
                  </a:moveTo>
                  <a:lnTo>
                    <a:pt x="765809" y="0"/>
                  </a:lnTo>
                </a:path>
              </a:pathLst>
            </a:custGeom>
            <a:ln w="25400">
              <a:solidFill>
                <a:srgbClr val="000000"/>
              </a:solidFill>
            </a:ln>
          </p:spPr>
          <p:txBody>
            <a:bodyPr wrap="square" lIns="0" tIns="0" rIns="0" bIns="0" rtlCol="0"/>
            <a:lstStyle/>
            <a:p>
              <a:endParaRPr/>
            </a:p>
          </p:txBody>
        </p:sp>
        <p:sp>
          <p:nvSpPr>
            <p:cNvPr id="33" name="object 33"/>
            <p:cNvSpPr/>
            <p:nvPr/>
          </p:nvSpPr>
          <p:spPr>
            <a:xfrm>
              <a:off x="5043170" y="4527549"/>
              <a:ext cx="120650" cy="104139"/>
            </a:xfrm>
            <a:custGeom>
              <a:avLst/>
              <a:gdLst/>
              <a:ahLst/>
              <a:cxnLst/>
              <a:rect l="l" t="t" r="r" b="b"/>
              <a:pathLst>
                <a:path w="120650" h="104139">
                  <a:moveTo>
                    <a:pt x="0" y="0"/>
                  </a:moveTo>
                  <a:lnTo>
                    <a:pt x="0" y="104139"/>
                  </a:lnTo>
                  <a:lnTo>
                    <a:pt x="120650" y="52069"/>
                  </a:lnTo>
                  <a:lnTo>
                    <a:pt x="0" y="0"/>
                  </a:lnTo>
                  <a:close/>
                </a:path>
              </a:pathLst>
            </a:custGeom>
            <a:solidFill>
              <a:srgbClr val="000000"/>
            </a:solidFill>
          </p:spPr>
          <p:txBody>
            <a:bodyPr wrap="square" lIns="0" tIns="0" rIns="0" bIns="0" rtlCol="0"/>
            <a:lstStyle/>
            <a:p>
              <a:endParaRPr/>
            </a:p>
          </p:txBody>
        </p:sp>
        <p:sp>
          <p:nvSpPr>
            <p:cNvPr id="34" name="object 34"/>
            <p:cNvSpPr/>
            <p:nvPr/>
          </p:nvSpPr>
          <p:spPr>
            <a:xfrm>
              <a:off x="4803140" y="3186429"/>
              <a:ext cx="300990" cy="1858010"/>
            </a:xfrm>
            <a:custGeom>
              <a:avLst/>
              <a:gdLst/>
              <a:ahLst/>
              <a:cxnLst/>
              <a:rect l="l" t="t" r="r" b="b"/>
              <a:pathLst>
                <a:path w="300989" h="1858010">
                  <a:moveTo>
                    <a:pt x="300989" y="1393190"/>
                  </a:moveTo>
                  <a:lnTo>
                    <a:pt x="0" y="1393190"/>
                  </a:lnTo>
                </a:path>
                <a:path w="300989" h="1858010">
                  <a:moveTo>
                    <a:pt x="0" y="0"/>
                  </a:moveTo>
                  <a:lnTo>
                    <a:pt x="0" y="1858010"/>
                  </a:lnTo>
                </a:path>
              </a:pathLst>
            </a:custGeom>
            <a:ln w="25400">
              <a:solidFill>
                <a:srgbClr val="000000"/>
              </a:solidFill>
            </a:ln>
          </p:spPr>
          <p:txBody>
            <a:bodyPr wrap="square" lIns="0" tIns="0" rIns="0" bIns="0" rtlCol="0"/>
            <a:lstStyle/>
            <a:p>
              <a:endParaRPr/>
            </a:p>
          </p:txBody>
        </p:sp>
        <p:sp>
          <p:nvSpPr>
            <p:cNvPr id="35" name="object 35"/>
            <p:cNvSpPr/>
            <p:nvPr/>
          </p:nvSpPr>
          <p:spPr>
            <a:xfrm>
              <a:off x="3907790" y="4691379"/>
              <a:ext cx="293370" cy="722630"/>
            </a:xfrm>
            <a:custGeom>
              <a:avLst/>
              <a:gdLst/>
              <a:ahLst/>
              <a:cxnLst/>
              <a:rect l="l" t="t" r="r" b="b"/>
              <a:pathLst>
                <a:path w="293370" h="722629">
                  <a:moveTo>
                    <a:pt x="147320" y="0"/>
                  </a:moveTo>
                  <a:lnTo>
                    <a:pt x="193233" y="7945"/>
                  </a:lnTo>
                  <a:lnTo>
                    <a:pt x="233293" y="30032"/>
                  </a:lnTo>
                  <a:lnTo>
                    <a:pt x="265003" y="63642"/>
                  </a:lnTo>
                  <a:lnTo>
                    <a:pt x="285861" y="106151"/>
                  </a:lnTo>
                  <a:lnTo>
                    <a:pt x="293370" y="154940"/>
                  </a:lnTo>
                  <a:lnTo>
                    <a:pt x="293370" y="567690"/>
                  </a:lnTo>
                  <a:lnTo>
                    <a:pt x="285861" y="616478"/>
                  </a:lnTo>
                  <a:lnTo>
                    <a:pt x="265003" y="658987"/>
                  </a:lnTo>
                  <a:lnTo>
                    <a:pt x="233293" y="692597"/>
                  </a:lnTo>
                  <a:lnTo>
                    <a:pt x="193233" y="714684"/>
                  </a:lnTo>
                  <a:lnTo>
                    <a:pt x="147320" y="722630"/>
                  </a:lnTo>
                  <a:lnTo>
                    <a:pt x="100787" y="714684"/>
                  </a:lnTo>
                  <a:lnTo>
                    <a:pt x="60350" y="692597"/>
                  </a:lnTo>
                  <a:lnTo>
                    <a:pt x="28447" y="658987"/>
                  </a:lnTo>
                  <a:lnTo>
                    <a:pt x="7518" y="616478"/>
                  </a:lnTo>
                  <a:lnTo>
                    <a:pt x="0" y="567690"/>
                  </a:lnTo>
                  <a:lnTo>
                    <a:pt x="0" y="154940"/>
                  </a:lnTo>
                  <a:lnTo>
                    <a:pt x="7518" y="106151"/>
                  </a:lnTo>
                  <a:lnTo>
                    <a:pt x="28448" y="63642"/>
                  </a:lnTo>
                  <a:lnTo>
                    <a:pt x="60350" y="30032"/>
                  </a:lnTo>
                  <a:lnTo>
                    <a:pt x="100787" y="7945"/>
                  </a:lnTo>
                  <a:lnTo>
                    <a:pt x="147320" y="0"/>
                  </a:lnTo>
                  <a:close/>
                </a:path>
              </a:pathLst>
            </a:custGeom>
            <a:ln w="3175">
              <a:solidFill>
                <a:srgbClr val="000000"/>
              </a:solidFill>
            </a:ln>
          </p:spPr>
          <p:txBody>
            <a:bodyPr wrap="square" lIns="0" tIns="0" rIns="0" bIns="0" rtlCol="0"/>
            <a:lstStyle/>
            <a:p>
              <a:endParaRPr/>
            </a:p>
          </p:txBody>
        </p:sp>
        <p:sp>
          <p:nvSpPr>
            <p:cNvPr id="36" name="object 36"/>
            <p:cNvSpPr/>
            <p:nvPr/>
          </p:nvSpPr>
          <p:spPr>
            <a:xfrm>
              <a:off x="2058670" y="3728719"/>
              <a:ext cx="189230" cy="0"/>
            </a:xfrm>
            <a:custGeom>
              <a:avLst/>
              <a:gdLst/>
              <a:ahLst/>
              <a:cxnLst/>
              <a:rect l="l" t="t" r="r" b="b"/>
              <a:pathLst>
                <a:path w="189230">
                  <a:moveTo>
                    <a:pt x="0" y="0"/>
                  </a:moveTo>
                  <a:lnTo>
                    <a:pt x="189230" y="0"/>
                  </a:lnTo>
                </a:path>
              </a:pathLst>
            </a:custGeom>
            <a:ln w="25400">
              <a:solidFill>
                <a:srgbClr val="430000"/>
              </a:solidFill>
            </a:ln>
          </p:spPr>
          <p:txBody>
            <a:bodyPr wrap="square" lIns="0" tIns="0" rIns="0" bIns="0" rtlCol="0"/>
            <a:lstStyle/>
            <a:p>
              <a:endParaRPr/>
            </a:p>
          </p:txBody>
        </p:sp>
      </p:grpSp>
      <p:sp>
        <p:nvSpPr>
          <p:cNvPr id="37" name="object 37"/>
          <p:cNvSpPr txBox="1"/>
          <p:nvPr/>
        </p:nvSpPr>
        <p:spPr>
          <a:xfrm>
            <a:off x="5532121" y="4712970"/>
            <a:ext cx="112395" cy="685800"/>
          </a:xfrm>
          <a:prstGeom prst="rect">
            <a:avLst/>
          </a:prstGeom>
        </p:spPr>
        <p:txBody>
          <a:bodyPr vert="horz" wrap="square" lIns="0" tIns="28575" rIns="0" bIns="0" rtlCol="0">
            <a:spAutoFit/>
          </a:bodyPr>
          <a:lstStyle/>
          <a:p>
            <a:pPr marL="12700" marR="5080" algn="just">
              <a:lnSpc>
                <a:spcPct val="89000"/>
              </a:lnSpc>
              <a:spcBef>
                <a:spcPts val="225"/>
              </a:spcBef>
            </a:pPr>
            <a:r>
              <a:rPr sz="950" b="1" spc="-5" dirty="0">
                <a:latin typeface="Arial"/>
                <a:cs typeface="Arial"/>
              </a:rPr>
              <a:t>E  X  T  N  D</a:t>
            </a:r>
            <a:endParaRPr sz="950">
              <a:latin typeface="Arial"/>
              <a:cs typeface="Arial"/>
            </a:endParaRPr>
          </a:p>
        </p:txBody>
      </p:sp>
      <p:sp>
        <p:nvSpPr>
          <p:cNvPr id="38" name="object 38"/>
          <p:cNvSpPr/>
          <p:nvPr/>
        </p:nvSpPr>
        <p:spPr>
          <a:xfrm>
            <a:off x="5166359" y="5010150"/>
            <a:ext cx="77470" cy="77470"/>
          </a:xfrm>
          <a:custGeom>
            <a:avLst/>
            <a:gdLst/>
            <a:ahLst/>
            <a:cxnLst/>
            <a:rect l="l" t="t" r="r" b="b"/>
            <a:pathLst>
              <a:path w="77470" h="77470">
                <a:moveTo>
                  <a:pt x="77469" y="0"/>
                </a:moveTo>
                <a:lnTo>
                  <a:pt x="0" y="77469"/>
                </a:lnTo>
              </a:path>
            </a:pathLst>
          </a:custGeom>
          <a:ln w="8890">
            <a:solidFill>
              <a:srgbClr val="430000"/>
            </a:solidFill>
          </a:ln>
        </p:spPr>
        <p:txBody>
          <a:bodyPr wrap="square" lIns="0" tIns="0" rIns="0" bIns="0" rtlCol="0"/>
          <a:lstStyle/>
          <a:p>
            <a:endParaRPr/>
          </a:p>
        </p:txBody>
      </p:sp>
      <p:sp>
        <p:nvSpPr>
          <p:cNvPr id="39" name="object 39"/>
          <p:cNvSpPr txBox="1"/>
          <p:nvPr/>
        </p:nvSpPr>
        <p:spPr>
          <a:xfrm>
            <a:off x="5161280" y="4867910"/>
            <a:ext cx="144145" cy="137217"/>
          </a:xfrm>
          <a:prstGeom prst="rect">
            <a:avLst/>
          </a:prstGeom>
        </p:spPr>
        <p:txBody>
          <a:bodyPr vert="horz" wrap="square" lIns="0" tIns="13970" rIns="0" bIns="0" rtlCol="0">
            <a:spAutoFit/>
          </a:bodyPr>
          <a:lstStyle/>
          <a:p>
            <a:pPr marL="12700">
              <a:spcBef>
                <a:spcPts val="110"/>
              </a:spcBef>
            </a:pPr>
            <a:r>
              <a:rPr sz="800" spc="30" dirty="0">
                <a:latin typeface="Arial"/>
                <a:cs typeface="Arial"/>
              </a:rPr>
              <a:t>1</a:t>
            </a:r>
            <a:r>
              <a:rPr sz="800" spc="5" dirty="0">
                <a:latin typeface="Arial"/>
                <a:cs typeface="Arial"/>
              </a:rPr>
              <a:t>6</a:t>
            </a:r>
            <a:endParaRPr sz="800">
              <a:latin typeface="Arial"/>
              <a:cs typeface="Arial"/>
            </a:endParaRPr>
          </a:p>
        </p:txBody>
      </p:sp>
      <p:grpSp>
        <p:nvGrpSpPr>
          <p:cNvPr id="40" name="object 40"/>
          <p:cNvGrpSpPr/>
          <p:nvPr/>
        </p:nvGrpSpPr>
        <p:grpSpPr>
          <a:xfrm>
            <a:off x="4034790" y="4992370"/>
            <a:ext cx="1831975" cy="102870"/>
            <a:chOff x="2510789" y="4992370"/>
            <a:chExt cx="1831975" cy="102870"/>
          </a:xfrm>
        </p:grpSpPr>
        <p:sp>
          <p:nvSpPr>
            <p:cNvPr id="41" name="object 41"/>
            <p:cNvSpPr/>
            <p:nvPr/>
          </p:nvSpPr>
          <p:spPr>
            <a:xfrm>
              <a:off x="3804919" y="4992370"/>
              <a:ext cx="120650" cy="102870"/>
            </a:xfrm>
            <a:custGeom>
              <a:avLst/>
              <a:gdLst/>
              <a:ahLst/>
              <a:cxnLst/>
              <a:rect l="l" t="t" r="r" b="b"/>
              <a:pathLst>
                <a:path w="120650" h="102870">
                  <a:moveTo>
                    <a:pt x="0" y="0"/>
                  </a:moveTo>
                  <a:lnTo>
                    <a:pt x="0" y="102869"/>
                  </a:lnTo>
                  <a:lnTo>
                    <a:pt x="120650" y="52069"/>
                  </a:lnTo>
                  <a:lnTo>
                    <a:pt x="0" y="0"/>
                  </a:lnTo>
                  <a:close/>
                </a:path>
              </a:pathLst>
            </a:custGeom>
            <a:solidFill>
              <a:srgbClr val="430000"/>
            </a:solidFill>
          </p:spPr>
          <p:txBody>
            <a:bodyPr wrap="square" lIns="0" tIns="0" rIns="0" bIns="0" rtlCol="0"/>
            <a:lstStyle/>
            <a:p>
              <a:endParaRPr/>
            </a:p>
          </p:txBody>
        </p:sp>
        <p:sp>
          <p:nvSpPr>
            <p:cNvPr id="42" name="object 42"/>
            <p:cNvSpPr/>
            <p:nvPr/>
          </p:nvSpPr>
          <p:spPr>
            <a:xfrm>
              <a:off x="2523489" y="5044440"/>
              <a:ext cx="1342390" cy="0"/>
            </a:xfrm>
            <a:custGeom>
              <a:avLst/>
              <a:gdLst/>
              <a:ahLst/>
              <a:cxnLst/>
              <a:rect l="l" t="t" r="r" b="b"/>
              <a:pathLst>
                <a:path w="1342389">
                  <a:moveTo>
                    <a:pt x="1342389" y="0"/>
                  </a:moveTo>
                  <a:lnTo>
                    <a:pt x="0" y="0"/>
                  </a:lnTo>
                </a:path>
              </a:pathLst>
            </a:custGeom>
            <a:ln w="25400">
              <a:solidFill>
                <a:srgbClr val="430000"/>
              </a:solidFill>
            </a:ln>
          </p:spPr>
          <p:txBody>
            <a:bodyPr wrap="square" lIns="0" tIns="0" rIns="0" bIns="0" rtlCol="0"/>
            <a:lstStyle/>
            <a:p>
              <a:endParaRPr/>
            </a:p>
          </p:txBody>
        </p:sp>
        <p:sp>
          <p:nvSpPr>
            <p:cNvPr id="43" name="object 43"/>
            <p:cNvSpPr/>
            <p:nvPr/>
          </p:nvSpPr>
          <p:spPr>
            <a:xfrm>
              <a:off x="4260850" y="5010150"/>
              <a:ext cx="77470" cy="77470"/>
            </a:xfrm>
            <a:custGeom>
              <a:avLst/>
              <a:gdLst/>
              <a:ahLst/>
              <a:cxnLst/>
              <a:rect l="l" t="t" r="r" b="b"/>
              <a:pathLst>
                <a:path w="77470" h="77470">
                  <a:moveTo>
                    <a:pt x="77470" y="0"/>
                  </a:moveTo>
                  <a:lnTo>
                    <a:pt x="0" y="77469"/>
                  </a:lnTo>
                </a:path>
              </a:pathLst>
            </a:custGeom>
            <a:ln w="8890">
              <a:solidFill>
                <a:srgbClr val="000000"/>
              </a:solidFill>
            </a:ln>
          </p:spPr>
          <p:txBody>
            <a:bodyPr wrap="square" lIns="0" tIns="0" rIns="0" bIns="0" rtlCol="0"/>
            <a:lstStyle/>
            <a:p>
              <a:endParaRPr/>
            </a:p>
          </p:txBody>
        </p:sp>
      </p:grpSp>
      <p:sp>
        <p:nvSpPr>
          <p:cNvPr id="44" name="object 44"/>
          <p:cNvSpPr txBox="1"/>
          <p:nvPr/>
        </p:nvSpPr>
        <p:spPr>
          <a:xfrm>
            <a:off x="5746751" y="4867910"/>
            <a:ext cx="142875" cy="137217"/>
          </a:xfrm>
          <a:prstGeom prst="rect">
            <a:avLst/>
          </a:prstGeom>
        </p:spPr>
        <p:txBody>
          <a:bodyPr vert="horz" wrap="square" lIns="0" tIns="13970" rIns="0" bIns="0" rtlCol="0">
            <a:spAutoFit/>
          </a:bodyPr>
          <a:lstStyle/>
          <a:p>
            <a:pPr marL="12700">
              <a:spcBef>
                <a:spcPts val="110"/>
              </a:spcBef>
            </a:pPr>
            <a:r>
              <a:rPr sz="800" spc="20" dirty="0">
                <a:latin typeface="Arial"/>
                <a:cs typeface="Arial"/>
              </a:rPr>
              <a:t>3</a:t>
            </a:r>
            <a:r>
              <a:rPr sz="800" spc="5" dirty="0">
                <a:latin typeface="Arial"/>
                <a:cs typeface="Arial"/>
              </a:rPr>
              <a:t>2</a:t>
            </a:r>
            <a:endParaRPr sz="800">
              <a:latin typeface="Arial"/>
              <a:cs typeface="Arial"/>
            </a:endParaRPr>
          </a:p>
        </p:txBody>
      </p:sp>
      <p:grpSp>
        <p:nvGrpSpPr>
          <p:cNvPr id="45" name="object 45"/>
          <p:cNvGrpSpPr/>
          <p:nvPr/>
        </p:nvGrpSpPr>
        <p:grpSpPr>
          <a:xfrm>
            <a:off x="4034789" y="3716020"/>
            <a:ext cx="6605270" cy="1590040"/>
            <a:chOff x="2510789" y="3716020"/>
            <a:chExt cx="6605270" cy="1590040"/>
          </a:xfrm>
        </p:grpSpPr>
        <p:sp>
          <p:nvSpPr>
            <p:cNvPr id="46" name="object 46"/>
            <p:cNvSpPr/>
            <p:nvPr/>
          </p:nvSpPr>
          <p:spPr>
            <a:xfrm>
              <a:off x="4183379" y="5044440"/>
              <a:ext cx="619760" cy="0"/>
            </a:xfrm>
            <a:custGeom>
              <a:avLst/>
              <a:gdLst/>
              <a:ahLst/>
              <a:cxnLst/>
              <a:rect l="l" t="t" r="r" b="b"/>
              <a:pathLst>
                <a:path w="619760">
                  <a:moveTo>
                    <a:pt x="0" y="0"/>
                  </a:moveTo>
                  <a:lnTo>
                    <a:pt x="312420" y="0"/>
                  </a:lnTo>
                </a:path>
                <a:path w="619760">
                  <a:moveTo>
                    <a:pt x="464820" y="0"/>
                  </a:moveTo>
                  <a:lnTo>
                    <a:pt x="619760" y="0"/>
                  </a:lnTo>
                </a:path>
              </a:pathLst>
            </a:custGeom>
            <a:ln w="25400">
              <a:solidFill>
                <a:srgbClr val="000000"/>
              </a:solidFill>
            </a:ln>
          </p:spPr>
          <p:txBody>
            <a:bodyPr wrap="square" lIns="0" tIns="0" rIns="0" bIns="0" rtlCol="0"/>
            <a:lstStyle/>
            <a:p>
              <a:endParaRPr/>
            </a:p>
          </p:txBody>
        </p:sp>
        <p:sp>
          <p:nvSpPr>
            <p:cNvPr id="47" name="object 47"/>
            <p:cNvSpPr/>
            <p:nvPr/>
          </p:nvSpPr>
          <p:spPr>
            <a:xfrm>
              <a:off x="2523489" y="3728720"/>
              <a:ext cx="0" cy="1315720"/>
            </a:xfrm>
            <a:custGeom>
              <a:avLst/>
              <a:gdLst/>
              <a:ahLst/>
              <a:cxnLst/>
              <a:rect l="l" t="t" r="r" b="b"/>
              <a:pathLst>
                <a:path h="1315720">
                  <a:moveTo>
                    <a:pt x="0" y="0"/>
                  </a:moveTo>
                  <a:lnTo>
                    <a:pt x="0" y="1315719"/>
                  </a:lnTo>
                </a:path>
              </a:pathLst>
            </a:custGeom>
            <a:ln w="25400">
              <a:solidFill>
                <a:srgbClr val="430000"/>
              </a:solidFill>
            </a:ln>
          </p:spPr>
          <p:txBody>
            <a:bodyPr wrap="square" lIns="0" tIns="0" rIns="0" bIns="0" rtlCol="0"/>
            <a:lstStyle/>
            <a:p>
              <a:endParaRPr/>
            </a:p>
          </p:txBody>
        </p:sp>
        <p:sp>
          <p:nvSpPr>
            <p:cNvPr id="48" name="object 48"/>
            <p:cNvSpPr/>
            <p:nvPr/>
          </p:nvSpPr>
          <p:spPr>
            <a:xfrm>
              <a:off x="6805930" y="4184650"/>
              <a:ext cx="2297430" cy="1108710"/>
            </a:xfrm>
            <a:custGeom>
              <a:avLst/>
              <a:gdLst/>
              <a:ahLst/>
              <a:cxnLst/>
              <a:rect l="l" t="t" r="r" b="b"/>
              <a:pathLst>
                <a:path w="2297429" h="1108710">
                  <a:moveTo>
                    <a:pt x="0" y="0"/>
                  </a:moveTo>
                  <a:lnTo>
                    <a:pt x="1187450" y="0"/>
                  </a:lnTo>
                  <a:lnTo>
                    <a:pt x="1187450" y="1108710"/>
                  </a:lnTo>
                  <a:lnTo>
                    <a:pt x="0" y="1108710"/>
                  </a:lnTo>
                  <a:lnTo>
                    <a:pt x="0" y="0"/>
                  </a:lnTo>
                  <a:close/>
                </a:path>
                <a:path w="2297429" h="1108710">
                  <a:moveTo>
                    <a:pt x="2297429" y="704850"/>
                  </a:moveTo>
                  <a:lnTo>
                    <a:pt x="2142490" y="704850"/>
                  </a:lnTo>
                </a:path>
              </a:pathLst>
            </a:custGeom>
            <a:ln w="25400">
              <a:solidFill>
                <a:srgbClr val="000000"/>
              </a:solidFill>
            </a:ln>
          </p:spPr>
          <p:txBody>
            <a:bodyPr wrap="square" lIns="0" tIns="0" rIns="0" bIns="0" rtlCol="0"/>
            <a:lstStyle/>
            <a:p>
              <a:endParaRPr/>
            </a:p>
          </p:txBody>
        </p:sp>
        <p:sp>
          <p:nvSpPr>
            <p:cNvPr id="49" name="object 49"/>
            <p:cNvSpPr/>
            <p:nvPr/>
          </p:nvSpPr>
          <p:spPr>
            <a:xfrm>
              <a:off x="6703060" y="4373880"/>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0" name="object 50"/>
            <p:cNvSpPr/>
            <p:nvPr/>
          </p:nvSpPr>
          <p:spPr>
            <a:xfrm>
              <a:off x="6582410" y="4424680"/>
              <a:ext cx="181610" cy="0"/>
            </a:xfrm>
            <a:custGeom>
              <a:avLst/>
              <a:gdLst/>
              <a:ahLst/>
              <a:cxnLst/>
              <a:rect l="l" t="t" r="r" b="b"/>
              <a:pathLst>
                <a:path w="181609">
                  <a:moveTo>
                    <a:pt x="181610" y="0"/>
                  </a:moveTo>
                  <a:lnTo>
                    <a:pt x="0" y="0"/>
                  </a:lnTo>
                </a:path>
              </a:pathLst>
            </a:custGeom>
            <a:ln w="25400">
              <a:solidFill>
                <a:srgbClr val="000000"/>
              </a:solidFill>
            </a:ln>
          </p:spPr>
          <p:txBody>
            <a:bodyPr wrap="square" lIns="0" tIns="0" rIns="0" bIns="0" rtlCol="0"/>
            <a:lstStyle/>
            <a:p>
              <a:endParaRPr/>
            </a:p>
          </p:txBody>
        </p:sp>
      </p:grpSp>
      <p:sp>
        <p:nvSpPr>
          <p:cNvPr id="51" name="object 51"/>
          <p:cNvSpPr txBox="1"/>
          <p:nvPr/>
        </p:nvSpPr>
        <p:spPr>
          <a:xfrm>
            <a:off x="8361681" y="4322633"/>
            <a:ext cx="1143635" cy="775335"/>
          </a:xfrm>
          <a:prstGeom prst="rect">
            <a:avLst/>
          </a:prstGeom>
        </p:spPr>
        <p:txBody>
          <a:bodyPr vert="horz" wrap="square" lIns="0" tIns="33020" rIns="0" bIns="0" rtlCol="0">
            <a:spAutoFit/>
          </a:bodyPr>
          <a:lstStyle/>
          <a:p>
            <a:pPr marL="38100">
              <a:spcBef>
                <a:spcPts val="260"/>
              </a:spcBef>
            </a:pPr>
            <a:r>
              <a:rPr sz="950" b="1" spc="20" dirty="0">
                <a:latin typeface="Arial"/>
                <a:cs typeface="Arial"/>
              </a:rPr>
              <a:t>ADDR</a:t>
            </a:r>
            <a:endParaRPr sz="950">
              <a:latin typeface="Arial"/>
              <a:cs typeface="Arial"/>
            </a:endParaRPr>
          </a:p>
          <a:p>
            <a:pPr marL="364490">
              <a:lnSpc>
                <a:spcPts val="1330"/>
              </a:lnSpc>
              <a:spcBef>
                <a:spcPts val="229"/>
              </a:spcBef>
            </a:pPr>
            <a:r>
              <a:rPr sz="1200" b="1" spc="90" dirty="0">
                <a:latin typeface="Arial"/>
                <a:cs typeface="Arial"/>
              </a:rPr>
              <a:t>Data</a:t>
            </a:r>
            <a:endParaRPr sz="1200">
              <a:latin typeface="Arial"/>
              <a:cs typeface="Arial"/>
            </a:endParaRPr>
          </a:p>
          <a:p>
            <a:pPr marL="243840">
              <a:lnSpc>
                <a:spcPts val="1330"/>
              </a:lnSpc>
            </a:pPr>
            <a:r>
              <a:rPr sz="1200" b="1" spc="80" dirty="0">
                <a:latin typeface="Arial"/>
                <a:cs typeface="Arial"/>
              </a:rPr>
              <a:t>Me</a:t>
            </a:r>
            <a:r>
              <a:rPr sz="1200" b="1" spc="-170" dirty="0">
                <a:latin typeface="Arial"/>
                <a:cs typeface="Arial"/>
              </a:rPr>
              <a:t> </a:t>
            </a:r>
            <a:r>
              <a:rPr sz="1200" b="1" spc="70" dirty="0">
                <a:latin typeface="Arial"/>
                <a:cs typeface="Arial"/>
              </a:rPr>
              <a:t>mory</a:t>
            </a:r>
            <a:r>
              <a:rPr sz="1425" b="1" spc="104" baseline="23391" dirty="0">
                <a:latin typeface="Arial"/>
                <a:cs typeface="Arial"/>
              </a:rPr>
              <a:t>RD</a:t>
            </a:r>
            <a:endParaRPr sz="1425" baseline="23391">
              <a:latin typeface="Arial"/>
              <a:cs typeface="Arial"/>
            </a:endParaRPr>
          </a:p>
          <a:p>
            <a:pPr marL="38100">
              <a:spcBef>
                <a:spcPts val="570"/>
              </a:spcBef>
            </a:pPr>
            <a:r>
              <a:rPr sz="950" b="1" spc="15" dirty="0">
                <a:latin typeface="Arial"/>
                <a:cs typeface="Arial"/>
              </a:rPr>
              <a:t>WD</a:t>
            </a:r>
            <a:endParaRPr sz="950">
              <a:latin typeface="Arial"/>
              <a:cs typeface="Arial"/>
            </a:endParaRPr>
          </a:p>
        </p:txBody>
      </p:sp>
      <p:grpSp>
        <p:nvGrpSpPr>
          <p:cNvPr id="52" name="object 52"/>
          <p:cNvGrpSpPr/>
          <p:nvPr/>
        </p:nvGrpSpPr>
        <p:grpSpPr>
          <a:xfrm>
            <a:off x="3613786" y="3689985"/>
            <a:ext cx="4505325" cy="1873885"/>
            <a:chOff x="2089785" y="3689984"/>
            <a:chExt cx="4505325" cy="1873885"/>
          </a:xfrm>
        </p:grpSpPr>
        <p:sp>
          <p:nvSpPr>
            <p:cNvPr id="53" name="object 53"/>
            <p:cNvSpPr/>
            <p:nvPr/>
          </p:nvSpPr>
          <p:spPr>
            <a:xfrm>
              <a:off x="6582410" y="4080509"/>
              <a:ext cx="0" cy="1470660"/>
            </a:xfrm>
            <a:custGeom>
              <a:avLst/>
              <a:gdLst/>
              <a:ahLst/>
              <a:cxnLst/>
              <a:rect l="l" t="t" r="r" b="b"/>
              <a:pathLst>
                <a:path h="1470660">
                  <a:moveTo>
                    <a:pt x="0" y="0"/>
                  </a:moveTo>
                  <a:lnTo>
                    <a:pt x="0" y="1470659"/>
                  </a:lnTo>
                </a:path>
              </a:pathLst>
            </a:custGeom>
            <a:ln w="25400">
              <a:solidFill>
                <a:srgbClr val="000000"/>
              </a:solidFill>
            </a:ln>
          </p:spPr>
          <p:txBody>
            <a:bodyPr wrap="square" lIns="0" tIns="0" rIns="0" bIns="0" rtlCol="0"/>
            <a:lstStyle/>
            <a:p>
              <a:endParaRPr/>
            </a:p>
          </p:txBody>
        </p:sp>
        <p:sp>
          <p:nvSpPr>
            <p:cNvPr id="54" name="object 54"/>
            <p:cNvSpPr/>
            <p:nvPr/>
          </p:nvSpPr>
          <p:spPr>
            <a:xfrm>
              <a:off x="5430519" y="4373879"/>
              <a:ext cx="120650" cy="102870"/>
            </a:xfrm>
            <a:custGeom>
              <a:avLst/>
              <a:gdLst/>
              <a:ahLst/>
              <a:cxnLst/>
              <a:rect l="l" t="t" r="r" b="b"/>
              <a:pathLst>
                <a:path w="120650" h="102870">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55" name="object 55"/>
            <p:cNvSpPr/>
            <p:nvPr/>
          </p:nvSpPr>
          <p:spPr>
            <a:xfrm>
              <a:off x="5147310" y="4157979"/>
              <a:ext cx="342900" cy="558800"/>
            </a:xfrm>
            <a:custGeom>
              <a:avLst/>
              <a:gdLst/>
              <a:ahLst/>
              <a:cxnLst/>
              <a:rect l="l" t="t" r="r" b="b"/>
              <a:pathLst>
                <a:path w="342900" h="558800">
                  <a:moveTo>
                    <a:pt x="342900" y="266700"/>
                  </a:moveTo>
                  <a:lnTo>
                    <a:pt x="196850" y="266700"/>
                  </a:lnTo>
                </a:path>
                <a:path w="342900" h="558800">
                  <a:moveTo>
                    <a:pt x="0" y="0"/>
                  </a:moveTo>
                  <a:lnTo>
                    <a:pt x="0" y="542290"/>
                  </a:lnTo>
                  <a:lnTo>
                    <a:pt x="153669" y="430530"/>
                  </a:lnTo>
                  <a:lnTo>
                    <a:pt x="153669" y="120650"/>
                  </a:lnTo>
                  <a:lnTo>
                    <a:pt x="0" y="0"/>
                  </a:lnTo>
                  <a:close/>
                </a:path>
                <a:path w="342900" h="558800">
                  <a:moveTo>
                    <a:pt x="16510" y="17780"/>
                  </a:moveTo>
                  <a:lnTo>
                    <a:pt x="16510" y="558800"/>
                  </a:lnTo>
                  <a:lnTo>
                    <a:pt x="171450" y="447040"/>
                  </a:lnTo>
                  <a:lnTo>
                    <a:pt x="171450" y="138430"/>
                  </a:lnTo>
                  <a:lnTo>
                    <a:pt x="16510" y="17780"/>
                  </a:lnTo>
                  <a:close/>
                </a:path>
              </a:pathLst>
            </a:custGeom>
            <a:ln w="25400">
              <a:solidFill>
                <a:srgbClr val="000000"/>
              </a:solidFill>
            </a:ln>
          </p:spPr>
          <p:txBody>
            <a:bodyPr wrap="square" lIns="0" tIns="0" rIns="0" bIns="0" rtlCol="0"/>
            <a:lstStyle/>
            <a:p>
              <a:endParaRPr/>
            </a:p>
          </p:txBody>
        </p:sp>
        <p:sp>
          <p:nvSpPr>
            <p:cNvPr id="56" name="object 56"/>
            <p:cNvSpPr/>
            <p:nvPr/>
          </p:nvSpPr>
          <p:spPr>
            <a:xfrm>
              <a:off x="2094230" y="3694429"/>
              <a:ext cx="76200" cy="77470"/>
            </a:xfrm>
            <a:custGeom>
              <a:avLst/>
              <a:gdLst/>
              <a:ahLst/>
              <a:cxnLst/>
              <a:rect l="l" t="t" r="r" b="b"/>
              <a:pathLst>
                <a:path w="76200" h="77470">
                  <a:moveTo>
                    <a:pt x="76200" y="0"/>
                  </a:moveTo>
                  <a:lnTo>
                    <a:pt x="0" y="77470"/>
                  </a:lnTo>
                </a:path>
              </a:pathLst>
            </a:custGeom>
            <a:ln w="8890">
              <a:solidFill>
                <a:srgbClr val="430000"/>
              </a:solidFill>
            </a:ln>
          </p:spPr>
          <p:txBody>
            <a:bodyPr wrap="square" lIns="0" tIns="0" rIns="0" bIns="0" rtlCol="0"/>
            <a:lstStyle/>
            <a:p>
              <a:endParaRPr/>
            </a:p>
          </p:txBody>
        </p:sp>
      </p:grpSp>
      <p:sp>
        <p:nvSpPr>
          <p:cNvPr id="57" name="object 57"/>
          <p:cNvSpPr txBox="1"/>
          <p:nvPr/>
        </p:nvSpPr>
        <p:spPr>
          <a:xfrm>
            <a:off x="6709410" y="4274820"/>
            <a:ext cx="97155" cy="335280"/>
          </a:xfrm>
          <a:prstGeom prst="rect">
            <a:avLst/>
          </a:prstGeom>
        </p:spPr>
        <p:txBody>
          <a:bodyPr vert="horz" wrap="square" lIns="0" tIns="12700" rIns="0" bIns="0" rtlCol="0">
            <a:spAutoFit/>
          </a:bodyPr>
          <a:lstStyle/>
          <a:p>
            <a:pPr marL="12700" marR="5080" algn="just">
              <a:lnSpc>
                <a:spcPct val="103800"/>
              </a:lnSpc>
              <a:spcBef>
                <a:spcPts val="100"/>
              </a:spcBef>
            </a:pPr>
            <a:r>
              <a:rPr sz="650" b="1" spc="10" dirty="0">
                <a:latin typeface="Arial"/>
                <a:cs typeface="Arial"/>
              </a:rPr>
              <a:t>M  U  X</a:t>
            </a:r>
            <a:endParaRPr sz="650">
              <a:latin typeface="Arial"/>
              <a:cs typeface="Arial"/>
            </a:endParaRPr>
          </a:p>
        </p:txBody>
      </p:sp>
      <p:grpSp>
        <p:nvGrpSpPr>
          <p:cNvPr id="58" name="object 58"/>
          <p:cNvGrpSpPr/>
          <p:nvPr/>
        </p:nvGrpSpPr>
        <p:grpSpPr>
          <a:xfrm>
            <a:off x="6391909" y="3023236"/>
            <a:ext cx="3934460" cy="2540635"/>
            <a:chOff x="4867909" y="3023235"/>
            <a:chExt cx="3934460" cy="2540635"/>
          </a:xfrm>
        </p:grpSpPr>
        <p:sp>
          <p:nvSpPr>
            <p:cNvPr id="59" name="object 59"/>
            <p:cNvSpPr/>
            <p:nvPr/>
          </p:nvSpPr>
          <p:spPr>
            <a:xfrm>
              <a:off x="8681719" y="4682489"/>
              <a:ext cx="120650" cy="104139"/>
            </a:xfrm>
            <a:custGeom>
              <a:avLst/>
              <a:gdLst/>
              <a:ahLst/>
              <a:cxnLst/>
              <a:rect l="l" t="t" r="r" b="b"/>
              <a:pathLst>
                <a:path w="120650" h="104139">
                  <a:moveTo>
                    <a:pt x="0" y="0"/>
                  </a:moveTo>
                  <a:lnTo>
                    <a:pt x="0" y="104140"/>
                  </a:lnTo>
                  <a:lnTo>
                    <a:pt x="120650" y="52070"/>
                  </a:lnTo>
                  <a:lnTo>
                    <a:pt x="0" y="0"/>
                  </a:lnTo>
                  <a:close/>
                </a:path>
              </a:pathLst>
            </a:custGeom>
            <a:solidFill>
              <a:srgbClr val="000000"/>
            </a:solidFill>
          </p:spPr>
          <p:txBody>
            <a:bodyPr wrap="square" lIns="0" tIns="0" rIns="0" bIns="0" rtlCol="0"/>
            <a:lstStyle/>
            <a:p>
              <a:endParaRPr/>
            </a:p>
          </p:txBody>
        </p:sp>
        <p:sp>
          <p:nvSpPr>
            <p:cNvPr id="60" name="object 60"/>
            <p:cNvSpPr/>
            <p:nvPr/>
          </p:nvSpPr>
          <p:spPr>
            <a:xfrm>
              <a:off x="7976869" y="4734560"/>
              <a:ext cx="764540" cy="0"/>
            </a:xfrm>
            <a:custGeom>
              <a:avLst/>
              <a:gdLst/>
              <a:ahLst/>
              <a:cxnLst/>
              <a:rect l="l" t="t" r="r" b="b"/>
              <a:pathLst>
                <a:path w="764540">
                  <a:moveTo>
                    <a:pt x="0" y="0"/>
                  </a:moveTo>
                  <a:lnTo>
                    <a:pt x="176529" y="0"/>
                  </a:lnTo>
                </a:path>
                <a:path w="764540">
                  <a:moveTo>
                    <a:pt x="328929" y="0"/>
                  </a:moveTo>
                  <a:lnTo>
                    <a:pt x="764539" y="0"/>
                  </a:lnTo>
                </a:path>
              </a:pathLst>
            </a:custGeom>
            <a:ln w="25400">
              <a:solidFill>
                <a:srgbClr val="000000"/>
              </a:solidFill>
            </a:ln>
          </p:spPr>
          <p:txBody>
            <a:bodyPr wrap="square" lIns="0" tIns="0" rIns="0" bIns="0" rtlCol="0"/>
            <a:lstStyle/>
            <a:p>
              <a:endParaRPr/>
            </a:p>
          </p:txBody>
        </p:sp>
        <p:sp>
          <p:nvSpPr>
            <p:cNvPr id="61" name="object 61"/>
            <p:cNvSpPr/>
            <p:nvPr/>
          </p:nvSpPr>
          <p:spPr>
            <a:xfrm>
              <a:off x="868171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2" name="object 62"/>
            <p:cNvSpPr/>
            <p:nvPr/>
          </p:nvSpPr>
          <p:spPr>
            <a:xfrm>
              <a:off x="8440419" y="5010150"/>
              <a:ext cx="300990" cy="0"/>
            </a:xfrm>
            <a:custGeom>
              <a:avLst/>
              <a:gdLst/>
              <a:ahLst/>
              <a:cxnLst/>
              <a:rect l="l" t="t" r="r" b="b"/>
              <a:pathLst>
                <a:path w="300990">
                  <a:moveTo>
                    <a:pt x="300989" y="0"/>
                  </a:moveTo>
                  <a:lnTo>
                    <a:pt x="0" y="0"/>
                  </a:lnTo>
                </a:path>
              </a:pathLst>
            </a:custGeom>
            <a:ln w="25400">
              <a:solidFill>
                <a:srgbClr val="000000"/>
              </a:solidFill>
            </a:ln>
          </p:spPr>
          <p:txBody>
            <a:bodyPr wrap="square" lIns="0" tIns="0" rIns="0" bIns="0" rtlCol="0"/>
            <a:lstStyle/>
            <a:p>
              <a:endParaRPr/>
            </a:p>
          </p:txBody>
        </p:sp>
        <p:sp>
          <p:nvSpPr>
            <p:cNvPr id="63" name="object 63"/>
            <p:cNvSpPr/>
            <p:nvPr/>
          </p:nvSpPr>
          <p:spPr>
            <a:xfrm>
              <a:off x="6703059" y="4958080"/>
              <a:ext cx="120650" cy="102870"/>
            </a:xfrm>
            <a:custGeom>
              <a:avLst/>
              <a:gdLst/>
              <a:ahLst/>
              <a:cxnLst/>
              <a:rect l="l" t="t" r="r" b="b"/>
              <a:pathLst>
                <a:path w="120650" h="102870">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64" name="object 64"/>
            <p:cNvSpPr/>
            <p:nvPr/>
          </p:nvSpPr>
          <p:spPr>
            <a:xfrm>
              <a:off x="4923789" y="4269740"/>
              <a:ext cx="1840230" cy="740410"/>
            </a:xfrm>
            <a:custGeom>
              <a:avLst/>
              <a:gdLst/>
              <a:ahLst/>
              <a:cxnLst/>
              <a:rect l="l" t="t" r="r" b="b"/>
              <a:pathLst>
                <a:path w="1840229" h="740410">
                  <a:moveTo>
                    <a:pt x="0" y="740410"/>
                  </a:moveTo>
                  <a:lnTo>
                    <a:pt x="1324610" y="740410"/>
                  </a:lnTo>
                </a:path>
                <a:path w="1840229" h="740410">
                  <a:moveTo>
                    <a:pt x="1477010" y="740410"/>
                  </a:moveTo>
                  <a:lnTo>
                    <a:pt x="1840230" y="740410"/>
                  </a:lnTo>
                </a:path>
                <a:path w="1840229" h="740410">
                  <a:moveTo>
                    <a:pt x="0" y="0"/>
                  </a:moveTo>
                  <a:lnTo>
                    <a:pt x="0" y="740410"/>
                  </a:lnTo>
                </a:path>
              </a:pathLst>
            </a:custGeom>
            <a:ln w="25400">
              <a:solidFill>
                <a:srgbClr val="000000"/>
              </a:solidFill>
            </a:ln>
          </p:spPr>
          <p:txBody>
            <a:bodyPr wrap="square" lIns="0" tIns="0" rIns="0" bIns="0" rtlCol="0"/>
            <a:lstStyle/>
            <a:p>
              <a:endParaRPr/>
            </a:p>
          </p:txBody>
        </p:sp>
        <p:sp>
          <p:nvSpPr>
            <p:cNvPr id="65" name="object 65"/>
            <p:cNvSpPr/>
            <p:nvPr/>
          </p:nvSpPr>
          <p:spPr>
            <a:xfrm>
              <a:off x="4867909" y="4231640"/>
              <a:ext cx="93979" cy="76200"/>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6582409" y="5010150"/>
              <a:ext cx="1858010" cy="541020"/>
            </a:xfrm>
            <a:custGeom>
              <a:avLst/>
              <a:gdLst/>
              <a:ahLst/>
              <a:cxnLst/>
              <a:rect l="l" t="t" r="r" b="b"/>
              <a:pathLst>
                <a:path w="1858009" h="541020">
                  <a:moveTo>
                    <a:pt x="0" y="541019"/>
                  </a:moveTo>
                  <a:lnTo>
                    <a:pt x="1570990" y="541019"/>
                  </a:lnTo>
                </a:path>
                <a:path w="1858009" h="541020">
                  <a:moveTo>
                    <a:pt x="1723390" y="541019"/>
                  </a:moveTo>
                  <a:lnTo>
                    <a:pt x="1858010" y="541019"/>
                  </a:lnTo>
                </a:path>
                <a:path w="1858009" h="541020">
                  <a:moveTo>
                    <a:pt x="1858010" y="0"/>
                  </a:moveTo>
                  <a:lnTo>
                    <a:pt x="1858010" y="541019"/>
                  </a:lnTo>
                </a:path>
              </a:pathLst>
            </a:custGeom>
            <a:ln w="25400">
              <a:solidFill>
                <a:srgbClr val="000000"/>
              </a:solidFill>
            </a:ln>
          </p:spPr>
          <p:txBody>
            <a:bodyPr wrap="square" lIns="0" tIns="0" rIns="0" bIns="0" rtlCol="0"/>
            <a:lstStyle/>
            <a:p>
              <a:endParaRPr/>
            </a:p>
          </p:txBody>
        </p:sp>
        <p:sp>
          <p:nvSpPr>
            <p:cNvPr id="67" name="object 67"/>
            <p:cNvSpPr/>
            <p:nvPr/>
          </p:nvSpPr>
          <p:spPr>
            <a:xfrm>
              <a:off x="5619749"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68" name="object 68"/>
            <p:cNvSpPr/>
            <p:nvPr/>
          </p:nvSpPr>
          <p:spPr>
            <a:xfrm>
              <a:off x="5421629" y="3186430"/>
              <a:ext cx="257810" cy="0"/>
            </a:xfrm>
            <a:custGeom>
              <a:avLst/>
              <a:gdLst/>
              <a:ahLst/>
              <a:cxnLst/>
              <a:rect l="l" t="t" r="r" b="b"/>
              <a:pathLst>
                <a:path w="257810">
                  <a:moveTo>
                    <a:pt x="257810" y="0"/>
                  </a:moveTo>
                  <a:lnTo>
                    <a:pt x="0" y="0"/>
                  </a:lnTo>
                </a:path>
              </a:pathLst>
            </a:custGeom>
            <a:ln w="25400">
              <a:solidFill>
                <a:srgbClr val="000000"/>
              </a:solidFill>
            </a:ln>
          </p:spPr>
          <p:txBody>
            <a:bodyPr wrap="square" lIns="0" tIns="0" rIns="0" bIns="0" rtlCol="0"/>
            <a:lstStyle/>
            <a:p>
              <a:endParaRPr/>
            </a:p>
          </p:txBody>
        </p:sp>
        <p:sp>
          <p:nvSpPr>
            <p:cNvPr id="69" name="object 69"/>
            <p:cNvSpPr/>
            <p:nvPr/>
          </p:nvSpPr>
          <p:spPr>
            <a:xfrm>
              <a:off x="5026659" y="3023870"/>
              <a:ext cx="412750" cy="335280"/>
            </a:xfrm>
            <a:custGeom>
              <a:avLst/>
              <a:gdLst/>
              <a:ahLst/>
              <a:cxnLst/>
              <a:rect l="l" t="t" r="r" b="b"/>
              <a:pathLst>
                <a:path w="412750" h="335279">
                  <a:moveTo>
                    <a:pt x="154939" y="0"/>
                  </a:moveTo>
                  <a:lnTo>
                    <a:pt x="257810" y="0"/>
                  </a:lnTo>
                  <a:lnTo>
                    <a:pt x="306598" y="7813"/>
                  </a:lnTo>
                  <a:lnTo>
                    <a:pt x="349107" y="29585"/>
                  </a:lnTo>
                  <a:lnTo>
                    <a:pt x="382717" y="62819"/>
                  </a:lnTo>
                  <a:lnTo>
                    <a:pt x="404804" y="105013"/>
                  </a:lnTo>
                  <a:lnTo>
                    <a:pt x="412750" y="153669"/>
                  </a:lnTo>
                  <a:lnTo>
                    <a:pt x="412750" y="180339"/>
                  </a:lnTo>
                  <a:lnTo>
                    <a:pt x="404804" y="229128"/>
                  </a:lnTo>
                  <a:lnTo>
                    <a:pt x="382717" y="271637"/>
                  </a:lnTo>
                  <a:lnTo>
                    <a:pt x="349107" y="305247"/>
                  </a:lnTo>
                  <a:lnTo>
                    <a:pt x="306598" y="327334"/>
                  </a:lnTo>
                  <a:lnTo>
                    <a:pt x="257810" y="335279"/>
                  </a:lnTo>
                  <a:lnTo>
                    <a:pt x="154939" y="335279"/>
                  </a:lnTo>
                  <a:lnTo>
                    <a:pt x="105663" y="327334"/>
                  </a:lnTo>
                  <a:lnTo>
                    <a:pt x="63093" y="305247"/>
                  </a:lnTo>
                  <a:lnTo>
                    <a:pt x="29667" y="271637"/>
                  </a:lnTo>
                  <a:lnTo>
                    <a:pt x="7823" y="229128"/>
                  </a:lnTo>
                  <a:lnTo>
                    <a:pt x="0" y="180339"/>
                  </a:lnTo>
                  <a:lnTo>
                    <a:pt x="0" y="153669"/>
                  </a:lnTo>
                  <a:lnTo>
                    <a:pt x="7823" y="105013"/>
                  </a:lnTo>
                  <a:lnTo>
                    <a:pt x="29667" y="62819"/>
                  </a:lnTo>
                  <a:lnTo>
                    <a:pt x="63093" y="29585"/>
                  </a:lnTo>
                  <a:lnTo>
                    <a:pt x="105663" y="7813"/>
                  </a:lnTo>
                  <a:lnTo>
                    <a:pt x="154939" y="0"/>
                  </a:lnTo>
                  <a:close/>
                </a:path>
              </a:pathLst>
            </a:custGeom>
            <a:ln w="3175">
              <a:solidFill>
                <a:srgbClr val="000000"/>
              </a:solidFill>
            </a:ln>
          </p:spPr>
          <p:txBody>
            <a:bodyPr wrap="square" lIns="0" tIns="0" rIns="0" bIns="0" rtlCol="0"/>
            <a:lstStyle/>
            <a:p>
              <a:endParaRPr/>
            </a:p>
          </p:txBody>
        </p:sp>
      </p:grpSp>
      <p:sp>
        <p:nvSpPr>
          <p:cNvPr id="70" name="object 70"/>
          <p:cNvSpPr txBox="1"/>
          <p:nvPr/>
        </p:nvSpPr>
        <p:spPr>
          <a:xfrm>
            <a:off x="6572250" y="3061970"/>
            <a:ext cx="308610" cy="200055"/>
          </a:xfrm>
          <a:prstGeom prst="rect">
            <a:avLst/>
          </a:prstGeom>
        </p:spPr>
        <p:txBody>
          <a:bodyPr vert="horz" wrap="square" lIns="0" tIns="15240" rIns="0" bIns="0" rtlCol="0">
            <a:spAutoFit/>
          </a:bodyPr>
          <a:lstStyle/>
          <a:p>
            <a:pPr marL="12700">
              <a:spcBef>
                <a:spcPts val="120"/>
              </a:spcBef>
            </a:pPr>
            <a:r>
              <a:rPr sz="1200" b="1" spc="15" dirty="0">
                <a:latin typeface="Courier New"/>
                <a:cs typeface="Courier New"/>
              </a:rPr>
              <a:t>&lt;</a:t>
            </a:r>
            <a:r>
              <a:rPr sz="1200" b="1" spc="35" dirty="0">
                <a:latin typeface="Courier New"/>
                <a:cs typeface="Courier New"/>
              </a:rPr>
              <a:t>&lt;</a:t>
            </a:r>
            <a:r>
              <a:rPr sz="1200" b="1" spc="10" dirty="0">
                <a:latin typeface="Courier New"/>
                <a:cs typeface="Courier New"/>
              </a:rPr>
              <a:t>2</a:t>
            </a:r>
            <a:endParaRPr sz="1200">
              <a:latin typeface="Courier New"/>
              <a:cs typeface="Courier New"/>
            </a:endParaRPr>
          </a:p>
        </p:txBody>
      </p:sp>
      <p:grpSp>
        <p:nvGrpSpPr>
          <p:cNvPr id="71" name="object 71"/>
          <p:cNvGrpSpPr/>
          <p:nvPr/>
        </p:nvGrpSpPr>
        <p:grpSpPr>
          <a:xfrm>
            <a:off x="2435860" y="2593340"/>
            <a:ext cx="4828540" cy="2015489"/>
            <a:chOff x="911860" y="2593339"/>
            <a:chExt cx="4828540" cy="2015489"/>
          </a:xfrm>
        </p:grpSpPr>
        <p:sp>
          <p:nvSpPr>
            <p:cNvPr id="72" name="object 72"/>
            <p:cNvSpPr/>
            <p:nvPr/>
          </p:nvSpPr>
          <p:spPr>
            <a:xfrm>
              <a:off x="5619750" y="259333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73" name="object 73"/>
            <p:cNvSpPr/>
            <p:nvPr/>
          </p:nvSpPr>
          <p:spPr>
            <a:xfrm>
              <a:off x="924560" y="2645409"/>
              <a:ext cx="4754880" cy="1950720"/>
            </a:xfrm>
            <a:custGeom>
              <a:avLst/>
              <a:gdLst/>
              <a:ahLst/>
              <a:cxnLst/>
              <a:rect l="l" t="t" r="r" b="b"/>
              <a:pathLst>
                <a:path w="4754880" h="1950720">
                  <a:moveTo>
                    <a:pt x="1488440" y="0"/>
                  </a:moveTo>
                  <a:lnTo>
                    <a:pt x="3571240" y="0"/>
                  </a:lnTo>
                </a:path>
                <a:path w="4754880" h="1950720">
                  <a:moveTo>
                    <a:pt x="3723640" y="0"/>
                  </a:moveTo>
                  <a:lnTo>
                    <a:pt x="4754880" y="0"/>
                  </a:lnTo>
                </a:path>
                <a:path w="4754880" h="1950720">
                  <a:moveTo>
                    <a:pt x="0" y="842010"/>
                  </a:moveTo>
                  <a:lnTo>
                    <a:pt x="1151890" y="842010"/>
                  </a:lnTo>
                  <a:lnTo>
                    <a:pt x="1151890" y="1950720"/>
                  </a:lnTo>
                  <a:lnTo>
                    <a:pt x="0" y="1950720"/>
                  </a:lnTo>
                  <a:lnTo>
                    <a:pt x="0" y="842010"/>
                  </a:lnTo>
                  <a:close/>
                </a:path>
                <a:path w="4754880" h="1950720">
                  <a:moveTo>
                    <a:pt x="1056640" y="0"/>
                  </a:moveTo>
                  <a:lnTo>
                    <a:pt x="1323340" y="0"/>
                  </a:lnTo>
                </a:path>
              </a:pathLst>
            </a:custGeom>
            <a:ln w="25400">
              <a:solidFill>
                <a:srgbClr val="000000"/>
              </a:solidFill>
            </a:ln>
          </p:spPr>
          <p:txBody>
            <a:bodyPr wrap="square" lIns="0" tIns="0" rIns="0" bIns="0" rtlCol="0"/>
            <a:lstStyle/>
            <a:p>
              <a:endParaRPr/>
            </a:p>
          </p:txBody>
        </p:sp>
      </p:grpSp>
      <p:sp>
        <p:nvSpPr>
          <p:cNvPr id="74" name="object 74"/>
          <p:cNvSpPr txBox="1"/>
          <p:nvPr/>
        </p:nvSpPr>
        <p:spPr>
          <a:xfrm>
            <a:off x="3355340" y="3646171"/>
            <a:ext cx="400685" cy="253365"/>
          </a:xfrm>
          <a:prstGeom prst="rect">
            <a:avLst/>
          </a:prstGeom>
        </p:spPr>
        <p:txBody>
          <a:bodyPr vert="horz" wrap="square" lIns="0" tIns="12700" rIns="0" bIns="0" rtlCol="0">
            <a:spAutoFit/>
          </a:bodyPr>
          <a:lstStyle/>
          <a:p>
            <a:pPr marL="12700">
              <a:lnSpc>
                <a:spcPts val="985"/>
              </a:lnSpc>
              <a:spcBef>
                <a:spcPts val="100"/>
              </a:spcBef>
            </a:pPr>
            <a:r>
              <a:rPr sz="950" b="1" spc="25" dirty="0">
                <a:latin typeface="Arial"/>
                <a:cs typeface="Arial"/>
              </a:rPr>
              <a:t>RD</a:t>
            </a:r>
            <a:endParaRPr sz="950">
              <a:latin typeface="Arial"/>
              <a:cs typeface="Arial"/>
            </a:endParaRPr>
          </a:p>
          <a:p>
            <a:pPr marR="5080" algn="r">
              <a:lnSpc>
                <a:spcPts val="805"/>
              </a:lnSpc>
            </a:pPr>
            <a:r>
              <a:rPr sz="800" spc="20" dirty="0">
                <a:latin typeface="Arial"/>
                <a:cs typeface="Arial"/>
              </a:rPr>
              <a:t>3</a:t>
            </a:r>
            <a:r>
              <a:rPr sz="800" spc="5" dirty="0">
                <a:latin typeface="Arial"/>
                <a:cs typeface="Arial"/>
              </a:rPr>
              <a:t>2</a:t>
            </a:r>
            <a:endParaRPr sz="800">
              <a:latin typeface="Arial"/>
              <a:cs typeface="Arial"/>
            </a:endParaRPr>
          </a:p>
        </p:txBody>
      </p:sp>
      <p:sp>
        <p:nvSpPr>
          <p:cNvPr id="75" name="object 75"/>
          <p:cNvSpPr txBox="1"/>
          <p:nvPr/>
        </p:nvSpPr>
        <p:spPr>
          <a:xfrm>
            <a:off x="2607311" y="3818889"/>
            <a:ext cx="934719" cy="351378"/>
          </a:xfrm>
          <a:prstGeom prst="rect">
            <a:avLst/>
          </a:prstGeom>
        </p:spPr>
        <p:txBody>
          <a:bodyPr vert="horz" wrap="square" lIns="0" tIns="43180" rIns="0" bIns="0" rtlCol="0">
            <a:spAutoFit/>
          </a:bodyPr>
          <a:lstStyle/>
          <a:p>
            <a:pPr marL="115570" marR="5080" indent="-102870">
              <a:lnSpc>
                <a:spcPts val="1220"/>
              </a:lnSpc>
              <a:spcBef>
                <a:spcPts val="340"/>
              </a:spcBef>
            </a:pPr>
            <a:r>
              <a:rPr sz="1200" b="1" spc="125" dirty="0">
                <a:latin typeface="Arial"/>
                <a:cs typeface="Arial"/>
              </a:rPr>
              <a:t>I</a:t>
            </a:r>
            <a:r>
              <a:rPr sz="1200" b="1" spc="80" dirty="0">
                <a:latin typeface="Arial"/>
                <a:cs typeface="Arial"/>
              </a:rPr>
              <a:t>n</a:t>
            </a:r>
            <a:r>
              <a:rPr sz="1200" b="1" spc="135" dirty="0">
                <a:latin typeface="Arial"/>
                <a:cs typeface="Arial"/>
              </a:rPr>
              <a:t>s</a:t>
            </a:r>
            <a:r>
              <a:rPr sz="1200" b="1" spc="65" dirty="0">
                <a:latin typeface="Arial"/>
                <a:cs typeface="Arial"/>
              </a:rPr>
              <a:t>tr</a:t>
            </a:r>
            <a:r>
              <a:rPr sz="1200" b="1" spc="75" dirty="0">
                <a:latin typeface="Arial"/>
                <a:cs typeface="Arial"/>
              </a:rPr>
              <a:t>uct</a:t>
            </a:r>
            <a:r>
              <a:rPr sz="1200" b="1" spc="55" dirty="0">
                <a:latin typeface="Arial"/>
                <a:cs typeface="Arial"/>
              </a:rPr>
              <a:t>i</a:t>
            </a:r>
            <a:r>
              <a:rPr sz="1200" b="1" spc="140" dirty="0">
                <a:latin typeface="Arial"/>
                <a:cs typeface="Arial"/>
              </a:rPr>
              <a:t>o</a:t>
            </a:r>
            <a:r>
              <a:rPr sz="1200" b="1" spc="5" dirty="0">
                <a:latin typeface="Arial"/>
                <a:cs typeface="Arial"/>
              </a:rPr>
              <a:t>n  </a:t>
            </a:r>
            <a:r>
              <a:rPr sz="1200" b="1" spc="80" dirty="0">
                <a:latin typeface="Arial"/>
                <a:cs typeface="Arial"/>
              </a:rPr>
              <a:t>Me</a:t>
            </a:r>
            <a:r>
              <a:rPr sz="1200" b="1" spc="-145" dirty="0">
                <a:latin typeface="Arial"/>
                <a:cs typeface="Arial"/>
              </a:rPr>
              <a:t> </a:t>
            </a:r>
            <a:r>
              <a:rPr sz="1200" b="1" spc="90" dirty="0">
                <a:latin typeface="Arial"/>
                <a:cs typeface="Arial"/>
              </a:rPr>
              <a:t>mory</a:t>
            </a:r>
            <a:endParaRPr sz="1200">
              <a:latin typeface="Arial"/>
              <a:cs typeface="Arial"/>
            </a:endParaRPr>
          </a:p>
        </p:txBody>
      </p:sp>
      <p:sp>
        <p:nvSpPr>
          <p:cNvPr id="76" name="object 76"/>
          <p:cNvSpPr txBox="1"/>
          <p:nvPr/>
        </p:nvSpPr>
        <p:spPr>
          <a:xfrm>
            <a:off x="2504439" y="3646170"/>
            <a:ext cx="387350"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5" dirty="0">
                <a:latin typeface="Arial"/>
                <a:cs typeface="Arial"/>
              </a:rPr>
              <a:t>D</a:t>
            </a:r>
            <a:r>
              <a:rPr sz="950" b="1" spc="-5" dirty="0">
                <a:latin typeface="Arial"/>
                <a:cs typeface="Arial"/>
              </a:rPr>
              <a:t>R</a:t>
            </a:r>
            <a:endParaRPr sz="950">
              <a:latin typeface="Arial"/>
              <a:cs typeface="Arial"/>
            </a:endParaRPr>
          </a:p>
        </p:txBody>
      </p:sp>
      <p:grpSp>
        <p:nvGrpSpPr>
          <p:cNvPr id="77" name="object 77"/>
          <p:cNvGrpSpPr/>
          <p:nvPr/>
        </p:nvGrpSpPr>
        <p:grpSpPr>
          <a:xfrm>
            <a:off x="1592580" y="3676650"/>
            <a:ext cx="872490" cy="102870"/>
            <a:chOff x="68580" y="3676650"/>
            <a:chExt cx="872490" cy="102870"/>
          </a:xfrm>
        </p:grpSpPr>
        <p:sp>
          <p:nvSpPr>
            <p:cNvPr id="78" name="object 78"/>
            <p:cNvSpPr/>
            <p:nvPr/>
          </p:nvSpPr>
          <p:spPr>
            <a:xfrm>
              <a:off x="821689" y="3676650"/>
              <a:ext cx="119380" cy="102870"/>
            </a:xfrm>
            <a:custGeom>
              <a:avLst/>
              <a:gdLst/>
              <a:ahLst/>
              <a:cxnLst/>
              <a:rect l="l" t="t" r="r" b="b"/>
              <a:pathLst>
                <a:path w="119380" h="102870">
                  <a:moveTo>
                    <a:pt x="0" y="0"/>
                  </a:moveTo>
                  <a:lnTo>
                    <a:pt x="0" y="102869"/>
                  </a:lnTo>
                  <a:lnTo>
                    <a:pt x="119379" y="52069"/>
                  </a:lnTo>
                  <a:lnTo>
                    <a:pt x="0" y="0"/>
                  </a:lnTo>
                  <a:close/>
                </a:path>
              </a:pathLst>
            </a:custGeom>
            <a:solidFill>
              <a:srgbClr val="000000"/>
            </a:solidFill>
          </p:spPr>
          <p:txBody>
            <a:bodyPr wrap="square" lIns="0" tIns="0" rIns="0" bIns="0" rtlCol="0"/>
            <a:lstStyle/>
            <a:p>
              <a:endParaRPr/>
            </a:p>
          </p:txBody>
        </p:sp>
        <p:sp>
          <p:nvSpPr>
            <p:cNvPr id="79" name="object 79"/>
            <p:cNvSpPr/>
            <p:nvPr/>
          </p:nvSpPr>
          <p:spPr>
            <a:xfrm>
              <a:off x="623570" y="3728719"/>
              <a:ext cx="257810" cy="0"/>
            </a:xfrm>
            <a:custGeom>
              <a:avLst/>
              <a:gdLst/>
              <a:ahLst/>
              <a:cxnLst/>
              <a:rect l="l" t="t" r="r" b="b"/>
              <a:pathLst>
                <a:path w="257809">
                  <a:moveTo>
                    <a:pt x="257810" y="0"/>
                  </a:moveTo>
                  <a:lnTo>
                    <a:pt x="0" y="0"/>
                  </a:lnTo>
                </a:path>
              </a:pathLst>
            </a:custGeom>
            <a:ln w="25400">
              <a:solidFill>
                <a:srgbClr val="000000"/>
              </a:solidFill>
            </a:ln>
          </p:spPr>
          <p:txBody>
            <a:bodyPr wrap="square" lIns="0" tIns="0" rIns="0" bIns="0" rtlCol="0"/>
            <a:lstStyle/>
            <a:p>
              <a:endParaRPr/>
            </a:p>
          </p:txBody>
        </p:sp>
        <p:sp>
          <p:nvSpPr>
            <p:cNvPr id="80" name="object 80"/>
            <p:cNvSpPr/>
            <p:nvPr/>
          </p:nvSpPr>
          <p:spPr>
            <a:xfrm>
              <a:off x="201930" y="3676650"/>
              <a:ext cx="120650" cy="102870"/>
            </a:xfrm>
            <a:custGeom>
              <a:avLst/>
              <a:gdLst/>
              <a:ahLst/>
              <a:cxnLst/>
              <a:rect l="l" t="t" r="r" b="b"/>
              <a:pathLst>
                <a:path w="120650" h="102870">
                  <a:moveTo>
                    <a:pt x="0" y="0"/>
                  </a:moveTo>
                  <a:lnTo>
                    <a:pt x="0" y="102869"/>
                  </a:lnTo>
                  <a:lnTo>
                    <a:pt x="120649" y="52069"/>
                  </a:lnTo>
                  <a:lnTo>
                    <a:pt x="0" y="0"/>
                  </a:lnTo>
                  <a:close/>
                </a:path>
              </a:pathLst>
            </a:custGeom>
            <a:solidFill>
              <a:srgbClr val="000000"/>
            </a:solidFill>
          </p:spPr>
          <p:txBody>
            <a:bodyPr wrap="square" lIns="0" tIns="0" rIns="0" bIns="0" rtlCol="0"/>
            <a:lstStyle/>
            <a:p>
              <a:endParaRPr/>
            </a:p>
          </p:txBody>
        </p:sp>
        <p:sp>
          <p:nvSpPr>
            <p:cNvPr id="81" name="object 81"/>
            <p:cNvSpPr/>
            <p:nvPr/>
          </p:nvSpPr>
          <p:spPr>
            <a:xfrm>
              <a:off x="81280" y="3728719"/>
              <a:ext cx="180340" cy="0"/>
            </a:xfrm>
            <a:custGeom>
              <a:avLst/>
              <a:gdLst/>
              <a:ahLst/>
              <a:cxnLst/>
              <a:rect l="l" t="t" r="r" b="b"/>
              <a:pathLst>
                <a:path w="180340">
                  <a:moveTo>
                    <a:pt x="180340" y="0"/>
                  </a:moveTo>
                  <a:lnTo>
                    <a:pt x="0" y="0"/>
                  </a:lnTo>
                </a:path>
              </a:pathLst>
            </a:custGeom>
            <a:ln w="25400">
              <a:solidFill>
                <a:srgbClr val="000000"/>
              </a:solidFill>
            </a:ln>
          </p:spPr>
          <p:txBody>
            <a:bodyPr wrap="square" lIns="0" tIns="0" rIns="0" bIns="0" rtlCol="0"/>
            <a:lstStyle/>
            <a:p>
              <a:endParaRPr/>
            </a:p>
          </p:txBody>
        </p:sp>
      </p:grpSp>
      <p:sp>
        <p:nvSpPr>
          <p:cNvPr id="82" name="object 82"/>
          <p:cNvSpPr txBox="1"/>
          <p:nvPr/>
        </p:nvSpPr>
        <p:spPr>
          <a:xfrm>
            <a:off x="1828800" y="3177539"/>
            <a:ext cx="335280" cy="386644"/>
          </a:xfrm>
          <a:prstGeom prst="rect">
            <a:avLst/>
          </a:prstGeom>
          <a:ln w="25400">
            <a:solidFill>
              <a:srgbClr val="000000"/>
            </a:solidFill>
          </a:ln>
        </p:spPr>
        <p:txBody>
          <a:bodyPr vert="horz" wrap="square" lIns="0" tIns="1905" rIns="0" bIns="0" rtlCol="0">
            <a:spAutoFit/>
          </a:bodyPr>
          <a:lstStyle/>
          <a:p>
            <a:pPr>
              <a:spcBef>
                <a:spcPts val="15"/>
              </a:spcBef>
            </a:pPr>
            <a:endParaRPr sz="1300">
              <a:latin typeface="Times New Roman"/>
              <a:cs typeface="Times New Roman"/>
            </a:endParaRPr>
          </a:p>
          <a:p>
            <a:pPr marL="59055"/>
            <a:r>
              <a:rPr sz="1200" b="1" spc="75" dirty="0">
                <a:latin typeface="Arial"/>
                <a:cs typeface="Arial"/>
              </a:rPr>
              <a:t>PC</a:t>
            </a:r>
            <a:endParaRPr sz="1200">
              <a:latin typeface="Arial"/>
              <a:cs typeface="Arial"/>
            </a:endParaRPr>
          </a:p>
        </p:txBody>
      </p:sp>
      <p:grpSp>
        <p:nvGrpSpPr>
          <p:cNvPr id="83" name="object 83"/>
          <p:cNvGrpSpPr/>
          <p:nvPr/>
        </p:nvGrpSpPr>
        <p:grpSpPr>
          <a:xfrm>
            <a:off x="2254250" y="2360929"/>
            <a:ext cx="873760" cy="102870"/>
            <a:chOff x="730250" y="2360929"/>
            <a:chExt cx="873760" cy="102870"/>
          </a:xfrm>
        </p:grpSpPr>
        <p:sp>
          <p:nvSpPr>
            <p:cNvPr id="84" name="object 84"/>
            <p:cNvSpPr/>
            <p:nvPr/>
          </p:nvSpPr>
          <p:spPr>
            <a:xfrm>
              <a:off x="1483359" y="2360929"/>
              <a:ext cx="120650" cy="102870"/>
            </a:xfrm>
            <a:custGeom>
              <a:avLst/>
              <a:gdLst/>
              <a:ahLst/>
              <a:cxnLst/>
              <a:rect l="l" t="t" r="r" b="b"/>
              <a:pathLst>
                <a:path w="120650" h="102869">
                  <a:moveTo>
                    <a:pt x="0" y="0"/>
                  </a:moveTo>
                  <a:lnTo>
                    <a:pt x="0" y="102870"/>
                  </a:lnTo>
                  <a:lnTo>
                    <a:pt x="120650" y="52070"/>
                  </a:lnTo>
                  <a:lnTo>
                    <a:pt x="0" y="0"/>
                  </a:lnTo>
                  <a:close/>
                </a:path>
              </a:pathLst>
            </a:custGeom>
            <a:solidFill>
              <a:srgbClr val="000000"/>
            </a:solidFill>
          </p:spPr>
          <p:txBody>
            <a:bodyPr wrap="square" lIns="0" tIns="0" rIns="0" bIns="0" rtlCol="0"/>
            <a:lstStyle/>
            <a:p>
              <a:endParaRPr/>
            </a:p>
          </p:txBody>
        </p:sp>
        <p:sp>
          <p:nvSpPr>
            <p:cNvPr id="85" name="object 85"/>
            <p:cNvSpPr/>
            <p:nvPr/>
          </p:nvSpPr>
          <p:spPr>
            <a:xfrm>
              <a:off x="742950" y="2412999"/>
              <a:ext cx="800100" cy="0"/>
            </a:xfrm>
            <a:custGeom>
              <a:avLst/>
              <a:gdLst/>
              <a:ahLst/>
              <a:cxnLst/>
              <a:rect l="l" t="t" r="r" b="b"/>
              <a:pathLst>
                <a:path w="800100">
                  <a:moveTo>
                    <a:pt x="800100" y="0"/>
                  </a:moveTo>
                  <a:lnTo>
                    <a:pt x="0" y="0"/>
                  </a:lnTo>
                </a:path>
              </a:pathLst>
            </a:custGeom>
            <a:ln w="25400">
              <a:solidFill>
                <a:srgbClr val="000000"/>
              </a:solidFill>
            </a:ln>
          </p:spPr>
          <p:txBody>
            <a:bodyPr wrap="square" lIns="0" tIns="0" rIns="0" bIns="0" rtlCol="0"/>
            <a:lstStyle/>
            <a:p>
              <a:endParaRPr/>
            </a:p>
          </p:txBody>
        </p:sp>
      </p:grpSp>
      <p:sp>
        <p:nvSpPr>
          <p:cNvPr id="86" name="object 86"/>
          <p:cNvSpPr txBox="1"/>
          <p:nvPr/>
        </p:nvSpPr>
        <p:spPr>
          <a:xfrm>
            <a:off x="2762250" y="2872740"/>
            <a:ext cx="92710" cy="159018"/>
          </a:xfrm>
          <a:prstGeom prst="rect">
            <a:avLst/>
          </a:prstGeom>
        </p:spPr>
        <p:txBody>
          <a:bodyPr vert="horz" wrap="square" lIns="0" tIns="12700" rIns="0" bIns="0" rtlCol="0">
            <a:spAutoFit/>
          </a:bodyPr>
          <a:lstStyle/>
          <a:p>
            <a:pPr marL="12700">
              <a:spcBef>
                <a:spcPts val="100"/>
              </a:spcBef>
            </a:pPr>
            <a:r>
              <a:rPr sz="950" b="1" spc="-5" dirty="0">
                <a:latin typeface="Arial"/>
                <a:cs typeface="Arial"/>
              </a:rPr>
              <a:t>4</a:t>
            </a:r>
            <a:endParaRPr sz="950">
              <a:latin typeface="Arial"/>
              <a:cs typeface="Arial"/>
            </a:endParaRPr>
          </a:p>
        </p:txBody>
      </p:sp>
      <p:grpSp>
        <p:nvGrpSpPr>
          <p:cNvPr id="87" name="object 87"/>
          <p:cNvGrpSpPr/>
          <p:nvPr/>
        </p:nvGrpSpPr>
        <p:grpSpPr>
          <a:xfrm>
            <a:off x="2874010" y="2211070"/>
            <a:ext cx="661670" cy="971550"/>
            <a:chOff x="1350010" y="2211070"/>
            <a:chExt cx="661670" cy="971550"/>
          </a:xfrm>
        </p:grpSpPr>
        <p:sp>
          <p:nvSpPr>
            <p:cNvPr id="88" name="object 88"/>
            <p:cNvSpPr/>
            <p:nvPr/>
          </p:nvSpPr>
          <p:spPr>
            <a:xfrm>
              <a:off x="1483360" y="2903220"/>
              <a:ext cx="120650" cy="102870"/>
            </a:xfrm>
            <a:custGeom>
              <a:avLst/>
              <a:gdLst/>
              <a:ahLst/>
              <a:cxnLst/>
              <a:rect l="l" t="t" r="r" b="b"/>
              <a:pathLst>
                <a:path w="120650" h="102869">
                  <a:moveTo>
                    <a:pt x="0" y="0"/>
                  </a:moveTo>
                  <a:lnTo>
                    <a:pt x="0" y="102869"/>
                  </a:lnTo>
                  <a:lnTo>
                    <a:pt x="120650" y="50800"/>
                  </a:lnTo>
                  <a:lnTo>
                    <a:pt x="0" y="0"/>
                  </a:lnTo>
                  <a:close/>
                </a:path>
              </a:pathLst>
            </a:custGeom>
            <a:solidFill>
              <a:srgbClr val="000000"/>
            </a:solidFill>
          </p:spPr>
          <p:txBody>
            <a:bodyPr wrap="square" lIns="0" tIns="0" rIns="0" bIns="0" rtlCol="0"/>
            <a:lstStyle/>
            <a:p>
              <a:endParaRPr/>
            </a:p>
          </p:txBody>
        </p:sp>
        <p:sp>
          <p:nvSpPr>
            <p:cNvPr id="89" name="object 89"/>
            <p:cNvSpPr/>
            <p:nvPr/>
          </p:nvSpPr>
          <p:spPr>
            <a:xfrm>
              <a:off x="1362710" y="2223770"/>
              <a:ext cx="636270" cy="946150"/>
            </a:xfrm>
            <a:custGeom>
              <a:avLst/>
              <a:gdLst/>
              <a:ahLst/>
              <a:cxnLst/>
              <a:rect l="l" t="t" r="r" b="b"/>
              <a:pathLst>
                <a:path w="636269" h="946150">
                  <a:moveTo>
                    <a:pt x="180340" y="730250"/>
                  </a:moveTo>
                  <a:lnTo>
                    <a:pt x="0" y="730250"/>
                  </a:lnTo>
                </a:path>
                <a:path w="636269" h="946150">
                  <a:moveTo>
                    <a:pt x="232409" y="0"/>
                  </a:moveTo>
                  <a:lnTo>
                    <a:pt x="232409" y="387350"/>
                  </a:lnTo>
                  <a:lnTo>
                    <a:pt x="309879" y="464819"/>
                  </a:lnTo>
                  <a:lnTo>
                    <a:pt x="232409" y="541019"/>
                  </a:lnTo>
                  <a:lnTo>
                    <a:pt x="232409" y="928369"/>
                  </a:lnTo>
                  <a:lnTo>
                    <a:pt x="618490" y="695959"/>
                  </a:lnTo>
                  <a:lnTo>
                    <a:pt x="618490" y="232409"/>
                  </a:lnTo>
                  <a:lnTo>
                    <a:pt x="232409" y="0"/>
                  </a:lnTo>
                  <a:close/>
                </a:path>
                <a:path w="636269" h="946150">
                  <a:moveTo>
                    <a:pt x="248920" y="16509"/>
                  </a:moveTo>
                  <a:lnTo>
                    <a:pt x="248920" y="403859"/>
                  </a:lnTo>
                  <a:lnTo>
                    <a:pt x="326390" y="481329"/>
                  </a:lnTo>
                  <a:lnTo>
                    <a:pt x="248920" y="558800"/>
                  </a:lnTo>
                  <a:lnTo>
                    <a:pt x="248920" y="946150"/>
                  </a:lnTo>
                  <a:lnTo>
                    <a:pt x="636270" y="713739"/>
                  </a:lnTo>
                  <a:lnTo>
                    <a:pt x="636270" y="248919"/>
                  </a:lnTo>
                  <a:lnTo>
                    <a:pt x="248920" y="16509"/>
                  </a:lnTo>
                  <a:close/>
                </a:path>
              </a:pathLst>
            </a:custGeom>
            <a:ln w="25400">
              <a:solidFill>
                <a:srgbClr val="000000"/>
              </a:solidFill>
            </a:ln>
          </p:spPr>
          <p:txBody>
            <a:bodyPr wrap="square" lIns="0" tIns="0" rIns="0" bIns="0" rtlCol="0"/>
            <a:lstStyle/>
            <a:p>
              <a:endParaRPr/>
            </a:p>
          </p:txBody>
        </p:sp>
      </p:grpSp>
      <p:sp>
        <p:nvSpPr>
          <p:cNvPr id="90" name="object 90"/>
          <p:cNvSpPr txBox="1"/>
          <p:nvPr/>
        </p:nvSpPr>
        <p:spPr>
          <a:xfrm>
            <a:off x="3166111" y="2434590"/>
            <a:ext cx="29273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45" dirty="0">
                <a:latin typeface="Arial"/>
                <a:cs typeface="Arial"/>
              </a:rPr>
              <a:t>D</a:t>
            </a:r>
            <a:r>
              <a:rPr sz="950" b="1" spc="-5" dirty="0">
                <a:latin typeface="Arial"/>
                <a:cs typeface="Arial"/>
              </a:rPr>
              <a:t>D</a:t>
            </a:r>
            <a:endParaRPr sz="950">
              <a:latin typeface="Arial"/>
              <a:cs typeface="Arial"/>
            </a:endParaRPr>
          </a:p>
        </p:txBody>
      </p:sp>
      <p:sp>
        <p:nvSpPr>
          <p:cNvPr id="91" name="object 91"/>
          <p:cNvSpPr/>
          <p:nvPr/>
        </p:nvSpPr>
        <p:spPr>
          <a:xfrm>
            <a:off x="1605280" y="1913889"/>
            <a:ext cx="6656070" cy="1814830"/>
          </a:xfrm>
          <a:custGeom>
            <a:avLst/>
            <a:gdLst/>
            <a:ahLst/>
            <a:cxnLst/>
            <a:rect l="l" t="t" r="r" b="b"/>
            <a:pathLst>
              <a:path w="6656070" h="1814829">
                <a:moveTo>
                  <a:pt x="5650230" y="542289"/>
                </a:moveTo>
                <a:lnTo>
                  <a:pt x="5650230" y="928370"/>
                </a:lnTo>
                <a:lnTo>
                  <a:pt x="5727700" y="1005839"/>
                </a:lnTo>
                <a:lnTo>
                  <a:pt x="5650230" y="1083310"/>
                </a:lnTo>
                <a:lnTo>
                  <a:pt x="5650230" y="1470660"/>
                </a:lnTo>
                <a:lnTo>
                  <a:pt x="6037580" y="1238250"/>
                </a:lnTo>
                <a:lnTo>
                  <a:pt x="6037580" y="774700"/>
                </a:lnTo>
                <a:lnTo>
                  <a:pt x="5650230" y="542289"/>
                </a:lnTo>
                <a:close/>
              </a:path>
              <a:path w="6656070" h="1814829">
                <a:moveTo>
                  <a:pt x="5668010" y="558800"/>
                </a:moveTo>
                <a:lnTo>
                  <a:pt x="5668010" y="946150"/>
                </a:lnTo>
                <a:lnTo>
                  <a:pt x="5745480" y="1023620"/>
                </a:lnTo>
                <a:lnTo>
                  <a:pt x="5668010" y="1101089"/>
                </a:lnTo>
                <a:lnTo>
                  <a:pt x="5668010" y="1487170"/>
                </a:lnTo>
                <a:lnTo>
                  <a:pt x="6054090" y="1256030"/>
                </a:lnTo>
                <a:lnTo>
                  <a:pt x="6054090" y="791210"/>
                </a:lnTo>
                <a:lnTo>
                  <a:pt x="5668010" y="558800"/>
                </a:lnTo>
                <a:close/>
              </a:path>
              <a:path w="6656070" h="1814829">
                <a:moveTo>
                  <a:pt x="661670" y="499110"/>
                </a:moveTo>
                <a:lnTo>
                  <a:pt x="661670" y="1814830"/>
                </a:lnTo>
              </a:path>
              <a:path w="6656070" h="1814829">
                <a:moveTo>
                  <a:pt x="6656070" y="0"/>
                </a:moveTo>
                <a:lnTo>
                  <a:pt x="1049020" y="0"/>
                </a:lnTo>
              </a:path>
              <a:path w="6656070" h="1814829">
                <a:moveTo>
                  <a:pt x="0" y="111760"/>
                </a:moveTo>
                <a:lnTo>
                  <a:pt x="0" y="1814830"/>
                </a:lnTo>
              </a:path>
            </a:pathLst>
          </a:custGeom>
          <a:ln w="25400">
            <a:solidFill>
              <a:srgbClr val="000000"/>
            </a:solidFill>
          </a:ln>
        </p:spPr>
        <p:txBody>
          <a:bodyPr wrap="square" lIns="0" tIns="0" rIns="0" bIns="0" rtlCol="0"/>
          <a:lstStyle/>
          <a:p>
            <a:endParaRPr/>
          </a:p>
        </p:txBody>
      </p:sp>
      <p:sp>
        <p:nvSpPr>
          <p:cNvPr id="92" name="object 92"/>
          <p:cNvSpPr txBox="1"/>
          <p:nvPr/>
        </p:nvSpPr>
        <p:spPr>
          <a:xfrm>
            <a:off x="7302501" y="2667000"/>
            <a:ext cx="295275" cy="159018"/>
          </a:xfrm>
          <a:prstGeom prst="rect">
            <a:avLst/>
          </a:prstGeom>
        </p:spPr>
        <p:txBody>
          <a:bodyPr vert="horz" wrap="square" lIns="0" tIns="12700" rIns="0" bIns="0" rtlCol="0">
            <a:spAutoFit/>
          </a:bodyPr>
          <a:lstStyle/>
          <a:p>
            <a:pPr marL="12700">
              <a:spcBef>
                <a:spcPts val="100"/>
              </a:spcBef>
            </a:pPr>
            <a:r>
              <a:rPr sz="950" b="1" spc="-15" dirty="0">
                <a:latin typeface="Arial"/>
                <a:cs typeface="Arial"/>
              </a:rPr>
              <a:t>A</a:t>
            </a:r>
            <a:r>
              <a:rPr sz="950" b="1" spc="65" dirty="0">
                <a:latin typeface="Arial"/>
                <a:cs typeface="Arial"/>
              </a:rPr>
              <a:t>D</a:t>
            </a:r>
            <a:r>
              <a:rPr sz="950" b="1" spc="-5" dirty="0">
                <a:latin typeface="Arial"/>
                <a:cs typeface="Arial"/>
              </a:rPr>
              <a:t>D</a:t>
            </a:r>
            <a:endParaRPr sz="950">
              <a:latin typeface="Arial"/>
              <a:cs typeface="Arial"/>
            </a:endParaRPr>
          </a:p>
        </p:txBody>
      </p:sp>
      <p:sp>
        <p:nvSpPr>
          <p:cNvPr id="93" name="object 93"/>
          <p:cNvSpPr/>
          <p:nvPr/>
        </p:nvSpPr>
        <p:spPr>
          <a:xfrm>
            <a:off x="10308590" y="4579620"/>
            <a:ext cx="172720" cy="558800"/>
          </a:xfrm>
          <a:custGeom>
            <a:avLst/>
            <a:gdLst/>
            <a:ahLst/>
            <a:cxnLst/>
            <a:rect l="l" t="t" r="r" b="b"/>
            <a:pathLst>
              <a:path w="172720" h="558800">
                <a:moveTo>
                  <a:pt x="0" y="0"/>
                </a:moveTo>
                <a:lnTo>
                  <a:pt x="0" y="542289"/>
                </a:lnTo>
                <a:lnTo>
                  <a:pt x="154939" y="430529"/>
                </a:lnTo>
                <a:lnTo>
                  <a:pt x="154939" y="120649"/>
                </a:lnTo>
                <a:lnTo>
                  <a:pt x="0" y="0"/>
                </a:lnTo>
                <a:close/>
              </a:path>
              <a:path w="172720" h="558800">
                <a:moveTo>
                  <a:pt x="17779" y="17779"/>
                </a:moveTo>
                <a:lnTo>
                  <a:pt x="17779" y="558799"/>
                </a:lnTo>
                <a:lnTo>
                  <a:pt x="172719" y="447039"/>
                </a:lnTo>
                <a:lnTo>
                  <a:pt x="172719" y="137159"/>
                </a:lnTo>
                <a:lnTo>
                  <a:pt x="17779" y="17779"/>
                </a:lnTo>
                <a:close/>
              </a:path>
            </a:pathLst>
          </a:custGeom>
          <a:ln w="25400">
            <a:solidFill>
              <a:srgbClr val="000000"/>
            </a:solidFill>
          </a:ln>
        </p:spPr>
        <p:txBody>
          <a:bodyPr wrap="square" lIns="0" tIns="0" rIns="0" bIns="0" rtlCol="0"/>
          <a:lstStyle/>
          <a:p>
            <a:endParaRPr/>
          </a:p>
        </p:txBody>
      </p:sp>
      <p:sp>
        <p:nvSpPr>
          <p:cNvPr id="94" name="object 94"/>
          <p:cNvSpPr txBox="1"/>
          <p:nvPr/>
        </p:nvSpPr>
        <p:spPr>
          <a:xfrm>
            <a:off x="10347960" y="4695191"/>
            <a:ext cx="97155" cy="221599"/>
          </a:xfrm>
          <a:prstGeom prst="rect">
            <a:avLst/>
          </a:prstGeom>
        </p:spPr>
        <p:txBody>
          <a:bodyPr vert="horz" wrap="square" lIns="0" tIns="11430" rIns="0" bIns="0" rtlCol="0">
            <a:spAutoFit/>
          </a:bodyPr>
          <a:lstStyle/>
          <a:p>
            <a:pPr marL="12700" marR="5080">
              <a:lnSpc>
                <a:spcPct val="105100"/>
              </a:lnSpc>
              <a:spcBef>
                <a:spcPts val="90"/>
              </a:spcBef>
            </a:pPr>
            <a:r>
              <a:rPr sz="650" b="1" spc="10" dirty="0">
                <a:latin typeface="Arial"/>
                <a:cs typeface="Arial"/>
              </a:rPr>
              <a:t>M  U</a:t>
            </a:r>
            <a:endParaRPr sz="650">
              <a:latin typeface="Arial"/>
              <a:cs typeface="Arial"/>
            </a:endParaRPr>
          </a:p>
        </p:txBody>
      </p:sp>
      <p:sp>
        <p:nvSpPr>
          <p:cNvPr id="95" name="object 95"/>
          <p:cNvSpPr txBox="1"/>
          <p:nvPr/>
        </p:nvSpPr>
        <p:spPr>
          <a:xfrm>
            <a:off x="10355581" y="4902201"/>
            <a:ext cx="83185" cy="116699"/>
          </a:xfrm>
          <a:prstGeom prst="rect">
            <a:avLst/>
          </a:prstGeom>
        </p:spPr>
        <p:txBody>
          <a:bodyPr vert="horz" wrap="square" lIns="0" tIns="16510" rIns="0" bIns="0" rtlCol="0">
            <a:spAutoFit/>
          </a:bodyPr>
          <a:lstStyle/>
          <a:p>
            <a:pPr marL="12700">
              <a:spcBef>
                <a:spcPts val="130"/>
              </a:spcBef>
            </a:pPr>
            <a:r>
              <a:rPr sz="650" b="1" spc="15" dirty="0">
                <a:latin typeface="Arial"/>
                <a:cs typeface="Arial"/>
              </a:rPr>
              <a:t>X</a:t>
            </a:r>
            <a:endParaRPr sz="650">
              <a:latin typeface="Arial"/>
              <a:cs typeface="Arial"/>
            </a:endParaRPr>
          </a:p>
        </p:txBody>
      </p:sp>
      <p:grpSp>
        <p:nvGrpSpPr>
          <p:cNvPr id="96" name="object 96"/>
          <p:cNvGrpSpPr/>
          <p:nvPr/>
        </p:nvGrpSpPr>
        <p:grpSpPr>
          <a:xfrm>
            <a:off x="1592580" y="1746250"/>
            <a:ext cx="6681470" cy="2871470"/>
            <a:chOff x="68580" y="1746250"/>
            <a:chExt cx="6681470" cy="2871470"/>
          </a:xfrm>
        </p:grpSpPr>
        <p:sp>
          <p:nvSpPr>
            <p:cNvPr id="97" name="object 97"/>
            <p:cNvSpPr/>
            <p:nvPr/>
          </p:nvSpPr>
          <p:spPr>
            <a:xfrm>
              <a:off x="4888230" y="3135630"/>
              <a:ext cx="120650" cy="102870"/>
            </a:xfrm>
            <a:custGeom>
              <a:avLst/>
              <a:gdLst/>
              <a:ahLst/>
              <a:cxnLst/>
              <a:rect l="l" t="t" r="r" b="b"/>
              <a:pathLst>
                <a:path w="120650" h="102869">
                  <a:moveTo>
                    <a:pt x="0" y="0"/>
                  </a:moveTo>
                  <a:lnTo>
                    <a:pt x="0" y="102870"/>
                  </a:lnTo>
                  <a:lnTo>
                    <a:pt x="120650" y="50800"/>
                  </a:lnTo>
                  <a:lnTo>
                    <a:pt x="0" y="0"/>
                  </a:lnTo>
                  <a:close/>
                </a:path>
              </a:pathLst>
            </a:custGeom>
            <a:solidFill>
              <a:srgbClr val="000000"/>
            </a:solidFill>
          </p:spPr>
          <p:txBody>
            <a:bodyPr wrap="square" lIns="0" tIns="0" rIns="0" bIns="0" rtlCol="0"/>
            <a:lstStyle/>
            <a:p>
              <a:endParaRPr/>
            </a:p>
          </p:txBody>
        </p:sp>
        <p:sp>
          <p:nvSpPr>
            <p:cNvPr id="98" name="object 98"/>
            <p:cNvSpPr/>
            <p:nvPr/>
          </p:nvSpPr>
          <p:spPr>
            <a:xfrm>
              <a:off x="4803139" y="3186430"/>
              <a:ext cx="146050" cy="0"/>
            </a:xfrm>
            <a:custGeom>
              <a:avLst/>
              <a:gdLst/>
              <a:ahLst/>
              <a:cxnLst/>
              <a:rect l="l" t="t" r="r" b="b"/>
              <a:pathLst>
                <a:path w="146050">
                  <a:moveTo>
                    <a:pt x="146050" y="0"/>
                  </a:moveTo>
                  <a:lnTo>
                    <a:pt x="0" y="0"/>
                  </a:lnTo>
                </a:path>
              </a:pathLst>
            </a:custGeom>
            <a:ln w="25400">
              <a:solidFill>
                <a:srgbClr val="000000"/>
              </a:solidFill>
            </a:ln>
          </p:spPr>
          <p:txBody>
            <a:bodyPr wrap="square" lIns="0" tIns="0" rIns="0" bIns="0" rtlCol="0"/>
            <a:lstStyle/>
            <a:p>
              <a:endParaRPr/>
            </a:p>
          </p:txBody>
        </p:sp>
        <p:sp>
          <p:nvSpPr>
            <p:cNvPr id="99" name="object 99"/>
            <p:cNvSpPr/>
            <p:nvPr/>
          </p:nvSpPr>
          <p:spPr>
            <a:xfrm>
              <a:off x="4765039" y="4541520"/>
              <a:ext cx="76200" cy="76200"/>
            </a:xfrm>
            <a:prstGeom prst="rect">
              <a:avLst/>
            </a:prstGeom>
            <a:blipFill>
              <a:blip cstate="print"/>
              <a:stretch>
                <a:fillRect/>
              </a:stretch>
            </a:blipFill>
          </p:spPr>
          <p:txBody>
            <a:bodyPr wrap="square" lIns="0" tIns="0" rIns="0" bIns="0" rtlCol="0"/>
            <a:lstStyle/>
            <a:p>
              <a:endParaRPr/>
            </a:p>
          </p:txBody>
        </p:sp>
        <p:sp>
          <p:nvSpPr>
            <p:cNvPr id="100" name="object 100"/>
            <p:cNvSpPr/>
            <p:nvPr/>
          </p:nvSpPr>
          <p:spPr>
            <a:xfrm>
              <a:off x="966469" y="1758950"/>
              <a:ext cx="5770880" cy="1160780"/>
            </a:xfrm>
            <a:custGeom>
              <a:avLst/>
              <a:gdLst/>
              <a:ahLst/>
              <a:cxnLst/>
              <a:rect l="l" t="t" r="r" b="b"/>
              <a:pathLst>
                <a:path w="5770880" h="1160780">
                  <a:moveTo>
                    <a:pt x="5152390" y="1160779"/>
                  </a:moveTo>
                  <a:lnTo>
                    <a:pt x="5281930" y="1160779"/>
                  </a:lnTo>
                </a:path>
                <a:path w="5770880" h="1160780">
                  <a:moveTo>
                    <a:pt x="5434330" y="1160779"/>
                  </a:moveTo>
                  <a:lnTo>
                    <a:pt x="5770880" y="1160779"/>
                  </a:lnTo>
                </a:path>
                <a:path w="5770880" h="1160780">
                  <a:moveTo>
                    <a:pt x="156210" y="0"/>
                  </a:moveTo>
                  <a:lnTo>
                    <a:pt x="156210" y="542289"/>
                  </a:lnTo>
                  <a:lnTo>
                    <a:pt x="0" y="430529"/>
                  </a:lnTo>
                  <a:lnTo>
                    <a:pt x="0" y="120650"/>
                  </a:lnTo>
                  <a:lnTo>
                    <a:pt x="156210" y="0"/>
                  </a:lnTo>
                  <a:close/>
                </a:path>
                <a:path w="5770880" h="1160780">
                  <a:moveTo>
                    <a:pt x="172720" y="17779"/>
                  </a:moveTo>
                  <a:lnTo>
                    <a:pt x="172720" y="558800"/>
                  </a:lnTo>
                  <a:lnTo>
                    <a:pt x="17780" y="447039"/>
                  </a:lnTo>
                  <a:lnTo>
                    <a:pt x="17780" y="138429"/>
                  </a:lnTo>
                  <a:lnTo>
                    <a:pt x="172720" y="17779"/>
                  </a:lnTo>
                  <a:close/>
                </a:path>
              </a:pathLst>
            </a:custGeom>
            <a:ln w="25400">
              <a:solidFill>
                <a:srgbClr val="000000"/>
              </a:solidFill>
            </a:ln>
          </p:spPr>
          <p:txBody>
            <a:bodyPr wrap="square" lIns="0" tIns="0" rIns="0" bIns="0" rtlCol="0"/>
            <a:lstStyle/>
            <a:p>
              <a:endParaRPr/>
            </a:p>
          </p:txBody>
        </p:sp>
        <p:sp>
          <p:nvSpPr>
            <p:cNvPr id="101" name="object 101"/>
            <p:cNvSpPr/>
            <p:nvPr/>
          </p:nvSpPr>
          <p:spPr>
            <a:xfrm>
              <a:off x="915669" y="1898650"/>
              <a:ext cx="273050" cy="307339"/>
            </a:xfrm>
            <a:prstGeom prst="rect">
              <a:avLst/>
            </a:prstGeom>
            <a:blipFill>
              <a:blip r:embed="rId3" cstate="print"/>
              <a:stretch>
                <a:fillRect/>
              </a:stretch>
            </a:blipFill>
          </p:spPr>
          <p:txBody>
            <a:bodyPr wrap="square" lIns="0" tIns="0" rIns="0" bIns="0" rtlCol="0"/>
            <a:lstStyle/>
            <a:p>
              <a:endParaRPr/>
            </a:p>
          </p:txBody>
        </p:sp>
        <p:sp>
          <p:nvSpPr>
            <p:cNvPr id="102" name="object 102"/>
            <p:cNvSpPr/>
            <p:nvPr/>
          </p:nvSpPr>
          <p:spPr>
            <a:xfrm>
              <a:off x="81280" y="2025650"/>
              <a:ext cx="2056130" cy="619760"/>
            </a:xfrm>
            <a:custGeom>
              <a:avLst/>
              <a:gdLst/>
              <a:ahLst/>
              <a:cxnLst/>
              <a:rect l="l" t="t" r="r" b="b"/>
              <a:pathLst>
                <a:path w="2056130" h="619760">
                  <a:moveTo>
                    <a:pt x="2056130" y="120650"/>
                  </a:moveTo>
                  <a:lnTo>
                    <a:pt x="1049020" y="120650"/>
                  </a:lnTo>
                </a:path>
                <a:path w="2056130" h="619760">
                  <a:moveTo>
                    <a:pt x="850900" y="0"/>
                  </a:moveTo>
                  <a:lnTo>
                    <a:pt x="0" y="0"/>
                  </a:lnTo>
                </a:path>
                <a:path w="2056130" h="619760">
                  <a:moveTo>
                    <a:pt x="2056130" y="120650"/>
                  </a:moveTo>
                  <a:lnTo>
                    <a:pt x="2056130" y="619760"/>
                  </a:lnTo>
                </a:path>
              </a:pathLst>
            </a:custGeom>
            <a:ln w="25400">
              <a:solidFill>
                <a:srgbClr val="000000"/>
              </a:solidFill>
            </a:ln>
          </p:spPr>
          <p:txBody>
            <a:bodyPr wrap="square" lIns="0" tIns="0" rIns="0" bIns="0" rtlCol="0"/>
            <a:lstStyle/>
            <a:p>
              <a:endParaRPr/>
            </a:p>
          </p:txBody>
        </p:sp>
        <p:sp>
          <p:nvSpPr>
            <p:cNvPr id="103" name="object 103"/>
            <p:cNvSpPr/>
            <p:nvPr/>
          </p:nvSpPr>
          <p:spPr>
            <a:xfrm>
              <a:off x="2081530" y="2607310"/>
              <a:ext cx="93980" cy="76200"/>
            </a:xfrm>
            <a:prstGeom prst="rect">
              <a:avLst/>
            </a:prstGeom>
            <a:blipFill>
              <a:blip cstate="print"/>
              <a:stretch>
                <a:fillRect/>
              </a:stretch>
            </a:blipFill>
          </p:spPr>
          <p:txBody>
            <a:bodyPr wrap="square" lIns="0" tIns="0" rIns="0" bIns="0" rtlCol="0"/>
            <a:lstStyle/>
            <a:p>
              <a:endParaRPr/>
            </a:p>
          </p:txBody>
        </p:sp>
        <p:sp>
          <p:nvSpPr>
            <p:cNvPr id="104" name="object 104"/>
            <p:cNvSpPr/>
            <p:nvPr/>
          </p:nvSpPr>
          <p:spPr>
            <a:xfrm>
              <a:off x="6582410" y="1913889"/>
              <a:ext cx="154940" cy="2510790"/>
            </a:xfrm>
            <a:custGeom>
              <a:avLst/>
              <a:gdLst/>
              <a:ahLst/>
              <a:cxnLst/>
              <a:rect l="l" t="t" r="r" b="b"/>
              <a:pathLst>
                <a:path w="154940" h="2510790">
                  <a:moveTo>
                    <a:pt x="154940" y="0"/>
                  </a:moveTo>
                  <a:lnTo>
                    <a:pt x="154940" y="1005839"/>
                  </a:lnTo>
                </a:path>
                <a:path w="154940" h="2510790">
                  <a:moveTo>
                    <a:pt x="0" y="2166620"/>
                  </a:moveTo>
                  <a:lnTo>
                    <a:pt x="0" y="2510790"/>
                  </a:lnTo>
                </a:path>
              </a:pathLst>
            </a:custGeom>
            <a:ln w="25400">
              <a:solidFill>
                <a:srgbClr val="000000"/>
              </a:solidFill>
            </a:ln>
          </p:spPr>
          <p:txBody>
            <a:bodyPr wrap="square" lIns="0" tIns="0" rIns="0" bIns="0" rtlCol="0"/>
            <a:lstStyle/>
            <a:p>
              <a:endParaRPr/>
            </a:p>
          </p:txBody>
        </p:sp>
        <p:sp>
          <p:nvSpPr>
            <p:cNvPr id="105" name="object 105"/>
            <p:cNvSpPr/>
            <p:nvPr/>
          </p:nvSpPr>
          <p:spPr>
            <a:xfrm>
              <a:off x="2970530" y="3925570"/>
              <a:ext cx="104139" cy="86360"/>
            </a:xfrm>
            <a:custGeom>
              <a:avLst/>
              <a:gdLst/>
              <a:ahLst/>
              <a:cxnLst/>
              <a:rect l="l" t="t" r="r" b="b"/>
              <a:pathLst>
                <a:path w="104139" h="86360">
                  <a:moveTo>
                    <a:pt x="0" y="0"/>
                  </a:moveTo>
                  <a:lnTo>
                    <a:pt x="0" y="86359"/>
                  </a:lnTo>
                  <a:lnTo>
                    <a:pt x="104139" y="43179"/>
                  </a:lnTo>
                  <a:lnTo>
                    <a:pt x="0" y="0"/>
                  </a:lnTo>
                  <a:close/>
                </a:path>
              </a:pathLst>
            </a:custGeom>
            <a:solidFill>
              <a:srgbClr val="430000"/>
            </a:solidFill>
          </p:spPr>
          <p:txBody>
            <a:bodyPr wrap="square" lIns="0" tIns="0" rIns="0" bIns="0" rtlCol="0"/>
            <a:lstStyle/>
            <a:p>
              <a:endParaRPr/>
            </a:p>
          </p:txBody>
        </p:sp>
        <p:sp>
          <p:nvSpPr>
            <p:cNvPr id="106" name="object 106"/>
            <p:cNvSpPr/>
            <p:nvPr/>
          </p:nvSpPr>
          <p:spPr>
            <a:xfrm>
              <a:off x="2532380" y="396875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07" name="object 107"/>
            <p:cNvSpPr/>
            <p:nvPr/>
          </p:nvSpPr>
          <p:spPr>
            <a:xfrm>
              <a:off x="2970530" y="3694429"/>
              <a:ext cx="104139" cy="85090"/>
            </a:xfrm>
            <a:custGeom>
              <a:avLst/>
              <a:gdLst/>
              <a:ahLst/>
              <a:cxnLst/>
              <a:rect l="l" t="t" r="r" b="b"/>
              <a:pathLst>
                <a:path w="104139" h="85089">
                  <a:moveTo>
                    <a:pt x="0" y="0"/>
                  </a:moveTo>
                  <a:lnTo>
                    <a:pt x="0" y="85090"/>
                  </a:lnTo>
                  <a:lnTo>
                    <a:pt x="104139" y="43180"/>
                  </a:lnTo>
                  <a:lnTo>
                    <a:pt x="0" y="0"/>
                  </a:lnTo>
                  <a:close/>
                </a:path>
              </a:pathLst>
            </a:custGeom>
            <a:solidFill>
              <a:srgbClr val="430000"/>
            </a:solidFill>
          </p:spPr>
          <p:txBody>
            <a:bodyPr wrap="square" lIns="0" tIns="0" rIns="0" bIns="0" rtlCol="0"/>
            <a:lstStyle/>
            <a:p>
              <a:endParaRPr/>
            </a:p>
          </p:txBody>
        </p:sp>
        <p:sp>
          <p:nvSpPr>
            <p:cNvPr id="108" name="object 108"/>
            <p:cNvSpPr/>
            <p:nvPr/>
          </p:nvSpPr>
          <p:spPr>
            <a:xfrm>
              <a:off x="2532380" y="3737610"/>
              <a:ext cx="508000" cy="0"/>
            </a:xfrm>
            <a:custGeom>
              <a:avLst/>
              <a:gdLst/>
              <a:ahLst/>
              <a:cxnLst/>
              <a:rect l="l" t="t" r="r" b="b"/>
              <a:pathLst>
                <a:path w="508000">
                  <a:moveTo>
                    <a:pt x="508000" y="0"/>
                  </a:moveTo>
                  <a:lnTo>
                    <a:pt x="0" y="0"/>
                  </a:lnTo>
                </a:path>
              </a:pathLst>
            </a:custGeom>
            <a:ln w="17780">
              <a:solidFill>
                <a:srgbClr val="430000"/>
              </a:solidFill>
            </a:ln>
          </p:spPr>
          <p:txBody>
            <a:bodyPr wrap="square" lIns="0" tIns="0" rIns="0" bIns="0" rtlCol="0"/>
            <a:lstStyle/>
            <a:p>
              <a:endParaRPr/>
            </a:p>
          </p:txBody>
        </p:sp>
        <p:sp>
          <p:nvSpPr>
            <p:cNvPr id="109" name="object 109"/>
            <p:cNvSpPr/>
            <p:nvPr/>
          </p:nvSpPr>
          <p:spPr>
            <a:xfrm>
              <a:off x="2833369" y="3925570"/>
              <a:ext cx="77470" cy="77470"/>
            </a:xfrm>
            <a:custGeom>
              <a:avLst/>
              <a:gdLst/>
              <a:ahLst/>
              <a:cxnLst/>
              <a:rect l="l" t="t" r="r" b="b"/>
              <a:pathLst>
                <a:path w="77469" h="77470">
                  <a:moveTo>
                    <a:pt x="77469" y="0"/>
                  </a:moveTo>
                  <a:lnTo>
                    <a:pt x="0" y="77469"/>
                  </a:lnTo>
                </a:path>
              </a:pathLst>
            </a:custGeom>
            <a:ln w="8890">
              <a:solidFill>
                <a:srgbClr val="430000"/>
              </a:solidFill>
            </a:ln>
          </p:spPr>
          <p:txBody>
            <a:bodyPr wrap="square" lIns="0" tIns="0" rIns="0" bIns="0" rtlCol="0"/>
            <a:lstStyle/>
            <a:p>
              <a:endParaRPr/>
            </a:p>
          </p:txBody>
        </p:sp>
      </p:grpSp>
      <p:sp>
        <p:nvSpPr>
          <p:cNvPr id="110" name="object 110"/>
          <p:cNvSpPr txBox="1"/>
          <p:nvPr/>
        </p:nvSpPr>
        <p:spPr>
          <a:xfrm>
            <a:off x="4395471" y="39649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1" name="object 111"/>
          <p:cNvSpPr/>
          <p:nvPr/>
        </p:nvSpPr>
        <p:spPr>
          <a:xfrm>
            <a:off x="4357370" y="3694429"/>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sp>
        <p:nvSpPr>
          <p:cNvPr id="112" name="object 112"/>
          <p:cNvSpPr txBox="1"/>
          <p:nvPr/>
        </p:nvSpPr>
        <p:spPr>
          <a:xfrm>
            <a:off x="4395471" y="373380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grpSp>
        <p:nvGrpSpPr>
          <p:cNvPr id="113" name="object 113"/>
          <p:cNvGrpSpPr/>
          <p:nvPr/>
        </p:nvGrpSpPr>
        <p:grpSpPr>
          <a:xfrm>
            <a:off x="2212340" y="3689350"/>
            <a:ext cx="2007870" cy="2378710"/>
            <a:chOff x="688340" y="3689350"/>
            <a:chExt cx="2007870" cy="2378710"/>
          </a:xfrm>
        </p:grpSpPr>
        <p:sp>
          <p:nvSpPr>
            <p:cNvPr id="114" name="object 114"/>
            <p:cNvSpPr/>
            <p:nvPr/>
          </p:nvSpPr>
          <p:spPr>
            <a:xfrm>
              <a:off x="688340" y="3689350"/>
              <a:ext cx="93979" cy="77469"/>
            </a:xfrm>
            <a:prstGeom prst="rect">
              <a:avLst/>
            </a:prstGeom>
            <a:blipFill>
              <a:blip cstate="print"/>
              <a:stretch>
                <a:fillRect/>
              </a:stretch>
            </a:blipFill>
          </p:spPr>
          <p:txBody>
            <a:bodyPr wrap="square" lIns="0" tIns="0" rIns="0" bIns="0" rtlCol="0"/>
            <a:lstStyle/>
            <a:p>
              <a:endParaRPr/>
            </a:p>
          </p:txBody>
        </p:sp>
        <p:sp>
          <p:nvSpPr>
            <p:cNvPr id="115" name="object 115"/>
            <p:cNvSpPr/>
            <p:nvPr/>
          </p:nvSpPr>
          <p:spPr>
            <a:xfrm>
              <a:off x="2532379" y="4201159"/>
              <a:ext cx="154940" cy="1858010"/>
            </a:xfrm>
            <a:custGeom>
              <a:avLst/>
              <a:gdLst/>
              <a:ahLst/>
              <a:cxnLst/>
              <a:rect l="l" t="t" r="r" b="b"/>
              <a:pathLst>
                <a:path w="154939" h="1858010">
                  <a:moveTo>
                    <a:pt x="154939" y="0"/>
                  </a:moveTo>
                  <a:lnTo>
                    <a:pt x="154939" y="1858009"/>
                  </a:lnTo>
                </a:path>
                <a:path w="154939" h="1858010">
                  <a:moveTo>
                    <a:pt x="0" y="850900"/>
                  </a:moveTo>
                  <a:lnTo>
                    <a:pt x="0" y="1513839"/>
                  </a:lnTo>
                </a:path>
              </a:pathLst>
            </a:custGeom>
            <a:ln w="17780">
              <a:solidFill>
                <a:srgbClr val="000000"/>
              </a:solidFill>
            </a:ln>
          </p:spPr>
          <p:txBody>
            <a:bodyPr wrap="square" lIns="0" tIns="0" rIns="0" bIns="0" rtlCol="0"/>
            <a:lstStyle/>
            <a:p>
              <a:endParaRPr/>
            </a:p>
          </p:txBody>
        </p:sp>
        <p:sp>
          <p:nvSpPr>
            <p:cNvPr id="116" name="object 116"/>
            <p:cNvSpPr/>
            <p:nvPr/>
          </p:nvSpPr>
          <p:spPr>
            <a:xfrm>
              <a:off x="2480310" y="5275580"/>
              <a:ext cx="77470" cy="77470"/>
            </a:xfrm>
            <a:custGeom>
              <a:avLst/>
              <a:gdLst/>
              <a:ahLst/>
              <a:cxnLst/>
              <a:rect l="l" t="t" r="r" b="b"/>
              <a:pathLst>
                <a:path w="77469" h="77470">
                  <a:moveTo>
                    <a:pt x="77469" y="0"/>
                  </a:moveTo>
                  <a:lnTo>
                    <a:pt x="0" y="77470"/>
                  </a:lnTo>
                </a:path>
              </a:pathLst>
            </a:custGeom>
            <a:ln w="8890">
              <a:solidFill>
                <a:srgbClr val="430000"/>
              </a:solidFill>
            </a:ln>
          </p:spPr>
          <p:txBody>
            <a:bodyPr wrap="square" lIns="0" tIns="0" rIns="0" bIns="0" rtlCol="0"/>
            <a:lstStyle/>
            <a:p>
              <a:endParaRPr/>
            </a:p>
          </p:txBody>
        </p:sp>
      </p:grpSp>
      <p:sp>
        <p:nvSpPr>
          <p:cNvPr id="117" name="object 117"/>
          <p:cNvSpPr txBox="1"/>
          <p:nvPr/>
        </p:nvSpPr>
        <p:spPr>
          <a:xfrm>
            <a:off x="4069080" y="5298441"/>
            <a:ext cx="83185" cy="137217"/>
          </a:xfrm>
          <a:prstGeom prst="rect">
            <a:avLst/>
          </a:prstGeom>
        </p:spPr>
        <p:txBody>
          <a:bodyPr vert="horz" wrap="square" lIns="0" tIns="13970" rIns="0" bIns="0" rtlCol="0">
            <a:spAutoFit/>
          </a:bodyPr>
          <a:lstStyle/>
          <a:p>
            <a:pPr marL="12700">
              <a:spcBef>
                <a:spcPts val="110"/>
              </a:spcBef>
            </a:pPr>
            <a:r>
              <a:rPr sz="800" spc="5" dirty="0">
                <a:latin typeface="Arial"/>
                <a:cs typeface="Arial"/>
              </a:rPr>
              <a:t>5</a:t>
            </a:r>
            <a:endParaRPr sz="800">
              <a:latin typeface="Arial"/>
              <a:cs typeface="Arial"/>
            </a:endParaRPr>
          </a:p>
        </p:txBody>
      </p:sp>
      <p:sp>
        <p:nvSpPr>
          <p:cNvPr id="118" name="object 118"/>
          <p:cNvSpPr/>
          <p:nvPr/>
        </p:nvSpPr>
        <p:spPr>
          <a:xfrm>
            <a:off x="4211320" y="5715000"/>
            <a:ext cx="5761990" cy="344170"/>
          </a:xfrm>
          <a:custGeom>
            <a:avLst/>
            <a:gdLst/>
            <a:ahLst/>
            <a:cxnLst/>
            <a:rect l="l" t="t" r="r" b="b"/>
            <a:pathLst>
              <a:path w="5761990" h="344170">
                <a:moveTo>
                  <a:pt x="5761989" y="344170"/>
                </a:moveTo>
                <a:lnTo>
                  <a:pt x="0" y="344170"/>
                </a:lnTo>
              </a:path>
              <a:path w="5761990" h="344170">
                <a:moveTo>
                  <a:pt x="5761989" y="0"/>
                </a:moveTo>
                <a:lnTo>
                  <a:pt x="5761989" y="344170"/>
                </a:lnTo>
              </a:path>
            </a:pathLst>
          </a:custGeom>
          <a:ln w="17780">
            <a:solidFill>
              <a:srgbClr val="000000"/>
            </a:solidFill>
          </a:ln>
        </p:spPr>
        <p:txBody>
          <a:bodyPr wrap="square" lIns="0" tIns="0" rIns="0" bIns="0" rtlCol="0"/>
          <a:lstStyle/>
          <a:p>
            <a:endParaRPr/>
          </a:p>
        </p:txBody>
      </p:sp>
      <p:sp>
        <p:nvSpPr>
          <p:cNvPr id="119" name="object 119"/>
          <p:cNvSpPr txBox="1"/>
          <p:nvPr/>
        </p:nvSpPr>
        <p:spPr>
          <a:xfrm>
            <a:off x="3656329" y="1953261"/>
            <a:ext cx="430530"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IF/</a:t>
            </a:r>
            <a:r>
              <a:rPr sz="1200" b="1" spc="-260" dirty="0">
                <a:latin typeface="Arial"/>
                <a:cs typeface="Arial"/>
              </a:rPr>
              <a:t> </a:t>
            </a:r>
            <a:r>
              <a:rPr sz="1200" b="1" spc="80" dirty="0">
                <a:latin typeface="Arial"/>
                <a:cs typeface="Arial"/>
              </a:rPr>
              <a:t>ID</a:t>
            </a:r>
            <a:endParaRPr sz="1200">
              <a:latin typeface="Arial"/>
              <a:cs typeface="Arial"/>
            </a:endParaRPr>
          </a:p>
        </p:txBody>
      </p:sp>
      <p:sp>
        <p:nvSpPr>
          <p:cNvPr id="120" name="object 120"/>
          <p:cNvSpPr txBox="1"/>
          <p:nvPr/>
        </p:nvSpPr>
        <p:spPr>
          <a:xfrm>
            <a:off x="5858510" y="1953261"/>
            <a:ext cx="498475" cy="200055"/>
          </a:xfrm>
          <a:prstGeom prst="rect">
            <a:avLst/>
          </a:prstGeom>
        </p:spPr>
        <p:txBody>
          <a:bodyPr vert="horz" wrap="square" lIns="0" tIns="15240" rIns="0" bIns="0" rtlCol="0">
            <a:spAutoFit/>
          </a:bodyPr>
          <a:lstStyle/>
          <a:p>
            <a:pPr marL="12700">
              <a:spcBef>
                <a:spcPts val="120"/>
              </a:spcBef>
            </a:pPr>
            <a:r>
              <a:rPr sz="1200" b="1" spc="95" dirty="0">
                <a:latin typeface="Arial"/>
                <a:cs typeface="Arial"/>
              </a:rPr>
              <a:t>ID/</a:t>
            </a:r>
            <a:r>
              <a:rPr sz="1200" b="1" spc="-250" dirty="0">
                <a:latin typeface="Arial"/>
                <a:cs typeface="Arial"/>
              </a:rPr>
              <a:t> </a:t>
            </a:r>
            <a:r>
              <a:rPr sz="1200" b="1" spc="75" dirty="0">
                <a:latin typeface="Arial"/>
                <a:cs typeface="Arial"/>
              </a:rPr>
              <a:t>EX</a:t>
            </a:r>
            <a:endParaRPr sz="1200">
              <a:latin typeface="Arial"/>
              <a:cs typeface="Arial"/>
            </a:endParaRPr>
          </a:p>
        </p:txBody>
      </p:sp>
      <p:sp>
        <p:nvSpPr>
          <p:cNvPr id="121" name="object 121"/>
          <p:cNvSpPr txBox="1"/>
          <p:nvPr/>
        </p:nvSpPr>
        <p:spPr>
          <a:xfrm>
            <a:off x="7526020" y="1953261"/>
            <a:ext cx="721360" cy="200055"/>
          </a:xfrm>
          <a:prstGeom prst="rect">
            <a:avLst/>
          </a:prstGeom>
        </p:spPr>
        <p:txBody>
          <a:bodyPr vert="horz" wrap="square" lIns="0" tIns="15240" rIns="0" bIns="0" rtlCol="0">
            <a:spAutoFit/>
          </a:bodyPr>
          <a:lstStyle/>
          <a:p>
            <a:pPr marL="12700">
              <a:spcBef>
                <a:spcPts val="120"/>
              </a:spcBef>
            </a:pPr>
            <a:r>
              <a:rPr sz="1200" b="1" spc="100" dirty="0">
                <a:latin typeface="Arial"/>
                <a:cs typeface="Arial"/>
              </a:rPr>
              <a:t>EX/</a:t>
            </a:r>
            <a:r>
              <a:rPr sz="1200" b="1" spc="-260" dirty="0">
                <a:latin typeface="Arial"/>
                <a:cs typeface="Arial"/>
              </a:rPr>
              <a:t> </a:t>
            </a:r>
            <a:r>
              <a:rPr sz="1200" b="1" spc="100" dirty="0">
                <a:latin typeface="Arial"/>
                <a:cs typeface="Arial"/>
              </a:rPr>
              <a:t>MEM</a:t>
            </a:r>
            <a:endParaRPr sz="1200">
              <a:latin typeface="Arial"/>
              <a:cs typeface="Arial"/>
            </a:endParaRPr>
          </a:p>
        </p:txBody>
      </p:sp>
      <p:sp>
        <p:nvSpPr>
          <p:cNvPr id="122" name="object 122"/>
          <p:cNvSpPr txBox="1"/>
          <p:nvPr/>
        </p:nvSpPr>
        <p:spPr>
          <a:xfrm>
            <a:off x="9384031" y="1953261"/>
            <a:ext cx="781685" cy="200055"/>
          </a:xfrm>
          <a:prstGeom prst="rect">
            <a:avLst/>
          </a:prstGeom>
        </p:spPr>
        <p:txBody>
          <a:bodyPr vert="horz" wrap="square" lIns="0" tIns="15240" rIns="0" bIns="0" rtlCol="0">
            <a:spAutoFit/>
          </a:bodyPr>
          <a:lstStyle/>
          <a:p>
            <a:pPr marL="12700">
              <a:spcBef>
                <a:spcPts val="120"/>
              </a:spcBef>
            </a:pPr>
            <a:r>
              <a:rPr sz="1200" b="1" spc="110" dirty="0">
                <a:latin typeface="Arial"/>
                <a:cs typeface="Arial"/>
              </a:rPr>
              <a:t>MEM/</a:t>
            </a:r>
            <a:r>
              <a:rPr sz="1200" b="1" spc="-225" dirty="0">
                <a:latin typeface="Arial"/>
                <a:cs typeface="Arial"/>
              </a:rPr>
              <a:t> </a:t>
            </a:r>
            <a:r>
              <a:rPr sz="1200" b="1" spc="15" dirty="0">
                <a:latin typeface="Arial"/>
                <a:cs typeface="Arial"/>
              </a:rPr>
              <a:t>W</a:t>
            </a:r>
            <a:r>
              <a:rPr sz="1200" b="1" spc="-175" dirty="0">
                <a:latin typeface="Arial"/>
                <a:cs typeface="Arial"/>
              </a:rPr>
              <a:t> </a:t>
            </a:r>
            <a:r>
              <a:rPr sz="1200" b="1" spc="10" dirty="0">
                <a:latin typeface="Arial"/>
                <a:cs typeface="Arial"/>
              </a:rPr>
              <a:t>B</a:t>
            </a:r>
            <a:endParaRPr sz="1200">
              <a:latin typeface="Arial"/>
              <a:cs typeface="Arial"/>
            </a:endParaRPr>
          </a:p>
        </p:txBody>
      </p:sp>
      <p:sp>
        <p:nvSpPr>
          <p:cNvPr id="123" name="object 123"/>
          <p:cNvSpPr txBox="1"/>
          <p:nvPr/>
        </p:nvSpPr>
        <p:spPr>
          <a:xfrm>
            <a:off x="8266431" y="3766820"/>
            <a:ext cx="313055" cy="159018"/>
          </a:xfrm>
          <a:prstGeom prst="rect">
            <a:avLst/>
          </a:prstGeom>
        </p:spPr>
        <p:txBody>
          <a:bodyPr vert="horz" wrap="square" lIns="0" tIns="12700" rIns="0" bIns="0" rtlCol="0">
            <a:spAutoFit/>
          </a:bodyPr>
          <a:lstStyle/>
          <a:p>
            <a:pPr marL="12700">
              <a:spcBef>
                <a:spcPts val="100"/>
              </a:spcBef>
            </a:pPr>
            <a:r>
              <a:rPr sz="950" b="1" spc="90" dirty="0">
                <a:latin typeface="Arial"/>
                <a:cs typeface="Arial"/>
              </a:rPr>
              <a:t>Z</a:t>
            </a:r>
            <a:r>
              <a:rPr sz="950" b="1" spc="75" dirty="0">
                <a:latin typeface="Arial"/>
                <a:cs typeface="Arial"/>
              </a:rPr>
              <a:t>e</a:t>
            </a:r>
            <a:r>
              <a:rPr sz="950" b="1" spc="20" dirty="0">
                <a:latin typeface="Arial"/>
                <a:cs typeface="Arial"/>
              </a:rPr>
              <a:t>r</a:t>
            </a:r>
            <a:r>
              <a:rPr sz="950" b="1" spc="-5" dirty="0">
                <a:latin typeface="Arial"/>
                <a:cs typeface="Arial"/>
              </a:rPr>
              <a:t>o</a:t>
            </a:r>
            <a:endParaRPr sz="950">
              <a:latin typeface="Arial"/>
              <a:cs typeface="Arial"/>
            </a:endParaRPr>
          </a:p>
        </p:txBody>
      </p:sp>
      <p:grpSp>
        <p:nvGrpSpPr>
          <p:cNvPr id="124" name="object 124"/>
          <p:cNvGrpSpPr/>
          <p:nvPr/>
        </p:nvGrpSpPr>
        <p:grpSpPr>
          <a:xfrm>
            <a:off x="3752850" y="1685289"/>
            <a:ext cx="6838950" cy="4353560"/>
            <a:chOff x="2228850" y="1685289"/>
            <a:chExt cx="6838950" cy="4353560"/>
          </a:xfrm>
        </p:grpSpPr>
        <p:sp>
          <p:nvSpPr>
            <p:cNvPr id="125" name="object 125"/>
            <p:cNvSpPr/>
            <p:nvPr/>
          </p:nvSpPr>
          <p:spPr>
            <a:xfrm>
              <a:off x="4495800" y="2209799"/>
              <a:ext cx="152400" cy="3810000"/>
            </a:xfrm>
            <a:custGeom>
              <a:avLst/>
              <a:gdLst/>
              <a:ahLst/>
              <a:cxnLst/>
              <a:rect l="l" t="t" r="r" b="b"/>
              <a:pathLst>
                <a:path w="152400" h="3810000">
                  <a:moveTo>
                    <a:pt x="152400" y="0"/>
                  </a:moveTo>
                  <a:lnTo>
                    <a:pt x="0" y="0"/>
                  </a:lnTo>
                  <a:lnTo>
                    <a:pt x="0" y="3810000"/>
                  </a:lnTo>
                  <a:lnTo>
                    <a:pt x="152400" y="3810000"/>
                  </a:lnTo>
                  <a:close/>
                </a:path>
              </a:pathLst>
            </a:custGeom>
            <a:solidFill>
              <a:srgbClr val="FFFFFF"/>
            </a:solidFill>
          </p:spPr>
          <p:txBody>
            <a:bodyPr wrap="square" lIns="0" tIns="0" rIns="0" bIns="0" rtlCol="0"/>
            <a:lstStyle/>
            <a:p>
              <a:endParaRPr/>
            </a:p>
          </p:txBody>
        </p:sp>
        <p:sp>
          <p:nvSpPr>
            <p:cNvPr id="126" name="object 126"/>
            <p:cNvSpPr/>
            <p:nvPr/>
          </p:nvSpPr>
          <p:spPr>
            <a:xfrm>
              <a:off x="4495800" y="2186939"/>
              <a:ext cx="3810000" cy="3832860"/>
            </a:xfrm>
            <a:custGeom>
              <a:avLst/>
              <a:gdLst/>
              <a:ahLst/>
              <a:cxnLst/>
              <a:rect l="l" t="t" r="r" b="b"/>
              <a:pathLst>
                <a:path w="3810000" h="3832860">
                  <a:moveTo>
                    <a:pt x="76200" y="3832860"/>
                  </a:moveTo>
                  <a:lnTo>
                    <a:pt x="0" y="3832860"/>
                  </a:lnTo>
                  <a:lnTo>
                    <a:pt x="0" y="22860"/>
                  </a:lnTo>
                  <a:lnTo>
                    <a:pt x="152400" y="22860"/>
                  </a:lnTo>
                  <a:lnTo>
                    <a:pt x="152400" y="3832860"/>
                  </a:lnTo>
                  <a:lnTo>
                    <a:pt x="76200" y="3832860"/>
                  </a:lnTo>
                  <a:close/>
                </a:path>
                <a:path w="3810000" h="3832860">
                  <a:moveTo>
                    <a:pt x="1828800" y="3811270"/>
                  </a:moveTo>
                  <a:lnTo>
                    <a:pt x="1752600" y="3811270"/>
                  </a:lnTo>
                  <a:lnTo>
                    <a:pt x="1752600" y="1270"/>
                  </a:lnTo>
                  <a:lnTo>
                    <a:pt x="1905000" y="1270"/>
                  </a:lnTo>
                  <a:lnTo>
                    <a:pt x="1905000" y="3811270"/>
                  </a:lnTo>
                  <a:lnTo>
                    <a:pt x="1828800" y="3811270"/>
                  </a:lnTo>
                  <a:close/>
                </a:path>
                <a:path w="3810000" h="3832860">
                  <a:moveTo>
                    <a:pt x="1828800" y="3810000"/>
                  </a:moveTo>
                  <a:lnTo>
                    <a:pt x="1752600" y="3810000"/>
                  </a:lnTo>
                  <a:lnTo>
                    <a:pt x="1752600" y="0"/>
                  </a:lnTo>
                  <a:lnTo>
                    <a:pt x="1905000" y="0"/>
                  </a:lnTo>
                  <a:lnTo>
                    <a:pt x="1905000" y="3810000"/>
                  </a:lnTo>
                  <a:lnTo>
                    <a:pt x="1828800" y="3810000"/>
                  </a:lnTo>
                  <a:close/>
                </a:path>
                <a:path w="3810000" h="3832860">
                  <a:moveTo>
                    <a:pt x="3733800" y="3811270"/>
                  </a:moveTo>
                  <a:lnTo>
                    <a:pt x="3657600" y="3811270"/>
                  </a:lnTo>
                  <a:lnTo>
                    <a:pt x="3657600" y="1270"/>
                  </a:lnTo>
                  <a:lnTo>
                    <a:pt x="3810000" y="1270"/>
                  </a:lnTo>
                  <a:lnTo>
                    <a:pt x="3810000" y="3811270"/>
                  </a:lnTo>
                  <a:lnTo>
                    <a:pt x="3733800" y="3811270"/>
                  </a:lnTo>
                  <a:close/>
                </a:path>
              </a:pathLst>
            </a:custGeom>
            <a:ln w="38097">
              <a:solidFill>
                <a:srgbClr val="000000"/>
              </a:solidFill>
            </a:ln>
          </p:spPr>
          <p:txBody>
            <a:bodyPr wrap="square" lIns="0" tIns="0" rIns="0" bIns="0" rtlCol="0"/>
            <a:lstStyle/>
            <a:p>
              <a:endParaRPr/>
            </a:p>
          </p:txBody>
        </p:sp>
        <p:sp>
          <p:nvSpPr>
            <p:cNvPr id="127" name="object 127"/>
            <p:cNvSpPr/>
            <p:nvPr/>
          </p:nvSpPr>
          <p:spPr>
            <a:xfrm>
              <a:off x="8229600" y="2209799"/>
              <a:ext cx="76200" cy="3810000"/>
            </a:xfrm>
            <a:custGeom>
              <a:avLst/>
              <a:gdLst/>
              <a:ahLst/>
              <a:cxnLst/>
              <a:rect l="l" t="t" r="r" b="b"/>
              <a:pathLst>
                <a:path w="76200" h="3810000">
                  <a:moveTo>
                    <a:pt x="76200" y="0"/>
                  </a:moveTo>
                  <a:lnTo>
                    <a:pt x="0" y="0"/>
                  </a:lnTo>
                  <a:lnTo>
                    <a:pt x="0" y="3810000"/>
                  </a:lnTo>
                  <a:lnTo>
                    <a:pt x="76200" y="3810000"/>
                  </a:lnTo>
                  <a:close/>
                </a:path>
              </a:pathLst>
            </a:custGeom>
            <a:solidFill>
              <a:srgbClr val="FFFF00"/>
            </a:solidFill>
          </p:spPr>
          <p:txBody>
            <a:bodyPr wrap="square" lIns="0" tIns="0" rIns="0" bIns="0" rtlCol="0"/>
            <a:lstStyle/>
            <a:p>
              <a:endParaRPr/>
            </a:p>
          </p:txBody>
        </p:sp>
        <p:sp>
          <p:nvSpPr>
            <p:cNvPr id="128" name="object 128"/>
            <p:cNvSpPr/>
            <p:nvPr/>
          </p:nvSpPr>
          <p:spPr>
            <a:xfrm>
              <a:off x="2260600" y="2188209"/>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29" name="object 129"/>
            <p:cNvSpPr/>
            <p:nvPr/>
          </p:nvSpPr>
          <p:spPr>
            <a:xfrm>
              <a:off x="2247900" y="2174239"/>
              <a:ext cx="152400" cy="3811270"/>
            </a:xfrm>
            <a:custGeom>
              <a:avLst/>
              <a:gdLst/>
              <a:ahLst/>
              <a:cxnLst/>
              <a:rect l="l" t="t" r="r" b="b"/>
              <a:pathLst>
                <a:path w="152400" h="3811270">
                  <a:moveTo>
                    <a:pt x="152400" y="0"/>
                  </a:moveTo>
                  <a:lnTo>
                    <a:pt x="0" y="0"/>
                  </a:lnTo>
                  <a:lnTo>
                    <a:pt x="0" y="3811270"/>
                  </a:lnTo>
                  <a:lnTo>
                    <a:pt x="152400" y="3811270"/>
                  </a:lnTo>
                  <a:close/>
                </a:path>
              </a:pathLst>
            </a:custGeom>
            <a:solidFill>
              <a:srgbClr val="FFFFFF"/>
            </a:solidFill>
          </p:spPr>
          <p:txBody>
            <a:bodyPr wrap="square" lIns="0" tIns="0" rIns="0" bIns="0" rtlCol="0"/>
            <a:lstStyle/>
            <a:p>
              <a:endParaRPr/>
            </a:p>
          </p:txBody>
        </p:sp>
        <p:sp>
          <p:nvSpPr>
            <p:cNvPr id="130" name="object 130"/>
            <p:cNvSpPr/>
            <p:nvPr/>
          </p:nvSpPr>
          <p:spPr>
            <a:xfrm>
              <a:off x="2247900" y="2174239"/>
              <a:ext cx="152400" cy="3811270"/>
            </a:xfrm>
            <a:custGeom>
              <a:avLst/>
              <a:gdLst/>
              <a:ahLst/>
              <a:cxnLst/>
              <a:rect l="l" t="t" r="r" b="b"/>
              <a:pathLst>
                <a:path w="152400" h="3811270">
                  <a:moveTo>
                    <a:pt x="76200" y="3811270"/>
                  </a:moveTo>
                  <a:lnTo>
                    <a:pt x="0" y="3811270"/>
                  </a:lnTo>
                  <a:lnTo>
                    <a:pt x="0" y="0"/>
                  </a:lnTo>
                  <a:lnTo>
                    <a:pt x="152400" y="0"/>
                  </a:lnTo>
                  <a:lnTo>
                    <a:pt x="152400" y="3811270"/>
                  </a:lnTo>
                  <a:lnTo>
                    <a:pt x="76200" y="3811270"/>
                  </a:lnTo>
                  <a:close/>
                </a:path>
              </a:pathLst>
            </a:custGeom>
            <a:ln w="38097">
              <a:solidFill>
                <a:srgbClr val="000000"/>
              </a:solidFill>
            </a:ln>
          </p:spPr>
          <p:txBody>
            <a:bodyPr wrap="square" lIns="0" tIns="0" rIns="0" bIns="0" rtlCol="0"/>
            <a:lstStyle/>
            <a:p>
              <a:endParaRPr/>
            </a:p>
          </p:txBody>
        </p:sp>
        <p:sp>
          <p:nvSpPr>
            <p:cNvPr id="131" name="object 131"/>
            <p:cNvSpPr/>
            <p:nvPr/>
          </p:nvSpPr>
          <p:spPr>
            <a:xfrm>
              <a:off x="8385809" y="1727199"/>
              <a:ext cx="601980" cy="0"/>
            </a:xfrm>
            <a:custGeom>
              <a:avLst/>
              <a:gdLst/>
              <a:ahLst/>
              <a:cxnLst/>
              <a:rect l="l" t="t" r="r" b="b"/>
              <a:pathLst>
                <a:path w="601979">
                  <a:moveTo>
                    <a:pt x="0" y="0"/>
                  </a:moveTo>
                  <a:lnTo>
                    <a:pt x="601980" y="0"/>
                  </a:lnTo>
                </a:path>
              </a:pathLst>
            </a:custGeom>
            <a:ln w="27940">
              <a:solidFill>
                <a:srgbClr val="000000"/>
              </a:solidFill>
            </a:ln>
          </p:spPr>
          <p:txBody>
            <a:bodyPr wrap="square" lIns="0" tIns="0" rIns="0" bIns="0" rtlCol="0"/>
            <a:lstStyle/>
            <a:p>
              <a:endParaRPr/>
            </a:p>
          </p:txBody>
        </p:sp>
        <p:sp>
          <p:nvSpPr>
            <p:cNvPr id="132" name="object 132"/>
            <p:cNvSpPr/>
            <p:nvPr/>
          </p:nvSpPr>
          <p:spPr>
            <a:xfrm>
              <a:off x="8305800" y="1685289"/>
              <a:ext cx="762000" cy="85090"/>
            </a:xfrm>
            <a:custGeom>
              <a:avLst/>
              <a:gdLst/>
              <a:ahLst/>
              <a:cxnLst/>
              <a:rect l="l" t="t" r="r" b="b"/>
              <a:pathLst>
                <a:path w="762000" h="85089">
                  <a:moveTo>
                    <a:pt x="85090" y="0"/>
                  </a:moveTo>
                  <a:lnTo>
                    <a:pt x="0" y="41910"/>
                  </a:lnTo>
                  <a:lnTo>
                    <a:pt x="85090" y="85090"/>
                  </a:lnTo>
                  <a:lnTo>
                    <a:pt x="85090" y="0"/>
                  </a:lnTo>
                  <a:close/>
                </a:path>
                <a:path w="762000" h="85089">
                  <a:moveTo>
                    <a:pt x="762000" y="41910"/>
                  </a:moveTo>
                  <a:lnTo>
                    <a:pt x="676910" y="0"/>
                  </a:lnTo>
                  <a:lnTo>
                    <a:pt x="676910" y="85090"/>
                  </a:lnTo>
                  <a:lnTo>
                    <a:pt x="762000" y="41910"/>
                  </a:lnTo>
                  <a:close/>
                </a:path>
              </a:pathLst>
            </a:custGeom>
            <a:solidFill>
              <a:srgbClr val="000000"/>
            </a:solidFill>
          </p:spPr>
          <p:txBody>
            <a:bodyPr wrap="square" lIns="0" tIns="0" rIns="0" bIns="0" rtlCol="0"/>
            <a:lstStyle/>
            <a:p>
              <a:endParaRPr/>
            </a:p>
          </p:txBody>
        </p:sp>
      </p:grpSp>
      <p:sp>
        <p:nvSpPr>
          <p:cNvPr id="133" name="object 133"/>
          <p:cNvSpPr txBox="1"/>
          <p:nvPr/>
        </p:nvSpPr>
        <p:spPr>
          <a:xfrm>
            <a:off x="9986010" y="1423670"/>
            <a:ext cx="484505" cy="269240"/>
          </a:xfrm>
          <a:prstGeom prst="rect">
            <a:avLst/>
          </a:prstGeom>
        </p:spPr>
        <p:txBody>
          <a:bodyPr vert="horz" wrap="square" lIns="0" tIns="12700" rIns="0" bIns="0" rtlCol="0">
            <a:spAutoFit/>
          </a:bodyPr>
          <a:lstStyle/>
          <a:p>
            <a:pPr marL="12700">
              <a:spcBef>
                <a:spcPts val="100"/>
              </a:spcBef>
            </a:pPr>
            <a:r>
              <a:rPr sz="1600" b="1" spc="110" dirty="0">
                <a:latin typeface="Arial"/>
                <a:cs typeface="Arial"/>
              </a:rPr>
              <a:t>S</a:t>
            </a:r>
            <a:r>
              <a:rPr sz="1600" b="1" spc="120" dirty="0">
                <a:latin typeface="Arial"/>
                <a:cs typeface="Arial"/>
              </a:rPr>
              <a:t>U</a:t>
            </a:r>
            <a:r>
              <a:rPr sz="1600" b="1" dirty="0">
                <a:latin typeface="Arial"/>
                <a:cs typeface="Arial"/>
              </a:rPr>
              <a:t>B</a:t>
            </a:r>
            <a:endParaRPr sz="1600">
              <a:latin typeface="Arial"/>
              <a:cs typeface="Arial"/>
            </a:endParaRPr>
          </a:p>
        </p:txBody>
      </p:sp>
      <p:sp>
        <p:nvSpPr>
          <p:cNvPr id="134" name="object 134"/>
          <p:cNvSpPr/>
          <p:nvPr/>
        </p:nvSpPr>
        <p:spPr>
          <a:xfrm>
            <a:off x="9677400" y="2171700"/>
            <a:ext cx="152400" cy="3810000"/>
          </a:xfrm>
          <a:custGeom>
            <a:avLst/>
            <a:gdLst/>
            <a:ahLst/>
            <a:cxnLst/>
            <a:rect l="l" t="t" r="r" b="b"/>
            <a:pathLst>
              <a:path w="152400" h="3810000">
                <a:moveTo>
                  <a:pt x="76200" y="3810000"/>
                </a:moveTo>
                <a:lnTo>
                  <a:pt x="0" y="3810000"/>
                </a:lnTo>
                <a:lnTo>
                  <a:pt x="0" y="0"/>
                </a:lnTo>
                <a:lnTo>
                  <a:pt x="152400" y="0"/>
                </a:lnTo>
                <a:lnTo>
                  <a:pt x="152400" y="3810000"/>
                </a:lnTo>
                <a:lnTo>
                  <a:pt x="76200" y="3810000"/>
                </a:lnTo>
                <a:close/>
              </a:path>
            </a:pathLst>
          </a:custGeom>
          <a:ln w="38097">
            <a:solidFill>
              <a:srgbClr val="000000"/>
            </a:solidFill>
          </a:ln>
        </p:spPr>
        <p:txBody>
          <a:bodyPr wrap="square" lIns="0" tIns="0" rIns="0" bIns="0" rtlCol="0"/>
          <a:lstStyle/>
          <a:p>
            <a:endParaRPr/>
          </a:p>
        </p:txBody>
      </p:sp>
      <p:sp>
        <p:nvSpPr>
          <p:cNvPr id="137" name="Rectangle 136"/>
          <p:cNvSpPr/>
          <p:nvPr/>
        </p:nvSpPr>
        <p:spPr>
          <a:xfrm>
            <a:off x="3127849" y="675642"/>
            <a:ext cx="5409173" cy="430887"/>
          </a:xfrm>
          <a:prstGeom prst="rect">
            <a:avLst/>
          </a:prstGeom>
        </p:spPr>
        <p:txBody>
          <a:bodyPr wrap="none">
            <a:spAutoFit/>
          </a:bodyPr>
          <a:lstStyle/>
          <a:p>
            <a:r>
              <a:rPr lang="en-US" sz="2200" b="1" spc="-5" dirty="0"/>
              <a:t>Executing </a:t>
            </a:r>
            <a:r>
              <a:rPr lang="en-US" sz="2200" b="1" spc="-10" dirty="0"/>
              <a:t>Multiple </a:t>
            </a:r>
            <a:r>
              <a:rPr lang="en-US" sz="2200" b="1" spc="-5" dirty="0"/>
              <a:t>Instructions  Clock </a:t>
            </a:r>
            <a:r>
              <a:rPr lang="en-US" sz="2200" b="1" spc="-10" dirty="0"/>
              <a:t>Cycle</a:t>
            </a:r>
            <a:r>
              <a:rPr lang="en-US" sz="2200" b="1" spc="-15" dirty="0"/>
              <a:t> </a:t>
            </a:r>
            <a:r>
              <a:rPr lang="en-US" sz="2200" b="1" dirty="0"/>
              <a:t>8</a:t>
            </a:r>
            <a:endParaRPr lang="en-IN" sz="2200" b="1" dirty="0"/>
          </a:p>
        </p:txBody>
      </p:sp>
    </p:spTree>
    <p:extLst>
      <p:ext uri="{BB962C8B-B14F-4D97-AF65-F5344CB8AC3E}">
        <p14:creationId xmlns:p14="http://schemas.microsoft.com/office/powerpoint/2010/main" val="2813059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52600" y="276563"/>
            <a:ext cx="8458200" cy="689932"/>
          </a:xfrm>
          <a:prstGeom prst="rect">
            <a:avLst/>
          </a:prstGeom>
        </p:spPr>
        <p:txBody>
          <a:bodyPr vert="horz" wrap="square" lIns="0" tIns="12700" rIns="0" bIns="0" rtlCol="0" anchor="ctr">
            <a:spAutoFit/>
          </a:bodyPr>
          <a:lstStyle/>
          <a:p>
            <a:pPr marL="12700">
              <a:lnSpc>
                <a:spcPct val="100000"/>
              </a:lnSpc>
              <a:spcBef>
                <a:spcPts val="100"/>
              </a:spcBef>
            </a:pPr>
            <a:r>
              <a:rPr spc="-5" dirty="0"/>
              <a:t>Alternative View </a:t>
            </a:r>
            <a:r>
              <a:rPr dirty="0"/>
              <a:t>- </a:t>
            </a:r>
            <a:r>
              <a:rPr spc="-10" dirty="0"/>
              <a:t>Multicycle</a:t>
            </a:r>
            <a:r>
              <a:rPr spc="-90" dirty="0"/>
              <a:t> </a:t>
            </a:r>
            <a:r>
              <a:rPr spc="-5" dirty="0"/>
              <a:t>Diagram</a:t>
            </a:r>
          </a:p>
        </p:txBody>
      </p:sp>
      <p:grpSp>
        <p:nvGrpSpPr>
          <p:cNvPr id="3" name="object 3"/>
          <p:cNvGrpSpPr/>
          <p:nvPr/>
        </p:nvGrpSpPr>
        <p:grpSpPr>
          <a:xfrm>
            <a:off x="3283585" y="2183764"/>
            <a:ext cx="2176780" cy="692150"/>
            <a:chOff x="1759585" y="2183764"/>
            <a:chExt cx="2176780" cy="692150"/>
          </a:xfrm>
        </p:grpSpPr>
        <p:sp>
          <p:nvSpPr>
            <p:cNvPr id="4" name="object 4"/>
            <p:cNvSpPr/>
            <p:nvPr/>
          </p:nvSpPr>
          <p:spPr>
            <a:xfrm>
              <a:off x="2843530" y="2344419"/>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5" name="object 5"/>
            <p:cNvSpPr/>
            <p:nvPr/>
          </p:nvSpPr>
          <p:spPr>
            <a:xfrm>
              <a:off x="2843530" y="2344419"/>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6" name="object 6"/>
            <p:cNvSpPr/>
            <p:nvPr/>
          </p:nvSpPr>
          <p:spPr>
            <a:xfrm>
              <a:off x="2661920" y="2344419"/>
              <a:ext cx="388620" cy="387350"/>
            </a:xfrm>
            <a:custGeom>
              <a:avLst/>
              <a:gdLst/>
              <a:ahLst/>
              <a:cxnLst/>
              <a:rect l="l" t="t" r="r" b="b"/>
              <a:pathLst>
                <a:path w="388619" h="387350">
                  <a:moveTo>
                    <a:pt x="0" y="0"/>
                  </a:moveTo>
                  <a:lnTo>
                    <a:pt x="388619" y="0"/>
                  </a:lnTo>
                  <a:lnTo>
                    <a:pt x="388619" y="387350"/>
                  </a:lnTo>
                  <a:lnTo>
                    <a:pt x="0" y="387350"/>
                  </a:lnTo>
                  <a:lnTo>
                    <a:pt x="0" y="0"/>
                  </a:lnTo>
                  <a:close/>
                </a:path>
              </a:pathLst>
            </a:custGeom>
            <a:ln w="24130">
              <a:solidFill>
                <a:srgbClr val="000000"/>
              </a:solidFill>
            </a:ln>
          </p:spPr>
          <p:txBody>
            <a:bodyPr wrap="square" lIns="0" tIns="0" rIns="0" bIns="0" rtlCol="0"/>
            <a:lstStyle/>
            <a:p>
              <a:endParaRPr/>
            </a:p>
          </p:txBody>
        </p:sp>
        <p:sp>
          <p:nvSpPr>
            <p:cNvPr id="7" name="object 7"/>
            <p:cNvSpPr/>
            <p:nvPr/>
          </p:nvSpPr>
          <p:spPr>
            <a:xfrm>
              <a:off x="2481580" y="2533649"/>
              <a:ext cx="189230" cy="0"/>
            </a:xfrm>
            <a:custGeom>
              <a:avLst/>
              <a:gdLst/>
              <a:ahLst/>
              <a:cxnLst/>
              <a:rect l="l" t="t" r="r" b="b"/>
              <a:pathLst>
                <a:path w="189230">
                  <a:moveTo>
                    <a:pt x="0" y="0"/>
                  </a:moveTo>
                  <a:lnTo>
                    <a:pt x="189230" y="0"/>
                  </a:lnTo>
                </a:path>
              </a:pathLst>
            </a:custGeom>
            <a:ln w="16509">
              <a:solidFill>
                <a:srgbClr val="000000"/>
              </a:solidFill>
            </a:ln>
          </p:spPr>
          <p:txBody>
            <a:bodyPr wrap="square" lIns="0" tIns="0" rIns="0" bIns="0" rtlCol="0"/>
            <a:lstStyle/>
            <a:p>
              <a:endParaRPr/>
            </a:p>
          </p:txBody>
        </p:sp>
        <p:sp>
          <p:nvSpPr>
            <p:cNvPr id="8" name="object 8"/>
            <p:cNvSpPr/>
            <p:nvPr/>
          </p:nvSpPr>
          <p:spPr>
            <a:xfrm>
              <a:off x="2555240" y="2426969"/>
              <a:ext cx="115570" cy="106680"/>
            </a:xfrm>
            <a:custGeom>
              <a:avLst/>
              <a:gdLst/>
              <a:ahLst/>
              <a:cxnLst/>
              <a:rect l="l" t="t" r="r" b="b"/>
              <a:pathLst>
                <a:path w="115569" h="106680">
                  <a:moveTo>
                    <a:pt x="115570" y="0"/>
                  </a:moveTo>
                  <a:lnTo>
                    <a:pt x="0" y="0"/>
                  </a:lnTo>
                </a:path>
                <a:path w="115569" h="106680">
                  <a:moveTo>
                    <a:pt x="0" y="0"/>
                  </a:moveTo>
                  <a:lnTo>
                    <a:pt x="0" y="106679"/>
                  </a:lnTo>
                </a:path>
              </a:pathLst>
            </a:custGeom>
            <a:ln w="16510">
              <a:solidFill>
                <a:srgbClr val="000000"/>
              </a:solidFill>
            </a:ln>
          </p:spPr>
          <p:txBody>
            <a:bodyPr wrap="square" lIns="0" tIns="0" rIns="0" bIns="0" rtlCol="0"/>
            <a:lstStyle/>
            <a:p>
              <a:endParaRPr/>
            </a:p>
          </p:txBody>
        </p:sp>
        <p:sp>
          <p:nvSpPr>
            <p:cNvPr id="9" name="object 9"/>
            <p:cNvSpPr/>
            <p:nvPr/>
          </p:nvSpPr>
          <p:spPr>
            <a:xfrm>
              <a:off x="2151380" y="2533649"/>
              <a:ext cx="165100" cy="0"/>
            </a:xfrm>
            <a:custGeom>
              <a:avLst/>
              <a:gdLst/>
              <a:ahLst/>
              <a:cxnLst/>
              <a:rect l="l" t="t" r="r" b="b"/>
              <a:pathLst>
                <a:path w="165100">
                  <a:moveTo>
                    <a:pt x="0" y="0"/>
                  </a:moveTo>
                  <a:lnTo>
                    <a:pt x="165100" y="0"/>
                  </a:lnTo>
                </a:path>
              </a:pathLst>
            </a:custGeom>
            <a:ln w="16509">
              <a:solidFill>
                <a:srgbClr val="000000"/>
              </a:solidFill>
            </a:ln>
          </p:spPr>
          <p:txBody>
            <a:bodyPr wrap="square" lIns="0" tIns="0" rIns="0" bIns="0" rtlCol="0"/>
            <a:lstStyle/>
            <a:p>
              <a:endParaRPr/>
            </a:p>
          </p:txBody>
        </p:sp>
        <p:sp>
          <p:nvSpPr>
            <p:cNvPr id="10" name="object 10"/>
            <p:cNvSpPr/>
            <p:nvPr/>
          </p:nvSpPr>
          <p:spPr>
            <a:xfrm>
              <a:off x="1771650" y="234441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11" name="object 11"/>
            <p:cNvSpPr/>
            <p:nvPr/>
          </p:nvSpPr>
          <p:spPr>
            <a:xfrm>
              <a:off x="3553460" y="2195829"/>
              <a:ext cx="370840" cy="668020"/>
            </a:xfrm>
            <a:custGeom>
              <a:avLst/>
              <a:gdLst/>
              <a:ahLst/>
              <a:cxnLst/>
              <a:rect l="l" t="t" r="r" b="b"/>
              <a:pathLst>
                <a:path w="370839" h="668019">
                  <a:moveTo>
                    <a:pt x="0" y="0"/>
                  </a:moveTo>
                  <a:lnTo>
                    <a:pt x="0" y="264160"/>
                  </a:lnTo>
                  <a:lnTo>
                    <a:pt x="73660" y="337820"/>
                  </a:lnTo>
                  <a:lnTo>
                    <a:pt x="0" y="412750"/>
                  </a:lnTo>
                  <a:lnTo>
                    <a:pt x="0" y="668020"/>
                  </a:lnTo>
                  <a:lnTo>
                    <a:pt x="370839" y="486410"/>
                  </a:lnTo>
                  <a:lnTo>
                    <a:pt x="370839" y="189230"/>
                  </a:lnTo>
                  <a:lnTo>
                    <a:pt x="0" y="0"/>
                  </a:lnTo>
                  <a:close/>
                </a:path>
              </a:pathLst>
            </a:custGeom>
            <a:solidFill>
              <a:srgbClr val="FF9966"/>
            </a:solidFill>
          </p:spPr>
          <p:txBody>
            <a:bodyPr wrap="square" lIns="0" tIns="0" rIns="0" bIns="0" rtlCol="0"/>
            <a:lstStyle/>
            <a:p>
              <a:endParaRPr/>
            </a:p>
          </p:txBody>
        </p:sp>
        <p:sp>
          <p:nvSpPr>
            <p:cNvPr id="12" name="object 12"/>
            <p:cNvSpPr/>
            <p:nvPr/>
          </p:nvSpPr>
          <p:spPr>
            <a:xfrm>
              <a:off x="3553460" y="2195829"/>
              <a:ext cx="370840" cy="668020"/>
            </a:xfrm>
            <a:custGeom>
              <a:avLst/>
              <a:gdLst/>
              <a:ahLst/>
              <a:cxnLst/>
              <a:rect l="l" t="t" r="r" b="b"/>
              <a:pathLst>
                <a:path w="370839" h="668019">
                  <a:moveTo>
                    <a:pt x="0" y="0"/>
                  </a:moveTo>
                  <a:lnTo>
                    <a:pt x="0" y="264160"/>
                  </a:lnTo>
                  <a:lnTo>
                    <a:pt x="73660" y="337820"/>
                  </a:lnTo>
                  <a:lnTo>
                    <a:pt x="0" y="412750"/>
                  </a:lnTo>
                  <a:lnTo>
                    <a:pt x="0" y="668020"/>
                  </a:lnTo>
                  <a:lnTo>
                    <a:pt x="370839" y="486410"/>
                  </a:lnTo>
                  <a:lnTo>
                    <a:pt x="370839" y="189230"/>
                  </a:lnTo>
                  <a:lnTo>
                    <a:pt x="0" y="0"/>
                  </a:lnTo>
                  <a:close/>
                </a:path>
              </a:pathLst>
            </a:custGeom>
            <a:ln w="24130">
              <a:solidFill>
                <a:srgbClr val="000000"/>
              </a:solidFill>
            </a:ln>
          </p:spPr>
          <p:txBody>
            <a:bodyPr wrap="square" lIns="0" tIns="0" rIns="0" bIns="0" rtlCol="0"/>
            <a:lstStyle/>
            <a:p>
              <a:endParaRPr/>
            </a:p>
          </p:txBody>
        </p:sp>
        <p:sp>
          <p:nvSpPr>
            <p:cNvPr id="13" name="object 13"/>
            <p:cNvSpPr/>
            <p:nvPr/>
          </p:nvSpPr>
          <p:spPr>
            <a:xfrm>
              <a:off x="3371850" y="2385059"/>
              <a:ext cx="189230" cy="297180"/>
            </a:xfrm>
            <a:custGeom>
              <a:avLst/>
              <a:gdLst/>
              <a:ahLst/>
              <a:cxnLst/>
              <a:rect l="l" t="t" r="r" b="b"/>
              <a:pathLst>
                <a:path w="189229" h="297180">
                  <a:moveTo>
                    <a:pt x="148589" y="297179"/>
                  </a:moveTo>
                  <a:lnTo>
                    <a:pt x="0" y="297179"/>
                  </a:lnTo>
                </a:path>
                <a:path w="189229" h="297180">
                  <a:moveTo>
                    <a:pt x="189229" y="0"/>
                  </a:moveTo>
                  <a:lnTo>
                    <a:pt x="0" y="0"/>
                  </a:lnTo>
                </a:path>
              </a:pathLst>
            </a:custGeom>
            <a:ln w="16510">
              <a:solidFill>
                <a:srgbClr val="000000"/>
              </a:solidFill>
            </a:ln>
          </p:spPr>
          <p:txBody>
            <a:bodyPr wrap="square" lIns="0" tIns="0" rIns="0" bIns="0" rtlCol="0"/>
            <a:lstStyle/>
            <a:p>
              <a:endParaRPr/>
            </a:p>
          </p:txBody>
        </p:sp>
      </p:grpSp>
      <p:sp>
        <p:nvSpPr>
          <p:cNvPr id="14" name="object 14"/>
          <p:cNvSpPr txBox="1"/>
          <p:nvPr/>
        </p:nvSpPr>
        <p:spPr>
          <a:xfrm>
            <a:off x="3431540" y="2421889"/>
            <a:ext cx="25971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15" name="object 15"/>
          <p:cNvSpPr txBox="1"/>
          <p:nvPr/>
        </p:nvSpPr>
        <p:spPr>
          <a:xfrm>
            <a:off x="4239260" y="2421889"/>
            <a:ext cx="287020" cy="152606"/>
          </a:xfrm>
          <a:prstGeom prst="rect">
            <a:avLst/>
          </a:prstGeom>
        </p:spPr>
        <p:txBody>
          <a:bodyPr vert="horz" wrap="square" lIns="0" tIns="13970" rIns="0" bIns="0" rtlCol="0">
            <a:spAutoFit/>
          </a:bodyPr>
          <a:lstStyle/>
          <a:p>
            <a:pPr marL="12700">
              <a:spcBef>
                <a:spcPts val="110"/>
              </a:spcBef>
            </a:pPr>
            <a:r>
              <a:rPr sz="900" b="1" spc="5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16" name="object 16"/>
          <p:cNvSpPr txBox="1"/>
          <p:nvPr/>
        </p:nvSpPr>
        <p:spPr>
          <a:xfrm>
            <a:off x="5154930" y="242188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17" name="object 17"/>
          <p:cNvSpPr/>
          <p:nvPr/>
        </p:nvSpPr>
        <p:spPr>
          <a:xfrm>
            <a:off x="5927091" y="2344420"/>
            <a:ext cx="461009" cy="387350"/>
          </a:xfrm>
          <a:custGeom>
            <a:avLst/>
            <a:gdLst/>
            <a:ahLst/>
            <a:cxnLst/>
            <a:rect l="l" t="t" r="r" b="b"/>
            <a:pathLst>
              <a:path w="461010" h="387350">
                <a:moveTo>
                  <a:pt x="0" y="0"/>
                </a:moveTo>
                <a:lnTo>
                  <a:pt x="461010" y="0"/>
                </a:lnTo>
                <a:lnTo>
                  <a:pt x="461010" y="387350"/>
                </a:lnTo>
                <a:lnTo>
                  <a:pt x="0" y="387350"/>
                </a:lnTo>
                <a:lnTo>
                  <a:pt x="0" y="0"/>
                </a:lnTo>
                <a:close/>
              </a:path>
            </a:pathLst>
          </a:custGeom>
          <a:ln w="24130">
            <a:solidFill>
              <a:srgbClr val="000000"/>
            </a:solidFill>
          </a:ln>
        </p:spPr>
        <p:txBody>
          <a:bodyPr wrap="square" lIns="0" tIns="0" rIns="0" bIns="0" rtlCol="0"/>
          <a:lstStyle/>
          <a:p>
            <a:endParaRPr/>
          </a:p>
        </p:txBody>
      </p:sp>
      <p:sp>
        <p:nvSpPr>
          <p:cNvPr id="18" name="object 18"/>
          <p:cNvSpPr txBox="1"/>
          <p:nvPr/>
        </p:nvSpPr>
        <p:spPr>
          <a:xfrm>
            <a:off x="5939154" y="2421889"/>
            <a:ext cx="436880" cy="152606"/>
          </a:xfrm>
          <a:prstGeom prst="rect">
            <a:avLst/>
          </a:prstGeom>
        </p:spPr>
        <p:txBody>
          <a:bodyPr vert="horz" wrap="square" lIns="0" tIns="13970" rIns="0" bIns="0" rtlCol="0">
            <a:spAutoFit/>
          </a:bodyPr>
          <a:lstStyle/>
          <a:p>
            <a:pPr marL="135255">
              <a:spcBef>
                <a:spcPts val="110"/>
              </a:spcBef>
            </a:pPr>
            <a:r>
              <a:rPr sz="900" b="1" spc="35" dirty="0">
                <a:latin typeface="Arial"/>
                <a:cs typeface="Arial"/>
              </a:rPr>
              <a:t>DM</a:t>
            </a:r>
            <a:endParaRPr sz="900">
              <a:latin typeface="Arial"/>
              <a:cs typeface="Arial"/>
            </a:endParaRPr>
          </a:p>
        </p:txBody>
      </p:sp>
      <p:grpSp>
        <p:nvGrpSpPr>
          <p:cNvPr id="19" name="object 19"/>
          <p:cNvGrpSpPr/>
          <p:nvPr/>
        </p:nvGrpSpPr>
        <p:grpSpPr>
          <a:xfrm>
            <a:off x="6668134" y="2332354"/>
            <a:ext cx="589280" cy="411480"/>
            <a:chOff x="5144134" y="2332354"/>
            <a:chExt cx="589280" cy="411480"/>
          </a:xfrm>
        </p:grpSpPr>
        <p:sp>
          <p:nvSpPr>
            <p:cNvPr id="20" name="object 20"/>
            <p:cNvSpPr/>
            <p:nvPr/>
          </p:nvSpPr>
          <p:spPr>
            <a:xfrm>
              <a:off x="5333999" y="234441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21" name="object 21"/>
            <p:cNvSpPr/>
            <p:nvPr/>
          </p:nvSpPr>
          <p:spPr>
            <a:xfrm>
              <a:off x="5152389" y="2533649"/>
              <a:ext cx="190500" cy="0"/>
            </a:xfrm>
            <a:custGeom>
              <a:avLst/>
              <a:gdLst/>
              <a:ahLst/>
              <a:cxnLst/>
              <a:rect l="l" t="t" r="r" b="b"/>
              <a:pathLst>
                <a:path w="190500">
                  <a:moveTo>
                    <a:pt x="190500" y="0"/>
                  </a:moveTo>
                  <a:lnTo>
                    <a:pt x="0" y="0"/>
                  </a:lnTo>
                </a:path>
              </a:pathLst>
            </a:custGeom>
            <a:ln w="16510">
              <a:solidFill>
                <a:srgbClr val="000000"/>
              </a:solidFill>
            </a:ln>
          </p:spPr>
          <p:txBody>
            <a:bodyPr wrap="square" lIns="0" tIns="0" rIns="0" bIns="0" rtlCol="0"/>
            <a:lstStyle/>
            <a:p>
              <a:endParaRPr/>
            </a:p>
          </p:txBody>
        </p:sp>
      </p:grpSp>
      <p:sp>
        <p:nvSpPr>
          <p:cNvPr id="22" name="object 22"/>
          <p:cNvSpPr txBox="1"/>
          <p:nvPr/>
        </p:nvSpPr>
        <p:spPr>
          <a:xfrm>
            <a:off x="6849746" y="2340292"/>
            <a:ext cx="252729" cy="234680"/>
          </a:xfrm>
          <a:prstGeom prst="rect">
            <a:avLst/>
          </a:prstGeom>
          <a:solidFill>
            <a:srgbClr val="FFCC99"/>
          </a:solidFill>
        </p:spPr>
        <p:txBody>
          <a:bodyPr vert="horz" wrap="square" lIns="0" tIns="95250" rIns="0" bIns="0" rtlCol="0">
            <a:spAutoFit/>
          </a:bodyPr>
          <a:lstStyle/>
          <a:p>
            <a:pPr marL="73660">
              <a:spcBef>
                <a:spcPts val="750"/>
              </a:spcBef>
            </a:pPr>
            <a:r>
              <a:rPr sz="900" b="1" spc="65" dirty="0">
                <a:latin typeface="Arial"/>
                <a:cs typeface="Arial"/>
              </a:rPr>
              <a:t>R</a:t>
            </a:r>
            <a:r>
              <a:rPr sz="900" b="1" dirty="0">
                <a:latin typeface="Arial"/>
                <a:cs typeface="Arial"/>
              </a:rPr>
              <a:t>E</a:t>
            </a:r>
            <a:endParaRPr sz="900">
              <a:latin typeface="Arial"/>
              <a:cs typeface="Arial"/>
            </a:endParaRPr>
          </a:p>
        </p:txBody>
      </p:sp>
      <p:sp>
        <p:nvSpPr>
          <p:cNvPr id="23" name="object 23"/>
          <p:cNvSpPr txBox="1"/>
          <p:nvPr/>
        </p:nvSpPr>
        <p:spPr>
          <a:xfrm>
            <a:off x="7084530" y="2421889"/>
            <a:ext cx="11557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G</a:t>
            </a:r>
            <a:endParaRPr sz="900">
              <a:latin typeface="Arial"/>
              <a:cs typeface="Arial"/>
            </a:endParaRPr>
          </a:p>
        </p:txBody>
      </p:sp>
      <p:grpSp>
        <p:nvGrpSpPr>
          <p:cNvPr id="24" name="object 24"/>
          <p:cNvGrpSpPr/>
          <p:nvPr/>
        </p:nvGrpSpPr>
        <p:grpSpPr>
          <a:xfrm>
            <a:off x="3828414" y="2174875"/>
            <a:ext cx="2860040" cy="1550670"/>
            <a:chOff x="2304414" y="2174875"/>
            <a:chExt cx="2860040" cy="1550670"/>
          </a:xfrm>
        </p:grpSpPr>
        <p:sp>
          <p:nvSpPr>
            <p:cNvPr id="25" name="object 25"/>
            <p:cNvSpPr/>
            <p:nvPr/>
          </p:nvSpPr>
          <p:spPr>
            <a:xfrm>
              <a:off x="2316479" y="2188209"/>
              <a:ext cx="165100" cy="725170"/>
            </a:xfrm>
            <a:custGeom>
              <a:avLst/>
              <a:gdLst/>
              <a:ahLst/>
              <a:cxnLst/>
              <a:rect l="l" t="t" r="r" b="b"/>
              <a:pathLst>
                <a:path w="165100" h="725169">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26" name="object 26"/>
            <p:cNvSpPr/>
            <p:nvPr/>
          </p:nvSpPr>
          <p:spPr>
            <a:xfrm>
              <a:off x="2316479" y="2186939"/>
              <a:ext cx="163830" cy="726440"/>
            </a:xfrm>
            <a:custGeom>
              <a:avLst/>
              <a:gdLst/>
              <a:ahLst/>
              <a:cxnLst/>
              <a:rect l="l" t="t" r="r" b="b"/>
              <a:pathLst>
                <a:path w="163830" h="726439">
                  <a:moveTo>
                    <a:pt x="0" y="0"/>
                  </a:moveTo>
                  <a:lnTo>
                    <a:pt x="163830" y="0"/>
                  </a:lnTo>
                  <a:lnTo>
                    <a:pt x="163830" y="726439"/>
                  </a:lnTo>
                  <a:lnTo>
                    <a:pt x="0" y="726439"/>
                  </a:lnTo>
                  <a:lnTo>
                    <a:pt x="0" y="0"/>
                  </a:lnTo>
                  <a:close/>
                </a:path>
              </a:pathLst>
            </a:custGeom>
            <a:ln w="24129">
              <a:solidFill>
                <a:srgbClr val="000000"/>
              </a:solidFill>
            </a:ln>
          </p:spPr>
          <p:txBody>
            <a:bodyPr wrap="square" lIns="0" tIns="0" rIns="0" bIns="0" rtlCol="0"/>
            <a:lstStyle/>
            <a:p>
              <a:endParaRPr/>
            </a:p>
          </p:txBody>
        </p:sp>
        <p:sp>
          <p:nvSpPr>
            <p:cNvPr id="27" name="object 27"/>
            <p:cNvSpPr/>
            <p:nvPr/>
          </p:nvSpPr>
          <p:spPr>
            <a:xfrm>
              <a:off x="3041649" y="2533650"/>
              <a:ext cx="1055370" cy="0"/>
            </a:xfrm>
            <a:custGeom>
              <a:avLst/>
              <a:gdLst/>
              <a:ahLst/>
              <a:cxnLst/>
              <a:rect l="l" t="t" r="r" b="b"/>
              <a:pathLst>
                <a:path w="1055370">
                  <a:moveTo>
                    <a:pt x="0" y="0"/>
                  </a:moveTo>
                  <a:lnTo>
                    <a:pt x="165100" y="0"/>
                  </a:lnTo>
                </a:path>
                <a:path w="1055370">
                  <a:moveTo>
                    <a:pt x="890270" y="0"/>
                  </a:moveTo>
                  <a:lnTo>
                    <a:pt x="1055370" y="0"/>
                  </a:lnTo>
                </a:path>
              </a:pathLst>
            </a:custGeom>
            <a:ln w="16509">
              <a:solidFill>
                <a:srgbClr val="000000"/>
              </a:solidFill>
            </a:ln>
          </p:spPr>
          <p:txBody>
            <a:bodyPr wrap="square" lIns="0" tIns="0" rIns="0" bIns="0" rtlCol="0"/>
            <a:lstStyle/>
            <a:p>
              <a:endParaRPr/>
            </a:p>
          </p:txBody>
        </p:sp>
        <p:sp>
          <p:nvSpPr>
            <p:cNvPr id="28" name="object 28"/>
            <p:cNvSpPr/>
            <p:nvPr/>
          </p:nvSpPr>
          <p:spPr>
            <a:xfrm>
              <a:off x="3206750" y="2188209"/>
              <a:ext cx="165100" cy="725170"/>
            </a:xfrm>
            <a:custGeom>
              <a:avLst/>
              <a:gdLst/>
              <a:ahLst/>
              <a:cxnLst/>
              <a:rect l="l" t="t" r="r" b="b"/>
              <a:pathLst>
                <a:path w="165100" h="725169">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29" name="object 29"/>
            <p:cNvSpPr/>
            <p:nvPr/>
          </p:nvSpPr>
          <p:spPr>
            <a:xfrm>
              <a:off x="3206750" y="2186939"/>
              <a:ext cx="165100" cy="726440"/>
            </a:xfrm>
            <a:custGeom>
              <a:avLst/>
              <a:gdLst/>
              <a:ahLst/>
              <a:cxnLst/>
              <a:rect l="l" t="t" r="r" b="b"/>
              <a:pathLst>
                <a:path w="165100" h="726439">
                  <a:moveTo>
                    <a:pt x="0" y="0"/>
                  </a:moveTo>
                  <a:lnTo>
                    <a:pt x="165100" y="0"/>
                  </a:lnTo>
                  <a:lnTo>
                    <a:pt x="165100" y="726439"/>
                  </a:lnTo>
                  <a:lnTo>
                    <a:pt x="0" y="726439"/>
                  </a:lnTo>
                  <a:lnTo>
                    <a:pt x="0" y="0"/>
                  </a:lnTo>
                  <a:close/>
                </a:path>
              </a:pathLst>
            </a:custGeom>
            <a:ln w="24130">
              <a:solidFill>
                <a:srgbClr val="000000"/>
              </a:solidFill>
            </a:ln>
          </p:spPr>
          <p:txBody>
            <a:bodyPr wrap="square" lIns="0" tIns="0" rIns="0" bIns="0" rtlCol="0"/>
            <a:lstStyle/>
            <a:p>
              <a:endParaRPr/>
            </a:p>
          </p:txBody>
        </p:sp>
        <p:sp>
          <p:nvSpPr>
            <p:cNvPr id="30" name="object 30"/>
            <p:cNvSpPr/>
            <p:nvPr/>
          </p:nvSpPr>
          <p:spPr>
            <a:xfrm>
              <a:off x="3371850" y="2533650"/>
              <a:ext cx="1038860" cy="148590"/>
            </a:xfrm>
            <a:custGeom>
              <a:avLst/>
              <a:gdLst/>
              <a:ahLst/>
              <a:cxnLst/>
              <a:rect l="l" t="t" r="r" b="b"/>
              <a:pathLst>
                <a:path w="1038860" h="148589">
                  <a:moveTo>
                    <a:pt x="189229" y="148589"/>
                  </a:moveTo>
                  <a:lnTo>
                    <a:pt x="0" y="148589"/>
                  </a:lnTo>
                </a:path>
                <a:path w="1038860" h="148589">
                  <a:moveTo>
                    <a:pt x="1038860" y="0"/>
                  </a:moveTo>
                  <a:lnTo>
                    <a:pt x="890270" y="0"/>
                  </a:lnTo>
                </a:path>
              </a:pathLst>
            </a:custGeom>
            <a:ln w="16510">
              <a:solidFill>
                <a:srgbClr val="000000"/>
              </a:solidFill>
            </a:ln>
          </p:spPr>
          <p:txBody>
            <a:bodyPr wrap="square" lIns="0" tIns="0" rIns="0" bIns="0" rtlCol="0"/>
            <a:lstStyle/>
            <a:p>
              <a:endParaRPr/>
            </a:p>
          </p:txBody>
        </p:sp>
        <p:sp>
          <p:nvSpPr>
            <p:cNvPr id="31" name="object 31"/>
            <p:cNvSpPr/>
            <p:nvPr/>
          </p:nvSpPr>
          <p:spPr>
            <a:xfrm>
              <a:off x="4097019" y="222885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32" name="object 32"/>
            <p:cNvSpPr/>
            <p:nvPr/>
          </p:nvSpPr>
          <p:spPr>
            <a:xfrm>
              <a:off x="4097019" y="2228850"/>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33" name="object 33"/>
            <p:cNvSpPr/>
            <p:nvPr/>
          </p:nvSpPr>
          <p:spPr>
            <a:xfrm>
              <a:off x="4337050" y="2533650"/>
              <a:ext cx="593090" cy="297180"/>
            </a:xfrm>
            <a:custGeom>
              <a:avLst/>
              <a:gdLst/>
              <a:ahLst/>
              <a:cxnLst/>
              <a:rect l="l" t="t" r="r" b="b"/>
              <a:pathLst>
                <a:path w="593089" h="297180">
                  <a:moveTo>
                    <a:pt x="0" y="0"/>
                  </a:moveTo>
                  <a:lnTo>
                    <a:pt x="0" y="297179"/>
                  </a:lnTo>
                </a:path>
                <a:path w="593089" h="297180">
                  <a:moveTo>
                    <a:pt x="593089" y="297179"/>
                  </a:moveTo>
                  <a:lnTo>
                    <a:pt x="0" y="297179"/>
                  </a:lnTo>
                </a:path>
              </a:pathLst>
            </a:custGeom>
            <a:ln w="16510">
              <a:solidFill>
                <a:srgbClr val="000000"/>
              </a:solidFill>
            </a:ln>
          </p:spPr>
          <p:txBody>
            <a:bodyPr wrap="square" lIns="0" tIns="0" rIns="0" bIns="0" rtlCol="0"/>
            <a:lstStyle/>
            <a:p>
              <a:endParaRPr/>
            </a:p>
          </p:txBody>
        </p:sp>
        <p:sp>
          <p:nvSpPr>
            <p:cNvPr id="34" name="object 34"/>
            <p:cNvSpPr/>
            <p:nvPr/>
          </p:nvSpPr>
          <p:spPr>
            <a:xfrm>
              <a:off x="4856479" y="2533650"/>
              <a:ext cx="132080" cy="0"/>
            </a:xfrm>
            <a:custGeom>
              <a:avLst/>
              <a:gdLst/>
              <a:ahLst/>
              <a:cxnLst/>
              <a:rect l="l" t="t" r="r" b="b"/>
              <a:pathLst>
                <a:path w="132079">
                  <a:moveTo>
                    <a:pt x="0" y="0"/>
                  </a:moveTo>
                  <a:lnTo>
                    <a:pt x="132080" y="0"/>
                  </a:lnTo>
                </a:path>
              </a:pathLst>
            </a:custGeom>
            <a:ln w="16509">
              <a:solidFill>
                <a:srgbClr val="000000"/>
              </a:solidFill>
            </a:ln>
          </p:spPr>
          <p:txBody>
            <a:bodyPr wrap="square" lIns="0" tIns="0" rIns="0" bIns="0" rtlCol="0"/>
            <a:lstStyle/>
            <a:p>
              <a:endParaRPr/>
            </a:p>
          </p:txBody>
        </p:sp>
        <p:sp>
          <p:nvSpPr>
            <p:cNvPr id="35" name="object 35"/>
            <p:cNvSpPr/>
            <p:nvPr/>
          </p:nvSpPr>
          <p:spPr>
            <a:xfrm>
              <a:off x="4930139" y="2649219"/>
              <a:ext cx="0" cy="181610"/>
            </a:xfrm>
            <a:custGeom>
              <a:avLst/>
              <a:gdLst/>
              <a:ahLst/>
              <a:cxnLst/>
              <a:rect l="l" t="t" r="r" b="b"/>
              <a:pathLst>
                <a:path h="181610">
                  <a:moveTo>
                    <a:pt x="0" y="0"/>
                  </a:moveTo>
                  <a:lnTo>
                    <a:pt x="0" y="181609"/>
                  </a:lnTo>
                </a:path>
              </a:pathLst>
            </a:custGeom>
            <a:ln w="16510">
              <a:solidFill>
                <a:srgbClr val="000000"/>
              </a:solidFill>
            </a:ln>
          </p:spPr>
          <p:txBody>
            <a:bodyPr wrap="square" lIns="0" tIns="0" rIns="0" bIns="0" rtlCol="0"/>
            <a:lstStyle/>
            <a:p>
              <a:endParaRPr/>
            </a:p>
          </p:txBody>
        </p:sp>
        <p:sp>
          <p:nvSpPr>
            <p:cNvPr id="36" name="object 36"/>
            <p:cNvSpPr/>
            <p:nvPr/>
          </p:nvSpPr>
          <p:spPr>
            <a:xfrm>
              <a:off x="4930139" y="2649219"/>
              <a:ext cx="58419" cy="0"/>
            </a:xfrm>
            <a:custGeom>
              <a:avLst/>
              <a:gdLst/>
              <a:ahLst/>
              <a:cxnLst/>
              <a:rect l="l" t="t" r="r" b="b"/>
              <a:pathLst>
                <a:path w="58420">
                  <a:moveTo>
                    <a:pt x="0" y="0"/>
                  </a:moveTo>
                  <a:lnTo>
                    <a:pt x="58420" y="0"/>
                  </a:lnTo>
                </a:path>
              </a:pathLst>
            </a:custGeom>
            <a:ln w="16509">
              <a:solidFill>
                <a:srgbClr val="000000"/>
              </a:solidFill>
            </a:ln>
          </p:spPr>
          <p:txBody>
            <a:bodyPr wrap="square" lIns="0" tIns="0" rIns="0" bIns="0" rtlCol="0"/>
            <a:lstStyle/>
            <a:p>
              <a:endParaRPr/>
            </a:p>
          </p:txBody>
        </p:sp>
        <p:sp>
          <p:nvSpPr>
            <p:cNvPr id="37" name="object 37"/>
            <p:cNvSpPr/>
            <p:nvPr/>
          </p:nvSpPr>
          <p:spPr>
            <a:xfrm>
              <a:off x="4988560" y="222885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38" name="object 38"/>
            <p:cNvSpPr/>
            <p:nvPr/>
          </p:nvSpPr>
          <p:spPr>
            <a:xfrm>
              <a:off x="4988560" y="2228850"/>
              <a:ext cx="163830" cy="717550"/>
            </a:xfrm>
            <a:custGeom>
              <a:avLst/>
              <a:gdLst/>
              <a:ahLst/>
              <a:cxnLst/>
              <a:rect l="l" t="t" r="r" b="b"/>
              <a:pathLst>
                <a:path w="163829" h="717550">
                  <a:moveTo>
                    <a:pt x="0" y="0"/>
                  </a:moveTo>
                  <a:lnTo>
                    <a:pt x="163829" y="0"/>
                  </a:lnTo>
                  <a:lnTo>
                    <a:pt x="163829" y="717550"/>
                  </a:lnTo>
                  <a:lnTo>
                    <a:pt x="0" y="717550"/>
                  </a:lnTo>
                  <a:lnTo>
                    <a:pt x="0" y="0"/>
                  </a:lnTo>
                  <a:close/>
                </a:path>
              </a:pathLst>
            </a:custGeom>
            <a:ln w="24130">
              <a:solidFill>
                <a:srgbClr val="000000"/>
              </a:solidFill>
            </a:ln>
          </p:spPr>
          <p:txBody>
            <a:bodyPr wrap="square" lIns="0" tIns="0" rIns="0" bIns="0" rtlCol="0"/>
            <a:lstStyle/>
            <a:p>
              <a:endParaRPr/>
            </a:p>
          </p:txBody>
        </p:sp>
        <p:sp>
          <p:nvSpPr>
            <p:cNvPr id="39" name="object 39"/>
            <p:cNvSpPr/>
            <p:nvPr/>
          </p:nvSpPr>
          <p:spPr>
            <a:xfrm>
              <a:off x="3735069" y="3194050"/>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40" name="object 40"/>
            <p:cNvSpPr/>
            <p:nvPr/>
          </p:nvSpPr>
          <p:spPr>
            <a:xfrm>
              <a:off x="3735069" y="3194050"/>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41" name="object 41"/>
            <p:cNvSpPr/>
            <p:nvPr/>
          </p:nvSpPr>
          <p:spPr>
            <a:xfrm>
              <a:off x="3553459" y="319405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42" name="object 42"/>
            <p:cNvSpPr/>
            <p:nvPr/>
          </p:nvSpPr>
          <p:spPr>
            <a:xfrm>
              <a:off x="3371850" y="3392169"/>
              <a:ext cx="189230" cy="0"/>
            </a:xfrm>
            <a:custGeom>
              <a:avLst/>
              <a:gdLst/>
              <a:ahLst/>
              <a:cxnLst/>
              <a:rect l="l" t="t" r="r" b="b"/>
              <a:pathLst>
                <a:path w="189229">
                  <a:moveTo>
                    <a:pt x="0" y="0"/>
                  </a:moveTo>
                  <a:lnTo>
                    <a:pt x="189229" y="0"/>
                  </a:lnTo>
                </a:path>
              </a:pathLst>
            </a:custGeom>
            <a:ln w="16509">
              <a:solidFill>
                <a:srgbClr val="000000"/>
              </a:solidFill>
            </a:ln>
          </p:spPr>
          <p:txBody>
            <a:bodyPr wrap="square" lIns="0" tIns="0" rIns="0" bIns="0" rtlCol="0"/>
            <a:lstStyle/>
            <a:p>
              <a:endParaRPr/>
            </a:p>
          </p:txBody>
        </p:sp>
        <p:sp>
          <p:nvSpPr>
            <p:cNvPr id="43" name="object 43"/>
            <p:cNvSpPr/>
            <p:nvPr/>
          </p:nvSpPr>
          <p:spPr>
            <a:xfrm>
              <a:off x="3445509" y="3276600"/>
              <a:ext cx="115570" cy="115570"/>
            </a:xfrm>
            <a:custGeom>
              <a:avLst/>
              <a:gdLst/>
              <a:ahLst/>
              <a:cxnLst/>
              <a:rect l="l" t="t" r="r" b="b"/>
              <a:pathLst>
                <a:path w="115570" h="115570">
                  <a:moveTo>
                    <a:pt x="115569" y="0"/>
                  </a:moveTo>
                  <a:lnTo>
                    <a:pt x="0" y="0"/>
                  </a:lnTo>
                </a:path>
                <a:path w="115570" h="115570">
                  <a:moveTo>
                    <a:pt x="0" y="0"/>
                  </a:moveTo>
                  <a:lnTo>
                    <a:pt x="0" y="115570"/>
                  </a:lnTo>
                </a:path>
              </a:pathLst>
            </a:custGeom>
            <a:ln w="16510">
              <a:solidFill>
                <a:srgbClr val="000000"/>
              </a:solidFill>
            </a:ln>
          </p:spPr>
          <p:txBody>
            <a:bodyPr wrap="square" lIns="0" tIns="0" rIns="0" bIns="0" rtlCol="0"/>
            <a:lstStyle/>
            <a:p>
              <a:endParaRPr/>
            </a:p>
          </p:txBody>
        </p:sp>
        <p:sp>
          <p:nvSpPr>
            <p:cNvPr id="44" name="object 44"/>
            <p:cNvSpPr/>
            <p:nvPr/>
          </p:nvSpPr>
          <p:spPr>
            <a:xfrm>
              <a:off x="3041649" y="3392169"/>
              <a:ext cx="165100" cy="0"/>
            </a:xfrm>
            <a:custGeom>
              <a:avLst/>
              <a:gdLst/>
              <a:ahLst/>
              <a:cxnLst/>
              <a:rect l="l" t="t" r="r" b="b"/>
              <a:pathLst>
                <a:path w="165100">
                  <a:moveTo>
                    <a:pt x="0" y="0"/>
                  </a:moveTo>
                  <a:lnTo>
                    <a:pt x="165100" y="0"/>
                  </a:lnTo>
                </a:path>
              </a:pathLst>
            </a:custGeom>
            <a:ln w="16509">
              <a:solidFill>
                <a:srgbClr val="000000"/>
              </a:solidFill>
            </a:ln>
          </p:spPr>
          <p:txBody>
            <a:bodyPr wrap="square" lIns="0" tIns="0" rIns="0" bIns="0" rtlCol="0"/>
            <a:lstStyle/>
            <a:p>
              <a:endParaRPr/>
            </a:p>
          </p:txBody>
        </p:sp>
        <p:sp>
          <p:nvSpPr>
            <p:cNvPr id="45" name="object 45"/>
            <p:cNvSpPr/>
            <p:nvPr/>
          </p:nvSpPr>
          <p:spPr>
            <a:xfrm>
              <a:off x="2661919" y="3194050"/>
              <a:ext cx="388620" cy="387350"/>
            </a:xfrm>
            <a:custGeom>
              <a:avLst/>
              <a:gdLst/>
              <a:ahLst/>
              <a:cxnLst/>
              <a:rect l="l" t="t" r="r" b="b"/>
              <a:pathLst>
                <a:path w="388619" h="387350">
                  <a:moveTo>
                    <a:pt x="0" y="0"/>
                  </a:moveTo>
                  <a:lnTo>
                    <a:pt x="388619" y="0"/>
                  </a:lnTo>
                  <a:lnTo>
                    <a:pt x="388619" y="387350"/>
                  </a:lnTo>
                  <a:lnTo>
                    <a:pt x="0" y="387350"/>
                  </a:lnTo>
                  <a:lnTo>
                    <a:pt x="0" y="0"/>
                  </a:lnTo>
                  <a:close/>
                </a:path>
              </a:pathLst>
            </a:custGeom>
            <a:ln w="24130">
              <a:solidFill>
                <a:srgbClr val="000000"/>
              </a:solidFill>
            </a:ln>
          </p:spPr>
          <p:txBody>
            <a:bodyPr wrap="square" lIns="0" tIns="0" rIns="0" bIns="0" rtlCol="0"/>
            <a:lstStyle/>
            <a:p>
              <a:endParaRPr/>
            </a:p>
          </p:txBody>
        </p:sp>
        <p:sp>
          <p:nvSpPr>
            <p:cNvPr id="46" name="object 46"/>
            <p:cNvSpPr/>
            <p:nvPr/>
          </p:nvSpPr>
          <p:spPr>
            <a:xfrm>
              <a:off x="4443729" y="3045460"/>
              <a:ext cx="370840" cy="668020"/>
            </a:xfrm>
            <a:custGeom>
              <a:avLst/>
              <a:gdLst/>
              <a:ahLst/>
              <a:cxnLst/>
              <a:rect l="l" t="t" r="r" b="b"/>
              <a:pathLst>
                <a:path w="370839" h="668020">
                  <a:moveTo>
                    <a:pt x="0" y="0"/>
                  </a:moveTo>
                  <a:lnTo>
                    <a:pt x="0" y="264160"/>
                  </a:lnTo>
                  <a:lnTo>
                    <a:pt x="74930" y="337819"/>
                  </a:lnTo>
                  <a:lnTo>
                    <a:pt x="0" y="412750"/>
                  </a:lnTo>
                  <a:lnTo>
                    <a:pt x="0" y="668019"/>
                  </a:lnTo>
                  <a:lnTo>
                    <a:pt x="370840" y="486410"/>
                  </a:lnTo>
                  <a:lnTo>
                    <a:pt x="370840" y="189229"/>
                  </a:lnTo>
                  <a:lnTo>
                    <a:pt x="0" y="0"/>
                  </a:lnTo>
                  <a:close/>
                </a:path>
              </a:pathLst>
            </a:custGeom>
            <a:solidFill>
              <a:srgbClr val="FF9966"/>
            </a:solidFill>
          </p:spPr>
          <p:txBody>
            <a:bodyPr wrap="square" lIns="0" tIns="0" rIns="0" bIns="0" rtlCol="0"/>
            <a:lstStyle/>
            <a:p>
              <a:endParaRPr/>
            </a:p>
          </p:txBody>
        </p:sp>
        <p:sp>
          <p:nvSpPr>
            <p:cNvPr id="47" name="object 47"/>
            <p:cNvSpPr/>
            <p:nvPr/>
          </p:nvSpPr>
          <p:spPr>
            <a:xfrm>
              <a:off x="4443729" y="3045460"/>
              <a:ext cx="370840" cy="668020"/>
            </a:xfrm>
            <a:custGeom>
              <a:avLst/>
              <a:gdLst/>
              <a:ahLst/>
              <a:cxnLst/>
              <a:rect l="l" t="t" r="r" b="b"/>
              <a:pathLst>
                <a:path w="370839" h="668020">
                  <a:moveTo>
                    <a:pt x="0" y="0"/>
                  </a:moveTo>
                  <a:lnTo>
                    <a:pt x="0" y="264160"/>
                  </a:lnTo>
                  <a:lnTo>
                    <a:pt x="74930" y="337819"/>
                  </a:lnTo>
                  <a:lnTo>
                    <a:pt x="0" y="412750"/>
                  </a:lnTo>
                  <a:lnTo>
                    <a:pt x="0" y="668019"/>
                  </a:lnTo>
                  <a:lnTo>
                    <a:pt x="370840" y="486410"/>
                  </a:lnTo>
                  <a:lnTo>
                    <a:pt x="370840" y="189229"/>
                  </a:lnTo>
                  <a:lnTo>
                    <a:pt x="0" y="0"/>
                  </a:lnTo>
                  <a:close/>
                </a:path>
              </a:pathLst>
            </a:custGeom>
            <a:ln w="24130">
              <a:solidFill>
                <a:srgbClr val="000000"/>
              </a:solidFill>
            </a:ln>
          </p:spPr>
          <p:txBody>
            <a:bodyPr wrap="square" lIns="0" tIns="0" rIns="0" bIns="0" rtlCol="0"/>
            <a:lstStyle/>
            <a:p>
              <a:endParaRPr/>
            </a:p>
          </p:txBody>
        </p:sp>
        <p:sp>
          <p:nvSpPr>
            <p:cNvPr id="48" name="object 48"/>
            <p:cNvSpPr/>
            <p:nvPr/>
          </p:nvSpPr>
          <p:spPr>
            <a:xfrm>
              <a:off x="4262119" y="3243580"/>
              <a:ext cx="190500" cy="297180"/>
            </a:xfrm>
            <a:custGeom>
              <a:avLst/>
              <a:gdLst/>
              <a:ahLst/>
              <a:cxnLst/>
              <a:rect l="l" t="t" r="r" b="b"/>
              <a:pathLst>
                <a:path w="190500" h="297179">
                  <a:moveTo>
                    <a:pt x="148589" y="297180"/>
                  </a:moveTo>
                  <a:lnTo>
                    <a:pt x="0" y="297180"/>
                  </a:lnTo>
                </a:path>
                <a:path w="190500" h="297179">
                  <a:moveTo>
                    <a:pt x="190500" y="0"/>
                  </a:moveTo>
                  <a:lnTo>
                    <a:pt x="0" y="0"/>
                  </a:lnTo>
                </a:path>
              </a:pathLst>
            </a:custGeom>
            <a:ln w="16510">
              <a:solidFill>
                <a:srgbClr val="000000"/>
              </a:solidFill>
            </a:ln>
          </p:spPr>
          <p:txBody>
            <a:bodyPr wrap="square" lIns="0" tIns="0" rIns="0" bIns="0" rtlCol="0"/>
            <a:lstStyle/>
            <a:p>
              <a:endParaRPr/>
            </a:p>
          </p:txBody>
        </p:sp>
      </p:grpSp>
      <p:sp>
        <p:nvSpPr>
          <p:cNvPr id="49" name="object 49"/>
          <p:cNvSpPr txBox="1"/>
          <p:nvPr/>
        </p:nvSpPr>
        <p:spPr>
          <a:xfrm>
            <a:off x="1955800" y="2414269"/>
            <a:ext cx="1228090" cy="192360"/>
          </a:xfrm>
          <a:prstGeom prst="rect">
            <a:avLst/>
          </a:prstGeom>
        </p:spPr>
        <p:txBody>
          <a:bodyPr vert="horz" wrap="square" lIns="0" tIns="15240" rIns="0" bIns="0" rtlCol="0">
            <a:spAutoFit/>
          </a:bodyPr>
          <a:lstStyle/>
          <a:p>
            <a:pPr marL="12700">
              <a:spcBef>
                <a:spcPts val="120"/>
              </a:spcBef>
            </a:pPr>
            <a:r>
              <a:rPr sz="1150" b="1" spc="35" dirty="0">
                <a:latin typeface="Arial"/>
                <a:cs typeface="Arial"/>
              </a:rPr>
              <a:t>lw</a:t>
            </a:r>
            <a:r>
              <a:rPr sz="1150" b="1" spc="310"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r0</a:t>
            </a:r>
            <a:r>
              <a:rPr sz="1150" b="1" spc="-204" dirty="0">
                <a:latin typeface="Arial"/>
                <a:cs typeface="Arial"/>
              </a:rPr>
              <a:t> </a:t>
            </a:r>
            <a:r>
              <a:rPr sz="1150" b="1" dirty="0">
                <a:latin typeface="Arial"/>
                <a:cs typeface="Arial"/>
              </a:rPr>
              <a:t>,</a:t>
            </a:r>
            <a:r>
              <a:rPr sz="1150" b="1" spc="260" dirty="0">
                <a:latin typeface="Arial"/>
                <a:cs typeface="Arial"/>
              </a:rPr>
              <a:t> </a:t>
            </a:r>
            <a:r>
              <a:rPr sz="1150" b="1" spc="65" dirty="0">
                <a:latin typeface="Arial"/>
                <a:cs typeface="Arial"/>
              </a:rPr>
              <a:t>10</a:t>
            </a:r>
            <a:r>
              <a:rPr sz="1150" b="1" spc="-200" dirty="0">
                <a:latin typeface="Arial"/>
                <a:cs typeface="Arial"/>
              </a:rPr>
              <a:t> </a:t>
            </a:r>
            <a:r>
              <a:rPr sz="1150" b="1" spc="70" dirty="0">
                <a:latin typeface="Arial"/>
                <a:cs typeface="Arial"/>
              </a:rPr>
              <a:t>($</a:t>
            </a:r>
            <a:r>
              <a:rPr sz="1150" b="1" spc="-200" dirty="0">
                <a:latin typeface="Arial"/>
                <a:cs typeface="Arial"/>
              </a:rPr>
              <a:t> </a:t>
            </a:r>
            <a:r>
              <a:rPr sz="1150" b="1" spc="35" dirty="0">
                <a:latin typeface="Arial"/>
                <a:cs typeface="Arial"/>
              </a:rPr>
              <a:t>r1</a:t>
            </a:r>
            <a:r>
              <a:rPr sz="1150" b="1" spc="-190" dirty="0">
                <a:latin typeface="Arial"/>
                <a:cs typeface="Arial"/>
              </a:rPr>
              <a:t> </a:t>
            </a:r>
            <a:r>
              <a:rPr sz="1150" b="1" spc="5" dirty="0">
                <a:latin typeface="Arial"/>
                <a:cs typeface="Arial"/>
              </a:rPr>
              <a:t>)</a:t>
            </a:r>
            <a:endParaRPr sz="1150">
              <a:latin typeface="Arial"/>
              <a:cs typeface="Arial"/>
            </a:endParaRPr>
          </a:p>
        </p:txBody>
      </p:sp>
      <p:sp>
        <p:nvSpPr>
          <p:cNvPr id="50" name="object 50"/>
          <p:cNvSpPr txBox="1"/>
          <p:nvPr/>
        </p:nvSpPr>
        <p:spPr>
          <a:xfrm>
            <a:off x="1955800" y="3271519"/>
            <a:ext cx="1277620"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sw</a:t>
            </a:r>
            <a:r>
              <a:rPr sz="1150" b="1" spc="300"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r3</a:t>
            </a:r>
            <a:r>
              <a:rPr sz="1150" b="1" spc="-204" dirty="0">
                <a:latin typeface="Arial"/>
                <a:cs typeface="Arial"/>
              </a:rPr>
              <a:t> </a:t>
            </a:r>
            <a:r>
              <a:rPr sz="1150" b="1" dirty="0">
                <a:latin typeface="Arial"/>
                <a:cs typeface="Arial"/>
              </a:rPr>
              <a:t>,</a:t>
            </a:r>
            <a:r>
              <a:rPr sz="1150" b="1" spc="260" dirty="0">
                <a:latin typeface="Arial"/>
                <a:cs typeface="Arial"/>
              </a:rPr>
              <a:t> </a:t>
            </a:r>
            <a:r>
              <a:rPr sz="1150" b="1" spc="65" dirty="0">
                <a:latin typeface="Arial"/>
                <a:cs typeface="Arial"/>
              </a:rPr>
              <a:t>20</a:t>
            </a:r>
            <a:r>
              <a:rPr sz="1150" b="1" spc="-200" dirty="0">
                <a:latin typeface="Arial"/>
                <a:cs typeface="Arial"/>
              </a:rPr>
              <a:t> </a:t>
            </a:r>
            <a:r>
              <a:rPr sz="1150" b="1" spc="70" dirty="0">
                <a:latin typeface="Arial"/>
                <a:cs typeface="Arial"/>
              </a:rPr>
              <a:t>($</a:t>
            </a:r>
            <a:r>
              <a:rPr sz="1150" b="1" spc="-200" dirty="0">
                <a:latin typeface="Arial"/>
                <a:cs typeface="Arial"/>
              </a:rPr>
              <a:t> </a:t>
            </a:r>
            <a:r>
              <a:rPr sz="1150" b="1" spc="35" dirty="0">
                <a:latin typeface="Arial"/>
                <a:cs typeface="Arial"/>
              </a:rPr>
              <a:t>r4</a:t>
            </a:r>
            <a:r>
              <a:rPr sz="1150" b="1" spc="-190" dirty="0">
                <a:latin typeface="Arial"/>
                <a:cs typeface="Arial"/>
              </a:rPr>
              <a:t> </a:t>
            </a:r>
            <a:r>
              <a:rPr sz="1150" b="1" spc="5" dirty="0">
                <a:latin typeface="Arial"/>
                <a:cs typeface="Arial"/>
              </a:rPr>
              <a:t>)</a:t>
            </a:r>
            <a:endParaRPr sz="1150">
              <a:latin typeface="Arial"/>
              <a:cs typeface="Arial"/>
            </a:endParaRPr>
          </a:p>
        </p:txBody>
      </p:sp>
      <p:sp>
        <p:nvSpPr>
          <p:cNvPr id="51" name="object 51"/>
          <p:cNvSpPr txBox="1"/>
          <p:nvPr/>
        </p:nvSpPr>
        <p:spPr>
          <a:xfrm>
            <a:off x="1955800" y="4047489"/>
            <a:ext cx="1384300"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add</a:t>
            </a:r>
            <a:r>
              <a:rPr sz="1150" b="1" spc="17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r5</a:t>
            </a:r>
            <a:r>
              <a:rPr sz="1150" b="1" spc="-185" dirty="0">
                <a:latin typeface="Arial"/>
                <a:cs typeface="Arial"/>
              </a:rPr>
              <a:t> </a:t>
            </a:r>
            <a:r>
              <a:rPr sz="1150" b="1" dirty="0">
                <a:latin typeface="Arial"/>
                <a:cs typeface="Arial"/>
              </a:rPr>
              <a:t>,</a:t>
            </a:r>
            <a:r>
              <a:rPr sz="1150" b="1" spc="24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r6</a:t>
            </a:r>
            <a:r>
              <a:rPr sz="1150" b="1" spc="-195" dirty="0">
                <a:latin typeface="Arial"/>
                <a:cs typeface="Arial"/>
              </a:rPr>
              <a:t> </a:t>
            </a:r>
            <a:r>
              <a:rPr sz="1150" b="1" dirty="0">
                <a:latin typeface="Arial"/>
                <a:cs typeface="Arial"/>
              </a:rPr>
              <a:t>,</a:t>
            </a:r>
            <a:r>
              <a:rPr sz="1150" b="1" spc="254" dirty="0">
                <a:latin typeface="Arial"/>
                <a:cs typeface="Arial"/>
              </a:rPr>
              <a:t> </a:t>
            </a:r>
            <a:r>
              <a:rPr sz="1150" b="1" spc="5" dirty="0">
                <a:latin typeface="Arial"/>
                <a:cs typeface="Arial"/>
              </a:rPr>
              <a:t>$</a:t>
            </a:r>
            <a:r>
              <a:rPr sz="1150" b="1" spc="-210" dirty="0">
                <a:latin typeface="Arial"/>
                <a:cs typeface="Arial"/>
              </a:rPr>
              <a:t> </a:t>
            </a:r>
            <a:r>
              <a:rPr sz="1150" b="1" spc="35" dirty="0">
                <a:latin typeface="Arial"/>
                <a:cs typeface="Arial"/>
              </a:rPr>
              <a:t>r7</a:t>
            </a:r>
            <a:endParaRPr sz="1150">
              <a:latin typeface="Arial"/>
              <a:cs typeface="Arial"/>
            </a:endParaRPr>
          </a:p>
        </p:txBody>
      </p:sp>
      <p:sp>
        <p:nvSpPr>
          <p:cNvPr id="52" name="object 52"/>
          <p:cNvSpPr txBox="1"/>
          <p:nvPr/>
        </p:nvSpPr>
        <p:spPr>
          <a:xfrm>
            <a:off x="3348989" y="1944370"/>
            <a:ext cx="33020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15" dirty="0">
                <a:latin typeface="Arial"/>
                <a:cs typeface="Arial"/>
              </a:rPr>
              <a:t> </a:t>
            </a:r>
            <a:r>
              <a:rPr sz="900" b="1" dirty="0">
                <a:latin typeface="Arial"/>
                <a:cs typeface="Arial"/>
              </a:rPr>
              <a:t>1</a:t>
            </a:r>
            <a:endParaRPr sz="900">
              <a:latin typeface="Arial"/>
              <a:cs typeface="Arial"/>
            </a:endParaRPr>
          </a:p>
        </p:txBody>
      </p:sp>
      <p:sp>
        <p:nvSpPr>
          <p:cNvPr id="53" name="object 53"/>
          <p:cNvSpPr txBox="1"/>
          <p:nvPr/>
        </p:nvSpPr>
        <p:spPr>
          <a:xfrm>
            <a:off x="4206239"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2</a:t>
            </a:r>
            <a:endParaRPr sz="900">
              <a:latin typeface="Arial"/>
              <a:cs typeface="Arial"/>
            </a:endParaRPr>
          </a:p>
        </p:txBody>
      </p:sp>
      <p:sp>
        <p:nvSpPr>
          <p:cNvPr id="54" name="object 54"/>
          <p:cNvSpPr txBox="1"/>
          <p:nvPr/>
        </p:nvSpPr>
        <p:spPr>
          <a:xfrm>
            <a:off x="5055870"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3</a:t>
            </a:r>
            <a:endParaRPr sz="900">
              <a:latin typeface="Arial"/>
              <a:cs typeface="Arial"/>
            </a:endParaRPr>
          </a:p>
        </p:txBody>
      </p:sp>
      <p:sp>
        <p:nvSpPr>
          <p:cNvPr id="55" name="object 55"/>
          <p:cNvSpPr txBox="1"/>
          <p:nvPr/>
        </p:nvSpPr>
        <p:spPr>
          <a:xfrm>
            <a:off x="5914390"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4</a:t>
            </a:r>
            <a:endParaRPr sz="900">
              <a:latin typeface="Arial"/>
              <a:cs typeface="Arial"/>
            </a:endParaRPr>
          </a:p>
        </p:txBody>
      </p:sp>
      <p:sp>
        <p:nvSpPr>
          <p:cNvPr id="56" name="object 56"/>
          <p:cNvSpPr txBox="1"/>
          <p:nvPr/>
        </p:nvSpPr>
        <p:spPr>
          <a:xfrm>
            <a:off x="6762750" y="1944370"/>
            <a:ext cx="33020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15" dirty="0">
                <a:latin typeface="Arial"/>
                <a:cs typeface="Arial"/>
              </a:rPr>
              <a:t> </a:t>
            </a:r>
            <a:r>
              <a:rPr sz="900" b="1" dirty="0">
                <a:latin typeface="Arial"/>
                <a:cs typeface="Arial"/>
              </a:rPr>
              <a:t>5</a:t>
            </a:r>
            <a:endParaRPr sz="900">
              <a:latin typeface="Arial"/>
              <a:cs typeface="Arial"/>
            </a:endParaRPr>
          </a:p>
        </p:txBody>
      </p:sp>
      <p:sp>
        <p:nvSpPr>
          <p:cNvPr id="57" name="object 57"/>
          <p:cNvSpPr txBox="1"/>
          <p:nvPr/>
        </p:nvSpPr>
        <p:spPr>
          <a:xfrm>
            <a:off x="7694929"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6</a:t>
            </a:r>
            <a:endParaRPr sz="900">
              <a:latin typeface="Arial"/>
              <a:cs typeface="Arial"/>
            </a:endParaRPr>
          </a:p>
        </p:txBody>
      </p:sp>
      <p:sp>
        <p:nvSpPr>
          <p:cNvPr id="58" name="object 58"/>
          <p:cNvSpPr txBox="1"/>
          <p:nvPr/>
        </p:nvSpPr>
        <p:spPr>
          <a:xfrm>
            <a:off x="8544559"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7</a:t>
            </a:r>
            <a:endParaRPr sz="900">
              <a:latin typeface="Arial"/>
              <a:cs typeface="Arial"/>
            </a:endParaRPr>
          </a:p>
        </p:txBody>
      </p:sp>
      <p:sp>
        <p:nvSpPr>
          <p:cNvPr id="59" name="object 59"/>
          <p:cNvSpPr txBox="1"/>
          <p:nvPr/>
        </p:nvSpPr>
        <p:spPr>
          <a:xfrm>
            <a:off x="4323080" y="3280409"/>
            <a:ext cx="25844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60" name="object 60"/>
          <p:cNvSpPr txBox="1"/>
          <p:nvPr/>
        </p:nvSpPr>
        <p:spPr>
          <a:xfrm>
            <a:off x="5130800" y="3280409"/>
            <a:ext cx="287020" cy="152606"/>
          </a:xfrm>
          <a:prstGeom prst="rect">
            <a:avLst/>
          </a:prstGeom>
        </p:spPr>
        <p:txBody>
          <a:bodyPr vert="horz" wrap="square" lIns="0" tIns="13970" rIns="0" bIns="0" rtlCol="0">
            <a:spAutoFit/>
          </a:bodyPr>
          <a:lstStyle/>
          <a:p>
            <a:pPr marL="12700">
              <a:spcBef>
                <a:spcPts val="110"/>
              </a:spcBef>
            </a:pPr>
            <a:r>
              <a:rPr sz="900" b="1" spc="5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61" name="object 61"/>
          <p:cNvSpPr txBox="1"/>
          <p:nvPr/>
        </p:nvSpPr>
        <p:spPr>
          <a:xfrm>
            <a:off x="6046471" y="328040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62" name="object 62"/>
          <p:cNvSpPr/>
          <p:nvPr/>
        </p:nvSpPr>
        <p:spPr>
          <a:xfrm>
            <a:off x="6817360" y="3194050"/>
            <a:ext cx="461009" cy="387350"/>
          </a:xfrm>
          <a:custGeom>
            <a:avLst/>
            <a:gdLst/>
            <a:ahLst/>
            <a:cxnLst/>
            <a:rect l="l" t="t" r="r" b="b"/>
            <a:pathLst>
              <a:path w="461010" h="387350">
                <a:moveTo>
                  <a:pt x="0" y="0"/>
                </a:moveTo>
                <a:lnTo>
                  <a:pt x="461010" y="0"/>
                </a:lnTo>
                <a:lnTo>
                  <a:pt x="461010" y="387350"/>
                </a:lnTo>
                <a:lnTo>
                  <a:pt x="0" y="387350"/>
                </a:lnTo>
                <a:lnTo>
                  <a:pt x="0" y="0"/>
                </a:lnTo>
                <a:close/>
              </a:path>
            </a:pathLst>
          </a:custGeom>
          <a:ln w="24130">
            <a:solidFill>
              <a:srgbClr val="000000"/>
            </a:solidFill>
          </a:ln>
        </p:spPr>
        <p:txBody>
          <a:bodyPr wrap="square" lIns="0" tIns="0" rIns="0" bIns="0" rtlCol="0"/>
          <a:lstStyle/>
          <a:p>
            <a:endParaRPr/>
          </a:p>
        </p:txBody>
      </p:sp>
      <p:sp>
        <p:nvSpPr>
          <p:cNvPr id="63" name="object 63"/>
          <p:cNvSpPr txBox="1"/>
          <p:nvPr/>
        </p:nvSpPr>
        <p:spPr>
          <a:xfrm>
            <a:off x="6829426" y="3206114"/>
            <a:ext cx="227329" cy="227626"/>
          </a:xfrm>
          <a:prstGeom prst="rect">
            <a:avLst/>
          </a:prstGeom>
          <a:solidFill>
            <a:srgbClr val="FF9966"/>
          </a:solidFill>
        </p:spPr>
        <p:txBody>
          <a:bodyPr vert="horz" wrap="square" lIns="0" tIns="88265" rIns="0" bIns="0" rtlCol="0">
            <a:spAutoFit/>
          </a:bodyPr>
          <a:lstStyle/>
          <a:p>
            <a:pPr algn="r">
              <a:spcBef>
                <a:spcPts val="695"/>
              </a:spcBef>
            </a:pPr>
            <a:r>
              <a:rPr sz="900" b="1" spc="5" dirty="0">
                <a:latin typeface="Arial"/>
                <a:cs typeface="Arial"/>
              </a:rPr>
              <a:t>D</a:t>
            </a:r>
            <a:endParaRPr sz="900">
              <a:latin typeface="Arial"/>
              <a:cs typeface="Arial"/>
            </a:endParaRPr>
          </a:p>
        </p:txBody>
      </p:sp>
      <p:sp>
        <p:nvSpPr>
          <p:cNvPr id="64" name="object 64"/>
          <p:cNvSpPr txBox="1"/>
          <p:nvPr/>
        </p:nvSpPr>
        <p:spPr>
          <a:xfrm>
            <a:off x="7031354" y="3280409"/>
            <a:ext cx="234950" cy="152606"/>
          </a:xfrm>
          <a:prstGeom prst="rect">
            <a:avLst/>
          </a:prstGeom>
        </p:spPr>
        <p:txBody>
          <a:bodyPr vert="horz" wrap="square" lIns="0" tIns="13970" rIns="0" bIns="0" rtlCol="0">
            <a:spAutoFit/>
          </a:bodyPr>
          <a:lstStyle/>
          <a:p>
            <a:pPr marL="24130">
              <a:spcBef>
                <a:spcPts val="110"/>
              </a:spcBef>
            </a:pPr>
            <a:r>
              <a:rPr sz="900" b="1" spc="5" dirty="0">
                <a:latin typeface="Arial"/>
                <a:cs typeface="Arial"/>
              </a:rPr>
              <a:t>M</a:t>
            </a:r>
            <a:endParaRPr sz="900">
              <a:latin typeface="Arial"/>
              <a:cs typeface="Arial"/>
            </a:endParaRPr>
          </a:p>
        </p:txBody>
      </p:sp>
      <p:grpSp>
        <p:nvGrpSpPr>
          <p:cNvPr id="65" name="object 65"/>
          <p:cNvGrpSpPr/>
          <p:nvPr/>
        </p:nvGrpSpPr>
        <p:grpSpPr>
          <a:xfrm>
            <a:off x="7559675" y="3181985"/>
            <a:ext cx="547370" cy="411480"/>
            <a:chOff x="6035675" y="3181985"/>
            <a:chExt cx="547370" cy="411480"/>
          </a:xfrm>
        </p:grpSpPr>
        <p:sp>
          <p:nvSpPr>
            <p:cNvPr id="66" name="object 66"/>
            <p:cNvSpPr/>
            <p:nvPr/>
          </p:nvSpPr>
          <p:spPr>
            <a:xfrm>
              <a:off x="6183629" y="319405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67" name="object 67"/>
            <p:cNvSpPr/>
            <p:nvPr/>
          </p:nvSpPr>
          <p:spPr>
            <a:xfrm>
              <a:off x="6043929" y="3392170"/>
              <a:ext cx="148590" cy="0"/>
            </a:xfrm>
            <a:custGeom>
              <a:avLst/>
              <a:gdLst/>
              <a:ahLst/>
              <a:cxnLst/>
              <a:rect l="l" t="t" r="r" b="b"/>
              <a:pathLst>
                <a:path w="148589">
                  <a:moveTo>
                    <a:pt x="148590" y="0"/>
                  </a:moveTo>
                  <a:lnTo>
                    <a:pt x="0" y="0"/>
                  </a:lnTo>
                </a:path>
              </a:pathLst>
            </a:custGeom>
            <a:ln w="16510">
              <a:solidFill>
                <a:srgbClr val="000000"/>
              </a:solidFill>
            </a:ln>
          </p:spPr>
          <p:txBody>
            <a:bodyPr wrap="square" lIns="0" tIns="0" rIns="0" bIns="0" rtlCol="0"/>
            <a:lstStyle/>
            <a:p>
              <a:endParaRPr/>
            </a:p>
          </p:txBody>
        </p:sp>
      </p:grpSp>
      <p:sp>
        <p:nvSpPr>
          <p:cNvPr id="68" name="object 68"/>
          <p:cNvSpPr txBox="1"/>
          <p:nvPr/>
        </p:nvSpPr>
        <p:spPr>
          <a:xfrm>
            <a:off x="7760970" y="3280409"/>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grpSp>
        <p:nvGrpSpPr>
          <p:cNvPr id="69" name="object 69"/>
          <p:cNvGrpSpPr/>
          <p:nvPr/>
        </p:nvGrpSpPr>
        <p:grpSpPr>
          <a:xfrm>
            <a:off x="4718685" y="2992754"/>
            <a:ext cx="2860040" cy="1549400"/>
            <a:chOff x="3194685" y="2992754"/>
            <a:chExt cx="2860040" cy="1549400"/>
          </a:xfrm>
        </p:grpSpPr>
        <p:sp>
          <p:nvSpPr>
            <p:cNvPr id="70" name="object 70"/>
            <p:cNvSpPr/>
            <p:nvPr/>
          </p:nvSpPr>
          <p:spPr>
            <a:xfrm>
              <a:off x="3206750" y="300481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71" name="object 71"/>
            <p:cNvSpPr/>
            <p:nvPr/>
          </p:nvSpPr>
          <p:spPr>
            <a:xfrm>
              <a:off x="3206750" y="3004819"/>
              <a:ext cx="165100" cy="725170"/>
            </a:xfrm>
            <a:custGeom>
              <a:avLst/>
              <a:gdLst/>
              <a:ahLst/>
              <a:cxnLst/>
              <a:rect l="l" t="t" r="r" b="b"/>
              <a:pathLst>
                <a:path w="165100" h="725170">
                  <a:moveTo>
                    <a:pt x="0" y="0"/>
                  </a:moveTo>
                  <a:lnTo>
                    <a:pt x="165100" y="0"/>
                  </a:lnTo>
                  <a:lnTo>
                    <a:pt x="165100" y="725169"/>
                  </a:lnTo>
                  <a:lnTo>
                    <a:pt x="0" y="725169"/>
                  </a:lnTo>
                  <a:lnTo>
                    <a:pt x="0" y="0"/>
                  </a:lnTo>
                  <a:close/>
                </a:path>
              </a:pathLst>
            </a:custGeom>
            <a:ln w="24130">
              <a:solidFill>
                <a:srgbClr val="000000"/>
              </a:solidFill>
            </a:ln>
          </p:spPr>
          <p:txBody>
            <a:bodyPr wrap="square" lIns="0" tIns="0" rIns="0" bIns="0" rtlCol="0"/>
            <a:lstStyle/>
            <a:p>
              <a:endParaRPr/>
            </a:p>
          </p:txBody>
        </p:sp>
        <p:sp>
          <p:nvSpPr>
            <p:cNvPr id="72" name="object 72"/>
            <p:cNvSpPr/>
            <p:nvPr/>
          </p:nvSpPr>
          <p:spPr>
            <a:xfrm>
              <a:off x="3931920" y="3392169"/>
              <a:ext cx="1056640" cy="0"/>
            </a:xfrm>
            <a:custGeom>
              <a:avLst/>
              <a:gdLst/>
              <a:ahLst/>
              <a:cxnLst/>
              <a:rect l="l" t="t" r="r" b="b"/>
              <a:pathLst>
                <a:path w="1056639">
                  <a:moveTo>
                    <a:pt x="0" y="0"/>
                  </a:moveTo>
                  <a:lnTo>
                    <a:pt x="165100" y="0"/>
                  </a:lnTo>
                </a:path>
                <a:path w="1056639">
                  <a:moveTo>
                    <a:pt x="891539" y="0"/>
                  </a:moveTo>
                  <a:lnTo>
                    <a:pt x="1056639" y="0"/>
                  </a:lnTo>
                </a:path>
              </a:pathLst>
            </a:custGeom>
            <a:ln w="16509">
              <a:solidFill>
                <a:srgbClr val="000000"/>
              </a:solidFill>
            </a:ln>
          </p:spPr>
          <p:txBody>
            <a:bodyPr wrap="square" lIns="0" tIns="0" rIns="0" bIns="0" rtlCol="0"/>
            <a:lstStyle/>
            <a:p>
              <a:endParaRPr/>
            </a:p>
          </p:txBody>
        </p:sp>
        <p:sp>
          <p:nvSpPr>
            <p:cNvPr id="73" name="object 73"/>
            <p:cNvSpPr/>
            <p:nvPr/>
          </p:nvSpPr>
          <p:spPr>
            <a:xfrm>
              <a:off x="4097020" y="304545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74" name="object 74"/>
            <p:cNvSpPr/>
            <p:nvPr/>
          </p:nvSpPr>
          <p:spPr>
            <a:xfrm>
              <a:off x="4097020" y="3045459"/>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75" name="object 75"/>
            <p:cNvSpPr/>
            <p:nvPr/>
          </p:nvSpPr>
          <p:spPr>
            <a:xfrm>
              <a:off x="4262120" y="3392169"/>
              <a:ext cx="1038860" cy="148590"/>
            </a:xfrm>
            <a:custGeom>
              <a:avLst/>
              <a:gdLst/>
              <a:ahLst/>
              <a:cxnLst/>
              <a:rect l="l" t="t" r="r" b="b"/>
              <a:pathLst>
                <a:path w="1038860" h="148589">
                  <a:moveTo>
                    <a:pt x="190500" y="148589"/>
                  </a:moveTo>
                  <a:lnTo>
                    <a:pt x="0" y="148589"/>
                  </a:lnTo>
                </a:path>
                <a:path w="1038860" h="148589">
                  <a:moveTo>
                    <a:pt x="1038859" y="0"/>
                  </a:moveTo>
                  <a:lnTo>
                    <a:pt x="890269" y="0"/>
                  </a:lnTo>
                </a:path>
              </a:pathLst>
            </a:custGeom>
            <a:ln w="16510">
              <a:solidFill>
                <a:srgbClr val="000000"/>
              </a:solidFill>
            </a:ln>
          </p:spPr>
          <p:txBody>
            <a:bodyPr wrap="square" lIns="0" tIns="0" rIns="0" bIns="0" rtlCol="0"/>
            <a:lstStyle/>
            <a:p>
              <a:endParaRPr/>
            </a:p>
          </p:txBody>
        </p:sp>
        <p:sp>
          <p:nvSpPr>
            <p:cNvPr id="76" name="object 76"/>
            <p:cNvSpPr/>
            <p:nvPr/>
          </p:nvSpPr>
          <p:spPr>
            <a:xfrm>
              <a:off x="4988560" y="304545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77" name="object 77"/>
            <p:cNvSpPr/>
            <p:nvPr/>
          </p:nvSpPr>
          <p:spPr>
            <a:xfrm>
              <a:off x="4988560" y="3045459"/>
              <a:ext cx="163830" cy="717550"/>
            </a:xfrm>
            <a:custGeom>
              <a:avLst/>
              <a:gdLst/>
              <a:ahLst/>
              <a:cxnLst/>
              <a:rect l="l" t="t" r="r" b="b"/>
              <a:pathLst>
                <a:path w="163829" h="717550">
                  <a:moveTo>
                    <a:pt x="0" y="0"/>
                  </a:moveTo>
                  <a:lnTo>
                    <a:pt x="163829" y="0"/>
                  </a:lnTo>
                  <a:lnTo>
                    <a:pt x="163829" y="717550"/>
                  </a:lnTo>
                  <a:lnTo>
                    <a:pt x="0" y="717550"/>
                  </a:lnTo>
                  <a:lnTo>
                    <a:pt x="0" y="0"/>
                  </a:lnTo>
                  <a:close/>
                </a:path>
              </a:pathLst>
            </a:custGeom>
            <a:ln w="24130">
              <a:solidFill>
                <a:srgbClr val="000000"/>
              </a:solidFill>
            </a:ln>
          </p:spPr>
          <p:txBody>
            <a:bodyPr wrap="square" lIns="0" tIns="0" rIns="0" bIns="0" rtlCol="0"/>
            <a:lstStyle/>
            <a:p>
              <a:endParaRPr/>
            </a:p>
          </p:txBody>
        </p:sp>
        <p:sp>
          <p:nvSpPr>
            <p:cNvPr id="78" name="object 78"/>
            <p:cNvSpPr/>
            <p:nvPr/>
          </p:nvSpPr>
          <p:spPr>
            <a:xfrm>
              <a:off x="5227320" y="3392169"/>
              <a:ext cx="593090" cy="297180"/>
            </a:xfrm>
            <a:custGeom>
              <a:avLst/>
              <a:gdLst/>
              <a:ahLst/>
              <a:cxnLst/>
              <a:rect l="l" t="t" r="r" b="b"/>
              <a:pathLst>
                <a:path w="593089" h="297179">
                  <a:moveTo>
                    <a:pt x="0" y="0"/>
                  </a:moveTo>
                  <a:lnTo>
                    <a:pt x="0" y="297179"/>
                  </a:lnTo>
                </a:path>
                <a:path w="593089" h="297179">
                  <a:moveTo>
                    <a:pt x="593089" y="297179"/>
                  </a:moveTo>
                  <a:lnTo>
                    <a:pt x="0" y="297179"/>
                  </a:lnTo>
                </a:path>
              </a:pathLst>
            </a:custGeom>
            <a:ln w="16510">
              <a:solidFill>
                <a:srgbClr val="000000"/>
              </a:solidFill>
            </a:ln>
          </p:spPr>
          <p:txBody>
            <a:bodyPr wrap="square" lIns="0" tIns="0" rIns="0" bIns="0" rtlCol="0"/>
            <a:lstStyle/>
            <a:p>
              <a:endParaRPr/>
            </a:p>
          </p:txBody>
        </p:sp>
        <p:sp>
          <p:nvSpPr>
            <p:cNvPr id="79" name="object 79"/>
            <p:cNvSpPr/>
            <p:nvPr/>
          </p:nvSpPr>
          <p:spPr>
            <a:xfrm>
              <a:off x="5746750" y="3392169"/>
              <a:ext cx="132080" cy="0"/>
            </a:xfrm>
            <a:custGeom>
              <a:avLst/>
              <a:gdLst/>
              <a:ahLst/>
              <a:cxnLst/>
              <a:rect l="l" t="t" r="r" b="b"/>
              <a:pathLst>
                <a:path w="132079">
                  <a:moveTo>
                    <a:pt x="0" y="0"/>
                  </a:moveTo>
                  <a:lnTo>
                    <a:pt x="132079" y="0"/>
                  </a:lnTo>
                </a:path>
              </a:pathLst>
            </a:custGeom>
            <a:ln w="16509">
              <a:solidFill>
                <a:srgbClr val="000000"/>
              </a:solidFill>
            </a:ln>
          </p:spPr>
          <p:txBody>
            <a:bodyPr wrap="square" lIns="0" tIns="0" rIns="0" bIns="0" rtlCol="0"/>
            <a:lstStyle/>
            <a:p>
              <a:endParaRPr/>
            </a:p>
          </p:txBody>
        </p:sp>
        <p:sp>
          <p:nvSpPr>
            <p:cNvPr id="80" name="object 80"/>
            <p:cNvSpPr/>
            <p:nvPr/>
          </p:nvSpPr>
          <p:spPr>
            <a:xfrm>
              <a:off x="5820410" y="3498849"/>
              <a:ext cx="0" cy="190500"/>
            </a:xfrm>
            <a:custGeom>
              <a:avLst/>
              <a:gdLst/>
              <a:ahLst/>
              <a:cxnLst/>
              <a:rect l="l" t="t" r="r" b="b"/>
              <a:pathLst>
                <a:path h="190500">
                  <a:moveTo>
                    <a:pt x="0" y="0"/>
                  </a:moveTo>
                  <a:lnTo>
                    <a:pt x="0" y="190500"/>
                  </a:lnTo>
                </a:path>
              </a:pathLst>
            </a:custGeom>
            <a:ln w="16510">
              <a:solidFill>
                <a:srgbClr val="000000"/>
              </a:solidFill>
            </a:ln>
          </p:spPr>
          <p:txBody>
            <a:bodyPr wrap="square" lIns="0" tIns="0" rIns="0" bIns="0" rtlCol="0"/>
            <a:lstStyle/>
            <a:p>
              <a:endParaRPr/>
            </a:p>
          </p:txBody>
        </p:sp>
        <p:sp>
          <p:nvSpPr>
            <p:cNvPr id="81" name="object 81"/>
            <p:cNvSpPr/>
            <p:nvPr/>
          </p:nvSpPr>
          <p:spPr>
            <a:xfrm>
              <a:off x="5820410" y="3498849"/>
              <a:ext cx="58419" cy="0"/>
            </a:xfrm>
            <a:custGeom>
              <a:avLst/>
              <a:gdLst/>
              <a:ahLst/>
              <a:cxnLst/>
              <a:rect l="l" t="t" r="r" b="b"/>
              <a:pathLst>
                <a:path w="58420">
                  <a:moveTo>
                    <a:pt x="0" y="0"/>
                  </a:moveTo>
                  <a:lnTo>
                    <a:pt x="58419" y="0"/>
                  </a:lnTo>
                </a:path>
              </a:pathLst>
            </a:custGeom>
            <a:ln w="16509">
              <a:solidFill>
                <a:srgbClr val="000000"/>
              </a:solidFill>
            </a:ln>
          </p:spPr>
          <p:txBody>
            <a:bodyPr wrap="square" lIns="0" tIns="0" rIns="0" bIns="0" rtlCol="0"/>
            <a:lstStyle/>
            <a:p>
              <a:endParaRPr/>
            </a:p>
          </p:txBody>
        </p:sp>
        <p:sp>
          <p:nvSpPr>
            <p:cNvPr id="82" name="object 82"/>
            <p:cNvSpPr/>
            <p:nvPr/>
          </p:nvSpPr>
          <p:spPr>
            <a:xfrm>
              <a:off x="5878830" y="307847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83" name="object 83"/>
            <p:cNvSpPr/>
            <p:nvPr/>
          </p:nvSpPr>
          <p:spPr>
            <a:xfrm>
              <a:off x="5878830" y="3078479"/>
              <a:ext cx="163830" cy="725170"/>
            </a:xfrm>
            <a:custGeom>
              <a:avLst/>
              <a:gdLst/>
              <a:ahLst/>
              <a:cxnLst/>
              <a:rect l="l" t="t" r="r" b="b"/>
              <a:pathLst>
                <a:path w="163829" h="725170">
                  <a:moveTo>
                    <a:pt x="0" y="0"/>
                  </a:moveTo>
                  <a:lnTo>
                    <a:pt x="163830" y="0"/>
                  </a:lnTo>
                  <a:lnTo>
                    <a:pt x="163830" y="725170"/>
                  </a:lnTo>
                  <a:lnTo>
                    <a:pt x="0" y="725170"/>
                  </a:lnTo>
                  <a:lnTo>
                    <a:pt x="0" y="0"/>
                  </a:lnTo>
                  <a:close/>
                </a:path>
              </a:pathLst>
            </a:custGeom>
            <a:ln w="24130">
              <a:solidFill>
                <a:srgbClr val="000000"/>
              </a:solidFill>
            </a:ln>
          </p:spPr>
          <p:txBody>
            <a:bodyPr wrap="square" lIns="0" tIns="0" rIns="0" bIns="0" rtlCol="0"/>
            <a:lstStyle/>
            <a:p>
              <a:endParaRPr/>
            </a:p>
          </p:txBody>
        </p:sp>
        <p:sp>
          <p:nvSpPr>
            <p:cNvPr id="84" name="object 84"/>
            <p:cNvSpPr/>
            <p:nvPr/>
          </p:nvSpPr>
          <p:spPr>
            <a:xfrm>
              <a:off x="5334000" y="3862069"/>
              <a:ext cx="372110" cy="668020"/>
            </a:xfrm>
            <a:custGeom>
              <a:avLst/>
              <a:gdLst/>
              <a:ahLst/>
              <a:cxnLst/>
              <a:rect l="l" t="t" r="r" b="b"/>
              <a:pathLst>
                <a:path w="372110" h="668020">
                  <a:moveTo>
                    <a:pt x="0" y="0"/>
                  </a:moveTo>
                  <a:lnTo>
                    <a:pt x="0" y="264159"/>
                  </a:lnTo>
                  <a:lnTo>
                    <a:pt x="74929" y="337819"/>
                  </a:lnTo>
                  <a:lnTo>
                    <a:pt x="0" y="412749"/>
                  </a:lnTo>
                  <a:lnTo>
                    <a:pt x="0" y="668019"/>
                  </a:lnTo>
                  <a:lnTo>
                    <a:pt x="372110" y="486409"/>
                  </a:lnTo>
                  <a:lnTo>
                    <a:pt x="372110" y="189229"/>
                  </a:lnTo>
                  <a:lnTo>
                    <a:pt x="0" y="0"/>
                  </a:lnTo>
                  <a:close/>
                </a:path>
              </a:pathLst>
            </a:custGeom>
            <a:solidFill>
              <a:srgbClr val="FF9966"/>
            </a:solidFill>
          </p:spPr>
          <p:txBody>
            <a:bodyPr wrap="square" lIns="0" tIns="0" rIns="0" bIns="0" rtlCol="0"/>
            <a:lstStyle/>
            <a:p>
              <a:endParaRPr/>
            </a:p>
          </p:txBody>
        </p:sp>
        <p:sp>
          <p:nvSpPr>
            <p:cNvPr id="85" name="object 85"/>
            <p:cNvSpPr/>
            <p:nvPr/>
          </p:nvSpPr>
          <p:spPr>
            <a:xfrm>
              <a:off x="5334000" y="3862069"/>
              <a:ext cx="372110" cy="668020"/>
            </a:xfrm>
            <a:custGeom>
              <a:avLst/>
              <a:gdLst/>
              <a:ahLst/>
              <a:cxnLst/>
              <a:rect l="l" t="t" r="r" b="b"/>
              <a:pathLst>
                <a:path w="372110" h="668020">
                  <a:moveTo>
                    <a:pt x="0" y="0"/>
                  </a:moveTo>
                  <a:lnTo>
                    <a:pt x="0" y="264159"/>
                  </a:lnTo>
                  <a:lnTo>
                    <a:pt x="74929" y="337819"/>
                  </a:lnTo>
                  <a:lnTo>
                    <a:pt x="0" y="412749"/>
                  </a:lnTo>
                  <a:lnTo>
                    <a:pt x="0" y="668019"/>
                  </a:lnTo>
                  <a:lnTo>
                    <a:pt x="372110" y="486409"/>
                  </a:lnTo>
                  <a:lnTo>
                    <a:pt x="372110" y="189229"/>
                  </a:lnTo>
                  <a:lnTo>
                    <a:pt x="0" y="0"/>
                  </a:lnTo>
                  <a:close/>
                </a:path>
              </a:pathLst>
            </a:custGeom>
            <a:ln w="24130">
              <a:solidFill>
                <a:srgbClr val="000000"/>
              </a:solidFill>
            </a:ln>
          </p:spPr>
          <p:txBody>
            <a:bodyPr wrap="square" lIns="0" tIns="0" rIns="0" bIns="0" rtlCol="0"/>
            <a:lstStyle/>
            <a:p>
              <a:endParaRPr/>
            </a:p>
          </p:txBody>
        </p:sp>
        <p:sp>
          <p:nvSpPr>
            <p:cNvPr id="86" name="object 86"/>
            <p:cNvSpPr/>
            <p:nvPr/>
          </p:nvSpPr>
          <p:spPr>
            <a:xfrm>
              <a:off x="4625340" y="4010659"/>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87" name="object 87"/>
            <p:cNvSpPr/>
            <p:nvPr/>
          </p:nvSpPr>
          <p:spPr>
            <a:xfrm>
              <a:off x="4625340" y="4010659"/>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88" name="object 88"/>
            <p:cNvSpPr/>
            <p:nvPr/>
          </p:nvSpPr>
          <p:spPr>
            <a:xfrm>
              <a:off x="4443730" y="401065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89" name="object 89"/>
            <p:cNvSpPr/>
            <p:nvPr/>
          </p:nvSpPr>
          <p:spPr>
            <a:xfrm>
              <a:off x="3931920" y="4208779"/>
              <a:ext cx="520700" cy="0"/>
            </a:xfrm>
            <a:custGeom>
              <a:avLst/>
              <a:gdLst/>
              <a:ahLst/>
              <a:cxnLst/>
              <a:rect l="l" t="t" r="r" b="b"/>
              <a:pathLst>
                <a:path w="520700">
                  <a:moveTo>
                    <a:pt x="0" y="0"/>
                  </a:moveTo>
                  <a:lnTo>
                    <a:pt x="165100" y="0"/>
                  </a:lnTo>
                </a:path>
                <a:path w="520700">
                  <a:moveTo>
                    <a:pt x="330200" y="0"/>
                  </a:moveTo>
                  <a:lnTo>
                    <a:pt x="520700" y="0"/>
                  </a:lnTo>
                </a:path>
              </a:pathLst>
            </a:custGeom>
            <a:ln w="16510">
              <a:solidFill>
                <a:srgbClr val="000000"/>
              </a:solidFill>
            </a:ln>
          </p:spPr>
          <p:txBody>
            <a:bodyPr wrap="square" lIns="0" tIns="0" rIns="0" bIns="0" rtlCol="0"/>
            <a:lstStyle/>
            <a:p>
              <a:endParaRPr/>
            </a:p>
          </p:txBody>
        </p:sp>
        <p:sp>
          <p:nvSpPr>
            <p:cNvPr id="90" name="object 90"/>
            <p:cNvSpPr/>
            <p:nvPr/>
          </p:nvSpPr>
          <p:spPr>
            <a:xfrm>
              <a:off x="4337050" y="4060189"/>
              <a:ext cx="1005840" cy="297180"/>
            </a:xfrm>
            <a:custGeom>
              <a:avLst/>
              <a:gdLst/>
              <a:ahLst/>
              <a:cxnLst/>
              <a:rect l="l" t="t" r="r" b="b"/>
              <a:pathLst>
                <a:path w="1005839" h="297179">
                  <a:moveTo>
                    <a:pt x="963929" y="297180"/>
                  </a:moveTo>
                  <a:lnTo>
                    <a:pt x="815339" y="297180"/>
                  </a:lnTo>
                </a:path>
                <a:path w="1005839" h="297179">
                  <a:moveTo>
                    <a:pt x="1005839" y="0"/>
                  </a:moveTo>
                  <a:lnTo>
                    <a:pt x="815339" y="0"/>
                  </a:lnTo>
                </a:path>
                <a:path w="1005839" h="297179">
                  <a:moveTo>
                    <a:pt x="115570" y="33020"/>
                  </a:moveTo>
                  <a:lnTo>
                    <a:pt x="0" y="33020"/>
                  </a:lnTo>
                </a:path>
                <a:path w="1005839" h="297179">
                  <a:moveTo>
                    <a:pt x="0" y="33020"/>
                  </a:moveTo>
                  <a:lnTo>
                    <a:pt x="0" y="148590"/>
                  </a:lnTo>
                </a:path>
              </a:pathLst>
            </a:custGeom>
            <a:ln w="16510">
              <a:solidFill>
                <a:srgbClr val="000000"/>
              </a:solidFill>
            </a:ln>
          </p:spPr>
          <p:txBody>
            <a:bodyPr wrap="square" lIns="0" tIns="0" rIns="0" bIns="0" rtlCol="0"/>
            <a:lstStyle/>
            <a:p>
              <a:endParaRPr/>
            </a:p>
          </p:txBody>
        </p:sp>
        <p:sp>
          <p:nvSpPr>
            <p:cNvPr id="91" name="object 91"/>
            <p:cNvSpPr/>
            <p:nvPr/>
          </p:nvSpPr>
          <p:spPr>
            <a:xfrm>
              <a:off x="3553460" y="401065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grpSp>
      <p:sp>
        <p:nvSpPr>
          <p:cNvPr id="92" name="object 92"/>
          <p:cNvSpPr txBox="1"/>
          <p:nvPr/>
        </p:nvSpPr>
        <p:spPr>
          <a:xfrm>
            <a:off x="5213351" y="4097020"/>
            <a:ext cx="259715" cy="152606"/>
          </a:xfrm>
          <a:prstGeom prst="rect">
            <a:avLst/>
          </a:prstGeom>
        </p:spPr>
        <p:txBody>
          <a:bodyPr vert="horz" wrap="square" lIns="0" tIns="13970" rIns="0" bIns="0" rtlCol="0">
            <a:spAutoFit/>
          </a:bodyPr>
          <a:lstStyle/>
          <a:p>
            <a:pPr marL="12700">
              <a:spcBef>
                <a:spcPts val="110"/>
              </a:spcBef>
            </a:pPr>
            <a:r>
              <a:rPr sz="900" b="1" spc="10" dirty="0">
                <a:latin typeface="Arial"/>
                <a:cs typeface="Arial"/>
              </a:rPr>
              <a:t>IM</a:t>
            </a:r>
            <a:endParaRPr sz="900">
              <a:latin typeface="Arial"/>
              <a:cs typeface="Arial"/>
            </a:endParaRPr>
          </a:p>
        </p:txBody>
      </p:sp>
      <p:sp>
        <p:nvSpPr>
          <p:cNvPr id="93" name="object 93"/>
          <p:cNvSpPr txBox="1"/>
          <p:nvPr/>
        </p:nvSpPr>
        <p:spPr>
          <a:xfrm>
            <a:off x="6021070" y="4097020"/>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94" name="object 94"/>
          <p:cNvSpPr txBox="1"/>
          <p:nvPr/>
        </p:nvSpPr>
        <p:spPr>
          <a:xfrm>
            <a:off x="6936741" y="4097020"/>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95" name="object 95"/>
          <p:cNvSpPr txBox="1"/>
          <p:nvPr/>
        </p:nvSpPr>
        <p:spPr>
          <a:xfrm>
            <a:off x="7707630" y="4006533"/>
            <a:ext cx="461009" cy="243655"/>
          </a:xfrm>
          <a:prstGeom prst="rect">
            <a:avLst/>
          </a:prstGeom>
          <a:ln w="24130">
            <a:solidFill>
              <a:srgbClr val="000000"/>
            </a:solidFill>
          </a:ln>
        </p:spPr>
        <p:txBody>
          <a:bodyPr vert="horz" wrap="square" lIns="0" tIns="104139" rIns="0" bIns="0" rtlCol="0">
            <a:spAutoFit/>
          </a:bodyPr>
          <a:lstStyle/>
          <a:p>
            <a:pPr marL="148590">
              <a:spcBef>
                <a:spcPts val="819"/>
              </a:spcBef>
            </a:pPr>
            <a:r>
              <a:rPr sz="900" b="1" spc="35" dirty="0">
                <a:latin typeface="Arial"/>
                <a:cs typeface="Arial"/>
              </a:rPr>
              <a:t>DM</a:t>
            </a:r>
            <a:endParaRPr sz="900">
              <a:latin typeface="Arial"/>
              <a:cs typeface="Arial"/>
            </a:endParaRPr>
          </a:p>
        </p:txBody>
      </p:sp>
      <p:grpSp>
        <p:nvGrpSpPr>
          <p:cNvPr id="96" name="object 96"/>
          <p:cNvGrpSpPr/>
          <p:nvPr/>
        </p:nvGrpSpPr>
        <p:grpSpPr>
          <a:xfrm>
            <a:off x="8449944" y="3998595"/>
            <a:ext cx="547370" cy="411480"/>
            <a:chOff x="6925944" y="3998595"/>
            <a:chExt cx="547370" cy="411480"/>
          </a:xfrm>
        </p:grpSpPr>
        <p:sp>
          <p:nvSpPr>
            <p:cNvPr id="97" name="object 97"/>
            <p:cNvSpPr/>
            <p:nvPr/>
          </p:nvSpPr>
          <p:spPr>
            <a:xfrm>
              <a:off x="7073899" y="401066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98" name="object 98"/>
            <p:cNvSpPr/>
            <p:nvPr/>
          </p:nvSpPr>
          <p:spPr>
            <a:xfrm>
              <a:off x="6934199" y="4208780"/>
              <a:ext cx="148590" cy="0"/>
            </a:xfrm>
            <a:custGeom>
              <a:avLst/>
              <a:gdLst/>
              <a:ahLst/>
              <a:cxnLst/>
              <a:rect l="l" t="t" r="r" b="b"/>
              <a:pathLst>
                <a:path w="148590">
                  <a:moveTo>
                    <a:pt x="148590" y="0"/>
                  </a:moveTo>
                  <a:lnTo>
                    <a:pt x="0" y="0"/>
                  </a:lnTo>
                </a:path>
              </a:pathLst>
            </a:custGeom>
            <a:ln w="16510">
              <a:solidFill>
                <a:srgbClr val="000000"/>
              </a:solidFill>
            </a:ln>
          </p:spPr>
          <p:txBody>
            <a:bodyPr wrap="square" lIns="0" tIns="0" rIns="0" bIns="0" rtlCol="0"/>
            <a:lstStyle/>
            <a:p>
              <a:endParaRPr/>
            </a:p>
          </p:txBody>
        </p:sp>
      </p:grpSp>
      <p:sp>
        <p:nvSpPr>
          <p:cNvPr id="99" name="object 99"/>
          <p:cNvSpPr txBox="1"/>
          <p:nvPr/>
        </p:nvSpPr>
        <p:spPr>
          <a:xfrm>
            <a:off x="8589645" y="4006533"/>
            <a:ext cx="349885" cy="243655"/>
          </a:xfrm>
          <a:prstGeom prst="rect">
            <a:avLst/>
          </a:prstGeom>
          <a:solidFill>
            <a:srgbClr val="FFCC99"/>
          </a:solidFill>
        </p:spPr>
        <p:txBody>
          <a:bodyPr vert="horz" wrap="square" lIns="0" tIns="104139" rIns="0" bIns="0" rtlCol="0">
            <a:spAutoFit/>
          </a:bodyPr>
          <a:lstStyle/>
          <a:p>
            <a:pPr marL="74295">
              <a:spcBef>
                <a:spcPts val="819"/>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grpSp>
        <p:nvGrpSpPr>
          <p:cNvPr id="100" name="object 100"/>
          <p:cNvGrpSpPr/>
          <p:nvPr/>
        </p:nvGrpSpPr>
        <p:grpSpPr>
          <a:xfrm>
            <a:off x="5608954" y="3808095"/>
            <a:ext cx="2861310" cy="1550670"/>
            <a:chOff x="4084954" y="3808095"/>
            <a:chExt cx="2861310" cy="1550670"/>
          </a:xfrm>
        </p:grpSpPr>
        <p:sp>
          <p:nvSpPr>
            <p:cNvPr id="101" name="object 101"/>
            <p:cNvSpPr/>
            <p:nvPr/>
          </p:nvSpPr>
          <p:spPr>
            <a:xfrm>
              <a:off x="5713729" y="420878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02" name="object 102"/>
            <p:cNvSpPr/>
            <p:nvPr/>
          </p:nvSpPr>
          <p:spPr>
            <a:xfrm>
              <a:off x="4097019" y="3821430"/>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103" name="object 103"/>
            <p:cNvSpPr/>
            <p:nvPr/>
          </p:nvSpPr>
          <p:spPr>
            <a:xfrm>
              <a:off x="4097019" y="3820160"/>
              <a:ext cx="165100" cy="726440"/>
            </a:xfrm>
            <a:custGeom>
              <a:avLst/>
              <a:gdLst/>
              <a:ahLst/>
              <a:cxnLst/>
              <a:rect l="l" t="t" r="r" b="b"/>
              <a:pathLst>
                <a:path w="165100" h="726439">
                  <a:moveTo>
                    <a:pt x="0" y="0"/>
                  </a:moveTo>
                  <a:lnTo>
                    <a:pt x="165100" y="0"/>
                  </a:lnTo>
                  <a:lnTo>
                    <a:pt x="165100" y="726439"/>
                  </a:lnTo>
                  <a:lnTo>
                    <a:pt x="0" y="726439"/>
                  </a:lnTo>
                  <a:lnTo>
                    <a:pt x="0" y="0"/>
                  </a:lnTo>
                  <a:close/>
                </a:path>
              </a:pathLst>
            </a:custGeom>
            <a:ln w="24130">
              <a:solidFill>
                <a:srgbClr val="000000"/>
              </a:solidFill>
            </a:ln>
          </p:spPr>
          <p:txBody>
            <a:bodyPr wrap="square" lIns="0" tIns="0" rIns="0" bIns="0" rtlCol="0"/>
            <a:lstStyle/>
            <a:p>
              <a:endParaRPr/>
            </a:p>
          </p:txBody>
        </p:sp>
        <p:sp>
          <p:nvSpPr>
            <p:cNvPr id="104" name="object 104"/>
            <p:cNvSpPr/>
            <p:nvPr/>
          </p:nvSpPr>
          <p:spPr>
            <a:xfrm>
              <a:off x="4823459" y="420878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05" name="object 105"/>
            <p:cNvSpPr/>
            <p:nvPr/>
          </p:nvSpPr>
          <p:spPr>
            <a:xfrm>
              <a:off x="4988559" y="3862070"/>
              <a:ext cx="165100" cy="717550"/>
            </a:xfrm>
            <a:custGeom>
              <a:avLst/>
              <a:gdLst/>
              <a:ahLst/>
              <a:cxnLst/>
              <a:rect l="l" t="t" r="r" b="b"/>
              <a:pathLst>
                <a:path w="165100" h="717550">
                  <a:moveTo>
                    <a:pt x="165100" y="0"/>
                  </a:moveTo>
                  <a:lnTo>
                    <a:pt x="0" y="0"/>
                  </a:lnTo>
                  <a:lnTo>
                    <a:pt x="0" y="717549"/>
                  </a:lnTo>
                  <a:lnTo>
                    <a:pt x="165100" y="717549"/>
                  </a:lnTo>
                  <a:lnTo>
                    <a:pt x="165100" y="0"/>
                  </a:lnTo>
                  <a:close/>
                </a:path>
              </a:pathLst>
            </a:custGeom>
            <a:solidFill>
              <a:srgbClr val="FF9966"/>
            </a:solidFill>
          </p:spPr>
          <p:txBody>
            <a:bodyPr wrap="square" lIns="0" tIns="0" rIns="0" bIns="0" rtlCol="0"/>
            <a:lstStyle/>
            <a:p>
              <a:endParaRPr/>
            </a:p>
          </p:txBody>
        </p:sp>
        <p:sp>
          <p:nvSpPr>
            <p:cNvPr id="106" name="object 106"/>
            <p:cNvSpPr/>
            <p:nvPr/>
          </p:nvSpPr>
          <p:spPr>
            <a:xfrm>
              <a:off x="4988559" y="3862070"/>
              <a:ext cx="163830" cy="717550"/>
            </a:xfrm>
            <a:custGeom>
              <a:avLst/>
              <a:gdLst/>
              <a:ahLst/>
              <a:cxnLst/>
              <a:rect l="l" t="t" r="r" b="b"/>
              <a:pathLst>
                <a:path w="163829" h="717550">
                  <a:moveTo>
                    <a:pt x="0" y="0"/>
                  </a:moveTo>
                  <a:lnTo>
                    <a:pt x="163829" y="0"/>
                  </a:lnTo>
                  <a:lnTo>
                    <a:pt x="163829" y="717549"/>
                  </a:lnTo>
                  <a:lnTo>
                    <a:pt x="0" y="717549"/>
                  </a:lnTo>
                  <a:lnTo>
                    <a:pt x="0" y="0"/>
                  </a:lnTo>
                  <a:close/>
                </a:path>
              </a:pathLst>
            </a:custGeom>
            <a:ln w="24130">
              <a:solidFill>
                <a:srgbClr val="000000"/>
              </a:solidFill>
            </a:ln>
          </p:spPr>
          <p:txBody>
            <a:bodyPr wrap="square" lIns="0" tIns="0" rIns="0" bIns="0" rtlCol="0"/>
            <a:lstStyle/>
            <a:p>
              <a:endParaRPr/>
            </a:p>
          </p:txBody>
        </p:sp>
        <p:sp>
          <p:nvSpPr>
            <p:cNvPr id="107" name="object 107"/>
            <p:cNvSpPr/>
            <p:nvPr/>
          </p:nvSpPr>
          <p:spPr>
            <a:xfrm>
              <a:off x="5152389" y="4208780"/>
              <a:ext cx="1040130" cy="148590"/>
            </a:xfrm>
            <a:custGeom>
              <a:avLst/>
              <a:gdLst/>
              <a:ahLst/>
              <a:cxnLst/>
              <a:rect l="l" t="t" r="r" b="b"/>
              <a:pathLst>
                <a:path w="1040129" h="148589">
                  <a:moveTo>
                    <a:pt x="190500" y="148590"/>
                  </a:moveTo>
                  <a:lnTo>
                    <a:pt x="0" y="148590"/>
                  </a:lnTo>
                </a:path>
                <a:path w="1040129" h="148589">
                  <a:moveTo>
                    <a:pt x="1040130" y="0"/>
                  </a:moveTo>
                  <a:lnTo>
                    <a:pt x="891539" y="0"/>
                  </a:lnTo>
                </a:path>
              </a:pathLst>
            </a:custGeom>
            <a:ln w="16510">
              <a:solidFill>
                <a:srgbClr val="000000"/>
              </a:solidFill>
            </a:ln>
          </p:spPr>
          <p:txBody>
            <a:bodyPr wrap="square" lIns="0" tIns="0" rIns="0" bIns="0" rtlCol="0"/>
            <a:lstStyle/>
            <a:p>
              <a:endParaRPr/>
            </a:p>
          </p:txBody>
        </p:sp>
        <p:sp>
          <p:nvSpPr>
            <p:cNvPr id="108" name="object 108"/>
            <p:cNvSpPr/>
            <p:nvPr/>
          </p:nvSpPr>
          <p:spPr>
            <a:xfrm>
              <a:off x="5878829" y="3862070"/>
              <a:ext cx="165100" cy="717550"/>
            </a:xfrm>
            <a:custGeom>
              <a:avLst/>
              <a:gdLst/>
              <a:ahLst/>
              <a:cxnLst/>
              <a:rect l="l" t="t" r="r" b="b"/>
              <a:pathLst>
                <a:path w="165100" h="717550">
                  <a:moveTo>
                    <a:pt x="165100" y="0"/>
                  </a:moveTo>
                  <a:lnTo>
                    <a:pt x="0" y="0"/>
                  </a:lnTo>
                  <a:lnTo>
                    <a:pt x="0" y="717549"/>
                  </a:lnTo>
                  <a:lnTo>
                    <a:pt x="165100" y="717549"/>
                  </a:lnTo>
                  <a:lnTo>
                    <a:pt x="165100" y="0"/>
                  </a:lnTo>
                  <a:close/>
                </a:path>
              </a:pathLst>
            </a:custGeom>
            <a:solidFill>
              <a:srgbClr val="FF9966"/>
            </a:solidFill>
          </p:spPr>
          <p:txBody>
            <a:bodyPr wrap="square" lIns="0" tIns="0" rIns="0" bIns="0" rtlCol="0"/>
            <a:lstStyle/>
            <a:p>
              <a:endParaRPr/>
            </a:p>
          </p:txBody>
        </p:sp>
        <p:sp>
          <p:nvSpPr>
            <p:cNvPr id="109" name="object 109"/>
            <p:cNvSpPr/>
            <p:nvPr/>
          </p:nvSpPr>
          <p:spPr>
            <a:xfrm>
              <a:off x="5878829" y="3862070"/>
              <a:ext cx="163830" cy="717550"/>
            </a:xfrm>
            <a:custGeom>
              <a:avLst/>
              <a:gdLst/>
              <a:ahLst/>
              <a:cxnLst/>
              <a:rect l="l" t="t" r="r" b="b"/>
              <a:pathLst>
                <a:path w="163829" h="717550">
                  <a:moveTo>
                    <a:pt x="0" y="0"/>
                  </a:moveTo>
                  <a:lnTo>
                    <a:pt x="163830" y="0"/>
                  </a:lnTo>
                  <a:lnTo>
                    <a:pt x="163830" y="717549"/>
                  </a:lnTo>
                  <a:lnTo>
                    <a:pt x="0" y="717549"/>
                  </a:lnTo>
                  <a:lnTo>
                    <a:pt x="0" y="0"/>
                  </a:lnTo>
                  <a:close/>
                </a:path>
              </a:pathLst>
            </a:custGeom>
            <a:ln w="24130">
              <a:solidFill>
                <a:srgbClr val="000000"/>
              </a:solidFill>
            </a:ln>
          </p:spPr>
          <p:txBody>
            <a:bodyPr wrap="square" lIns="0" tIns="0" rIns="0" bIns="0" rtlCol="0"/>
            <a:lstStyle/>
            <a:p>
              <a:endParaRPr/>
            </a:p>
          </p:txBody>
        </p:sp>
        <p:sp>
          <p:nvSpPr>
            <p:cNvPr id="110" name="object 110"/>
            <p:cNvSpPr/>
            <p:nvPr/>
          </p:nvSpPr>
          <p:spPr>
            <a:xfrm>
              <a:off x="6117589" y="4208780"/>
              <a:ext cx="594360" cy="297180"/>
            </a:xfrm>
            <a:custGeom>
              <a:avLst/>
              <a:gdLst/>
              <a:ahLst/>
              <a:cxnLst/>
              <a:rect l="l" t="t" r="r" b="b"/>
              <a:pathLst>
                <a:path w="594359" h="297179">
                  <a:moveTo>
                    <a:pt x="0" y="0"/>
                  </a:moveTo>
                  <a:lnTo>
                    <a:pt x="0" y="297180"/>
                  </a:lnTo>
                </a:path>
                <a:path w="594359" h="297179">
                  <a:moveTo>
                    <a:pt x="594360" y="297180"/>
                  </a:moveTo>
                  <a:lnTo>
                    <a:pt x="0" y="297180"/>
                  </a:lnTo>
                </a:path>
              </a:pathLst>
            </a:custGeom>
            <a:ln w="16510">
              <a:solidFill>
                <a:srgbClr val="000000"/>
              </a:solidFill>
            </a:ln>
          </p:spPr>
          <p:txBody>
            <a:bodyPr wrap="square" lIns="0" tIns="0" rIns="0" bIns="0" rtlCol="0"/>
            <a:lstStyle/>
            <a:p>
              <a:endParaRPr/>
            </a:p>
          </p:txBody>
        </p:sp>
        <p:sp>
          <p:nvSpPr>
            <p:cNvPr id="111" name="object 111"/>
            <p:cNvSpPr/>
            <p:nvPr/>
          </p:nvSpPr>
          <p:spPr>
            <a:xfrm>
              <a:off x="6637019" y="4208780"/>
              <a:ext cx="132080" cy="0"/>
            </a:xfrm>
            <a:custGeom>
              <a:avLst/>
              <a:gdLst/>
              <a:ahLst/>
              <a:cxnLst/>
              <a:rect l="l" t="t" r="r" b="b"/>
              <a:pathLst>
                <a:path w="132079">
                  <a:moveTo>
                    <a:pt x="0" y="0"/>
                  </a:moveTo>
                  <a:lnTo>
                    <a:pt x="132079" y="0"/>
                  </a:lnTo>
                </a:path>
              </a:pathLst>
            </a:custGeom>
            <a:ln w="16510">
              <a:solidFill>
                <a:srgbClr val="000000"/>
              </a:solidFill>
            </a:ln>
          </p:spPr>
          <p:txBody>
            <a:bodyPr wrap="square" lIns="0" tIns="0" rIns="0" bIns="0" rtlCol="0"/>
            <a:lstStyle/>
            <a:p>
              <a:endParaRPr/>
            </a:p>
          </p:txBody>
        </p:sp>
        <p:sp>
          <p:nvSpPr>
            <p:cNvPr id="112" name="object 112"/>
            <p:cNvSpPr/>
            <p:nvPr/>
          </p:nvSpPr>
          <p:spPr>
            <a:xfrm>
              <a:off x="6711950" y="4315460"/>
              <a:ext cx="0" cy="190500"/>
            </a:xfrm>
            <a:custGeom>
              <a:avLst/>
              <a:gdLst/>
              <a:ahLst/>
              <a:cxnLst/>
              <a:rect l="l" t="t" r="r" b="b"/>
              <a:pathLst>
                <a:path h="190500">
                  <a:moveTo>
                    <a:pt x="0" y="0"/>
                  </a:moveTo>
                  <a:lnTo>
                    <a:pt x="0" y="190500"/>
                  </a:lnTo>
                </a:path>
              </a:pathLst>
            </a:custGeom>
            <a:ln w="16510">
              <a:solidFill>
                <a:srgbClr val="000000"/>
              </a:solidFill>
            </a:ln>
          </p:spPr>
          <p:txBody>
            <a:bodyPr wrap="square" lIns="0" tIns="0" rIns="0" bIns="0" rtlCol="0"/>
            <a:lstStyle/>
            <a:p>
              <a:endParaRPr/>
            </a:p>
          </p:txBody>
        </p:sp>
        <p:sp>
          <p:nvSpPr>
            <p:cNvPr id="113" name="object 113"/>
            <p:cNvSpPr/>
            <p:nvPr/>
          </p:nvSpPr>
          <p:spPr>
            <a:xfrm>
              <a:off x="6711950" y="4315460"/>
              <a:ext cx="57150" cy="0"/>
            </a:xfrm>
            <a:custGeom>
              <a:avLst/>
              <a:gdLst/>
              <a:ahLst/>
              <a:cxnLst/>
              <a:rect l="l" t="t" r="r" b="b"/>
              <a:pathLst>
                <a:path w="57150">
                  <a:moveTo>
                    <a:pt x="0" y="0"/>
                  </a:moveTo>
                  <a:lnTo>
                    <a:pt x="57150" y="0"/>
                  </a:lnTo>
                </a:path>
              </a:pathLst>
            </a:custGeom>
            <a:ln w="16510">
              <a:solidFill>
                <a:srgbClr val="000000"/>
              </a:solidFill>
            </a:ln>
          </p:spPr>
          <p:txBody>
            <a:bodyPr wrap="square" lIns="0" tIns="0" rIns="0" bIns="0" rtlCol="0"/>
            <a:lstStyle/>
            <a:p>
              <a:endParaRPr/>
            </a:p>
          </p:txBody>
        </p:sp>
        <p:sp>
          <p:nvSpPr>
            <p:cNvPr id="114" name="object 114"/>
            <p:cNvSpPr/>
            <p:nvPr/>
          </p:nvSpPr>
          <p:spPr>
            <a:xfrm>
              <a:off x="6769100" y="3896360"/>
              <a:ext cx="165100" cy="725170"/>
            </a:xfrm>
            <a:custGeom>
              <a:avLst/>
              <a:gdLst/>
              <a:ahLst/>
              <a:cxnLst/>
              <a:rect l="l" t="t" r="r" b="b"/>
              <a:pathLst>
                <a:path w="165100" h="725170">
                  <a:moveTo>
                    <a:pt x="165100" y="0"/>
                  </a:moveTo>
                  <a:lnTo>
                    <a:pt x="0" y="0"/>
                  </a:lnTo>
                  <a:lnTo>
                    <a:pt x="0" y="725169"/>
                  </a:lnTo>
                  <a:lnTo>
                    <a:pt x="165100" y="725169"/>
                  </a:lnTo>
                  <a:lnTo>
                    <a:pt x="165100" y="0"/>
                  </a:lnTo>
                  <a:close/>
                </a:path>
              </a:pathLst>
            </a:custGeom>
            <a:solidFill>
              <a:srgbClr val="FF9966"/>
            </a:solidFill>
          </p:spPr>
          <p:txBody>
            <a:bodyPr wrap="square" lIns="0" tIns="0" rIns="0" bIns="0" rtlCol="0"/>
            <a:lstStyle/>
            <a:p>
              <a:endParaRPr/>
            </a:p>
          </p:txBody>
        </p:sp>
        <p:sp>
          <p:nvSpPr>
            <p:cNvPr id="115" name="object 115"/>
            <p:cNvSpPr/>
            <p:nvPr/>
          </p:nvSpPr>
          <p:spPr>
            <a:xfrm>
              <a:off x="6769100" y="3895090"/>
              <a:ext cx="165100" cy="725170"/>
            </a:xfrm>
            <a:custGeom>
              <a:avLst/>
              <a:gdLst/>
              <a:ahLst/>
              <a:cxnLst/>
              <a:rect l="l" t="t" r="r" b="b"/>
              <a:pathLst>
                <a:path w="165100" h="725170">
                  <a:moveTo>
                    <a:pt x="0" y="0"/>
                  </a:moveTo>
                  <a:lnTo>
                    <a:pt x="165100" y="0"/>
                  </a:lnTo>
                  <a:lnTo>
                    <a:pt x="165100" y="725170"/>
                  </a:lnTo>
                  <a:lnTo>
                    <a:pt x="0" y="725170"/>
                  </a:lnTo>
                  <a:lnTo>
                    <a:pt x="0" y="0"/>
                  </a:lnTo>
                  <a:close/>
                </a:path>
              </a:pathLst>
            </a:custGeom>
            <a:ln w="24130">
              <a:solidFill>
                <a:srgbClr val="000000"/>
              </a:solidFill>
            </a:ln>
          </p:spPr>
          <p:txBody>
            <a:bodyPr wrap="square" lIns="0" tIns="0" rIns="0" bIns="0" rtlCol="0"/>
            <a:lstStyle/>
            <a:p>
              <a:endParaRPr/>
            </a:p>
          </p:txBody>
        </p:sp>
        <p:sp>
          <p:nvSpPr>
            <p:cNvPr id="116" name="object 116"/>
            <p:cNvSpPr/>
            <p:nvPr/>
          </p:nvSpPr>
          <p:spPr>
            <a:xfrm>
              <a:off x="6225539" y="4678680"/>
              <a:ext cx="370840" cy="668020"/>
            </a:xfrm>
            <a:custGeom>
              <a:avLst/>
              <a:gdLst/>
              <a:ahLst/>
              <a:cxnLst/>
              <a:rect l="l" t="t" r="r" b="b"/>
              <a:pathLst>
                <a:path w="370840" h="668020">
                  <a:moveTo>
                    <a:pt x="0" y="0"/>
                  </a:moveTo>
                  <a:lnTo>
                    <a:pt x="0" y="264160"/>
                  </a:lnTo>
                  <a:lnTo>
                    <a:pt x="73660" y="337820"/>
                  </a:lnTo>
                  <a:lnTo>
                    <a:pt x="0" y="412750"/>
                  </a:lnTo>
                  <a:lnTo>
                    <a:pt x="0" y="668020"/>
                  </a:lnTo>
                  <a:lnTo>
                    <a:pt x="370839" y="486410"/>
                  </a:lnTo>
                  <a:lnTo>
                    <a:pt x="370839" y="190500"/>
                  </a:lnTo>
                  <a:lnTo>
                    <a:pt x="0" y="0"/>
                  </a:lnTo>
                  <a:close/>
                </a:path>
              </a:pathLst>
            </a:custGeom>
            <a:solidFill>
              <a:srgbClr val="FF9966"/>
            </a:solidFill>
          </p:spPr>
          <p:txBody>
            <a:bodyPr wrap="square" lIns="0" tIns="0" rIns="0" bIns="0" rtlCol="0"/>
            <a:lstStyle/>
            <a:p>
              <a:endParaRPr/>
            </a:p>
          </p:txBody>
        </p:sp>
        <p:sp>
          <p:nvSpPr>
            <p:cNvPr id="117" name="object 117"/>
            <p:cNvSpPr/>
            <p:nvPr/>
          </p:nvSpPr>
          <p:spPr>
            <a:xfrm>
              <a:off x="6225539" y="4678680"/>
              <a:ext cx="370840" cy="668020"/>
            </a:xfrm>
            <a:custGeom>
              <a:avLst/>
              <a:gdLst/>
              <a:ahLst/>
              <a:cxnLst/>
              <a:rect l="l" t="t" r="r" b="b"/>
              <a:pathLst>
                <a:path w="370840" h="668020">
                  <a:moveTo>
                    <a:pt x="0" y="0"/>
                  </a:moveTo>
                  <a:lnTo>
                    <a:pt x="0" y="264160"/>
                  </a:lnTo>
                  <a:lnTo>
                    <a:pt x="73660" y="337820"/>
                  </a:lnTo>
                  <a:lnTo>
                    <a:pt x="0" y="412750"/>
                  </a:lnTo>
                  <a:lnTo>
                    <a:pt x="0" y="668020"/>
                  </a:lnTo>
                  <a:lnTo>
                    <a:pt x="370839" y="486410"/>
                  </a:lnTo>
                  <a:lnTo>
                    <a:pt x="370839" y="190500"/>
                  </a:lnTo>
                  <a:lnTo>
                    <a:pt x="0" y="0"/>
                  </a:lnTo>
                  <a:close/>
                </a:path>
              </a:pathLst>
            </a:custGeom>
            <a:ln w="24130">
              <a:solidFill>
                <a:srgbClr val="000000"/>
              </a:solidFill>
            </a:ln>
          </p:spPr>
          <p:txBody>
            <a:bodyPr wrap="square" lIns="0" tIns="0" rIns="0" bIns="0" rtlCol="0"/>
            <a:lstStyle/>
            <a:p>
              <a:endParaRPr/>
            </a:p>
          </p:txBody>
        </p:sp>
        <p:sp>
          <p:nvSpPr>
            <p:cNvPr id="118" name="object 118"/>
            <p:cNvSpPr/>
            <p:nvPr/>
          </p:nvSpPr>
          <p:spPr>
            <a:xfrm>
              <a:off x="5515609" y="4828540"/>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119" name="object 119"/>
            <p:cNvSpPr/>
            <p:nvPr/>
          </p:nvSpPr>
          <p:spPr>
            <a:xfrm>
              <a:off x="5515609" y="4827270"/>
              <a:ext cx="205740" cy="387350"/>
            </a:xfrm>
            <a:custGeom>
              <a:avLst/>
              <a:gdLst/>
              <a:ahLst/>
              <a:cxnLst/>
              <a:rect l="l" t="t" r="r" b="b"/>
              <a:pathLst>
                <a:path w="205739" h="387350">
                  <a:moveTo>
                    <a:pt x="0" y="0"/>
                  </a:moveTo>
                  <a:lnTo>
                    <a:pt x="205739" y="0"/>
                  </a:lnTo>
                  <a:lnTo>
                    <a:pt x="205739" y="387349"/>
                  </a:lnTo>
                  <a:lnTo>
                    <a:pt x="0" y="387349"/>
                  </a:lnTo>
                  <a:lnTo>
                    <a:pt x="0" y="0"/>
                  </a:lnTo>
                  <a:close/>
                </a:path>
              </a:pathLst>
            </a:custGeom>
            <a:ln w="16510">
              <a:solidFill>
                <a:srgbClr val="FF9966"/>
              </a:solidFill>
            </a:ln>
          </p:spPr>
          <p:txBody>
            <a:bodyPr wrap="square" lIns="0" tIns="0" rIns="0" bIns="0" rtlCol="0"/>
            <a:lstStyle/>
            <a:p>
              <a:endParaRPr/>
            </a:p>
          </p:txBody>
        </p:sp>
        <p:sp>
          <p:nvSpPr>
            <p:cNvPr id="120" name="object 120"/>
            <p:cNvSpPr/>
            <p:nvPr/>
          </p:nvSpPr>
          <p:spPr>
            <a:xfrm>
              <a:off x="5333999" y="4827270"/>
              <a:ext cx="387350" cy="387350"/>
            </a:xfrm>
            <a:custGeom>
              <a:avLst/>
              <a:gdLst/>
              <a:ahLst/>
              <a:cxnLst/>
              <a:rect l="l" t="t" r="r" b="b"/>
              <a:pathLst>
                <a:path w="387350" h="387350">
                  <a:moveTo>
                    <a:pt x="0" y="0"/>
                  </a:moveTo>
                  <a:lnTo>
                    <a:pt x="387350" y="0"/>
                  </a:lnTo>
                  <a:lnTo>
                    <a:pt x="387350" y="387349"/>
                  </a:lnTo>
                  <a:lnTo>
                    <a:pt x="0" y="387349"/>
                  </a:lnTo>
                  <a:lnTo>
                    <a:pt x="0" y="0"/>
                  </a:lnTo>
                  <a:close/>
                </a:path>
              </a:pathLst>
            </a:custGeom>
            <a:ln w="24130">
              <a:solidFill>
                <a:srgbClr val="000000"/>
              </a:solidFill>
            </a:ln>
          </p:spPr>
          <p:txBody>
            <a:bodyPr wrap="square" lIns="0" tIns="0" rIns="0" bIns="0" rtlCol="0"/>
            <a:lstStyle/>
            <a:p>
              <a:endParaRPr/>
            </a:p>
          </p:txBody>
        </p:sp>
        <p:sp>
          <p:nvSpPr>
            <p:cNvPr id="121" name="object 121"/>
            <p:cNvSpPr/>
            <p:nvPr/>
          </p:nvSpPr>
          <p:spPr>
            <a:xfrm>
              <a:off x="4823459" y="5025390"/>
              <a:ext cx="519430" cy="0"/>
            </a:xfrm>
            <a:custGeom>
              <a:avLst/>
              <a:gdLst/>
              <a:ahLst/>
              <a:cxnLst/>
              <a:rect l="l" t="t" r="r" b="b"/>
              <a:pathLst>
                <a:path w="519429">
                  <a:moveTo>
                    <a:pt x="0" y="0"/>
                  </a:moveTo>
                  <a:lnTo>
                    <a:pt x="165100" y="0"/>
                  </a:lnTo>
                </a:path>
                <a:path w="519429">
                  <a:moveTo>
                    <a:pt x="330200" y="0"/>
                  </a:moveTo>
                  <a:lnTo>
                    <a:pt x="519429" y="0"/>
                  </a:lnTo>
                </a:path>
              </a:pathLst>
            </a:custGeom>
            <a:ln w="16510">
              <a:solidFill>
                <a:srgbClr val="000000"/>
              </a:solidFill>
            </a:ln>
          </p:spPr>
          <p:txBody>
            <a:bodyPr wrap="square" lIns="0" tIns="0" rIns="0" bIns="0" rtlCol="0"/>
            <a:lstStyle/>
            <a:p>
              <a:endParaRPr/>
            </a:p>
          </p:txBody>
        </p:sp>
        <p:sp>
          <p:nvSpPr>
            <p:cNvPr id="122" name="object 122"/>
            <p:cNvSpPr/>
            <p:nvPr/>
          </p:nvSpPr>
          <p:spPr>
            <a:xfrm>
              <a:off x="5227319" y="4876800"/>
              <a:ext cx="1005840" cy="297180"/>
            </a:xfrm>
            <a:custGeom>
              <a:avLst/>
              <a:gdLst/>
              <a:ahLst/>
              <a:cxnLst/>
              <a:rect l="l" t="t" r="r" b="b"/>
              <a:pathLst>
                <a:path w="1005839" h="297179">
                  <a:moveTo>
                    <a:pt x="965200" y="297180"/>
                  </a:moveTo>
                  <a:lnTo>
                    <a:pt x="816609" y="297180"/>
                  </a:lnTo>
                </a:path>
                <a:path w="1005839" h="297179">
                  <a:moveTo>
                    <a:pt x="1005839" y="0"/>
                  </a:moveTo>
                  <a:lnTo>
                    <a:pt x="816609" y="0"/>
                  </a:lnTo>
                </a:path>
                <a:path w="1005839" h="297179">
                  <a:moveTo>
                    <a:pt x="115569" y="33019"/>
                  </a:moveTo>
                  <a:lnTo>
                    <a:pt x="0" y="33019"/>
                  </a:lnTo>
                </a:path>
                <a:path w="1005839" h="297179">
                  <a:moveTo>
                    <a:pt x="0" y="33019"/>
                  </a:moveTo>
                  <a:lnTo>
                    <a:pt x="0" y="148589"/>
                  </a:lnTo>
                </a:path>
              </a:pathLst>
            </a:custGeom>
            <a:ln w="16510">
              <a:solidFill>
                <a:srgbClr val="000000"/>
              </a:solidFill>
            </a:ln>
          </p:spPr>
          <p:txBody>
            <a:bodyPr wrap="square" lIns="0" tIns="0" rIns="0" bIns="0" rtlCol="0"/>
            <a:lstStyle/>
            <a:p>
              <a:endParaRPr/>
            </a:p>
          </p:txBody>
        </p:sp>
        <p:sp>
          <p:nvSpPr>
            <p:cNvPr id="123" name="object 123"/>
            <p:cNvSpPr/>
            <p:nvPr/>
          </p:nvSpPr>
          <p:spPr>
            <a:xfrm>
              <a:off x="4443729" y="4827270"/>
              <a:ext cx="387350" cy="387350"/>
            </a:xfrm>
            <a:custGeom>
              <a:avLst/>
              <a:gdLst/>
              <a:ahLst/>
              <a:cxnLst/>
              <a:rect l="l" t="t" r="r" b="b"/>
              <a:pathLst>
                <a:path w="387350" h="387350">
                  <a:moveTo>
                    <a:pt x="0" y="0"/>
                  </a:moveTo>
                  <a:lnTo>
                    <a:pt x="387350" y="0"/>
                  </a:lnTo>
                  <a:lnTo>
                    <a:pt x="387350" y="387349"/>
                  </a:lnTo>
                  <a:lnTo>
                    <a:pt x="0" y="387349"/>
                  </a:lnTo>
                  <a:lnTo>
                    <a:pt x="0" y="0"/>
                  </a:lnTo>
                  <a:close/>
                </a:path>
              </a:pathLst>
            </a:custGeom>
            <a:ln w="24130">
              <a:solidFill>
                <a:srgbClr val="000000"/>
              </a:solidFill>
            </a:ln>
          </p:spPr>
          <p:txBody>
            <a:bodyPr wrap="square" lIns="0" tIns="0" rIns="0" bIns="0" rtlCol="0"/>
            <a:lstStyle/>
            <a:p>
              <a:endParaRPr/>
            </a:p>
          </p:txBody>
        </p:sp>
      </p:grpSp>
      <p:sp>
        <p:nvSpPr>
          <p:cNvPr id="124" name="object 124"/>
          <p:cNvSpPr txBox="1"/>
          <p:nvPr/>
        </p:nvSpPr>
        <p:spPr>
          <a:xfrm>
            <a:off x="1955801" y="4864100"/>
            <a:ext cx="1457325"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sub</a:t>
            </a:r>
            <a:r>
              <a:rPr sz="1150" b="1" spc="-10" dirty="0">
                <a:latin typeface="Arial"/>
                <a:cs typeface="Arial"/>
              </a:rPr>
              <a:t> </a:t>
            </a:r>
            <a:r>
              <a:rPr sz="1150" b="1" spc="5" dirty="0">
                <a:latin typeface="Arial"/>
                <a:cs typeface="Arial"/>
              </a:rPr>
              <a:t>$</a:t>
            </a:r>
            <a:r>
              <a:rPr sz="1150" b="1" spc="-200" dirty="0">
                <a:latin typeface="Arial"/>
                <a:cs typeface="Arial"/>
              </a:rPr>
              <a:t> </a:t>
            </a:r>
            <a:r>
              <a:rPr sz="1150" b="1" spc="30" dirty="0">
                <a:latin typeface="Arial"/>
                <a:cs typeface="Arial"/>
              </a:rPr>
              <a:t>r8</a:t>
            </a:r>
            <a:r>
              <a:rPr sz="1150" b="1" spc="-200" dirty="0">
                <a:latin typeface="Arial"/>
                <a:cs typeface="Arial"/>
              </a:rPr>
              <a:t> </a:t>
            </a:r>
            <a:r>
              <a:rPr sz="1150" b="1" dirty="0">
                <a:latin typeface="Arial"/>
                <a:cs typeface="Arial"/>
              </a:rPr>
              <a:t>,</a:t>
            </a:r>
            <a:r>
              <a:rPr sz="1150" b="1" spc="24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r9</a:t>
            </a:r>
            <a:r>
              <a:rPr sz="1150" b="1" spc="-195" dirty="0">
                <a:latin typeface="Arial"/>
                <a:cs typeface="Arial"/>
              </a:rPr>
              <a:t> </a:t>
            </a:r>
            <a:r>
              <a:rPr sz="1150" b="1" dirty="0">
                <a:latin typeface="Arial"/>
                <a:cs typeface="Arial"/>
              </a:rPr>
              <a:t>,</a:t>
            </a:r>
            <a:r>
              <a:rPr sz="1150" b="1" spc="240" dirty="0">
                <a:latin typeface="Arial"/>
                <a:cs typeface="Arial"/>
              </a:rPr>
              <a:t> </a:t>
            </a:r>
            <a:r>
              <a:rPr sz="1150" b="1" spc="5" dirty="0">
                <a:latin typeface="Arial"/>
                <a:cs typeface="Arial"/>
              </a:rPr>
              <a:t>$</a:t>
            </a:r>
            <a:r>
              <a:rPr sz="1150" b="1" spc="-190" dirty="0">
                <a:latin typeface="Arial"/>
                <a:cs typeface="Arial"/>
              </a:rPr>
              <a:t> </a:t>
            </a:r>
            <a:r>
              <a:rPr sz="1150" b="1" spc="70" dirty="0">
                <a:latin typeface="Arial"/>
                <a:cs typeface="Arial"/>
              </a:rPr>
              <a:t>r10</a:t>
            </a:r>
            <a:endParaRPr sz="1150">
              <a:latin typeface="Arial"/>
              <a:cs typeface="Arial"/>
            </a:endParaRPr>
          </a:p>
        </p:txBody>
      </p:sp>
      <p:sp>
        <p:nvSpPr>
          <p:cNvPr id="125" name="object 125"/>
          <p:cNvSpPr txBox="1"/>
          <p:nvPr/>
        </p:nvSpPr>
        <p:spPr>
          <a:xfrm>
            <a:off x="6103621" y="4913629"/>
            <a:ext cx="25971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126" name="object 126"/>
          <p:cNvSpPr txBox="1"/>
          <p:nvPr/>
        </p:nvSpPr>
        <p:spPr>
          <a:xfrm>
            <a:off x="6911340" y="4913629"/>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127" name="object 127"/>
          <p:cNvSpPr txBox="1"/>
          <p:nvPr/>
        </p:nvSpPr>
        <p:spPr>
          <a:xfrm>
            <a:off x="7827010" y="491362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128" name="object 128"/>
          <p:cNvSpPr txBox="1"/>
          <p:nvPr/>
        </p:nvSpPr>
        <p:spPr>
          <a:xfrm>
            <a:off x="8597900" y="4823143"/>
            <a:ext cx="462280" cy="243655"/>
          </a:xfrm>
          <a:prstGeom prst="rect">
            <a:avLst/>
          </a:prstGeom>
          <a:ln w="24130">
            <a:solidFill>
              <a:srgbClr val="000000"/>
            </a:solidFill>
          </a:ln>
        </p:spPr>
        <p:txBody>
          <a:bodyPr vert="horz" wrap="square" lIns="0" tIns="104139" rIns="0" bIns="0" rtlCol="0">
            <a:spAutoFit/>
          </a:bodyPr>
          <a:lstStyle/>
          <a:p>
            <a:pPr marL="148590">
              <a:spcBef>
                <a:spcPts val="819"/>
              </a:spcBef>
            </a:pPr>
            <a:r>
              <a:rPr sz="900" b="1" spc="40" dirty="0">
                <a:latin typeface="Arial"/>
                <a:cs typeface="Arial"/>
              </a:rPr>
              <a:t>DM</a:t>
            </a:r>
            <a:endParaRPr sz="900">
              <a:latin typeface="Arial"/>
              <a:cs typeface="Arial"/>
            </a:endParaRPr>
          </a:p>
        </p:txBody>
      </p:sp>
      <p:grpSp>
        <p:nvGrpSpPr>
          <p:cNvPr id="129" name="object 129"/>
          <p:cNvGrpSpPr/>
          <p:nvPr/>
        </p:nvGrpSpPr>
        <p:grpSpPr>
          <a:xfrm>
            <a:off x="9340215" y="4815204"/>
            <a:ext cx="548640" cy="411480"/>
            <a:chOff x="7816215" y="4815204"/>
            <a:chExt cx="548640" cy="411480"/>
          </a:xfrm>
        </p:grpSpPr>
        <p:sp>
          <p:nvSpPr>
            <p:cNvPr id="130" name="object 130"/>
            <p:cNvSpPr/>
            <p:nvPr/>
          </p:nvSpPr>
          <p:spPr>
            <a:xfrm>
              <a:off x="7964170" y="4827269"/>
              <a:ext cx="388620" cy="387350"/>
            </a:xfrm>
            <a:custGeom>
              <a:avLst/>
              <a:gdLst/>
              <a:ahLst/>
              <a:cxnLst/>
              <a:rect l="l" t="t" r="r" b="b"/>
              <a:pathLst>
                <a:path w="388620" h="387350">
                  <a:moveTo>
                    <a:pt x="0" y="0"/>
                  </a:moveTo>
                  <a:lnTo>
                    <a:pt x="388620" y="0"/>
                  </a:lnTo>
                  <a:lnTo>
                    <a:pt x="388620" y="387349"/>
                  </a:lnTo>
                  <a:lnTo>
                    <a:pt x="0" y="387349"/>
                  </a:lnTo>
                  <a:lnTo>
                    <a:pt x="0" y="0"/>
                  </a:lnTo>
                  <a:close/>
                </a:path>
              </a:pathLst>
            </a:custGeom>
            <a:ln w="24130">
              <a:solidFill>
                <a:srgbClr val="000000"/>
              </a:solidFill>
            </a:ln>
          </p:spPr>
          <p:txBody>
            <a:bodyPr wrap="square" lIns="0" tIns="0" rIns="0" bIns="0" rtlCol="0"/>
            <a:lstStyle/>
            <a:p>
              <a:endParaRPr/>
            </a:p>
          </p:txBody>
        </p:sp>
        <p:sp>
          <p:nvSpPr>
            <p:cNvPr id="131" name="object 131"/>
            <p:cNvSpPr/>
            <p:nvPr/>
          </p:nvSpPr>
          <p:spPr>
            <a:xfrm>
              <a:off x="7824470" y="5025389"/>
              <a:ext cx="148590" cy="0"/>
            </a:xfrm>
            <a:custGeom>
              <a:avLst/>
              <a:gdLst/>
              <a:ahLst/>
              <a:cxnLst/>
              <a:rect l="l" t="t" r="r" b="b"/>
              <a:pathLst>
                <a:path w="148590">
                  <a:moveTo>
                    <a:pt x="148589" y="0"/>
                  </a:moveTo>
                  <a:lnTo>
                    <a:pt x="0" y="0"/>
                  </a:lnTo>
                </a:path>
              </a:pathLst>
            </a:custGeom>
            <a:ln w="16510">
              <a:solidFill>
                <a:srgbClr val="000000"/>
              </a:solidFill>
            </a:ln>
          </p:spPr>
          <p:txBody>
            <a:bodyPr wrap="square" lIns="0" tIns="0" rIns="0" bIns="0" rtlCol="0"/>
            <a:lstStyle/>
            <a:p>
              <a:endParaRPr/>
            </a:p>
          </p:txBody>
        </p:sp>
      </p:grpSp>
      <p:sp>
        <p:nvSpPr>
          <p:cNvPr id="132" name="object 132"/>
          <p:cNvSpPr txBox="1"/>
          <p:nvPr/>
        </p:nvSpPr>
        <p:spPr>
          <a:xfrm>
            <a:off x="9479915" y="4823143"/>
            <a:ext cx="260350" cy="243655"/>
          </a:xfrm>
          <a:prstGeom prst="rect">
            <a:avLst/>
          </a:prstGeom>
          <a:solidFill>
            <a:srgbClr val="FFCC99"/>
          </a:solidFill>
        </p:spPr>
        <p:txBody>
          <a:bodyPr vert="horz" wrap="square" lIns="0" tIns="104139" rIns="0" bIns="0" rtlCol="0">
            <a:spAutoFit/>
          </a:bodyPr>
          <a:lstStyle/>
          <a:p>
            <a:pPr marL="74930">
              <a:spcBef>
                <a:spcPts val="819"/>
              </a:spcBef>
            </a:pPr>
            <a:r>
              <a:rPr sz="900" b="1" spc="65" dirty="0">
                <a:latin typeface="Arial"/>
                <a:cs typeface="Arial"/>
              </a:rPr>
              <a:t>R</a:t>
            </a:r>
            <a:r>
              <a:rPr sz="900" b="1" dirty="0">
                <a:latin typeface="Arial"/>
                <a:cs typeface="Arial"/>
              </a:rPr>
              <a:t>E</a:t>
            </a:r>
            <a:endParaRPr sz="900">
              <a:latin typeface="Arial"/>
              <a:cs typeface="Arial"/>
            </a:endParaRPr>
          </a:p>
        </p:txBody>
      </p:sp>
      <p:sp>
        <p:nvSpPr>
          <p:cNvPr id="133" name="object 133"/>
          <p:cNvSpPr txBox="1"/>
          <p:nvPr/>
        </p:nvSpPr>
        <p:spPr>
          <a:xfrm>
            <a:off x="9715970" y="4913629"/>
            <a:ext cx="11557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G</a:t>
            </a:r>
            <a:endParaRPr sz="900">
              <a:latin typeface="Arial"/>
              <a:cs typeface="Arial"/>
            </a:endParaRPr>
          </a:p>
        </p:txBody>
      </p:sp>
      <p:grpSp>
        <p:nvGrpSpPr>
          <p:cNvPr id="134" name="object 134"/>
          <p:cNvGrpSpPr/>
          <p:nvPr/>
        </p:nvGrpSpPr>
        <p:grpSpPr>
          <a:xfrm>
            <a:off x="6500495" y="4625975"/>
            <a:ext cx="2860040" cy="822960"/>
            <a:chOff x="4976495" y="4625975"/>
            <a:chExt cx="2860040" cy="822960"/>
          </a:xfrm>
        </p:grpSpPr>
        <p:sp>
          <p:nvSpPr>
            <p:cNvPr id="135" name="object 135"/>
            <p:cNvSpPr/>
            <p:nvPr/>
          </p:nvSpPr>
          <p:spPr>
            <a:xfrm>
              <a:off x="6604000" y="502539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36" name="object 136"/>
            <p:cNvSpPr/>
            <p:nvPr/>
          </p:nvSpPr>
          <p:spPr>
            <a:xfrm>
              <a:off x="4988560" y="463803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137" name="object 137"/>
            <p:cNvSpPr/>
            <p:nvPr/>
          </p:nvSpPr>
          <p:spPr>
            <a:xfrm>
              <a:off x="4988560" y="4638039"/>
              <a:ext cx="163830" cy="725170"/>
            </a:xfrm>
            <a:custGeom>
              <a:avLst/>
              <a:gdLst/>
              <a:ahLst/>
              <a:cxnLst/>
              <a:rect l="l" t="t" r="r" b="b"/>
              <a:pathLst>
                <a:path w="163829" h="725170">
                  <a:moveTo>
                    <a:pt x="0" y="0"/>
                  </a:moveTo>
                  <a:lnTo>
                    <a:pt x="163829" y="0"/>
                  </a:lnTo>
                  <a:lnTo>
                    <a:pt x="163829" y="725170"/>
                  </a:lnTo>
                  <a:lnTo>
                    <a:pt x="0" y="725170"/>
                  </a:lnTo>
                  <a:lnTo>
                    <a:pt x="0" y="0"/>
                  </a:lnTo>
                  <a:close/>
                </a:path>
              </a:pathLst>
            </a:custGeom>
            <a:ln w="24130">
              <a:solidFill>
                <a:srgbClr val="000000"/>
              </a:solidFill>
            </a:ln>
          </p:spPr>
          <p:txBody>
            <a:bodyPr wrap="square" lIns="0" tIns="0" rIns="0" bIns="0" rtlCol="0"/>
            <a:lstStyle/>
            <a:p>
              <a:endParaRPr/>
            </a:p>
          </p:txBody>
        </p:sp>
        <p:sp>
          <p:nvSpPr>
            <p:cNvPr id="138" name="object 138"/>
            <p:cNvSpPr/>
            <p:nvPr/>
          </p:nvSpPr>
          <p:spPr>
            <a:xfrm>
              <a:off x="5713730" y="502539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39" name="object 139"/>
            <p:cNvSpPr/>
            <p:nvPr/>
          </p:nvSpPr>
          <p:spPr>
            <a:xfrm>
              <a:off x="5878830" y="467868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140" name="object 140"/>
            <p:cNvSpPr/>
            <p:nvPr/>
          </p:nvSpPr>
          <p:spPr>
            <a:xfrm>
              <a:off x="5878830" y="4678680"/>
              <a:ext cx="163830" cy="717550"/>
            </a:xfrm>
            <a:custGeom>
              <a:avLst/>
              <a:gdLst/>
              <a:ahLst/>
              <a:cxnLst/>
              <a:rect l="l" t="t" r="r" b="b"/>
              <a:pathLst>
                <a:path w="163829" h="717550">
                  <a:moveTo>
                    <a:pt x="0" y="0"/>
                  </a:moveTo>
                  <a:lnTo>
                    <a:pt x="163830" y="0"/>
                  </a:lnTo>
                  <a:lnTo>
                    <a:pt x="163830" y="717550"/>
                  </a:lnTo>
                  <a:lnTo>
                    <a:pt x="0" y="717550"/>
                  </a:lnTo>
                  <a:lnTo>
                    <a:pt x="0" y="0"/>
                  </a:lnTo>
                  <a:close/>
                </a:path>
              </a:pathLst>
            </a:custGeom>
            <a:ln w="24130">
              <a:solidFill>
                <a:srgbClr val="000000"/>
              </a:solidFill>
            </a:ln>
          </p:spPr>
          <p:txBody>
            <a:bodyPr wrap="square" lIns="0" tIns="0" rIns="0" bIns="0" rtlCol="0"/>
            <a:lstStyle/>
            <a:p>
              <a:endParaRPr/>
            </a:p>
          </p:txBody>
        </p:sp>
        <p:sp>
          <p:nvSpPr>
            <p:cNvPr id="141" name="object 141"/>
            <p:cNvSpPr/>
            <p:nvPr/>
          </p:nvSpPr>
          <p:spPr>
            <a:xfrm>
              <a:off x="6043930" y="5025390"/>
              <a:ext cx="1038860" cy="148590"/>
            </a:xfrm>
            <a:custGeom>
              <a:avLst/>
              <a:gdLst/>
              <a:ahLst/>
              <a:cxnLst/>
              <a:rect l="l" t="t" r="r" b="b"/>
              <a:pathLst>
                <a:path w="1038859" h="148589">
                  <a:moveTo>
                    <a:pt x="189230" y="148590"/>
                  </a:moveTo>
                  <a:lnTo>
                    <a:pt x="0" y="148590"/>
                  </a:lnTo>
                </a:path>
                <a:path w="1038859" h="148589">
                  <a:moveTo>
                    <a:pt x="1038860" y="0"/>
                  </a:moveTo>
                  <a:lnTo>
                    <a:pt x="890270" y="0"/>
                  </a:lnTo>
                </a:path>
              </a:pathLst>
            </a:custGeom>
            <a:ln w="16510">
              <a:solidFill>
                <a:srgbClr val="000000"/>
              </a:solidFill>
            </a:ln>
          </p:spPr>
          <p:txBody>
            <a:bodyPr wrap="square" lIns="0" tIns="0" rIns="0" bIns="0" rtlCol="0"/>
            <a:lstStyle/>
            <a:p>
              <a:endParaRPr/>
            </a:p>
          </p:txBody>
        </p:sp>
        <p:sp>
          <p:nvSpPr>
            <p:cNvPr id="142" name="object 142"/>
            <p:cNvSpPr/>
            <p:nvPr/>
          </p:nvSpPr>
          <p:spPr>
            <a:xfrm>
              <a:off x="6769100" y="467868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143" name="object 143"/>
            <p:cNvSpPr/>
            <p:nvPr/>
          </p:nvSpPr>
          <p:spPr>
            <a:xfrm>
              <a:off x="6769100" y="4678680"/>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144" name="object 144"/>
            <p:cNvSpPr/>
            <p:nvPr/>
          </p:nvSpPr>
          <p:spPr>
            <a:xfrm>
              <a:off x="7007860" y="5025390"/>
              <a:ext cx="594360" cy="297180"/>
            </a:xfrm>
            <a:custGeom>
              <a:avLst/>
              <a:gdLst/>
              <a:ahLst/>
              <a:cxnLst/>
              <a:rect l="l" t="t" r="r" b="b"/>
              <a:pathLst>
                <a:path w="594359" h="297179">
                  <a:moveTo>
                    <a:pt x="0" y="0"/>
                  </a:moveTo>
                  <a:lnTo>
                    <a:pt x="0" y="297180"/>
                  </a:lnTo>
                </a:path>
                <a:path w="594359" h="297179">
                  <a:moveTo>
                    <a:pt x="594360" y="297180"/>
                  </a:moveTo>
                  <a:lnTo>
                    <a:pt x="0" y="297180"/>
                  </a:lnTo>
                </a:path>
              </a:pathLst>
            </a:custGeom>
            <a:ln w="16510">
              <a:solidFill>
                <a:srgbClr val="000000"/>
              </a:solidFill>
            </a:ln>
          </p:spPr>
          <p:txBody>
            <a:bodyPr wrap="square" lIns="0" tIns="0" rIns="0" bIns="0" rtlCol="0"/>
            <a:lstStyle/>
            <a:p>
              <a:endParaRPr/>
            </a:p>
          </p:txBody>
        </p:sp>
        <p:sp>
          <p:nvSpPr>
            <p:cNvPr id="145" name="object 145"/>
            <p:cNvSpPr/>
            <p:nvPr/>
          </p:nvSpPr>
          <p:spPr>
            <a:xfrm>
              <a:off x="7527290" y="5025390"/>
              <a:ext cx="132080" cy="0"/>
            </a:xfrm>
            <a:custGeom>
              <a:avLst/>
              <a:gdLst/>
              <a:ahLst/>
              <a:cxnLst/>
              <a:rect l="l" t="t" r="r" b="b"/>
              <a:pathLst>
                <a:path w="132079">
                  <a:moveTo>
                    <a:pt x="0" y="0"/>
                  </a:moveTo>
                  <a:lnTo>
                    <a:pt x="132079" y="0"/>
                  </a:lnTo>
                </a:path>
              </a:pathLst>
            </a:custGeom>
            <a:ln w="16510">
              <a:solidFill>
                <a:srgbClr val="000000"/>
              </a:solidFill>
            </a:ln>
          </p:spPr>
          <p:txBody>
            <a:bodyPr wrap="square" lIns="0" tIns="0" rIns="0" bIns="0" rtlCol="0"/>
            <a:lstStyle/>
            <a:p>
              <a:endParaRPr/>
            </a:p>
          </p:txBody>
        </p:sp>
        <p:sp>
          <p:nvSpPr>
            <p:cNvPr id="146" name="object 146"/>
            <p:cNvSpPr/>
            <p:nvPr/>
          </p:nvSpPr>
          <p:spPr>
            <a:xfrm>
              <a:off x="7602220" y="5132069"/>
              <a:ext cx="0" cy="190500"/>
            </a:xfrm>
            <a:custGeom>
              <a:avLst/>
              <a:gdLst/>
              <a:ahLst/>
              <a:cxnLst/>
              <a:rect l="l" t="t" r="r" b="b"/>
              <a:pathLst>
                <a:path h="190500">
                  <a:moveTo>
                    <a:pt x="0" y="0"/>
                  </a:moveTo>
                  <a:lnTo>
                    <a:pt x="0" y="190499"/>
                  </a:lnTo>
                </a:path>
              </a:pathLst>
            </a:custGeom>
            <a:ln w="16510">
              <a:solidFill>
                <a:srgbClr val="000000"/>
              </a:solidFill>
            </a:ln>
          </p:spPr>
          <p:txBody>
            <a:bodyPr wrap="square" lIns="0" tIns="0" rIns="0" bIns="0" rtlCol="0"/>
            <a:lstStyle/>
            <a:p>
              <a:endParaRPr/>
            </a:p>
          </p:txBody>
        </p:sp>
        <p:sp>
          <p:nvSpPr>
            <p:cNvPr id="147" name="object 147"/>
            <p:cNvSpPr/>
            <p:nvPr/>
          </p:nvSpPr>
          <p:spPr>
            <a:xfrm>
              <a:off x="7602220" y="5132069"/>
              <a:ext cx="57150" cy="0"/>
            </a:xfrm>
            <a:custGeom>
              <a:avLst/>
              <a:gdLst/>
              <a:ahLst/>
              <a:cxnLst/>
              <a:rect l="l" t="t" r="r" b="b"/>
              <a:pathLst>
                <a:path w="57150">
                  <a:moveTo>
                    <a:pt x="0" y="0"/>
                  </a:moveTo>
                  <a:lnTo>
                    <a:pt x="57150" y="0"/>
                  </a:lnTo>
                </a:path>
              </a:pathLst>
            </a:custGeom>
            <a:ln w="16510">
              <a:solidFill>
                <a:srgbClr val="000000"/>
              </a:solidFill>
            </a:ln>
          </p:spPr>
          <p:txBody>
            <a:bodyPr wrap="square" lIns="0" tIns="0" rIns="0" bIns="0" rtlCol="0"/>
            <a:lstStyle/>
            <a:p>
              <a:endParaRPr/>
            </a:p>
          </p:txBody>
        </p:sp>
        <p:sp>
          <p:nvSpPr>
            <p:cNvPr id="148" name="object 148"/>
            <p:cNvSpPr/>
            <p:nvPr/>
          </p:nvSpPr>
          <p:spPr>
            <a:xfrm>
              <a:off x="7659370" y="4712969"/>
              <a:ext cx="165100" cy="725170"/>
            </a:xfrm>
            <a:custGeom>
              <a:avLst/>
              <a:gdLst/>
              <a:ahLst/>
              <a:cxnLst/>
              <a:rect l="l" t="t" r="r" b="b"/>
              <a:pathLst>
                <a:path w="165100" h="725170">
                  <a:moveTo>
                    <a:pt x="165100" y="0"/>
                  </a:moveTo>
                  <a:lnTo>
                    <a:pt x="0" y="0"/>
                  </a:lnTo>
                  <a:lnTo>
                    <a:pt x="0" y="725169"/>
                  </a:lnTo>
                  <a:lnTo>
                    <a:pt x="165100" y="725169"/>
                  </a:lnTo>
                  <a:lnTo>
                    <a:pt x="165100" y="0"/>
                  </a:lnTo>
                  <a:close/>
                </a:path>
              </a:pathLst>
            </a:custGeom>
            <a:solidFill>
              <a:srgbClr val="FF9966"/>
            </a:solidFill>
          </p:spPr>
          <p:txBody>
            <a:bodyPr wrap="square" lIns="0" tIns="0" rIns="0" bIns="0" rtlCol="0"/>
            <a:lstStyle/>
            <a:p>
              <a:endParaRPr/>
            </a:p>
          </p:txBody>
        </p:sp>
        <p:sp>
          <p:nvSpPr>
            <p:cNvPr id="149" name="object 149"/>
            <p:cNvSpPr/>
            <p:nvPr/>
          </p:nvSpPr>
          <p:spPr>
            <a:xfrm>
              <a:off x="7659370" y="4711700"/>
              <a:ext cx="165100" cy="725170"/>
            </a:xfrm>
            <a:custGeom>
              <a:avLst/>
              <a:gdLst/>
              <a:ahLst/>
              <a:cxnLst/>
              <a:rect l="l" t="t" r="r" b="b"/>
              <a:pathLst>
                <a:path w="165100" h="725170">
                  <a:moveTo>
                    <a:pt x="0" y="0"/>
                  </a:moveTo>
                  <a:lnTo>
                    <a:pt x="165100" y="0"/>
                  </a:lnTo>
                  <a:lnTo>
                    <a:pt x="165100" y="725169"/>
                  </a:lnTo>
                  <a:lnTo>
                    <a:pt x="0" y="725169"/>
                  </a:lnTo>
                  <a:lnTo>
                    <a:pt x="0" y="0"/>
                  </a:lnTo>
                  <a:close/>
                </a:path>
              </a:pathLst>
            </a:custGeom>
            <a:ln w="24130">
              <a:solidFill>
                <a:srgbClr val="000000"/>
              </a:solidFill>
            </a:ln>
          </p:spPr>
          <p:txBody>
            <a:bodyPr wrap="square" lIns="0" tIns="0" rIns="0" bIns="0" rtlCol="0"/>
            <a:lstStyle/>
            <a:p>
              <a:endParaRPr/>
            </a:p>
          </p:txBody>
        </p:sp>
      </p:grpSp>
      <p:sp>
        <p:nvSpPr>
          <p:cNvPr id="150" name="object 150"/>
          <p:cNvSpPr txBox="1"/>
          <p:nvPr/>
        </p:nvSpPr>
        <p:spPr>
          <a:xfrm>
            <a:off x="9583419"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8</a:t>
            </a:r>
            <a:endParaRPr sz="900">
              <a:latin typeface="Arial"/>
              <a:cs typeface="Arial"/>
            </a:endParaRPr>
          </a:p>
        </p:txBody>
      </p:sp>
    </p:spTree>
    <p:extLst>
      <p:ext uri="{BB962C8B-B14F-4D97-AF65-F5344CB8AC3E}">
        <p14:creationId xmlns:p14="http://schemas.microsoft.com/office/powerpoint/2010/main" val="27616908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1451" y="-134880"/>
            <a:ext cx="6766559" cy="1367041"/>
          </a:xfrm>
          <a:prstGeom prst="rect">
            <a:avLst/>
          </a:prstGeom>
        </p:spPr>
        <p:txBody>
          <a:bodyPr vert="horz" wrap="square" lIns="0" tIns="12700" rIns="0" bIns="0" rtlCol="0" anchor="ctr">
            <a:spAutoFit/>
          </a:bodyPr>
          <a:lstStyle/>
          <a:p>
            <a:pPr marL="12700">
              <a:lnSpc>
                <a:spcPct val="100000"/>
              </a:lnSpc>
              <a:spcBef>
                <a:spcPts val="100"/>
              </a:spcBef>
            </a:pPr>
            <a:r>
              <a:rPr spc="-5" dirty="0"/>
              <a:t>Alternative View </a:t>
            </a:r>
            <a:r>
              <a:rPr dirty="0"/>
              <a:t>- </a:t>
            </a:r>
            <a:r>
              <a:rPr spc="-10" dirty="0"/>
              <a:t>Multicycle</a:t>
            </a:r>
            <a:r>
              <a:rPr spc="-90" dirty="0"/>
              <a:t> </a:t>
            </a:r>
            <a:r>
              <a:rPr spc="-5" dirty="0"/>
              <a:t>Diagram</a:t>
            </a:r>
          </a:p>
        </p:txBody>
      </p:sp>
      <p:grpSp>
        <p:nvGrpSpPr>
          <p:cNvPr id="3" name="object 3"/>
          <p:cNvGrpSpPr/>
          <p:nvPr/>
        </p:nvGrpSpPr>
        <p:grpSpPr>
          <a:xfrm>
            <a:off x="3283585" y="2183764"/>
            <a:ext cx="2176780" cy="692150"/>
            <a:chOff x="1759585" y="2183764"/>
            <a:chExt cx="2176780" cy="692150"/>
          </a:xfrm>
        </p:grpSpPr>
        <p:sp>
          <p:nvSpPr>
            <p:cNvPr id="4" name="object 4"/>
            <p:cNvSpPr/>
            <p:nvPr/>
          </p:nvSpPr>
          <p:spPr>
            <a:xfrm>
              <a:off x="2843530" y="2344419"/>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5" name="object 5"/>
            <p:cNvSpPr/>
            <p:nvPr/>
          </p:nvSpPr>
          <p:spPr>
            <a:xfrm>
              <a:off x="2843530" y="2344419"/>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6" name="object 6"/>
            <p:cNvSpPr/>
            <p:nvPr/>
          </p:nvSpPr>
          <p:spPr>
            <a:xfrm>
              <a:off x="2661920" y="2344419"/>
              <a:ext cx="388620" cy="387350"/>
            </a:xfrm>
            <a:custGeom>
              <a:avLst/>
              <a:gdLst/>
              <a:ahLst/>
              <a:cxnLst/>
              <a:rect l="l" t="t" r="r" b="b"/>
              <a:pathLst>
                <a:path w="388619" h="387350">
                  <a:moveTo>
                    <a:pt x="0" y="0"/>
                  </a:moveTo>
                  <a:lnTo>
                    <a:pt x="388619" y="0"/>
                  </a:lnTo>
                  <a:lnTo>
                    <a:pt x="388619" y="387350"/>
                  </a:lnTo>
                  <a:lnTo>
                    <a:pt x="0" y="387350"/>
                  </a:lnTo>
                  <a:lnTo>
                    <a:pt x="0" y="0"/>
                  </a:lnTo>
                  <a:close/>
                </a:path>
              </a:pathLst>
            </a:custGeom>
            <a:ln w="24130">
              <a:solidFill>
                <a:srgbClr val="000000"/>
              </a:solidFill>
            </a:ln>
          </p:spPr>
          <p:txBody>
            <a:bodyPr wrap="square" lIns="0" tIns="0" rIns="0" bIns="0" rtlCol="0"/>
            <a:lstStyle/>
            <a:p>
              <a:endParaRPr/>
            </a:p>
          </p:txBody>
        </p:sp>
        <p:sp>
          <p:nvSpPr>
            <p:cNvPr id="7" name="object 7"/>
            <p:cNvSpPr/>
            <p:nvPr/>
          </p:nvSpPr>
          <p:spPr>
            <a:xfrm>
              <a:off x="2481580" y="2533649"/>
              <a:ext cx="189230" cy="0"/>
            </a:xfrm>
            <a:custGeom>
              <a:avLst/>
              <a:gdLst/>
              <a:ahLst/>
              <a:cxnLst/>
              <a:rect l="l" t="t" r="r" b="b"/>
              <a:pathLst>
                <a:path w="189230">
                  <a:moveTo>
                    <a:pt x="0" y="0"/>
                  </a:moveTo>
                  <a:lnTo>
                    <a:pt x="189230" y="0"/>
                  </a:lnTo>
                </a:path>
              </a:pathLst>
            </a:custGeom>
            <a:ln w="16509">
              <a:solidFill>
                <a:srgbClr val="000000"/>
              </a:solidFill>
            </a:ln>
          </p:spPr>
          <p:txBody>
            <a:bodyPr wrap="square" lIns="0" tIns="0" rIns="0" bIns="0" rtlCol="0"/>
            <a:lstStyle/>
            <a:p>
              <a:endParaRPr/>
            </a:p>
          </p:txBody>
        </p:sp>
        <p:sp>
          <p:nvSpPr>
            <p:cNvPr id="8" name="object 8"/>
            <p:cNvSpPr/>
            <p:nvPr/>
          </p:nvSpPr>
          <p:spPr>
            <a:xfrm>
              <a:off x="2555240" y="2426969"/>
              <a:ext cx="115570" cy="106680"/>
            </a:xfrm>
            <a:custGeom>
              <a:avLst/>
              <a:gdLst/>
              <a:ahLst/>
              <a:cxnLst/>
              <a:rect l="l" t="t" r="r" b="b"/>
              <a:pathLst>
                <a:path w="115569" h="106680">
                  <a:moveTo>
                    <a:pt x="115570" y="0"/>
                  </a:moveTo>
                  <a:lnTo>
                    <a:pt x="0" y="0"/>
                  </a:lnTo>
                </a:path>
                <a:path w="115569" h="106680">
                  <a:moveTo>
                    <a:pt x="0" y="0"/>
                  </a:moveTo>
                  <a:lnTo>
                    <a:pt x="0" y="106679"/>
                  </a:lnTo>
                </a:path>
              </a:pathLst>
            </a:custGeom>
            <a:ln w="16510">
              <a:solidFill>
                <a:srgbClr val="000000"/>
              </a:solidFill>
            </a:ln>
          </p:spPr>
          <p:txBody>
            <a:bodyPr wrap="square" lIns="0" tIns="0" rIns="0" bIns="0" rtlCol="0"/>
            <a:lstStyle/>
            <a:p>
              <a:endParaRPr/>
            </a:p>
          </p:txBody>
        </p:sp>
        <p:sp>
          <p:nvSpPr>
            <p:cNvPr id="9" name="object 9"/>
            <p:cNvSpPr/>
            <p:nvPr/>
          </p:nvSpPr>
          <p:spPr>
            <a:xfrm>
              <a:off x="2151380" y="2533649"/>
              <a:ext cx="165100" cy="0"/>
            </a:xfrm>
            <a:custGeom>
              <a:avLst/>
              <a:gdLst/>
              <a:ahLst/>
              <a:cxnLst/>
              <a:rect l="l" t="t" r="r" b="b"/>
              <a:pathLst>
                <a:path w="165100">
                  <a:moveTo>
                    <a:pt x="0" y="0"/>
                  </a:moveTo>
                  <a:lnTo>
                    <a:pt x="165100" y="0"/>
                  </a:lnTo>
                </a:path>
              </a:pathLst>
            </a:custGeom>
            <a:ln w="16509">
              <a:solidFill>
                <a:srgbClr val="000000"/>
              </a:solidFill>
            </a:ln>
          </p:spPr>
          <p:txBody>
            <a:bodyPr wrap="square" lIns="0" tIns="0" rIns="0" bIns="0" rtlCol="0"/>
            <a:lstStyle/>
            <a:p>
              <a:endParaRPr/>
            </a:p>
          </p:txBody>
        </p:sp>
        <p:sp>
          <p:nvSpPr>
            <p:cNvPr id="10" name="object 10"/>
            <p:cNvSpPr/>
            <p:nvPr/>
          </p:nvSpPr>
          <p:spPr>
            <a:xfrm>
              <a:off x="1771650" y="234441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11" name="object 11"/>
            <p:cNvSpPr/>
            <p:nvPr/>
          </p:nvSpPr>
          <p:spPr>
            <a:xfrm>
              <a:off x="3553460" y="2195829"/>
              <a:ext cx="370840" cy="668020"/>
            </a:xfrm>
            <a:custGeom>
              <a:avLst/>
              <a:gdLst/>
              <a:ahLst/>
              <a:cxnLst/>
              <a:rect l="l" t="t" r="r" b="b"/>
              <a:pathLst>
                <a:path w="370839" h="668019">
                  <a:moveTo>
                    <a:pt x="0" y="0"/>
                  </a:moveTo>
                  <a:lnTo>
                    <a:pt x="0" y="264160"/>
                  </a:lnTo>
                  <a:lnTo>
                    <a:pt x="73660" y="337820"/>
                  </a:lnTo>
                  <a:lnTo>
                    <a:pt x="0" y="412750"/>
                  </a:lnTo>
                  <a:lnTo>
                    <a:pt x="0" y="668020"/>
                  </a:lnTo>
                  <a:lnTo>
                    <a:pt x="370839" y="486410"/>
                  </a:lnTo>
                  <a:lnTo>
                    <a:pt x="370839" y="189230"/>
                  </a:lnTo>
                  <a:lnTo>
                    <a:pt x="0" y="0"/>
                  </a:lnTo>
                  <a:close/>
                </a:path>
              </a:pathLst>
            </a:custGeom>
            <a:solidFill>
              <a:srgbClr val="FF9966"/>
            </a:solidFill>
          </p:spPr>
          <p:txBody>
            <a:bodyPr wrap="square" lIns="0" tIns="0" rIns="0" bIns="0" rtlCol="0"/>
            <a:lstStyle/>
            <a:p>
              <a:endParaRPr/>
            </a:p>
          </p:txBody>
        </p:sp>
        <p:sp>
          <p:nvSpPr>
            <p:cNvPr id="12" name="object 12"/>
            <p:cNvSpPr/>
            <p:nvPr/>
          </p:nvSpPr>
          <p:spPr>
            <a:xfrm>
              <a:off x="3553460" y="2195829"/>
              <a:ext cx="370840" cy="668020"/>
            </a:xfrm>
            <a:custGeom>
              <a:avLst/>
              <a:gdLst/>
              <a:ahLst/>
              <a:cxnLst/>
              <a:rect l="l" t="t" r="r" b="b"/>
              <a:pathLst>
                <a:path w="370839" h="668019">
                  <a:moveTo>
                    <a:pt x="0" y="0"/>
                  </a:moveTo>
                  <a:lnTo>
                    <a:pt x="0" y="264160"/>
                  </a:lnTo>
                  <a:lnTo>
                    <a:pt x="73660" y="337820"/>
                  </a:lnTo>
                  <a:lnTo>
                    <a:pt x="0" y="412750"/>
                  </a:lnTo>
                  <a:lnTo>
                    <a:pt x="0" y="668020"/>
                  </a:lnTo>
                  <a:lnTo>
                    <a:pt x="370839" y="486410"/>
                  </a:lnTo>
                  <a:lnTo>
                    <a:pt x="370839" y="189230"/>
                  </a:lnTo>
                  <a:lnTo>
                    <a:pt x="0" y="0"/>
                  </a:lnTo>
                  <a:close/>
                </a:path>
              </a:pathLst>
            </a:custGeom>
            <a:ln w="24130">
              <a:solidFill>
                <a:srgbClr val="000000"/>
              </a:solidFill>
            </a:ln>
          </p:spPr>
          <p:txBody>
            <a:bodyPr wrap="square" lIns="0" tIns="0" rIns="0" bIns="0" rtlCol="0"/>
            <a:lstStyle/>
            <a:p>
              <a:endParaRPr/>
            </a:p>
          </p:txBody>
        </p:sp>
        <p:sp>
          <p:nvSpPr>
            <p:cNvPr id="13" name="object 13"/>
            <p:cNvSpPr/>
            <p:nvPr/>
          </p:nvSpPr>
          <p:spPr>
            <a:xfrm>
              <a:off x="3371850" y="2385059"/>
              <a:ext cx="189230" cy="297180"/>
            </a:xfrm>
            <a:custGeom>
              <a:avLst/>
              <a:gdLst/>
              <a:ahLst/>
              <a:cxnLst/>
              <a:rect l="l" t="t" r="r" b="b"/>
              <a:pathLst>
                <a:path w="189229" h="297180">
                  <a:moveTo>
                    <a:pt x="148589" y="297179"/>
                  </a:moveTo>
                  <a:lnTo>
                    <a:pt x="0" y="297179"/>
                  </a:lnTo>
                </a:path>
                <a:path w="189229" h="297180">
                  <a:moveTo>
                    <a:pt x="189229" y="0"/>
                  </a:moveTo>
                  <a:lnTo>
                    <a:pt x="0" y="0"/>
                  </a:lnTo>
                </a:path>
              </a:pathLst>
            </a:custGeom>
            <a:ln w="16510">
              <a:solidFill>
                <a:srgbClr val="000000"/>
              </a:solidFill>
            </a:ln>
          </p:spPr>
          <p:txBody>
            <a:bodyPr wrap="square" lIns="0" tIns="0" rIns="0" bIns="0" rtlCol="0"/>
            <a:lstStyle/>
            <a:p>
              <a:endParaRPr/>
            </a:p>
          </p:txBody>
        </p:sp>
      </p:grpSp>
      <p:sp>
        <p:nvSpPr>
          <p:cNvPr id="14" name="object 14"/>
          <p:cNvSpPr txBox="1"/>
          <p:nvPr/>
        </p:nvSpPr>
        <p:spPr>
          <a:xfrm>
            <a:off x="3431540" y="2421889"/>
            <a:ext cx="25971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15" name="object 15"/>
          <p:cNvSpPr txBox="1"/>
          <p:nvPr/>
        </p:nvSpPr>
        <p:spPr>
          <a:xfrm>
            <a:off x="4239260" y="2421889"/>
            <a:ext cx="287020" cy="152606"/>
          </a:xfrm>
          <a:prstGeom prst="rect">
            <a:avLst/>
          </a:prstGeom>
        </p:spPr>
        <p:txBody>
          <a:bodyPr vert="horz" wrap="square" lIns="0" tIns="13970" rIns="0" bIns="0" rtlCol="0">
            <a:spAutoFit/>
          </a:bodyPr>
          <a:lstStyle/>
          <a:p>
            <a:pPr marL="12700">
              <a:spcBef>
                <a:spcPts val="110"/>
              </a:spcBef>
            </a:pPr>
            <a:r>
              <a:rPr sz="900" b="1" spc="5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16" name="object 16"/>
          <p:cNvSpPr txBox="1"/>
          <p:nvPr/>
        </p:nvSpPr>
        <p:spPr>
          <a:xfrm>
            <a:off x="5154930" y="242188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17" name="object 17"/>
          <p:cNvSpPr/>
          <p:nvPr/>
        </p:nvSpPr>
        <p:spPr>
          <a:xfrm>
            <a:off x="5927091" y="2344420"/>
            <a:ext cx="461009" cy="387350"/>
          </a:xfrm>
          <a:custGeom>
            <a:avLst/>
            <a:gdLst/>
            <a:ahLst/>
            <a:cxnLst/>
            <a:rect l="l" t="t" r="r" b="b"/>
            <a:pathLst>
              <a:path w="461010" h="387350">
                <a:moveTo>
                  <a:pt x="0" y="0"/>
                </a:moveTo>
                <a:lnTo>
                  <a:pt x="461010" y="0"/>
                </a:lnTo>
                <a:lnTo>
                  <a:pt x="461010" y="387350"/>
                </a:lnTo>
                <a:lnTo>
                  <a:pt x="0" y="387350"/>
                </a:lnTo>
                <a:lnTo>
                  <a:pt x="0" y="0"/>
                </a:lnTo>
                <a:close/>
              </a:path>
            </a:pathLst>
          </a:custGeom>
          <a:ln w="24130">
            <a:solidFill>
              <a:srgbClr val="000000"/>
            </a:solidFill>
          </a:ln>
        </p:spPr>
        <p:txBody>
          <a:bodyPr wrap="square" lIns="0" tIns="0" rIns="0" bIns="0" rtlCol="0"/>
          <a:lstStyle/>
          <a:p>
            <a:endParaRPr/>
          </a:p>
        </p:txBody>
      </p:sp>
      <p:sp>
        <p:nvSpPr>
          <p:cNvPr id="18" name="object 18"/>
          <p:cNvSpPr txBox="1"/>
          <p:nvPr/>
        </p:nvSpPr>
        <p:spPr>
          <a:xfrm>
            <a:off x="5939154" y="2421889"/>
            <a:ext cx="436880" cy="152606"/>
          </a:xfrm>
          <a:prstGeom prst="rect">
            <a:avLst/>
          </a:prstGeom>
        </p:spPr>
        <p:txBody>
          <a:bodyPr vert="horz" wrap="square" lIns="0" tIns="13970" rIns="0" bIns="0" rtlCol="0">
            <a:spAutoFit/>
          </a:bodyPr>
          <a:lstStyle/>
          <a:p>
            <a:pPr marL="135255">
              <a:spcBef>
                <a:spcPts val="110"/>
              </a:spcBef>
            </a:pPr>
            <a:r>
              <a:rPr sz="900" b="1" spc="35" dirty="0">
                <a:latin typeface="Arial"/>
                <a:cs typeface="Arial"/>
              </a:rPr>
              <a:t>DM</a:t>
            </a:r>
            <a:endParaRPr sz="900">
              <a:latin typeface="Arial"/>
              <a:cs typeface="Arial"/>
            </a:endParaRPr>
          </a:p>
        </p:txBody>
      </p:sp>
      <p:grpSp>
        <p:nvGrpSpPr>
          <p:cNvPr id="19" name="object 19"/>
          <p:cNvGrpSpPr/>
          <p:nvPr/>
        </p:nvGrpSpPr>
        <p:grpSpPr>
          <a:xfrm>
            <a:off x="6668134" y="2332354"/>
            <a:ext cx="589280" cy="411480"/>
            <a:chOff x="5144134" y="2332354"/>
            <a:chExt cx="589280" cy="411480"/>
          </a:xfrm>
        </p:grpSpPr>
        <p:sp>
          <p:nvSpPr>
            <p:cNvPr id="20" name="object 20"/>
            <p:cNvSpPr/>
            <p:nvPr/>
          </p:nvSpPr>
          <p:spPr>
            <a:xfrm>
              <a:off x="5333999" y="234441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21" name="object 21"/>
            <p:cNvSpPr/>
            <p:nvPr/>
          </p:nvSpPr>
          <p:spPr>
            <a:xfrm>
              <a:off x="5152389" y="2533649"/>
              <a:ext cx="190500" cy="0"/>
            </a:xfrm>
            <a:custGeom>
              <a:avLst/>
              <a:gdLst/>
              <a:ahLst/>
              <a:cxnLst/>
              <a:rect l="l" t="t" r="r" b="b"/>
              <a:pathLst>
                <a:path w="190500">
                  <a:moveTo>
                    <a:pt x="190500" y="0"/>
                  </a:moveTo>
                  <a:lnTo>
                    <a:pt x="0" y="0"/>
                  </a:lnTo>
                </a:path>
              </a:pathLst>
            </a:custGeom>
            <a:ln w="16510">
              <a:solidFill>
                <a:srgbClr val="000000"/>
              </a:solidFill>
            </a:ln>
          </p:spPr>
          <p:txBody>
            <a:bodyPr wrap="square" lIns="0" tIns="0" rIns="0" bIns="0" rtlCol="0"/>
            <a:lstStyle/>
            <a:p>
              <a:endParaRPr/>
            </a:p>
          </p:txBody>
        </p:sp>
      </p:grpSp>
      <p:sp>
        <p:nvSpPr>
          <p:cNvPr id="22" name="object 22"/>
          <p:cNvSpPr txBox="1"/>
          <p:nvPr/>
        </p:nvSpPr>
        <p:spPr>
          <a:xfrm>
            <a:off x="6849746" y="2340292"/>
            <a:ext cx="252729" cy="234680"/>
          </a:xfrm>
          <a:prstGeom prst="rect">
            <a:avLst/>
          </a:prstGeom>
          <a:solidFill>
            <a:srgbClr val="FFCC99"/>
          </a:solidFill>
        </p:spPr>
        <p:txBody>
          <a:bodyPr vert="horz" wrap="square" lIns="0" tIns="95250" rIns="0" bIns="0" rtlCol="0">
            <a:spAutoFit/>
          </a:bodyPr>
          <a:lstStyle/>
          <a:p>
            <a:pPr marL="73660">
              <a:spcBef>
                <a:spcPts val="750"/>
              </a:spcBef>
            </a:pPr>
            <a:r>
              <a:rPr sz="900" b="1" spc="65" dirty="0">
                <a:latin typeface="Arial"/>
                <a:cs typeface="Arial"/>
              </a:rPr>
              <a:t>R</a:t>
            </a:r>
            <a:r>
              <a:rPr sz="900" b="1" dirty="0">
                <a:latin typeface="Arial"/>
                <a:cs typeface="Arial"/>
              </a:rPr>
              <a:t>E</a:t>
            </a:r>
            <a:endParaRPr sz="900">
              <a:latin typeface="Arial"/>
              <a:cs typeface="Arial"/>
            </a:endParaRPr>
          </a:p>
        </p:txBody>
      </p:sp>
      <p:sp>
        <p:nvSpPr>
          <p:cNvPr id="23" name="object 23"/>
          <p:cNvSpPr txBox="1"/>
          <p:nvPr/>
        </p:nvSpPr>
        <p:spPr>
          <a:xfrm>
            <a:off x="7084530" y="2421889"/>
            <a:ext cx="11557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G</a:t>
            </a:r>
            <a:endParaRPr sz="900">
              <a:latin typeface="Arial"/>
              <a:cs typeface="Arial"/>
            </a:endParaRPr>
          </a:p>
        </p:txBody>
      </p:sp>
      <p:grpSp>
        <p:nvGrpSpPr>
          <p:cNvPr id="24" name="object 24"/>
          <p:cNvGrpSpPr/>
          <p:nvPr/>
        </p:nvGrpSpPr>
        <p:grpSpPr>
          <a:xfrm>
            <a:off x="3828414" y="2174875"/>
            <a:ext cx="2860040" cy="783590"/>
            <a:chOff x="2304414" y="2174875"/>
            <a:chExt cx="2860040" cy="783590"/>
          </a:xfrm>
        </p:grpSpPr>
        <p:sp>
          <p:nvSpPr>
            <p:cNvPr id="25" name="object 25"/>
            <p:cNvSpPr/>
            <p:nvPr/>
          </p:nvSpPr>
          <p:spPr>
            <a:xfrm>
              <a:off x="2316479" y="2188209"/>
              <a:ext cx="165100" cy="725170"/>
            </a:xfrm>
            <a:custGeom>
              <a:avLst/>
              <a:gdLst/>
              <a:ahLst/>
              <a:cxnLst/>
              <a:rect l="l" t="t" r="r" b="b"/>
              <a:pathLst>
                <a:path w="165100" h="725169">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26" name="object 26"/>
            <p:cNvSpPr/>
            <p:nvPr/>
          </p:nvSpPr>
          <p:spPr>
            <a:xfrm>
              <a:off x="2316479" y="2186939"/>
              <a:ext cx="163830" cy="726440"/>
            </a:xfrm>
            <a:custGeom>
              <a:avLst/>
              <a:gdLst/>
              <a:ahLst/>
              <a:cxnLst/>
              <a:rect l="l" t="t" r="r" b="b"/>
              <a:pathLst>
                <a:path w="163830" h="726439">
                  <a:moveTo>
                    <a:pt x="0" y="0"/>
                  </a:moveTo>
                  <a:lnTo>
                    <a:pt x="163830" y="0"/>
                  </a:lnTo>
                  <a:lnTo>
                    <a:pt x="163830" y="726439"/>
                  </a:lnTo>
                  <a:lnTo>
                    <a:pt x="0" y="726439"/>
                  </a:lnTo>
                  <a:lnTo>
                    <a:pt x="0" y="0"/>
                  </a:lnTo>
                  <a:close/>
                </a:path>
              </a:pathLst>
            </a:custGeom>
            <a:ln w="24129">
              <a:solidFill>
                <a:srgbClr val="000000"/>
              </a:solidFill>
            </a:ln>
          </p:spPr>
          <p:txBody>
            <a:bodyPr wrap="square" lIns="0" tIns="0" rIns="0" bIns="0" rtlCol="0"/>
            <a:lstStyle/>
            <a:p>
              <a:endParaRPr/>
            </a:p>
          </p:txBody>
        </p:sp>
        <p:sp>
          <p:nvSpPr>
            <p:cNvPr id="27" name="object 27"/>
            <p:cNvSpPr/>
            <p:nvPr/>
          </p:nvSpPr>
          <p:spPr>
            <a:xfrm>
              <a:off x="3041649" y="2533650"/>
              <a:ext cx="1055370" cy="0"/>
            </a:xfrm>
            <a:custGeom>
              <a:avLst/>
              <a:gdLst/>
              <a:ahLst/>
              <a:cxnLst/>
              <a:rect l="l" t="t" r="r" b="b"/>
              <a:pathLst>
                <a:path w="1055370">
                  <a:moveTo>
                    <a:pt x="0" y="0"/>
                  </a:moveTo>
                  <a:lnTo>
                    <a:pt x="165100" y="0"/>
                  </a:lnTo>
                </a:path>
                <a:path w="1055370">
                  <a:moveTo>
                    <a:pt x="890270" y="0"/>
                  </a:moveTo>
                  <a:lnTo>
                    <a:pt x="1055370" y="0"/>
                  </a:lnTo>
                </a:path>
              </a:pathLst>
            </a:custGeom>
            <a:ln w="16509">
              <a:solidFill>
                <a:srgbClr val="000000"/>
              </a:solidFill>
            </a:ln>
          </p:spPr>
          <p:txBody>
            <a:bodyPr wrap="square" lIns="0" tIns="0" rIns="0" bIns="0" rtlCol="0"/>
            <a:lstStyle/>
            <a:p>
              <a:endParaRPr/>
            </a:p>
          </p:txBody>
        </p:sp>
        <p:sp>
          <p:nvSpPr>
            <p:cNvPr id="28" name="object 28"/>
            <p:cNvSpPr/>
            <p:nvPr/>
          </p:nvSpPr>
          <p:spPr>
            <a:xfrm>
              <a:off x="3206750" y="2188209"/>
              <a:ext cx="165100" cy="725170"/>
            </a:xfrm>
            <a:custGeom>
              <a:avLst/>
              <a:gdLst/>
              <a:ahLst/>
              <a:cxnLst/>
              <a:rect l="l" t="t" r="r" b="b"/>
              <a:pathLst>
                <a:path w="165100" h="725169">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29" name="object 29"/>
            <p:cNvSpPr/>
            <p:nvPr/>
          </p:nvSpPr>
          <p:spPr>
            <a:xfrm>
              <a:off x="3206750" y="2186939"/>
              <a:ext cx="165100" cy="726440"/>
            </a:xfrm>
            <a:custGeom>
              <a:avLst/>
              <a:gdLst/>
              <a:ahLst/>
              <a:cxnLst/>
              <a:rect l="l" t="t" r="r" b="b"/>
              <a:pathLst>
                <a:path w="165100" h="726439">
                  <a:moveTo>
                    <a:pt x="0" y="0"/>
                  </a:moveTo>
                  <a:lnTo>
                    <a:pt x="165100" y="0"/>
                  </a:lnTo>
                  <a:lnTo>
                    <a:pt x="165100" y="726439"/>
                  </a:lnTo>
                  <a:lnTo>
                    <a:pt x="0" y="726439"/>
                  </a:lnTo>
                  <a:lnTo>
                    <a:pt x="0" y="0"/>
                  </a:lnTo>
                  <a:close/>
                </a:path>
              </a:pathLst>
            </a:custGeom>
            <a:ln w="24130">
              <a:solidFill>
                <a:srgbClr val="000000"/>
              </a:solidFill>
            </a:ln>
          </p:spPr>
          <p:txBody>
            <a:bodyPr wrap="square" lIns="0" tIns="0" rIns="0" bIns="0" rtlCol="0"/>
            <a:lstStyle/>
            <a:p>
              <a:endParaRPr/>
            </a:p>
          </p:txBody>
        </p:sp>
        <p:sp>
          <p:nvSpPr>
            <p:cNvPr id="30" name="object 30"/>
            <p:cNvSpPr/>
            <p:nvPr/>
          </p:nvSpPr>
          <p:spPr>
            <a:xfrm>
              <a:off x="3371850" y="2533650"/>
              <a:ext cx="1038860" cy="148590"/>
            </a:xfrm>
            <a:custGeom>
              <a:avLst/>
              <a:gdLst/>
              <a:ahLst/>
              <a:cxnLst/>
              <a:rect l="l" t="t" r="r" b="b"/>
              <a:pathLst>
                <a:path w="1038860" h="148589">
                  <a:moveTo>
                    <a:pt x="189229" y="148589"/>
                  </a:moveTo>
                  <a:lnTo>
                    <a:pt x="0" y="148589"/>
                  </a:lnTo>
                </a:path>
                <a:path w="1038860" h="148589">
                  <a:moveTo>
                    <a:pt x="1038860" y="0"/>
                  </a:moveTo>
                  <a:lnTo>
                    <a:pt x="890270" y="0"/>
                  </a:lnTo>
                </a:path>
              </a:pathLst>
            </a:custGeom>
            <a:ln w="16510">
              <a:solidFill>
                <a:srgbClr val="000000"/>
              </a:solidFill>
            </a:ln>
          </p:spPr>
          <p:txBody>
            <a:bodyPr wrap="square" lIns="0" tIns="0" rIns="0" bIns="0" rtlCol="0"/>
            <a:lstStyle/>
            <a:p>
              <a:endParaRPr/>
            </a:p>
          </p:txBody>
        </p:sp>
        <p:sp>
          <p:nvSpPr>
            <p:cNvPr id="31" name="object 31"/>
            <p:cNvSpPr/>
            <p:nvPr/>
          </p:nvSpPr>
          <p:spPr>
            <a:xfrm>
              <a:off x="4097019" y="222885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32" name="object 32"/>
            <p:cNvSpPr/>
            <p:nvPr/>
          </p:nvSpPr>
          <p:spPr>
            <a:xfrm>
              <a:off x="4097019" y="2228850"/>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33" name="object 33"/>
            <p:cNvSpPr/>
            <p:nvPr/>
          </p:nvSpPr>
          <p:spPr>
            <a:xfrm>
              <a:off x="4337050" y="2533650"/>
              <a:ext cx="593090" cy="297180"/>
            </a:xfrm>
            <a:custGeom>
              <a:avLst/>
              <a:gdLst/>
              <a:ahLst/>
              <a:cxnLst/>
              <a:rect l="l" t="t" r="r" b="b"/>
              <a:pathLst>
                <a:path w="593089" h="297180">
                  <a:moveTo>
                    <a:pt x="0" y="0"/>
                  </a:moveTo>
                  <a:lnTo>
                    <a:pt x="0" y="297179"/>
                  </a:lnTo>
                </a:path>
                <a:path w="593089" h="297180">
                  <a:moveTo>
                    <a:pt x="593089" y="297179"/>
                  </a:moveTo>
                  <a:lnTo>
                    <a:pt x="0" y="297179"/>
                  </a:lnTo>
                </a:path>
              </a:pathLst>
            </a:custGeom>
            <a:ln w="16510">
              <a:solidFill>
                <a:srgbClr val="000000"/>
              </a:solidFill>
            </a:ln>
          </p:spPr>
          <p:txBody>
            <a:bodyPr wrap="square" lIns="0" tIns="0" rIns="0" bIns="0" rtlCol="0"/>
            <a:lstStyle/>
            <a:p>
              <a:endParaRPr/>
            </a:p>
          </p:txBody>
        </p:sp>
        <p:sp>
          <p:nvSpPr>
            <p:cNvPr id="34" name="object 34"/>
            <p:cNvSpPr/>
            <p:nvPr/>
          </p:nvSpPr>
          <p:spPr>
            <a:xfrm>
              <a:off x="4856479" y="2533650"/>
              <a:ext cx="132080" cy="0"/>
            </a:xfrm>
            <a:custGeom>
              <a:avLst/>
              <a:gdLst/>
              <a:ahLst/>
              <a:cxnLst/>
              <a:rect l="l" t="t" r="r" b="b"/>
              <a:pathLst>
                <a:path w="132079">
                  <a:moveTo>
                    <a:pt x="0" y="0"/>
                  </a:moveTo>
                  <a:lnTo>
                    <a:pt x="132080" y="0"/>
                  </a:lnTo>
                </a:path>
              </a:pathLst>
            </a:custGeom>
            <a:ln w="16509">
              <a:solidFill>
                <a:srgbClr val="000000"/>
              </a:solidFill>
            </a:ln>
          </p:spPr>
          <p:txBody>
            <a:bodyPr wrap="square" lIns="0" tIns="0" rIns="0" bIns="0" rtlCol="0"/>
            <a:lstStyle/>
            <a:p>
              <a:endParaRPr/>
            </a:p>
          </p:txBody>
        </p:sp>
        <p:sp>
          <p:nvSpPr>
            <p:cNvPr id="35" name="object 35"/>
            <p:cNvSpPr/>
            <p:nvPr/>
          </p:nvSpPr>
          <p:spPr>
            <a:xfrm>
              <a:off x="4930139" y="2649219"/>
              <a:ext cx="0" cy="181610"/>
            </a:xfrm>
            <a:custGeom>
              <a:avLst/>
              <a:gdLst/>
              <a:ahLst/>
              <a:cxnLst/>
              <a:rect l="l" t="t" r="r" b="b"/>
              <a:pathLst>
                <a:path h="181610">
                  <a:moveTo>
                    <a:pt x="0" y="0"/>
                  </a:moveTo>
                  <a:lnTo>
                    <a:pt x="0" y="181609"/>
                  </a:lnTo>
                </a:path>
              </a:pathLst>
            </a:custGeom>
            <a:ln w="16510">
              <a:solidFill>
                <a:srgbClr val="000000"/>
              </a:solidFill>
            </a:ln>
          </p:spPr>
          <p:txBody>
            <a:bodyPr wrap="square" lIns="0" tIns="0" rIns="0" bIns="0" rtlCol="0"/>
            <a:lstStyle/>
            <a:p>
              <a:endParaRPr/>
            </a:p>
          </p:txBody>
        </p:sp>
        <p:sp>
          <p:nvSpPr>
            <p:cNvPr id="36" name="object 36"/>
            <p:cNvSpPr/>
            <p:nvPr/>
          </p:nvSpPr>
          <p:spPr>
            <a:xfrm>
              <a:off x="4930139" y="2649219"/>
              <a:ext cx="58419" cy="0"/>
            </a:xfrm>
            <a:custGeom>
              <a:avLst/>
              <a:gdLst/>
              <a:ahLst/>
              <a:cxnLst/>
              <a:rect l="l" t="t" r="r" b="b"/>
              <a:pathLst>
                <a:path w="58420">
                  <a:moveTo>
                    <a:pt x="0" y="0"/>
                  </a:moveTo>
                  <a:lnTo>
                    <a:pt x="58420" y="0"/>
                  </a:lnTo>
                </a:path>
              </a:pathLst>
            </a:custGeom>
            <a:ln w="16509">
              <a:solidFill>
                <a:srgbClr val="000000"/>
              </a:solidFill>
            </a:ln>
          </p:spPr>
          <p:txBody>
            <a:bodyPr wrap="square" lIns="0" tIns="0" rIns="0" bIns="0" rtlCol="0"/>
            <a:lstStyle/>
            <a:p>
              <a:endParaRPr/>
            </a:p>
          </p:txBody>
        </p:sp>
        <p:sp>
          <p:nvSpPr>
            <p:cNvPr id="37" name="object 37"/>
            <p:cNvSpPr/>
            <p:nvPr/>
          </p:nvSpPr>
          <p:spPr>
            <a:xfrm>
              <a:off x="4988560" y="2228850"/>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38" name="object 38"/>
            <p:cNvSpPr/>
            <p:nvPr/>
          </p:nvSpPr>
          <p:spPr>
            <a:xfrm>
              <a:off x="4988560" y="2228850"/>
              <a:ext cx="163830" cy="717550"/>
            </a:xfrm>
            <a:custGeom>
              <a:avLst/>
              <a:gdLst/>
              <a:ahLst/>
              <a:cxnLst/>
              <a:rect l="l" t="t" r="r" b="b"/>
              <a:pathLst>
                <a:path w="163829" h="717550">
                  <a:moveTo>
                    <a:pt x="0" y="0"/>
                  </a:moveTo>
                  <a:lnTo>
                    <a:pt x="163829" y="0"/>
                  </a:lnTo>
                  <a:lnTo>
                    <a:pt x="163829" y="717550"/>
                  </a:lnTo>
                  <a:lnTo>
                    <a:pt x="0" y="717550"/>
                  </a:lnTo>
                  <a:lnTo>
                    <a:pt x="0" y="0"/>
                  </a:lnTo>
                  <a:close/>
                </a:path>
              </a:pathLst>
            </a:custGeom>
            <a:ln w="24130">
              <a:solidFill>
                <a:srgbClr val="000000"/>
              </a:solidFill>
            </a:ln>
          </p:spPr>
          <p:txBody>
            <a:bodyPr wrap="square" lIns="0" tIns="0" rIns="0" bIns="0" rtlCol="0"/>
            <a:lstStyle/>
            <a:p>
              <a:endParaRPr/>
            </a:p>
          </p:txBody>
        </p:sp>
      </p:grpSp>
      <p:sp>
        <p:nvSpPr>
          <p:cNvPr id="39" name="object 39"/>
          <p:cNvSpPr txBox="1"/>
          <p:nvPr/>
        </p:nvSpPr>
        <p:spPr>
          <a:xfrm>
            <a:off x="1955800" y="2414269"/>
            <a:ext cx="1228090" cy="192360"/>
          </a:xfrm>
          <a:prstGeom prst="rect">
            <a:avLst/>
          </a:prstGeom>
        </p:spPr>
        <p:txBody>
          <a:bodyPr vert="horz" wrap="square" lIns="0" tIns="15240" rIns="0" bIns="0" rtlCol="0">
            <a:spAutoFit/>
          </a:bodyPr>
          <a:lstStyle/>
          <a:p>
            <a:pPr marL="12700">
              <a:spcBef>
                <a:spcPts val="120"/>
              </a:spcBef>
            </a:pPr>
            <a:r>
              <a:rPr sz="1150" b="1" spc="35" dirty="0">
                <a:latin typeface="Arial"/>
                <a:cs typeface="Arial"/>
              </a:rPr>
              <a:t>lw</a:t>
            </a:r>
            <a:r>
              <a:rPr sz="1150" b="1" spc="310"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r0</a:t>
            </a:r>
            <a:r>
              <a:rPr sz="1150" b="1" spc="-204" dirty="0">
                <a:latin typeface="Arial"/>
                <a:cs typeface="Arial"/>
              </a:rPr>
              <a:t> </a:t>
            </a:r>
            <a:r>
              <a:rPr sz="1150" b="1" dirty="0">
                <a:latin typeface="Arial"/>
                <a:cs typeface="Arial"/>
              </a:rPr>
              <a:t>,</a:t>
            </a:r>
            <a:r>
              <a:rPr sz="1150" b="1" spc="260" dirty="0">
                <a:latin typeface="Arial"/>
                <a:cs typeface="Arial"/>
              </a:rPr>
              <a:t> </a:t>
            </a:r>
            <a:r>
              <a:rPr sz="1150" b="1" spc="65" dirty="0">
                <a:latin typeface="Arial"/>
                <a:cs typeface="Arial"/>
              </a:rPr>
              <a:t>10</a:t>
            </a:r>
            <a:r>
              <a:rPr sz="1150" b="1" spc="-200" dirty="0">
                <a:latin typeface="Arial"/>
                <a:cs typeface="Arial"/>
              </a:rPr>
              <a:t> </a:t>
            </a:r>
            <a:r>
              <a:rPr sz="1150" b="1" spc="70" dirty="0">
                <a:latin typeface="Arial"/>
                <a:cs typeface="Arial"/>
              </a:rPr>
              <a:t>($</a:t>
            </a:r>
            <a:r>
              <a:rPr sz="1150" b="1" spc="-200" dirty="0">
                <a:latin typeface="Arial"/>
                <a:cs typeface="Arial"/>
              </a:rPr>
              <a:t> </a:t>
            </a:r>
            <a:r>
              <a:rPr sz="1150" b="1" spc="35" dirty="0">
                <a:latin typeface="Arial"/>
                <a:cs typeface="Arial"/>
              </a:rPr>
              <a:t>r1</a:t>
            </a:r>
            <a:r>
              <a:rPr sz="1150" b="1" spc="-190" dirty="0">
                <a:latin typeface="Arial"/>
                <a:cs typeface="Arial"/>
              </a:rPr>
              <a:t> </a:t>
            </a:r>
            <a:r>
              <a:rPr sz="1150" b="1" spc="5" dirty="0">
                <a:latin typeface="Arial"/>
                <a:cs typeface="Arial"/>
              </a:rPr>
              <a:t>)</a:t>
            </a:r>
            <a:endParaRPr sz="1150">
              <a:latin typeface="Arial"/>
              <a:cs typeface="Arial"/>
            </a:endParaRPr>
          </a:p>
        </p:txBody>
      </p:sp>
      <p:sp>
        <p:nvSpPr>
          <p:cNvPr id="40" name="object 40"/>
          <p:cNvSpPr txBox="1"/>
          <p:nvPr/>
        </p:nvSpPr>
        <p:spPr>
          <a:xfrm>
            <a:off x="1955800" y="3271519"/>
            <a:ext cx="1277620"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sw</a:t>
            </a:r>
            <a:r>
              <a:rPr sz="1150" b="1" spc="300"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r3</a:t>
            </a:r>
            <a:r>
              <a:rPr sz="1150" b="1" spc="-204" dirty="0">
                <a:latin typeface="Arial"/>
                <a:cs typeface="Arial"/>
              </a:rPr>
              <a:t> </a:t>
            </a:r>
            <a:r>
              <a:rPr sz="1150" b="1" dirty="0">
                <a:latin typeface="Arial"/>
                <a:cs typeface="Arial"/>
              </a:rPr>
              <a:t>,</a:t>
            </a:r>
            <a:r>
              <a:rPr sz="1150" b="1" spc="260" dirty="0">
                <a:latin typeface="Arial"/>
                <a:cs typeface="Arial"/>
              </a:rPr>
              <a:t> </a:t>
            </a:r>
            <a:r>
              <a:rPr sz="1150" b="1" spc="65" dirty="0">
                <a:latin typeface="Arial"/>
                <a:cs typeface="Arial"/>
              </a:rPr>
              <a:t>20</a:t>
            </a:r>
            <a:r>
              <a:rPr sz="1150" b="1" spc="-200" dirty="0">
                <a:latin typeface="Arial"/>
                <a:cs typeface="Arial"/>
              </a:rPr>
              <a:t> </a:t>
            </a:r>
            <a:r>
              <a:rPr sz="1150" b="1" spc="70" dirty="0">
                <a:latin typeface="Arial"/>
                <a:cs typeface="Arial"/>
              </a:rPr>
              <a:t>($</a:t>
            </a:r>
            <a:r>
              <a:rPr sz="1150" b="1" spc="-200" dirty="0">
                <a:latin typeface="Arial"/>
                <a:cs typeface="Arial"/>
              </a:rPr>
              <a:t> </a:t>
            </a:r>
            <a:r>
              <a:rPr sz="1150" b="1" spc="35" dirty="0">
                <a:latin typeface="Arial"/>
                <a:cs typeface="Arial"/>
              </a:rPr>
              <a:t>r4</a:t>
            </a:r>
            <a:r>
              <a:rPr sz="1150" b="1" spc="-190" dirty="0">
                <a:latin typeface="Arial"/>
                <a:cs typeface="Arial"/>
              </a:rPr>
              <a:t> </a:t>
            </a:r>
            <a:r>
              <a:rPr sz="1150" b="1" spc="5" dirty="0">
                <a:latin typeface="Arial"/>
                <a:cs typeface="Arial"/>
              </a:rPr>
              <a:t>)</a:t>
            </a:r>
            <a:endParaRPr sz="1150">
              <a:latin typeface="Arial"/>
              <a:cs typeface="Arial"/>
            </a:endParaRPr>
          </a:p>
        </p:txBody>
      </p:sp>
      <p:sp>
        <p:nvSpPr>
          <p:cNvPr id="41" name="object 41"/>
          <p:cNvSpPr txBox="1"/>
          <p:nvPr/>
        </p:nvSpPr>
        <p:spPr>
          <a:xfrm>
            <a:off x="1955800" y="4047489"/>
            <a:ext cx="1384300"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add</a:t>
            </a:r>
            <a:r>
              <a:rPr sz="1150" b="1" spc="17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r5</a:t>
            </a:r>
            <a:r>
              <a:rPr sz="1150" b="1" spc="-185" dirty="0">
                <a:latin typeface="Arial"/>
                <a:cs typeface="Arial"/>
              </a:rPr>
              <a:t> </a:t>
            </a:r>
            <a:r>
              <a:rPr sz="1150" b="1" dirty="0">
                <a:latin typeface="Arial"/>
                <a:cs typeface="Arial"/>
              </a:rPr>
              <a:t>,</a:t>
            </a:r>
            <a:r>
              <a:rPr sz="1150" b="1" spc="24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r6</a:t>
            </a:r>
            <a:r>
              <a:rPr sz="1150" b="1" spc="-195" dirty="0">
                <a:latin typeface="Arial"/>
                <a:cs typeface="Arial"/>
              </a:rPr>
              <a:t> </a:t>
            </a:r>
            <a:r>
              <a:rPr sz="1150" b="1" dirty="0">
                <a:latin typeface="Arial"/>
                <a:cs typeface="Arial"/>
              </a:rPr>
              <a:t>,</a:t>
            </a:r>
            <a:r>
              <a:rPr sz="1150" b="1" spc="254" dirty="0">
                <a:latin typeface="Arial"/>
                <a:cs typeface="Arial"/>
              </a:rPr>
              <a:t> </a:t>
            </a:r>
            <a:r>
              <a:rPr sz="1150" b="1" spc="5" dirty="0">
                <a:latin typeface="Arial"/>
                <a:cs typeface="Arial"/>
              </a:rPr>
              <a:t>$</a:t>
            </a:r>
            <a:r>
              <a:rPr sz="1150" b="1" spc="-210" dirty="0">
                <a:latin typeface="Arial"/>
                <a:cs typeface="Arial"/>
              </a:rPr>
              <a:t> </a:t>
            </a:r>
            <a:r>
              <a:rPr sz="1150" b="1" spc="35" dirty="0">
                <a:latin typeface="Arial"/>
                <a:cs typeface="Arial"/>
              </a:rPr>
              <a:t>r7</a:t>
            </a:r>
            <a:endParaRPr sz="1150">
              <a:latin typeface="Arial"/>
              <a:cs typeface="Arial"/>
            </a:endParaRPr>
          </a:p>
        </p:txBody>
      </p:sp>
      <p:sp>
        <p:nvSpPr>
          <p:cNvPr id="42" name="object 42"/>
          <p:cNvSpPr txBox="1"/>
          <p:nvPr/>
        </p:nvSpPr>
        <p:spPr>
          <a:xfrm>
            <a:off x="3348989" y="1944370"/>
            <a:ext cx="33020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15" dirty="0">
                <a:latin typeface="Arial"/>
                <a:cs typeface="Arial"/>
              </a:rPr>
              <a:t> </a:t>
            </a:r>
            <a:r>
              <a:rPr sz="900" b="1" dirty="0">
                <a:latin typeface="Arial"/>
                <a:cs typeface="Arial"/>
              </a:rPr>
              <a:t>1</a:t>
            </a:r>
            <a:endParaRPr sz="900">
              <a:latin typeface="Arial"/>
              <a:cs typeface="Arial"/>
            </a:endParaRPr>
          </a:p>
        </p:txBody>
      </p:sp>
      <p:sp>
        <p:nvSpPr>
          <p:cNvPr id="43" name="object 43"/>
          <p:cNvSpPr txBox="1"/>
          <p:nvPr/>
        </p:nvSpPr>
        <p:spPr>
          <a:xfrm>
            <a:off x="4206239"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2</a:t>
            </a:r>
            <a:endParaRPr sz="900">
              <a:latin typeface="Arial"/>
              <a:cs typeface="Arial"/>
            </a:endParaRPr>
          </a:p>
        </p:txBody>
      </p:sp>
      <p:sp>
        <p:nvSpPr>
          <p:cNvPr id="44" name="object 44"/>
          <p:cNvSpPr txBox="1"/>
          <p:nvPr/>
        </p:nvSpPr>
        <p:spPr>
          <a:xfrm>
            <a:off x="5055870"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3</a:t>
            </a:r>
            <a:endParaRPr sz="900">
              <a:latin typeface="Arial"/>
              <a:cs typeface="Arial"/>
            </a:endParaRPr>
          </a:p>
        </p:txBody>
      </p:sp>
      <p:sp>
        <p:nvSpPr>
          <p:cNvPr id="45" name="object 45"/>
          <p:cNvSpPr txBox="1"/>
          <p:nvPr/>
        </p:nvSpPr>
        <p:spPr>
          <a:xfrm>
            <a:off x="5914390"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4</a:t>
            </a:r>
            <a:endParaRPr sz="900">
              <a:latin typeface="Arial"/>
              <a:cs typeface="Arial"/>
            </a:endParaRPr>
          </a:p>
        </p:txBody>
      </p:sp>
      <p:sp>
        <p:nvSpPr>
          <p:cNvPr id="46" name="object 46"/>
          <p:cNvSpPr txBox="1"/>
          <p:nvPr/>
        </p:nvSpPr>
        <p:spPr>
          <a:xfrm>
            <a:off x="6762750" y="1944370"/>
            <a:ext cx="33020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15" dirty="0">
                <a:latin typeface="Arial"/>
                <a:cs typeface="Arial"/>
              </a:rPr>
              <a:t> </a:t>
            </a:r>
            <a:r>
              <a:rPr sz="900" b="1" dirty="0">
                <a:latin typeface="Arial"/>
                <a:cs typeface="Arial"/>
              </a:rPr>
              <a:t>5</a:t>
            </a:r>
            <a:endParaRPr sz="900">
              <a:latin typeface="Arial"/>
              <a:cs typeface="Arial"/>
            </a:endParaRPr>
          </a:p>
        </p:txBody>
      </p:sp>
      <p:sp>
        <p:nvSpPr>
          <p:cNvPr id="47" name="object 47"/>
          <p:cNvSpPr txBox="1"/>
          <p:nvPr/>
        </p:nvSpPr>
        <p:spPr>
          <a:xfrm>
            <a:off x="7694929"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6</a:t>
            </a:r>
            <a:endParaRPr sz="900">
              <a:latin typeface="Arial"/>
              <a:cs typeface="Arial"/>
            </a:endParaRPr>
          </a:p>
        </p:txBody>
      </p:sp>
      <p:sp>
        <p:nvSpPr>
          <p:cNvPr id="48" name="object 48"/>
          <p:cNvSpPr txBox="1"/>
          <p:nvPr/>
        </p:nvSpPr>
        <p:spPr>
          <a:xfrm>
            <a:off x="8544559" y="1944370"/>
            <a:ext cx="32766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30" dirty="0">
                <a:latin typeface="Arial"/>
                <a:cs typeface="Arial"/>
              </a:rPr>
              <a:t> </a:t>
            </a:r>
            <a:r>
              <a:rPr sz="900" b="1" dirty="0">
                <a:latin typeface="Arial"/>
                <a:cs typeface="Arial"/>
              </a:rPr>
              <a:t>7</a:t>
            </a:r>
            <a:endParaRPr sz="900">
              <a:latin typeface="Arial"/>
              <a:cs typeface="Arial"/>
            </a:endParaRPr>
          </a:p>
        </p:txBody>
      </p:sp>
      <p:grpSp>
        <p:nvGrpSpPr>
          <p:cNvPr id="49" name="object 49"/>
          <p:cNvGrpSpPr/>
          <p:nvPr/>
        </p:nvGrpSpPr>
        <p:grpSpPr>
          <a:xfrm>
            <a:off x="4173854" y="3033395"/>
            <a:ext cx="2857500" cy="692150"/>
            <a:chOff x="2649854" y="3033395"/>
            <a:chExt cx="2857500" cy="692150"/>
          </a:xfrm>
        </p:grpSpPr>
        <p:sp>
          <p:nvSpPr>
            <p:cNvPr id="50" name="object 50"/>
            <p:cNvSpPr/>
            <p:nvPr/>
          </p:nvSpPr>
          <p:spPr>
            <a:xfrm>
              <a:off x="3735069" y="3194050"/>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51" name="object 51"/>
            <p:cNvSpPr/>
            <p:nvPr/>
          </p:nvSpPr>
          <p:spPr>
            <a:xfrm>
              <a:off x="3735069" y="3194050"/>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52" name="object 52"/>
            <p:cNvSpPr/>
            <p:nvPr/>
          </p:nvSpPr>
          <p:spPr>
            <a:xfrm>
              <a:off x="3553459" y="319405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53" name="object 53"/>
            <p:cNvSpPr/>
            <p:nvPr/>
          </p:nvSpPr>
          <p:spPr>
            <a:xfrm>
              <a:off x="3371849" y="3392170"/>
              <a:ext cx="189230" cy="0"/>
            </a:xfrm>
            <a:custGeom>
              <a:avLst/>
              <a:gdLst/>
              <a:ahLst/>
              <a:cxnLst/>
              <a:rect l="l" t="t" r="r" b="b"/>
              <a:pathLst>
                <a:path w="189229">
                  <a:moveTo>
                    <a:pt x="0" y="0"/>
                  </a:moveTo>
                  <a:lnTo>
                    <a:pt x="189229" y="0"/>
                  </a:lnTo>
                </a:path>
              </a:pathLst>
            </a:custGeom>
            <a:ln w="16509">
              <a:solidFill>
                <a:srgbClr val="000000"/>
              </a:solidFill>
            </a:ln>
          </p:spPr>
          <p:txBody>
            <a:bodyPr wrap="square" lIns="0" tIns="0" rIns="0" bIns="0" rtlCol="0"/>
            <a:lstStyle/>
            <a:p>
              <a:endParaRPr/>
            </a:p>
          </p:txBody>
        </p:sp>
        <p:sp>
          <p:nvSpPr>
            <p:cNvPr id="54" name="object 54"/>
            <p:cNvSpPr/>
            <p:nvPr/>
          </p:nvSpPr>
          <p:spPr>
            <a:xfrm>
              <a:off x="3445509" y="3276600"/>
              <a:ext cx="115570" cy="115570"/>
            </a:xfrm>
            <a:custGeom>
              <a:avLst/>
              <a:gdLst/>
              <a:ahLst/>
              <a:cxnLst/>
              <a:rect l="l" t="t" r="r" b="b"/>
              <a:pathLst>
                <a:path w="115570" h="115570">
                  <a:moveTo>
                    <a:pt x="115569" y="0"/>
                  </a:moveTo>
                  <a:lnTo>
                    <a:pt x="0" y="0"/>
                  </a:lnTo>
                </a:path>
                <a:path w="115570" h="115570">
                  <a:moveTo>
                    <a:pt x="0" y="0"/>
                  </a:moveTo>
                  <a:lnTo>
                    <a:pt x="0" y="115570"/>
                  </a:lnTo>
                </a:path>
              </a:pathLst>
            </a:custGeom>
            <a:ln w="16510">
              <a:solidFill>
                <a:srgbClr val="000000"/>
              </a:solidFill>
            </a:ln>
          </p:spPr>
          <p:txBody>
            <a:bodyPr wrap="square" lIns="0" tIns="0" rIns="0" bIns="0" rtlCol="0"/>
            <a:lstStyle/>
            <a:p>
              <a:endParaRPr/>
            </a:p>
          </p:txBody>
        </p:sp>
        <p:sp>
          <p:nvSpPr>
            <p:cNvPr id="55" name="object 55"/>
            <p:cNvSpPr/>
            <p:nvPr/>
          </p:nvSpPr>
          <p:spPr>
            <a:xfrm>
              <a:off x="3041649" y="3392170"/>
              <a:ext cx="165100" cy="0"/>
            </a:xfrm>
            <a:custGeom>
              <a:avLst/>
              <a:gdLst/>
              <a:ahLst/>
              <a:cxnLst/>
              <a:rect l="l" t="t" r="r" b="b"/>
              <a:pathLst>
                <a:path w="165100">
                  <a:moveTo>
                    <a:pt x="0" y="0"/>
                  </a:moveTo>
                  <a:lnTo>
                    <a:pt x="165100" y="0"/>
                  </a:lnTo>
                </a:path>
              </a:pathLst>
            </a:custGeom>
            <a:ln w="16509">
              <a:solidFill>
                <a:srgbClr val="000000"/>
              </a:solidFill>
            </a:ln>
          </p:spPr>
          <p:txBody>
            <a:bodyPr wrap="square" lIns="0" tIns="0" rIns="0" bIns="0" rtlCol="0"/>
            <a:lstStyle/>
            <a:p>
              <a:endParaRPr/>
            </a:p>
          </p:txBody>
        </p:sp>
        <p:sp>
          <p:nvSpPr>
            <p:cNvPr id="56" name="object 56"/>
            <p:cNvSpPr/>
            <p:nvPr/>
          </p:nvSpPr>
          <p:spPr>
            <a:xfrm>
              <a:off x="2661919" y="3194050"/>
              <a:ext cx="388620" cy="387350"/>
            </a:xfrm>
            <a:custGeom>
              <a:avLst/>
              <a:gdLst/>
              <a:ahLst/>
              <a:cxnLst/>
              <a:rect l="l" t="t" r="r" b="b"/>
              <a:pathLst>
                <a:path w="388619" h="387350">
                  <a:moveTo>
                    <a:pt x="0" y="0"/>
                  </a:moveTo>
                  <a:lnTo>
                    <a:pt x="388619" y="0"/>
                  </a:lnTo>
                  <a:lnTo>
                    <a:pt x="388619" y="387350"/>
                  </a:lnTo>
                  <a:lnTo>
                    <a:pt x="0" y="387350"/>
                  </a:lnTo>
                  <a:lnTo>
                    <a:pt x="0" y="0"/>
                  </a:lnTo>
                  <a:close/>
                </a:path>
              </a:pathLst>
            </a:custGeom>
            <a:ln w="24130">
              <a:solidFill>
                <a:srgbClr val="000000"/>
              </a:solidFill>
            </a:ln>
          </p:spPr>
          <p:txBody>
            <a:bodyPr wrap="square" lIns="0" tIns="0" rIns="0" bIns="0" rtlCol="0"/>
            <a:lstStyle/>
            <a:p>
              <a:endParaRPr/>
            </a:p>
          </p:txBody>
        </p:sp>
        <p:sp>
          <p:nvSpPr>
            <p:cNvPr id="57" name="object 57"/>
            <p:cNvSpPr/>
            <p:nvPr/>
          </p:nvSpPr>
          <p:spPr>
            <a:xfrm>
              <a:off x="4443729" y="3045460"/>
              <a:ext cx="370840" cy="668020"/>
            </a:xfrm>
            <a:custGeom>
              <a:avLst/>
              <a:gdLst/>
              <a:ahLst/>
              <a:cxnLst/>
              <a:rect l="l" t="t" r="r" b="b"/>
              <a:pathLst>
                <a:path w="370839" h="668020">
                  <a:moveTo>
                    <a:pt x="0" y="0"/>
                  </a:moveTo>
                  <a:lnTo>
                    <a:pt x="0" y="264160"/>
                  </a:lnTo>
                  <a:lnTo>
                    <a:pt x="74930" y="337819"/>
                  </a:lnTo>
                  <a:lnTo>
                    <a:pt x="0" y="412750"/>
                  </a:lnTo>
                  <a:lnTo>
                    <a:pt x="0" y="668019"/>
                  </a:lnTo>
                  <a:lnTo>
                    <a:pt x="370840" y="486410"/>
                  </a:lnTo>
                  <a:lnTo>
                    <a:pt x="370840" y="189229"/>
                  </a:lnTo>
                  <a:lnTo>
                    <a:pt x="0" y="0"/>
                  </a:lnTo>
                  <a:close/>
                </a:path>
              </a:pathLst>
            </a:custGeom>
            <a:solidFill>
              <a:srgbClr val="FF9966"/>
            </a:solidFill>
          </p:spPr>
          <p:txBody>
            <a:bodyPr wrap="square" lIns="0" tIns="0" rIns="0" bIns="0" rtlCol="0"/>
            <a:lstStyle/>
            <a:p>
              <a:endParaRPr/>
            </a:p>
          </p:txBody>
        </p:sp>
        <p:sp>
          <p:nvSpPr>
            <p:cNvPr id="58" name="object 58"/>
            <p:cNvSpPr/>
            <p:nvPr/>
          </p:nvSpPr>
          <p:spPr>
            <a:xfrm>
              <a:off x="4443729" y="3045460"/>
              <a:ext cx="370840" cy="668020"/>
            </a:xfrm>
            <a:custGeom>
              <a:avLst/>
              <a:gdLst/>
              <a:ahLst/>
              <a:cxnLst/>
              <a:rect l="l" t="t" r="r" b="b"/>
              <a:pathLst>
                <a:path w="370839" h="668020">
                  <a:moveTo>
                    <a:pt x="0" y="0"/>
                  </a:moveTo>
                  <a:lnTo>
                    <a:pt x="0" y="264160"/>
                  </a:lnTo>
                  <a:lnTo>
                    <a:pt x="74930" y="337819"/>
                  </a:lnTo>
                  <a:lnTo>
                    <a:pt x="0" y="412750"/>
                  </a:lnTo>
                  <a:lnTo>
                    <a:pt x="0" y="668019"/>
                  </a:lnTo>
                  <a:lnTo>
                    <a:pt x="370840" y="486410"/>
                  </a:lnTo>
                  <a:lnTo>
                    <a:pt x="370840" y="189229"/>
                  </a:lnTo>
                  <a:lnTo>
                    <a:pt x="0" y="0"/>
                  </a:lnTo>
                  <a:close/>
                </a:path>
              </a:pathLst>
            </a:custGeom>
            <a:ln w="24130">
              <a:solidFill>
                <a:srgbClr val="000000"/>
              </a:solidFill>
            </a:ln>
          </p:spPr>
          <p:txBody>
            <a:bodyPr wrap="square" lIns="0" tIns="0" rIns="0" bIns="0" rtlCol="0"/>
            <a:lstStyle/>
            <a:p>
              <a:endParaRPr/>
            </a:p>
          </p:txBody>
        </p:sp>
        <p:sp>
          <p:nvSpPr>
            <p:cNvPr id="59" name="object 59"/>
            <p:cNvSpPr/>
            <p:nvPr/>
          </p:nvSpPr>
          <p:spPr>
            <a:xfrm>
              <a:off x="4262119" y="3243580"/>
              <a:ext cx="190500" cy="297180"/>
            </a:xfrm>
            <a:custGeom>
              <a:avLst/>
              <a:gdLst/>
              <a:ahLst/>
              <a:cxnLst/>
              <a:rect l="l" t="t" r="r" b="b"/>
              <a:pathLst>
                <a:path w="190500" h="297179">
                  <a:moveTo>
                    <a:pt x="148589" y="297180"/>
                  </a:moveTo>
                  <a:lnTo>
                    <a:pt x="0" y="297180"/>
                  </a:lnTo>
                </a:path>
                <a:path w="190500" h="297179">
                  <a:moveTo>
                    <a:pt x="190500" y="0"/>
                  </a:moveTo>
                  <a:lnTo>
                    <a:pt x="0" y="0"/>
                  </a:lnTo>
                </a:path>
              </a:pathLst>
            </a:custGeom>
            <a:ln w="16510">
              <a:solidFill>
                <a:srgbClr val="000000"/>
              </a:solidFill>
            </a:ln>
          </p:spPr>
          <p:txBody>
            <a:bodyPr wrap="square" lIns="0" tIns="0" rIns="0" bIns="0" rtlCol="0"/>
            <a:lstStyle/>
            <a:p>
              <a:endParaRPr/>
            </a:p>
          </p:txBody>
        </p:sp>
        <p:sp>
          <p:nvSpPr>
            <p:cNvPr id="60" name="object 60"/>
            <p:cNvSpPr/>
            <p:nvPr/>
          </p:nvSpPr>
          <p:spPr>
            <a:xfrm>
              <a:off x="5293359" y="3194050"/>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61" name="object 61"/>
            <p:cNvSpPr/>
            <p:nvPr/>
          </p:nvSpPr>
          <p:spPr>
            <a:xfrm>
              <a:off x="5293359" y="3194050"/>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grpSp>
      <p:sp>
        <p:nvSpPr>
          <p:cNvPr id="62" name="object 62"/>
          <p:cNvSpPr txBox="1"/>
          <p:nvPr/>
        </p:nvSpPr>
        <p:spPr>
          <a:xfrm>
            <a:off x="4323080" y="3280409"/>
            <a:ext cx="25844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63" name="object 63"/>
          <p:cNvSpPr txBox="1"/>
          <p:nvPr/>
        </p:nvSpPr>
        <p:spPr>
          <a:xfrm>
            <a:off x="5130800" y="3280409"/>
            <a:ext cx="287020" cy="152606"/>
          </a:xfrm>
          <a:prstGeom prst="rect">
            <a:avLst/>
          </a:prstGeom>
        </p:spPr>
        <p:txBody>
          <a:bodyPr vert="horz" wrap="square" lIns="0" tIns="13970" rIns="0" bIns="0" rtlCol="0">
            <a:spAutoFit/>
          </a:bodyPr>
          <a:lstStyle/>
          <a:p>
            <a:pPr marL="12700">
              <a:spcBef>
                <a:spcPts val="110"/>
              </a:spcBef>
            </a:pPr>
            <a:r>
              <a:rPr sz="900" b="1" spc="5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64" name="object 64"/>
          <p:cNvSpPr txBox="1"/>
          <p:nvPr/>
        </p:nvSpPr>
        <p:spPr>
          <a:xfrm>
            <a:off x="6046471" y="328040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65" name="object 65"/>
          <p:cNvSpPr/>
          <p:nvPr/>
        </p:nvSpPr>
        <p:spPr>
          <a:xfrm>
            <a:off x="6817360" y="3194050"/>
            <a:ext cx="461009" cy="387350"/>
          </a:xfrm>
          <a:custGeom>
            <a:avLst/>
            <a:gdLst/>
            <a:ahLst/>
            <a:cxnLst/>
            <a:rect l="l" t="t" r="r" b="b"/>
            <a:pathLst>
              <a:path w="461010" h="387350">
                <a:moveTo>
                  <a:pt x="0" y="0"/>
                </a:moveTo>
                <a:lnTo>
                  <a:pt x="461010" y="0"/>
                </a:lnTo>
                <a:lnTo>
                  <a:pt x="461010" y="387350"/>
                </a:lnTo>
                <a:lnTo>
                  <a:pt x="0" y="387350"/>
                </a:lnTo>
                <a:lnTo>
                  <a:pt x="0" y="0"/>
                </a:lnTo>
                <a:close/>
              </a:path>
            </a:pathLst>
          </a:custGeom>
          <a:ln w="24130">
            <a:solidFill>
              <a:srgbClr val="000000"/>
            </a:solidFill>
          </a:ln>
        </p:spPr>
        <p:txBody>
          <a:bodyPr wrap="square" lIns="0" tIns="0" rIns="0" bIns="0" rtlCol="0"/>
          <a:lstStyle/>
          <a:p>
            <a:endParaRPr/>
          </a:p>
        </p:txBody>
      </p:sp>
      <p:sp>
        <p:nvSpPr>
          <p:cNvPr id="66" name="object 66"/>
          <p:cNvSpPr txBox="1"/>
          <p:nvPr/>
        </p:nvSpPr>
        <p:spPr>
          <a:xfrm>
            <a:off x="6953250" y="3280409"/>
            <a:ext cx="211454" cy="152606"/>
          </a:xfrm>
          <a:prstGeom prst="rect">
            <a:avLst/>
          </a:prstGeom>
        </p:spPr>
        <p:txBody>
          <a:bodyPr vert="horz" wrap="square" lIns="0" tIns="13970" rIns="0" bIns="0" rtlCol="0">
            <a:spAutoFit/>
          </a:bodyPr>
          <a:lstStyle/>
          <a:p>
            <a:pPr marL="12700">
              <a:spcBef>
                <a:spcPts val="110"/>
              </a:spcBef>
            </a:pPr>
            <a:r>
              <a:rPr sz="900" b="1" spc="55" dirty="0">
                <a:latin typeface="Arial"/>
                <a:cs typeface="Arial"/>
              </a:rPr>
              <a:t>D</a:t>
            </a:r>
            <a:r>
              <a:rPr sz="900" b="1" spc="5" dirty="0">
                <a:latin typeface="Arial"/>
                <a:cs typeface="Arial"/>
              </a:rPr>
              <a:t>M</a:t>
            </a:r>
            <a:endParaRPr sz="900">
              <a:latin typeface="Arial"/>
              <a:cs typeface="Arial"/>
            </a:endParaRPr>
          </a:p>
        </p:txBody>
      </p:sp>
      <p:grpSp>
        <p:nvGrpSpPr>
          <p:cNvPr id="67" name="object 67"/>
          <p:cNvGrpSpPr/>
          <p:nvPr/>
        </p:nvGrpSpPr>
        <p:grpSpPr>
          <a:xfrm>
            <a:off x="7559675" y="3181985"/>
            <a:ext cx="547370" cy="411480"/>
            <a:chOff x="6035675" y="3181985"/>
            <a:chExt cx="547370" cy="411480"/>
          </a:xfrm>
        </p:grpSpPr>
        <p:sp>
          <p:nvSpPr>
            <p:cNvPr id="68" name="object 68"/>
            <p:cNvSpPr/>
            <p:nvPr/>
          </p:nvSpPr>
          <p:spPr>
            <a:xfrm>
              <a:off x="6183629" y="319405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69" name="object 69"/>
            <p:cNvSpPr/>
            <p:nvPr/>
          </p:nvSpPr>
          <p:spPr>
            <a:xfrm>
              <a:off x="6043929" y="3392170"/>
              <a:ext cx="148590" cy="0"/>
            </a:xfrm>
            <a:custGeom>
              <a:avLst/>
              <a:gdLst/>
              <a:ahLst/>
              <a:cxnLst/>
              <a:rect l="l" t="t" r="r" b="b"/>
              <a:pathLst>
                <a:path w="148589">
                  <a:moveTo>
                    <a:pt x="148590" y="0"/>
                  </a:moveTo>
                  <a:lnTo>
                    <a:pt x="0" y="0"/>
                  </a:lnTo>
                </a:path>
              </a:pathLst>
            </a:custGeom>
            <a:ln w="16510">
              <a:solidFill>
                <a:srgbClr val="000000"/>
              </a:solidFill>
            </a:ln>
          </p:spPr>
          <p:txBody>
            <a:bodyPr wrap="square" lIns="0" tIns="0" rIns="0" bIns="0" rtlCol="0"/>
            <a:lstStyle/>
            <a:p>
              <a:endParaRPr/>
            </a:p>
          </p:txBody>
        </p:sp>
      </p:grpSp>
      <p:sp>
        <p:nvSpPr>
          <p:cNvPr id="70" name="object 70"/>
          <p:cNvSpPr txBox="1"/>
          <p:nvPr/>
        </p:nvSpPr>
        <p:spPr>
          <a:xfrm>
            <a:off x="7760970" y="3280409"/>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grpSp>
        <p:nvGrpSpPr>
          <p:cNvPr id="71" name="object 71"/>
          <p:cNvGrpSpPr/>
          <p:nvPr/>
        </p:nvGrpSpPr>
        <p:grpSpPr>
          <a:xfrm>
            <a:off x="4718685" y="2992754"/>
            <a:ext cx="2860040" cy="1549400"/>
            <a:chOff x="3194685" y="2992754"/>
            <a:chExt cx="2860040" cy="1549400"/>
          </a:xfrm>
        </p:grpSpPr>
        <p:sp>
          <p:nvSpPr>
            <p:cNvPr id="72" name="object 72"/>
            <p:cNvSpPr/>
            <p:nvPr/>
          </p:nvSpPr>
          <p:spPr>
            <a:xfrm>
              <a:off x="3206750" y="300481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73" name="object 73"/>
            <p:cNvSpPr/>
            <p:nvPr/>
          </p:nvSpPr>
          <p:spPr>
            <a:xfrm>
              <a:off x="3206750" y="3004819"/>
              <a:ext cx="165100" cy="725170"/>
            </a:xfrm>
            <a:custGeom>
              <a:avLst/>
              <a:gdLst/>
              <a:ahLst/>
              <a:cxnLst/>
              <a:rect l="l" t="t" r="r" b="b"/>
              <a:pathLst>
                <a:path w="165100" h="725170">
                  <a:moveTo>
                    <a:pt x="0" y="0"/>
                  </a:moveTo>
                  <a:lnTo>
                    <a:pt x="165100" y="0"/>
                  </a:lnTo>
                  <a:lnTo>
                    <a:pt x="165100" y="725169"/>
                  </a:lnTo>
                  <a:lnTo>
                    <a:pt x="0" y="725169"/>
                  </a:lnTo>
                  <a:lnTo>
                    <a:pt x="0" y="0"/>
                  </a:lnTo>
                  <a:close/>
                </a:path>
              </a:pathLst>
            </a:custGeom>
            <a:ln w="24130">
              <a:solidFill>
                <a:srgbClr val="000000"/>
              </a:solidFill>
            </a:ln>
          </p:spPr>
          <p:txBody>
            <a:bodyPr wrap="square" lIns="0" tIns="0" rIns="0" bIns="0" rtlCol="0"/>
            <a:lstStyle/>
            <a:p>
              <a:endParaRPr/>
            </a:p>
          </p:txBody>
        </p:sp>
        <p:sp>
          <p:nvSpPr>
            <p:cNvPr id="74" name="object 74"/>
            <p:cNvSpPr/>
            <p:nvPr/>
          </p:nvSpPr>
          <p:spPr>
            <a:xfrm>
              <a:off x="3931920" y="3392169"/>
              <a:ext cx="1056640" cy="0"/>
            </a:xfrm>
            <a:custGeom>
              <a:avLst/>
              <a:gdLst/>
              <a:ahLst/>
              <a:cxnLst/>
              <a:rect l="l" t="t" r="r" b="b"/>
              <a:pathLst>
                <a:path w="1056639">
                  <a:moveTo>
                    <a:pt x="0" y="0"/>
                  </a:moveTo>
                  <a:lnTo>
                    <a:pt x="165100" y="0"/>
                  </a:lnTo>
                </a:path>
                <a:path w="1056639">
                  <a:moveTo>
                    <a:pt x="891539" y="0"/>
                  </a:moveTo>
                  <a:lnTo>
                    <a:pt x="1056639" y="0"/>
                  </a:lnTo>
                </a:path>
              </a:pathLst>
            </a:custGeom>
            <a:ln w="16509">
              <a:solidFill>
                <a:srgbClr val="000000"/>
              </a:solidFill>
            </a:ln>
          </p:spPr>
          <p:txBody>
            <a:bodyPr wrap="square" lIns="0" tIns="0" rIns="0" bIns="0" rtlCol="0"/>
            <a:lstStyle/>
            <a:p>
              <a:endParaRPr/>
            </a:p>
          </p:txBody>
        </p:sp>
        <p:sp>
          <p:nvSpPr>
            <p:cNvPr id="75" name="object 75"/>
            <p:cNvSpPr/>
            <p:nvPr/>
          </p:nvSpPr>
          <p:spPr>
            <a:xfrm>
              <a:off x="4097020" y="304545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76" name="object 76"/>
            <p:cNvSpPr/>
            <p:nvPr/>
          </p:nvSpPr>
          <p:spPr>
            <a:xfrm>
              <a:off x="4097020" y="3045459"/>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77" name="object 77"/>
            <p:cNvSpPr/>
            <p:nvPr/>
          </p:nvSpPr>
          <p:spPr>
            <a:xfrm>
              <a:off x="4262120" y="3392169"/>
              <a:ext cx="1038860" cy="148590"/>
            </a:xfrm>
            <a:custGeom>
              <a:avLst/>
              <a:gdLst/>
              <a:ahLst/>
              <a:cxnLst/>
              <a:rect l="l" t="t" r="r" b="b"/>
              <a:pathLst>
                <a:path w="1038860" h="148589">
                  <a:moveTo>
                    <a:pt x="190500" y="148589"/>
                  </a:moveTo>
                  <a:lnTo>
                    <a:pt x="0" y="148589"/>
                  </a:lnTo>
                </a:path>
                <a:path w="1038860" h="148589">
                  <a:moveTo>
                    <a:pt x="1038859" y="0"/>
                  </a:moveTo>
                  <a:lnTo>
                    <a:pt x="890269" y="0"/>
                  </a:lnTo>
                </a:path>
              </a:pathLst>
            </a:custGeom>
            <a:ln w="16510">
              <a:solidFill>
                <a:srgbClr val="000000"/>
              </a:solidFill>
            </a:ln>
          </p:spPr>
          <p:txBody>
            <a:bodyPr wrap="square" lIns="0" tIns="0" rIns="0" bIns="0" rtlCol="0"/>
            <a:lstStyle/>
            <a:p>
              <a:endParaRPr/>
            </a:p>
          </p:txBody>
        </p:sp>
        <p:sp>
          <p:nvSpPr>
            <p:cNvPr id="78" name="object 78"/>
            <p:cNvSpPr/>
            <p:nvPr/>
          </p:nvSpPr>
          <p:spPr>
            <a:xfrm>
              <a:off x="4988560" y="304545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79" name="object 79"/>
            <p:cNvSpPr/>
            <p:nvPr/>
          </p:nvSpPr>
          <p:spPr>
            <a:xfrm>
              <a:off x="4988560" y="3045459"/>
              <a:ext cx="163830" cy="717550"/>
            </a:xfrm>
            <a:custGeom>
              <a:avLst/>
              <a:gdLst/>
              <a:ahLst/>
              <a:cxnLst/>
              <a:rect l="l" t="t" r="r" b="b"/>
              <a:pathLst>
                <a:path w="163829" h="717550">
                  <a:moveTo>
                    <a:pt x="0" y="0"/>
                  </a:moveTo>
                  <a:lnTo>
                    <a:pt x="163829" y="0"/>
                  </a:lnTo>
                  <a:lnTo>
                    <a:pt x="163829" y="717550"/>
                  </a:lnTo>
                  <a:lnTo>
                    <a:pt x="0" y="717550"/>
                  </a:lnTo>
                  <a:lnTo>
                    <a:pt x="0" y="0"/>
                  </a:lnTo>
                  <a:close/>
                </a:path>
              </a:pathLst>
            </a:custGeom>
            <a:ln w="24130">
              <a:solidFill>
                <a:srgbClr val="000000"/>
              </a:solidFill>
            </a:ln>
          </p:spPr>
          <p:txBody>
            <a:bodyPr wrap="square" lIns="0" tIns="0" rIns="0" bIns="0" rtlCol="0"/>
            <a:lstStyle/>
            <a:p>
              <a:endParaRPr/>
            </a:p>
          </p:txBody>
        </p:sp>
        <p:sp>
          <p:nvSpPr>
            <p:cNvPr id="80" name="object 80"/>
            <p:cNvSpPr/>
            <p:nvPr/>
          </p:nvSpPr>
          <p:spPr>
            <a:xfrm>
              <a:off x="5227320" y="3392169"/>
              <a:ext cx="593090" cy="297180"/>
            </a:xfrm>
            <a:custGeom>
              <a:avLst/>
              <a:gdLst/>
              <a:ahLst/>
              <a:cxnLst/>
              <a:rect l="l" t="t" r="r" b="b"/>
              <a:pathLst>
                <a:path w="593089" h="297179">
                  <a:moveTo>
                    <a:pt x="0" y="0"/>
                  </a:moveTo>
                  <a:lnTo>
                    <a:pt x="0" y="297179"/>
                  </a:lnTo>
                </a:path>
                <a:path w="593089" h="297179">
                  <a:moveTo>
                    <a:pt x="593089" y="297179"/>
                  </a:moveTo>
                  <a:lnTo>
                    <a:pt x="0" y="297179"/>
                  </a:lnTo>
                </a:path>
              </a:pathLst>
            </a:custGeom>
            <a:ln w="16510">
              <a:solidFill>
                <a:srgbClr val="000000"/>
              </a:solidFill>
            </a:ln>
          </p:spPr>
          <p:txBody>
            <a:bodyPr wrap="square" lIns="0" tIns="0" rIns="0" bIns="0" rtlCol="0"/>
            <a:lstStyle/>
            <a:p>
              <a:endParaRPr/>
            </a:p>
          </p:txBody>
        </p:sp>
        <p:sp>
          <p:nvSpPr>
            <p:cNvPr id="81" name="object 81"/>
            <p:cNvSpPr/>
            <p:nvPr/>
          </p:nvSpPr>
          <p:spPr>
            <a:xfrm>
              <a:off x="5746750" y="3392169"/>
              <a:ext cx="132080" cy="0"/>
            </a:xfrm>
            <a:custGeom>
              <a:avLst/>
              <a:gdLst/>
              <a:ahLst/>
              <a:cxnLst/>
              <a:rect l="l" t="t" r="r" b="b"/>
              <a:pathLst>
                <a:path w="132079">
                  <a:moveTo>
                    <a:pt x="0" y="0"/>
                  </a:moveTo>
                  <a:lnTo>
                    <a:pt x="132079" y="0"/>
                  </a:lnTo>
                </a:path>
              </a:pathLst>
            </a:custGeom>
            <a:ln w="16509">
              <a:solidFill>
                <a:srgbClr val="000000"/>
              </a:solidFill>
            </a:ln>
          </p:spPr>
          <p:txBody>
            <a:bodyPr wrap="square" lIns="0" tIns="0" rIns="0" bIns="0" rtlCol="0"/>
            <a:lstStyle/>
            <a:p>
              <a:endParaRPr/>
            </a:p>
          </p:txBody>
        </p:sp>
        <p:sp>
          <p:nvSpPr>
            <p:cNvPr id="82" name="object 82"/>
            <p:cNvSpPr/>
            <p:nvPr/>
          </p:nvSpPr>
          <p:spPr>
            <a:xfrm>
              <a:off x="5820410" y="3498849"/>
              <a:ext cx="0" cy="190500"/>
            </a:xfrm>
            <a:custGeom>
              <a:avLst/>
              <a:gdLst/>
              <a:ahLst/>
              <a:cxnLst/>
              <a:rect l="l" t="t" r="r" b="b"/>
              <a:pathLst>
                <a:path h="190500">
                  <a:moveTo>
                    <a:pt x="0" y="0"/>
                  </a:moveTo>
                  <a:lnTo>
                    <a:pt x="0" y="190500"/>
                  </a:lnTo>
                </a:path>
              </a:pathLst>
            </a:custGeom>
            <a:ln w="16510">
              <a:solidFill>
                <a:srgbClr val="000000"/>
              </a:solidFill>
            </a:ln>
          </p:spPr>
          <p:txBody>
            <a:bodyPr wrap="square" lIns="0" tIns="0" rIns="0" bIns="0" rtlCol="0"/>
            <a:lstStyle/>
            <a:p>
              <a:endParaRPr/>
            </a:p>
          </p:txBody>
        </p:sp>
        <p:sp>
          <p:nvSpPr>
            <p:cNvPr id="83" name="object 83"/>
            <p:cNvSpPr/>
            <p:nvPr/>
          </p:nvSpPr>
          <p:spPr>
            <a:xfrm>
              <a:off x="5820410" y="3498849"/>
              <a:ext cx="58419" cy="0"/>
            </a:xfrm>
            <a:custGeom>
              <a:avLst/>
              <a:gdLst/>
              <a:ahLst/>
              <a:cxnLst/>
              <a:rect l="l" t="t" r="r" b="b"/>
              <a:pathLst>
                <a:path w="58420">
                  <a:moveTo>
                    <a:pt x="0" y="0"/>
                  </a:moveTo>
                  <a:lnTo>
                    <a:pt x="58419" y="0"/>
                  </a:lnTo>
                </a:path>
              </a:pathLst>
            </a:custGeom>
            <a:ln w="16509">
              <a:solidFill>
                <a:srgbClr val="000000"/>
              </a:solidFill>
            </a:ln>
          </p:spPr>
          <p:txBody>
            <a:bodyPr wrap="square" lIns="0" tIns="0" rIns="0" bIns="0" rtlCol="0"/>
            <a:lstStyle/>
            <a:p>
              <a:endParaRPr/>
            </a:p>
          </p:txBody>
        </p:sp>
        <p:sp>
          <p:nvSpPr>
            <p:cNvPr id="84" name="object 84"/>
            <p:cNvSpPr/>
            <p:nvPr/>
          </p:nvSpPr>
          <p:spPr>
            <a:xfrm>
              <a:off x="5878830" y="307847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85" name="object 85"/>
            <p:cNvSpPr/>
            <p:nvPr/>
          </p:nvSpPr>
          <p:spPr>
            <a:xfrm>
              <a:off x="5878830" y="3078479"/>
              <a:ext cx="163830" cy="725170"/>
            </a:xfrm>
            <a:custGeom>
              <a:avLst/>
              <a:gdLst/>
              <a:ahLst/>
              <a:cxnLst/>
              <a:rect l="l" t="t" r="r" b="b"/>
              <a:pathLst>
                <a:path w="163829" h="725170">
                  <a:moveTo>
                    <a:pt x="0" y="0"/>
                  </a:moveTo>
                  <a:lnTo>
                    <a:pt x="163830" y="0"/>
                  </a:lnTo>
                  <a:lnTo>
                    <a:pt x="163830" y="725170"/>
                  </a:lnTo>
                  <a:lnTo>
                    <a:pt x="0" y="725170"/>
                  </a:lnTo>
                  <a:lnTo>
                    <a:pt x="0" y="0"/>
                  </a:lnTo>
                  <a:close/>
                </a:path>
              </a:pathLst>
            </a:custGeom>
            <a:ln w="24130">
              <a:solidFill>
                <a:srgbClr val="000000"/>
              </a:solidFill>
            </a:ln>
          </p:spPr>
          <p:txBody>
            <a:bodyPr wrap="square" lIns="0" tIns="0" rIns="0" bIns="0" rtlCol="0"/>
            <a:lstStyle/>
            <a:p>
              <a:endParaRPr/>
            </a:p>
          </p:txBody>
        </p:sp>
        <p:sp>
          <p:nvSpPr>
            <p:cNvPr id="86" name="object 86"/>
            <p:cNvSpPr/>
            <p:nvPr/>
          </p:nvSpPr>
          <p:spPr>
            <a:xfrm>
              <a:off x="5334000" y="3862069"/>
              <a:ext cx="372110" cy="668020"/>
            </a:xfrm>
            <a:custGeom>
              <a:avLst/>
              <a:gdLst/>
              <a:ahLst/>
              <a:cxnLst/>
              <a:rect l="l" t="t" r="r" b="b"/>
              <a:pathLst>
                <a:path w="372110" h="668020">
                  <a:moveTo>
                    <a:pt x="0" y="0"/>
                  </a:moveTo>
                  <a:lnTo>
                    <a:pt x="0" y="264159"/>
                  </a:lnTo>
                  <a:lnTo>
                    <a:pt x="74929" y="337819"/>
                  </a:lnTo>
                  <a:lnTo>
                    <a:pt x="0" y="412749"/>
                  </a:lnTo>
                  <a:lnTo>
                    <a:pt x="0" y="668019"/>
                  </a:lnTo>
                  <a:lnTo>
                    <a:pt x="372110" y="486409"/>
                  </a:lnTo>
                  <a:lnTo>
                    <a:pt x="372110" y="189229"/>
                  </a:lnTo>
                  <a:lnTo>
                    <a:pt x="0" y="0"/>
                  </a:lnTo>
                  <a:close/>
                </a:path>
              </a:pathLst>
            </a:custGeom>
            <a:solidFill>
              <a:srgbClr val="FF9966"/>
            </a:solidFill>
          </p:spPr>
          <p:txBody>
            <a:bodyPr wrap="square" lIns="0" tIns="0" rIns="0" bIns="0" rtlCol="0"/>
            <a:lstStyle/>
            <a:p>
              <a:endParaRPr/>
            </a:p>
          </p:txBody>
        </p:sp>
        <p:sp>
          <p:nvSpPr>
            <p:cNvPr id="87" name="object 87"/>
            <p:cNvSpPr/>
            <p:nvPr/>
          </p:nvSpPr>
          <p:spPr>
            <a:xfrm>
              <a:off x="5334000" y="3862069"/>
              <a:ext cx="372110" cy="668020"/>
            </a:xfrm>
            <a:custGeom>
              <a:avLst/>
              <a:gdLst/>
              <a:ahLst/>
              <a:cxnLst/>
              <a:rect l="l" t="t" r="r" b="b"/>
              <a:pathLst>
                <a:path w="372110" h="668020">
                  <a:moveTo>
                    <a:pt x="0" y="0"/>
                  </a:moveTo>
                  <a:lnTo>
                    <a:pt x="0" y="264159"/>
                  </a:lnTo>
                  <a:lnTo>
                    <a:pt x="74929" y="337819"/>
                  </a:lnTo>
                  <a:lnTo>
                    <a:pt x="0" y="412749"/>
                  </a:lnTo>
                  <a:lnTo>
                    <a:pt x="0" y="668019"/>
                  </a:lnTo>
                  <a:lnTo>
                    <a:pt x="372110" y="486409"/>
                  </a:lnTo>
                  <a:lnTo>
                    <a:pt x="372110" y="189229"/>
                  </a:lnTo>
                  <a:lnTo>
                    <a:pt x="0" y="0"/>
                  </a:lnTo>
                  <a:close/>
                </a:path>
              </a:pathLst>
            </a:custGeom>
            <a:ln w="24130">
              <a:solidFill>
                <a:srgbClr val="000000"/>
              </a:solidFill>
            </a:ln>
          </p:spPr>
          <p:txBody>
            <a:bodyPr wrap="square" lIns="0" tIns="0" rIns="0" bIns="0" rtlCol="0"/>
            <a:lstStyle/>
            <a:p>
              <a:endParaRPr/>
            </a:p>
          </p:txBody>
        </p:sp>
        <p:sp>
          <p:nvSpPr>
            <p:cNvPr id="88" name="object 88"/>
            <p:cNvSpPr/>
            <p:nvPr/>
          </p:nvSpPr>
          <p:spPr>
            <a:xfrm>
              <a:off x="4625340" y="4010659"/>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89" name="object 89"/>
            <p:cNvSpPr/>
            <p:nvPr/>
          </p:nvSpPr>
          <p:spPr>
            <a:xfrm>
              <a:off x="4625340" y="4010659"/>
              <a:ext cx="205740" cy="387350"/>
            </a:xfrm>
            <a:custGeom>
              <a:avLst/>
              <a:gdLst/>
              <a:ahLst/>
              <a:cxnLst/>
              <a:rect l="l" t="t" r="r" b="b"/>
              <a:pathLst>
                <a:path w="205739" h="387350">
                  <a:moveTo>
                    <a:pt x="0" y="0"/>
                  </a:moveTo>
                  <a:lnTo>
                    <a:pt x="205739" y="0"/>
                  </a:lnTo>
                  <a:lnTo>
                    <a:pt x="205739" y="387350"/>
                  </a:lnTo>
                  <a:lnTo>
                    <a:pt x="0" y="387350"/>
                  </a:lnTo>
                  <a:lnTo>
                    <a:pt x="0" y="0"/>
                  </a:lnTo>
                  <a:close/>
                </a:path>
              </a:pathLst>
            </a:custGeom>
            <a:ln w="16510">
              <a:solidFill>
                <a:srgbClr val="FF9966"/>
              </a:solidFill>
            </a:ln>
          </p:spPr>
          <p:txBody>
            <a:bodyPr wrap="square" lIns="0" tIns="0" rIns="0" bIns="0" rtlCol="0"/>
            <a:lstStyle/>
            <a:p>
              <a:endParaRPr/>
            </a:p>
          </p:txBody>
        </p:sp>
        <p:sp>
          <p:nvSpPr>
            <p:cNvPr id="90" name="object 90"/>
            <p:cNvSpPr/>
            <p:nvPr/>
          </p:nvSpPr>
          <p:spPr>
            <a:xfrm>
              <a:off x="4443730" y="401065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91" name="object 91"/>
            <p:cNvSpPr/>
            <p:nvPr/>
          </p:nvSpPr>
          <p:spPr>
            <a:xfrm>
              <a:off x="3931920" y="4208779"/>
              <a:ext cx="520700" cy="0"/>
            </a:xfrm>
            <a:custGeom>
              <a:avLst/>
              <a:gdLst/>
              <a:ahLst/>
              <a:cxnLst/>
              <a:rect l="l" t="t" r="r" b="b"/>
              <a:pathLst>
                <a:path w="520700">
                  <a:moveTo>
                    <a:pt x="0" y="0"/>
                  </a:moveTo>
                  <a:lnTo>
                    <a:pt x="165100" y="0"/>
                  </a:lnTo>
                </a:path>
                <a:path w="520700">
                  <a:moveTo>
                    <a:pt x="330200" y="0"/>
                  </a:moveTo>
                  <a:lnTo>
                    <a:pt x="520700" y="0"/>
                  </a:lnTo>
                </a:path>
              </a:pathLst>
            </a:custGeom>
            <a:ln w="16510">
              <a:solidFill>
                <a:srgbClr val="000000"/>
              </a:solidFill>
            </a:ln>
          </p:spPr>
          <p:txBody>
            <a:bodyPr wrap="square" lIns="0" tIns="0" rIns="0" bIns="0" rtlCol="0"/>
            <a:lstStyle/>
            <a:p>
              <a:endParaRPr/>
            </a:p>
          </p:txBody>
        </p:sp>
        <p:sp>
          <p:nvSpPr>
            <p:cNvPr id="92" name="object 92"/>
            <p:cNvSpPr/>
            <p:nvPr/>
          </p:nvSpPr>
          <p:spPr>
            <a:xfrm>
              <a:off x="4337050" y="4060189"/>
              <a:ext cx="1005840" cy="297180"/>
            </a:xfrm>
            <a:custGeom>
              <a:avLst/>
              <a:gdLst/>
              <a:ahLst/>
              <a:cxnLst/>
              <a:rect l="l" t="t" r="r" b="b"/>
              <a:pathLst>
                <a:path w="1005839" h="297179">
                  <a:moveTo>
                    <a:pt x="963929" y="297180"/>
                  </a:moveTo>
                  <a:lnTo>
                    <a:pt x="815339" y="297180"/>
                  </a:lnTo>
                </a:path>
                <a:path w="1005839" h="297179">
                  <a:moveTo>
                    <a:pt x="1005839" y="0"/>
                  </a:moveTo>
                  <a:lnTo>
                    <a:pt x="815339" y="0"/>
                  </a:lnTo>
                </a:path>
                <a:path w="1005839" h="297179">
                  <a:moveTo>
                    <a:pt x="115570" y="33020"/>
                  </a:moveTo>
                  <a:lnTo>
                    <a:pt x="0" y="33020"/>
                  </a:lnTo>
                </a:path>
                <a:path w="1005839" h="297179">
                  <a:moveTo>
                    <a:pt x="0" y="33020"/>
                  </a:moveTo>
                  <a:lnTo>
                    <a:pt x="0" y="148590"/>
                  </a:lnTo>
                </a:path>
              </a:pathLst>
            </a:custGeom>
            <a:ln w="16510">
              <a:solidFill>
                <a:srgbClr val="000000"/>
              </a:solidFill>
            </a:ln>
          </p:spPr>
          <p:txBody>
            <a:bodyPr wrap="square" lIns="0" tIns="0" rIns="0" bIns="0" rtlCol="0"/>
            <a:lstStyle/>
            <a:p>
              <a:endParaRPr/>
            </a:p>
          </p:txBody>
        </p:sp>
        <p:sp>
          <p:nvSpPr>
            <p:cNvPr id="93" name="object 93"/>
            <p:cNvSpPr/>
            <p:nvPr/>
          </p:nvSpPr>
          <p:spPr>
            <a:xfrm>
              <a:off x="3553460" y="4010659"/>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grpSp>
      <p:sp>
        <p:nvSpPr>
          <p:cNvPr id="94" name="object 94"/>
          <p:cNvSpPr txBox="1"/>
          <p:nvPr/>
        </p:nvSpPr>
        <p:spPr>
          <a:xfrm>
            <a:off x="5213351" y="4097020"/>
            <a:ext cx="259715" cy="152606"/>
          </a:xfrm>
          <a:prstGeom prst="rect">
            <a:avLst/>
          </a:prstGeom>
        </p:spPr>
        <p:txBody>
          <a:bodyPr vert="horz" wrap="square" lIns="0" tIns="13970" rIns="0" bIns="0" rtlCol="0">
            <a:spAutoFit/>
          </a:bodyPr>
          <a:lstStyle/>
          <a:p>
            <a:pPr marL="12700">
              <a:spcBef>
                <a:spcPts val="110"/>
              </a:spcBef>
            </a:pPr>
            <a:r>
              <a:rPr sz="900" b="1" spc="10" dirty="0">
                <a:latin typeface="Arial"/>
                <a:cs typeface="Arial"/>
              </a:rPr>
              <a:t>IM</a:t>
            </a:r>
            <a:endParaRPr sz="900">
              <a:latin typeface="Arial"/>
              <a:cs typeface="Arial"/>
            </a:endParaRPr>
          </a:p>
        </p:txBody>
      </p:sp>
      <p:sp>
        <p:nvSpPr>
          <p:cNvPr id="95" name="object 95"/>
          <p:cNvSpPr txBox="1"/>
          <p:nvPr/>
        </p:nvSpPr>
        <p:spPr>
          <a:xfrm>
            <a:off x="6021070" y="4097020"/>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96" name="object 96"/>
          <p:cNvSpPr txBox="1"/>
          <p:nvPr/>
        </p:nvSpPr>
        <p:spPr>
          <a:xfrm>
            <a:off x="6936741" y="4097020"/>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97" name="object 97"/>
          <p:cNvSpPr txBox="1"/>
          <p:nvPr/>
        </p:nvSpPr>
        <p:spPr>
          <a:xfrm>
            <a:off x="7707630" y="4006533"/>
            <a:ext cx="461009" cy="243655"/>
          </a:xfrm>
          <a:prstGeom prst="rect">
            <a:avLst/>
          </a:prstGeom>
          <a:ln w="24130">
            <a:solidFill>
              <a:srgbClr val="000000"/>
            </a:solidFill>
          </a:ln>
        </p:spPr>
        <p:txBody>
          <a:bodyPr vert="horz" wrap="square" lIns="0" tIns="104139" rIns="0" bIns="0" rtlCol="0">
            <a:spAutoFit/>
          </a:bodyPr>
          <a:lstStyle/>
          <a:p>
            <a:pPr marL="148590">
              <a:spcBef>
                <a:spcPts val="819"/>
              </a:spcBef>
            </a:pPr>
            <a:r>
              <a:rPr sz="900" b="1" spc="35" dirty="0">
                <a:latin typeface="Arial"/>
                <a:cs typeface="Arial"/>
              </a:rPr>
              <a:t>DM</a:t>
            </a:r>
            <a:endParaRPr sz="900">
              <a:latin typeface="Arial"/>
              <a:cs typeface="Arial"/>
            </a:endParaRPr>
          </a:p>
        </p:txBody>
      </p:sp>
      <p:grpSp>
        <p:nvGrpSpPr>
          <p:cNvPr id="98" name="object 98"/>
          <p:cNvGrpSpPr/>
          <p:nvPr/>
        </p:nvGrpSpPr>
        <p:grpSpPr>
          <a:xfrm>
            <a:off x="8449944" y="3998595"/>
            <a:ext cx="547370" cy="411480"/>
            <a:chOff x="6925944" y="3998595"/>
            <a:chExt cx="547370" cy="411480"/>
          </a:xfrm>
        </p:grpSpPr>
        <p:sp>
          <p:nvSpPr>
            <p:cNvPr id="99" name="object 99"/>
            <p:cNvSpPr/>
            <p:nvPr/>
          </p:nvSpPr>
          <p:spPr>
            <a:xfrm>
              <a:off x="7073899" y="4010660"/>
              <a:ext cx="387350" cy="387350"/>
            </a:xfrm>
            <a:custGeom>
              <a:avLst/>
              <a:gdLst/>
              <a:ahLst/>
              <a:cxnLst/>
              <a:rect l="l" t="t" r="r" b="b"/>
              <a:pathLst>
                <a:path w="387350" h="387350">
                  <a:moveTo>
                    <a:pt x="0" y="0"/>
                  </a:moveTo>
                  <a:lnTo>
                    <a:pt x="387350" y="0"/>
                  </a:lnTo>
                  <a:lnTo>
                    <a:pt x="387350" y="387350"/>
                  </a:lnTo>
                  <a:lnTo>
                    <a:pt x="0" y="387350"/>
                  </a:lnTo>
                  <a:lnTo>
                    <a:pt x="0" y="0"/>
                  </a:lnTo>
                  <a:close/>
                </a:path>
              </a:pathLst>
            </a:custGeom>
            <a:ln w="24130">
              <a:solidFill>
                <a:srgbClr val="000000"/>
              </a:solidFill>
            </a:ln>
          </p:spPr>
          <p:txBody>
            <a:bodyPr wrap="square" lIns="0" tIns="0" rIns="0" bIns="0" rtlCol="0"/>
            <a:lstStyle/>
            <a:p>
              <a:endParaRPr/>
            </a:p>
          </p:txBody>
        </p:sp>
        <p:sp>
          <p:nvSpPr>
            <p:cNvPr id="100" name="object 100"/>
            <p:cNvSpPr/>
            <p:nvPr/>
          </p:nvSpPr>
          <p:spPr>
            <a:xfrm>
              <a:off x="6934199" y="4208780"/>
              <a:ext cx="148590" cy="0"/>
            </a:xfrm>
            <a:custGeom>
              <a:avLst/>
              <a:gdLst/>
              <a:ahLst/>
              <a:cxnLst/>
              <a:rect l="l" t="t" r="r" b="b"/>
              <a:pathLst>
                <a:path w="148590">
                  <a:moveTo>
                    <a:pt x="148590" y="0"/>
                  </a:moveTo>
                  <a:lnTo>
                    <a:pt x="0" y="0"/>
                  </a:lnTo>
                </a:path>
              </a:pathLst>
            </a:custGeom>
            <a:ln w="16510">
              <a:solidFill>
                <a:srgbClr val="000000"/>
              </a:solidFill>
            </a:ln>
          </p:spPr>
          <p:txBody>
            <a:bodyPr wrap="square" lIns="0" tIns="0" rIns="0" bIns="0" rtlCol="0"/>
            <a:lstStyle/>
            <a:p>
              <a:endParaRPr/>
            </a:p>
          </p:txBody>
        </p:sp>
      </p:grpSp>
      <p:sp>
        <p:nvSpPr>
          <p:cNvPr id="101" name="object 101"/>
          <p:cNvSpPr txBox="1"/>
          <p:nvPr/>
        </p:nvSpPr>
        <p:spPr>
          <a:xfrm>
            <a:off x="8589645" y="4006533"/>
            <a:ext cx="349885" cy="243655"/>
          </a:xfrm>
          <a:prstGeom prst="rect">
            <a:avLst/>
          </a:prstGeom>
          <a:solidFill>
            <a:srgbClr val="FFCC99"/>
          </a:solidFill>
        </p:spPr>
        <p:txBody>
          <a:bodyPr vert="horz" wrap="square" lIns="0" tIns="104139" rIns="0" bIns="0" rtlCol="0">
            <a:spAutoFit/>
          </a:bodyPr>
          <a:lstStyle/>
          <a:p>
            <a:pPr marL="74295">
              <a:spcBef>
                <a:spcPts val="819"/>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grpSp>
        <p:nvGrpSpPr>
          <p:cNvPr id="102" name="object 102"/>
          <p:cNvGrpSpPr/>
          <p:nvPr/>
        </p:nvGrpSpPr>
        <p:grpSpPr>
          <a:xfrm>
            <a:off x="5608954" y="3808095"/>
            <a:ext cx="2861310" cy="1550670"/>
            <a:chOff x="4084954" y="3808095"/>
            <a:chExt cx="2861310" cy="1550670"/>
          </a:xfrm>
        </p:grpSpPr>
        <p:sp>
          <p:nvSpPr>
            <p:cNvPr id="103" name="object 103"/>
            <p:cNvSpPr/>
            <p:nvPr/>
          </p:nvSpPr>
          <p:spPr>
            <a:xfrm>
              <a:off x="5713729" y="420878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04" name="object 104"/>
            <p:cNvSpPr/>
            <p:nvPr/>
          </p:nvSpPr>
          <p:spPr>
            <a:xfrm>
              <a:off x="4097019" y="3821430"/>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105" name="object 105"/>
            <p:cNvSpPr/>
            <p:nvPr/>
          </p:nvSpPr>
          <p:spPr>
            <a:xfrm>
              <a:off x="4097019" y="3820160"/>
              <a:ext cx="165100" cy="726440"/>
            </a:xfrm>
            <a:custGeom>
              <a:avLst/>
              <a:gdLst/>
              <a:ahLst/>
              <a:cxnLst/>
              <a:rect l="l" t="t" r="r" b="b"/>
              <a:pathLst>
                <a:path w="165100" h="726439">
                  <a:moveTo>
                    <a:pt x="0" y="0"/>
                  </a:moveTo>
                  <a:lnTo>
                    <a:pt x="165100" y="0"/>
                  </a:lnTo>
                  <a:lnTo>
                    <a:pt x="165100" y="726439"/>
                  </a:lnTo>
                  <a:lnTo>
                    <a:pt x="0" y="726439"/>
                  </a:lnTo>
                  <a:lnTo>
                    <a:pt x="0" y="0"/>
                  </a:lnTo>
                  <a:close/>
                </a:path>
              </a:pathLst>
            </a:custGeom>
            <a:ln w="24130">
              <a:solidFill>
                <a:srgbClr val="000000"/>
              </a:solidFill>
            </a:ln>
          </p:spPr>
          <p:txBody>
            <a:bodyPr wrap="square" lIns="0" tIns="0" rIns="0" bIns="0" rtlCol="0"/>
            <a:lstStyle/>
            <a:p>
              <a:endParaRPr/>
            </a:p>
          </p:txBody>
        </p:sp>
        <p:sp>
          <p:nvSpPr>
            <p:cNvPr id="106" name="object 106"/>
            <p:cNvSpPr/>
            <p:nvPr/>
          </p:nvSpPr>
          <p:spPr>
            <a:xfrm>
              <a:off x="4823459" y="4208780"/>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07" name="object 107"/>
            <p:cNvSpPr/>
            <p:nvPr/>
          </p:nvSpPr>
          <p:spPr>
            <a:xfrm>
              <a:off x="4988559" y="3862070"/>
              <a:ext cx="165100" cy="717550"/>
            </a:xfrm>
            <a:custGeom>
              <a:avLst/>
              <a:gdLst/>
              <a:ahLst/>
              <a:cxnLst/>
              <a:rect l="l" t="t" r="r" b="b"/>
              <a:pathLst>
                <a:path w="165100" h="717550">
                  <a:moveTo>
                    <a:pt x="165100" y="0"/>
                  </a:moveTo>
                  <a:lnTo>
                    <a:pt x="0" y="0"/>
                  </a:lnTo>
                  <a:lnTo>
                    <a:pt x="0" y="717549"/>
                  </a:lnTo>
                  <a:lnTo>
                    <a:pt x="165100" y="717549"/>
                  </a:lnTo>
                  <a:lnTo>
                    <a:pt x="165100" y="0"/>
                  </a:lnTo>
                  <a:close/>
                </a:path>
              </a:pathLst>
            </a:custGeom>
            <a:solidFill>
              <a:srgbClr val="FF9966"/>
            </a:solidFill>
          </p:spPr>
          <p:txBody>
            <a:bodyPr wrap="square" lIns="0" tIns="0" rIns="0" bIns="0" rtlCol="0"/>
            <a:lstStyle/>
            <a:p>
              <a:endParaRPr/>
            </a:p>
          </p:txBody>
        </p:sp>
        <p:sp>
          <p:nvSpPr>
            <p:cNvPr id="108" name="object 108"/>
            <p:cNvSpPr/>
            <p:nvPr/>
          </p:nvSpPr>
          <p:spPr>
            <a:xfrm>
              <a:off x="4988559" y="3862070"/>
              <a:ext cx="163830" cy="717550"/>
            </a:xfrm>
            <a:custGeom>
              <a:avLst/>
              <a:gdLst/>
              <a:ahLst/>
              <a:cxnLst/>
              <a:rect l="l" t="t" r="r" b="b"/>
              <a:pathLst>
                <a:path w="163829" h="717550">
                  <a:moveTo>
                    <a:pt x="0" y="0"/>
                  </a:moveTo>
                  <a:lnTo>
                    <a:pt x="163829" y="0"/>
                  </a:lnTo>
                  <a:lnTo>
                    <a:pt x="163829" y="717549"/>
                  </a:lnTo>
                  <a:lnTo>
                    <a:pt x="0" y="717549"/>
                  </a:lnTo>
                  <a:lnTo>
                    <a:pt x="0" y="0"/>
                  </a:lnTo>
                  <a:close/>
                </a:path>
              </a:pathLst>
            </a:custGeom>
            <a:ln w="24130">
              <a:solidFill>
                <a:srgbClr val="000000"/>
              </a:solidFill>
            </a:ln>
          </p:spPr>
          <p:txBody>
            <a:bodyPr wrap="square" lIns="0" tIns="0" rIns="0" bIns="0" rtlCol="0"/>
            <a:lstStyle/>
            <a:p>
              <a:endParaRPr/>
            </a:p>
          </p:txBody>
        </p:sp>
        <p:sp>
          <p:nvSpPr>
            <p:cNvPr id="109" name="object 109"/>
            <p:cNvSpPr/>
            <p:nvPr/>
          </p:nvSpPr>
          <p:spPr>
            <a:xfrm>
              <a:off x="5152389" y="4208780"/>
              <a:ext cx="1040130" cy="148590"/>
            </a:xfrm>
            <a:custGeom>
              <a:avLst/>
              <a:gdLst/>
              <a:ahLst/>
              <a:cxnLst/>
              <a:rect l="l" t="t" r="r" b="b"/>
              <a:pathLst>
                <a:path w="1040129" h="148589">
                  <a:moveTo>
                    <a:pt x="190500" y="148590"/>
                  </a:moveTo>
                  <a:lnTo>
                    <a:pt x="0" y="148590"/>
                  </a:lnTo>
                </a:path>
                <a:path w="1040129" h="148589">
                  <a:moveTo>
                    <a:pt x="1040130" y="0"/>
                  </a:moveTo>
                  <a:lnTo>
                    <a:pt x="891539" y="0"/>
                  </a:lnTo>
                </a:path>
              </a:pathLst>
            </a:custGeom>
            <a:ln w="16510">
              <a:solidFill>
                <a:srgbClr val="000000"/>
              </a:solidFill>
            </a:ln>
          </p:spPr>
          <p:txBody>
            <a:bodyPr wrap="square" lIns="0" tIns="0" rIns="0" bIns="0" rtlCol="0"/>
            <a:lstStyle/>
            <a:p>
              <a:endParaRPr/>
            </a:p>
          </p:txBody>
        </p:sp>
        <p:sp>
          <p:nvSpPr>
            <p:cNvPr id="110" name="object 110"/>
            <p:cNvSpPr/>
            <p:nvPr/>
          </p:nvSpPr>
          <p:spPr>
            <a:xfrm>
              <a:off x="5878829" y="3862070"/>
              <a:ext cx="165100" cy="717550"/>
            </a:xfrm>
            <a:custGeom>
              <a:avLst/>
              <a:gdLst/>
              <a:ahLst/>
              <a:cxnLst/>
              <a:rect l="l" t="t" r="r" b="b"/>
              <a:pathLst>
                <a:path w="165100" h="717550">
                  <a:moveTo>
                    <a:pt x="165100" y="0"/>
                  </a:moveTo>
                  <a:lnTo>
                    <a:pt x="0" y="0"/>
                  </a:lnTo>
                  <a:lnTo>
                    <a:pt x="0" y="717549"/>
                  </a:lnTo>
                  <a:lnTo>
                    <a:pt x="165100" y="717549"/>
                  </a:lnTo>
                  <a:lnTo>
                    <a:pt x="165100" y="0"/>
                  </a:lnTo>
                  <a:close/>
                </a:path>
              </a:pathLst>
            </a:custGeom>
            <a:solidFill>
              <a:srgbClr val="FF9966"/>
            </a:solidFill>
          </p:spPr>
          <p:txBody>
            <a:bodyPr wrap="square" lIns="0" tIns="0" rIns="0" bIns="0" rtlCol="0"/>
            <a:lstStyle/>
            <a:p>
              <a:endParaRPr/>
            </a:p>
          </p:txBody>
        </p:sp>
        <p:sp>
          <p:nvSpPr>
            <p:cNvPr id="111" name="object 111"/>
            <p:cNvSpPr/>
            <p:nvPr/>
          </p:nvSpPr>
          <p:spPr>
            <a:xfrm>
              <a:off x="5878829" y="3862070"/>
              <a:ext cx="163830" cy="717550"/>
            </a:xfrm>
            <a:custGeom>
              <a:avLst/>
              <a:gdLst/>
              <a:ahLst/>
              <a:cxnLst/>
              <a:rect l="l" t="t" r="r" b="b"/>
              <a:pathLst>
                <a:path w="163829" h="717550">
                  <a:moveTo>
                    <a:pt x="0" y="0"/>
                  </a:moveTo>
                  <a:lnTo>
                    <a:pt x="163830" y="0"/>
                  </a:lnTo>
                  <a:lnTo>
                    <a:pt x="163830" y="717549"/>
                  </a:lnTo>
                  <a:lnTo>
                    <a:pt x="0" y="717549"/>
                  </a:lnTo>
                  <a:lnTo>
                    <a:pt x="0" y="0"/>
                  </a:lnTo>
                  <a:close/>
                </a:path>
              </a:pathLst>
            </a:custGeom>
            <a:ln w="24130">
              <a:solidFill>
                <a:srgbClr val="000000"/>
              </a:solidFill>
            </a:ln>
          </p:spPr>
          <p:txBody>
            <a:bodyPr wrap="square" lIns="0" tIns="0" rIns="0" bIns="0" rtlCol="0"/>
            <a:lstStyle/>
            <a:p>
              <a:endParaRPr/>
            </a:p>
          </p:txBody>
        </p:sp>
        <p:sp>
          <p:nvSpPr>
            <p:cNvPr id="112" name="object 112"/>
            <p:cNvSpPr/>
            <p:nvPr/>
          </p:nvSpPr>
          <p:spPr>
            <a:xfrm>
              <a:off x="6117589" y="4208780"/>
              <a:ext cx="594360" cy="297180"/>
            </a:xfrm>
            <a:custGeom>
              <a:avLst/>
              <a:gdLst/>
              <a:ahLst/>
              <a:cxnLst/>
              <a:rect l="l" t="t" r="r" b="b"/>
              <a:pathLst>
                <a:path w="594359" h="297179">
                  <a:moveTo>
                    <a:pt x="0" y="0"/>
                  </a:moveTo>
                  <a:lnTo>
                    <a:pt x="0" y="297180"/>
                  </a:lnTo>
                </a:path>
                <a:path w="594359" h="297179">
                  <a:moveTo>
                    <a:pt x="594360" y="297180"/>
                  </a:moveTo>
                  <a:lnTo>
                    <a:pt x="0" y="297180"/>
                  </a:lnTo>
                </a:path>
              </a:pathLst>
            </a:custGeom>
            <a:ln w="16510">
              <a:solidFill>
                <a:srgbClr val="000000"/>
              </a:solidFill>
            </a:ln>
          </p:spPr>
          <p:txBody>
            <a:bodyPr wrap="square" lIns="0" tIns="0" rIns="0" bIns="0" rtlCol="0"/>
            <a:lstStyle/>
            <a:p>
              <a:endParaRPr/>
            </a:p>
          </p:txBody>
        </p:sp>
        <p:sp>
          <p:nvSpPr>
            <p:cNvPr id="113" name="object 113"/>
            <p:cNvSpPr/>
            <p:nvPr/>
          </p:nvSpPr>
          <p:spPr>
            <a:xfrm>
              <a:off x="6637019" y="4208780"/>
              <a:ext cx="132080" cy="0"/>
            </a:xfrm>
            <a:custGeom>
              <a:avLst/>
              <a:gdLst/>
              <a:ahLst/>
              <a:cxnLst/>
              <a:rect l="l" t="t" r="r" b="b"/>
              <a:pathLst>
                <a:path w="132079">
                  <a:moveTo>
                    <a:pt x="0" y="0"/>
                  </a:moveTo>
                  <a:lnTo>
                    <a:pt x="132079" y="0"/>
                  </a:lnTo>
                </a:path>
              </a:pathLst>
            </a:custGeom>
            <a:ln w="16510">
              <a:solidFill>
                <a:srgbClr val="000000"/>
              </a:solidFill>
            </a:ln>
          </p:spPr>
          <p:txBody>
            <a:bodyPr wrap="square" lIns="0" tIns="0" rIns="0" bIns="0" rtlCol="0"/>
            <a:lstStyle/>
            <a:p>
              <a:endParaRPr/>
            </a:p>
          </p:txBody>
        </p:sp>
        <p:sp>
          <p:nvSpPr>
            <p:cNvPr id="114" name="object 114"/>
            <p:cNvSpPr/>
            <p:nvPr/>
          </p:nvSpPr>
          <p:spPr>
            <a:xfrm>
              <a:off x="6711950" y="4315460"/>
              <a:ext cx="0" cy="190500"/>
            </a:xfrm>
            <a:custGeom>
              <a:avLst/>
              <a:gdLst/>
              <a:ahLst/>
              <a:cxnLst/>
              <a:rect l="l" t="t" r="r" b="b"/>
              <a:pathLst>
                <a:path h="190500">
                  <a:moveTo>
                    <a:pt x="0" y="0"/>
                  </a:moveTo>
                  <a:lnTo>
                    <a:pt x="0" y="190500"/>
                  </a:lnTo>
                </a:path>
              </a:pathLst>
            </a:custGeom>
            <a:ln w="16510">
              <a:solidFill>
                <a:srgbClr val="000000"/>
              </a:solidFill>
            </a:ln>
          </p:spPr>
          <p:txBody>
            <a:bodyPr wrap="square" lIns="0" tIns="0" rIns="0" bIns="0" rtlCol="0"/>
            <a:lstStyle/>
            <a:p>
              <a:endParaRPr/>
            </a:p>
          </p:txBody>
        </p:sp>
        <p:sp>
          <p:nvSpPr>
            <p:cNvPr id="115" name="object 115"/>
            <p:cNvSpPr/>
            <p:nvPr/>
          </p:nvSpPr>
          <p:spPr>
            <a:xfrm>
              <a:off x="6711950" y="4315460"/>
              <a:ext cx="57150" cy="0"/>
            </a:xfrm>
            <a:custGeom>
              <a:avLst/>
              <a:gdLst/>
              <a:ahLst/>
              <a:cxnLst/>
              <a:rect l="l" t="t" r="r" b="b"/>
              <a:pathLst>
                <a:path w="57150">
                  <a:moveTo>
                    <a:pt x="0" y="0"/>
                  </a:moveTo>
                  <a:lnTo>
                    <a:pt x="57150" y="0"/>
                  </a:lnTo>
                </a:path>
              </a:pathLst>
            </a:custGeom>
            <a:ln w="16510">
              <a:solidFill>
                <a:srgbClr val="000000"/>
              </a:solidFill>
            </a:ln>
          </p:spPr>
          <p:txBody>
            <a:bodyPr wrap="square" lIns="0" tIns="0" rIns="0" bIns="0" rtlCol="0"/>
            <a:lstStyle/>
            <a:p>
              <a:endParaRPr/>
            </a:p>
          </p:txBody>
        </p:sp>
        <p:sp>
          <p:nvSpPr>
            <p:cNvPr id="116" name="object 116"/>
            <p:cNvSpPr/>
            <p:nvPr/>
          </p:nvSpPr>
          <p:spPr>
            <a:xfrm>
              <a:off x="6769100" y="3896360"/>
              <a:ext cx="165100" cy="725170"/>
            </a:xfrm>
            <a:custGeom>
              <a:avLst/>
              <a:gdLst/>
              <a:ahLst/>
              <a:cxnLst/>
              <a:rect l="l" t="t" r="r" b="b"/>
              <a:pathLst>
                <a:path w="165100" h="725170">
                  <a:moveTo>
                    <a:pt x="165100" y="0"/>
                  </a:moveTo>
                  <a:lnTo>
                    <a:pt x="0" y="0"/>
                  </a:lnTo>
                  <a:lnTo>
                    <a:pt x="0" y="725169"/>
                  </a:lnTo>
                  <a:lnTo>
                    <a:pt x="165100" y="725169"/>
                  </a:lnTo>
                  <a:lnTo>
                    <a:pt x="165100" y="0"/>
                  </a:lnTo>
                  <a:close/>
                </a:path>
              </a:pathLst>
            </a:custGeom>
            <a:solidFill>
              <a:srgbClr val="FF9966"/>
            </a:solidFill>
          </p:spPr>
          <p:txBody>
            <a:bodyPr wrap="square" lIns="0" tIns="0" rIns="0" bIns="0" rtlCol="0"/>
            <a:lstStyle/>
            <a:p>
              <a:endParaRPr/>
            </a:p>
          </p:txBody>
        </p:sp>
        <p:sp>
          <p:nvSpPr>
            <p:cNvPr id="117" name="object 117"/>
            <p:cNvSpPr/>
            <p:nvPr/>
          </p:nvSpPr>
          <p:spPr>
            <a:xfrm>
              <a:off x="6769100" y="3895090"/>
              <a:ext cx="165100" cy="725170"/>
            </a:xfrm>
            <a:custGeom>
              <a:avLst/>
              <a:gdLst/>
              <a:ahLst/>
              <a:cxnLst/>
              <a:rect l="l" t="t" r="r" b="b"/>
              <a:pathLst>
                <a:path w="165100" h="725170">
                  <a:moveTo>
                    <a:pt x="0" y="0"/>
                  </a:moveTo>
                  <a:lnTo>
                    <a:pt x="165100" y="0"/>
                  </a:lnTo>
                  <a:lnTo>
                    <a:pt x="165100" y="725170"/>
                  </a:lnTo>
                  <a:lnTo>
                    <a:pt x="0" y="725170"/>
                  </a:lnTo>
                  <a:lnTo>
                    <a:pt x="0" y="0"/>
                  </a:lnTo>
                  <a:close/>
                </a:path>
              </a:pathLst>
            </a:custGeom>
            <a:ln w="24130">
              <a:solidFill>
                <a:srgbClr val="000000"/>
              </a:solidFill>
            </a:ln>
          </p:spPr>
          <p:txBody>
            <a:bodyPr wrap="square" lIns="0" tIns="0" rIns="0" bIns="0" rtlCol="0"/>
            <a:lstStyle/>
            <a:p>
              <a:endParaRPr/>
            </a:p>
          </p:txBody>
        </p:sp>
        <p:sp>
          <p:nvSpPr>
            <p:cNvPr id="118" name="object 118"/>
            <p:cNvSpPr/>
            <p:nvPr/>
          </p:nvSpPr>
          <p:spPr>
            <a:xfrm>
              <a:off x="6225539" y="4678680"/>
              <a:ext cx="370840" cy="668020"/>
            </a:xfrm>
            <a:custGeom>
              <a:avLst/>
              <a:gdLst/>
              <a:ahLst/>
              <a:cxnLst/>
              <a:rect l="l" t="t" r="r" b="b"/>
              <a:pathLst>
                <a:path w="370840" h="668020">
                  <a:moveTo>
                    <a:pt x="0" y="0"/>
                  </a:moveTo>
                  <a:lnTo>
                    <a:pt x="0" y="264160"/>
                  </a:lnTo>
                  <a:lnTo>
                    <a:pt x="73660" y="337820"/>
                  </a:lnTo>
                  <a:lnTo>
                    <a:pt x="0" y="412750"/>
                  </a:lnTo>
                  <a:lnTo>
                    <a:pt x="0" y="668020"/>
                  </a:lnTo>
                  <a:lnTo>
                    <a:pt x="370839" y="486410"/>
                  </a:lnTo>
                  <a:lnTo>
                    <a:pt x="370839" y="190500"/>
                  </a:lnTo>
                  <a:lnTo>
                    <a:pt x="0" y="0"/>
                  </a:lnTo>
                  <a:close/>
                </a:path>
              </a:pathLst>
            </a:custGeom>
            <a:solidFill>
              <a:srgbClr val="FF9966"/>
            </a:solidFill>
          </p:spPr>
          <p:txBody>
            <a:bodyPr wrap="square" lIns="0" tIns="0" rIns="0" bIns="0" rtlCol="0"/>
            <a:lstStyle/>
            <a:p>
              <a:endParaRPr/>
            </a:p>
          </p:txBody>
        </p:sp>
        <p:sp>
          <p:nvSpPr>
            <p:cNvPr id="119" name="object 119"/>
            <p:cNvSpPr/>
            <p:nvPr/>
          </p:nvSpPr>
          <p:spPr>
            <a:xfrm>
              <a:off x="6225539" y="4678680"/>
              <a:ext cx="370840" cy="668020"/>
            </a:xfrm>
            <a:custGeom>
              <a:avLst/>
              <a:gdLst/>
              <a:ahLst/>
              <a:cxnLst/>
              <a:rect l="l" t="t" r="r" b="b"/>
              <a:pathLst>
                <a:path w="370840" h="668020">
                  <a:moveTo>
                    <a:pt x="0" y="0"/>
                  </a:moveTo>
                  <a:lnTo>
                    <a:pt x="0" y="264160"/>
                  </a:lnTo>
                  <a:lnTo>
                    <a:pt x="73660" y="337820"/>
                  </a:lnTo>
                  <a:lnTo>
                    <a:pt x="0" y="412750"/>
                  </a:lnTo>
                  <a:lnTo>
                    <a:pt x="0" y="668020"/>
                  </a:lnTo>
                  <a:lnTo>
                    <a:pt x="370839" y="486410"/>
                  </a:lnTo>
                  <a:lnTo>
                    <a:pt x="370839" y="190500"/>
                  </a:lnTo>
                  <a:lnTo>
                    <a:pt x="0" y="0"/>
                  </a:lnTo>
                  <a:close/>
                </a:path>
              </a:pathLst>
            </a:custGeom>
            <a:ln w="24130">
              <a:solidFill>
                <a:srgbClr val="000000"/>
              </a:solidFill>
            </a:ln>
          </p:spPr>
          <p:txBody>
            <a:bodyPr wrap="square" lIns="0" tIns="0" rIns="0" bIns="0" rtlCol="0"/>
            <a:lstStyle/>
            <a:p>
              <a:endParaRPr/>
            </a:p>
          </p:txBody>
        </p:sp>
        <p:sp>
          <p:nvSpPr>
            <p:cNvPr id="120" name="object 120"/>
            <p:cNvSpPr/>
            <p:nvPr/>
          </p:nvSpPr>
          <p:spPr>
            <a:xfrm>
              <a:off x="5515609" y="4828540"/>
              <a:ext cx="205740" cy="387350"/>
            </a:xfrm>
            <a:custGeom>
              <a:avLst/>
              <a:gdLst/>
              <a:ahLst/>
              <a:cxnLst/>
              <a:rect l="l" t="t" r="r" b="b"/>
              <a:pathLst>
                <a:path w="205739" h="387350">
                  <a:moveTo>
                    <a:pt x="205739" y="0"/>
                  </a:moveTo>
                  <a:lnTo>
                    <a:pt x="0" y="0"/>
                  </a:lnTo>
                  <a:lnTo>
                    <a:pt x="0" y="387350"/>
                  </a:lnTo>
                  <a:lnTo>
                    <a:pt x="205739" y="387350"/>
                  </a:lnTo>
                  <a:lnTo>
                    <a:pt x="205739" y="0"/>
                  </a:lnTo>
                  <a:close/>
                </a:path>
              </a:pathLst>
            </a:custGeom>
            <a:solidFill>
              <a:srgbClr val="FF9966"/>
            </a:solidFill>
          </p:spPr>
          <p:txBody>
            <a:bodyPr wrap="square" lIns="0" tIns="0" rIns="0" bIns="0" rtlCol="0"/>
            <a:lstStyle/>
            <a:p>
              <a:endParaRPr/>
            </a:p>
          </p:txBody>
        </p:sp>
        <p:sp>
          <p:nvSpPr>
            <p:cNvPr id="121" name="object 121"/>
            <p:cNvSpPr/>
            <p:nvPr/>
          </p:nvSpPr>
          <p:spPr>
            <a:xfrm>
              <a:off x="5515609" y="4827270"/>
              <a:ext cx="205740" cy="387350"/>
            </a:xfrm>
            <a:custGeom>
              <a:avLst/>
              <a:gdLst/>
              <a:ahLst/>
              <a:cxnLst/>
              <a:rect l="l" t="t" r="r" b="b"/>
              <a:pathLst>
                <a:path w="205739" h="387350">
                  <a:moveTo>
                    <a:pt x="0" y="0"/>
                  </a:moveTo>
                  <a:lnTo>
                    <a:pt x="205739" y="0"/>
                  </a:lnTo>
                  <a:lnTo>
                    <a:pt x="205739" y="387349"/>
                  </a:lnTo>
                  <a:lnTo>
                    <a:pt x="0" y="387349"/>
                  </a:lnTo>
                  <a:lnTo>
                    <a:pt x="0" y="0"/>
                  </a:lnTo>
                  <a:close/>
                </a:path>
              </a:pathLst>
            </a:custGeom>
            <a:ln w="16510">
              <a:solidFill>
                <a:srgbClr val="FF9966"/>
              </a:solidFill>
            </a:ln>
          </p:spPr>
          <p:txBody>
            <a:bodyPr wrap="square" lIns="0" tIns="0" rIns="0" bIns="0" rtlCol="0"/>
            <a:lstStyle/>
            <a:p>
              <a:endParaRPr/>
            </a:p>
          </p:txBody>
        </p:sp>
        <p:sp>
          <p:nvSpPr>
            <p:cNvPr id="122" name="object 122"/>
            <p:cNvSpPr/>
            <p:nvPr/>
          </p:nvSpPr>
          <p:spPr>
            <a:xfrm>
              <a:off x="5333999" y="4827270"/>
              <a:ext cx="387350" cy="387350"/>
            </a:xfrm>
            <a:custGeom>
              <a:avLst/>
              <a:gdLst/>
              <a:ahLst/>
              <a:cxnLst/>
              <a:rect l="l" t="t" r="r" b="b"/>
              <a:pathLst>
                <a:path w="387350" h="387350">
                  <a:moveTo>
                    <a:pt x="0" y="0"/>
                  </a:moveTo>
                  <a:lnTo>
                    <a:pt x="387350" y="0"/>
                  </a:lnTo>
                  <a:lnTo>
                    <a:pt x="387350" y="387349"/>
                  </a:lnTo>
                  <a:lnTo>
                    <a:pt x="0" y="387349"/>
                  </a:lnTo>
                  <a:lnTo>
                    <a:pt x="0" y="0"/>
                  </a:lnTo>
                  <a:close/>
                </a:path>
              </a:pathLst>
            </a:custGeom>
            <a:ln w="24130">
              <a:solidFill>
                <a:srgbClr val="000000"/>
              </a:solidFill>
            </a:ln>
          </p:spPr>
          <p:txBody>
            <a:bodyPr wrap="square" lIns="0" tIns="0" rIns="0" bIns="0" rtlCol="0"/>
            <a:lstStyle/>
            <a:p>
              <a:endParaRPr/>
            </a:p>
          </p:txBody>
        </p:sp>
        <p:sp>
          <p:nvSpPr>
            <p:cNvPr id="123" name="object 123"/>
            <p:cNvSpPr/>
            <p:nvPr/>
          </p:nvSpPr>
          <p:spPr>
            <a:xfrm>
              <a:off x="4823459" y="5025390"/>
              <a:ext cx="519430" cy="0"/>
            </a:xfrm>
            <a:custGeom>
              <a:avLst/>
              <a:gdLst/>
              <a:ahLst/>
              <a:cxnLst/>
              <a:rect l="l" t="t" r="r" b="b"/>
              <a:pathLst>
                <a:path w="519429">
                  <a:moveTo>
                    <a:pt x="0" y="0"/>
                  </a:moveTo>
                  <a:lnTo>
                    <a:pt x="165100" y="0"/>
                  </a:lnTo>
                </a:path>
                <a:path w="519429">
                  <a:moveTo>
                    <a:pt x="330200" y="0"/>
                  </a:moveTo>
                  <a:lnTo>
                    <a:pt x="519429" y="0"/>
                  </a:lnTo>
                </a:path>
              </a:pathLst>
            </a:custGeom>
            <a:ln w="16510">
              <a:solidFill>
                <a:srgbClr val="000000"/>
              </a:solidFill>
            </a:ln>
          </p:spPr>
          <p:txBody>
            <a:bodyPr wrap="square" lIns="0" tIns="0" rIns="0" bIns="0" rtlCol="0"/>
            <a:lstStyle/>
            <a:p>
              <a:endParaRPr/>
            </a:p>
          </p:txBody>
        </p:sp>
        <p:sp>
          <p:nvSpPr>
            <p:cNvPr id="124" name="object 124"/>
            <p:cNvSpPr/>
            <p:nvPr/>
          </p:nvSpPr>
          <p:spPr>
            <a:xfrm>
              <a:off x="5227319" y="4876800"/>
              <a:ext cx="1005840" cy="297180"/>
            </a:xfrm>
            <a:custGeom>
              <a:avLst/>
              <a:gdLst/>
              <a:ahLst/>
              <a:cxnLst/>
              <a:rect l="l" t="t" r="r" b="b"/>
              <a:pathLst>
                <a:path w="1005839" h="297179">
                  <a:moveTo>
                    <a:pt x="965200" y="297180"/>
                  </a:moveTo>
                  <a:lnTo>
                    <a:pt x="816609" y="297180"/>
                  </a:lnTo>
                </a:path>
                <a:path w="1005839" h="297179">
                  <a:moveTo>
                    <a:pt x="1005839" y="0"/>
                  </a:moveTo>
                  <a:lnTo>
                    <a:pt x="816609" y="0"/>
                  </a:lnTo>
                </a:path>
                <a:path w="1005839" h="297179">
                  <a:moveTo>
                    <a:pt x="115569" y="33019"/>
                  </a:moveTo>
                  <a:lnTo>
                    <a:pt x="0" y="33019"/>
                  </a:lnTo>
                </a:path>
                <a:path w="1005839" h="297179">
                  <a:moveTo>
                    <a:pt x="0" y="33019"/>
                  </a:moveTo>
                  <a:lnTo>
                    <a:pt x="0" y="148589"/>
                  </a:lnTo>
                </a:path>
              </a:pathLst>
            </a:custGeom>
            <a:ln w="16510">
              <a:solidFill>
                <a:srgbClr val="000000"/>
              </a:solidFill>
            </a:ln>
          </p:spPr>
          <p:txBody>
            <a:bodyPr wrap="square" lIns="0" tIns="0" rIns="0" bIns="0" rtlCol="0"/>
            <a:lstStyle/>
            <a:p>
              <a:endParaRPr/>
            </a:p>
          </p:txBody>
        </p:sp>
        <p:sp>
          <p:nvSpPr>
            <p:cNvPr id="125" name="object 125"/>
            <p:cNvSpPr/>
            <p:nvPr/>
          </p:nvSpPr>
          <p:spPr>
            <a:xfrm>
              <a:off x="4443729" y="4827270"/>
              <a:ext cx="387350" cy="387350"/>
            </a:xfrm>
            <a:custGeom>
              <a:avLst/>
              <a:gdLst/>
              <a:ahLst/>
              <a:cxnLst/>
              <a:rect l="l" t="t" r="r" b="b"/>
              <a:pathLst>
                <a:path w="387350" h="387350">
                  <a:moveTo>
                    <a:pt x="0" y="0"/>
                  </a:moveTo>
                  <a:lnTo>
                    <a:pt x="387350" y="0"/>
                  </a:lnTo>
                  <a:lnTo>
                    <a:pt x="387350" y="387349"/>
                  </a:lnTo>
                  <a:lnTo>
                    <a:pt x="0" y="387349"/>
                  </a:lnTo>
                  <a:lnTo>
                    <a:pt x="0" y="0"/>
                  </a:lnTo>
                  <a:close/>
                </a:path>
              </a:pathLst>
            </a:custGeom>
            <a:ln w="24130">
              <a:solidFill>
                <a:srgbClr val="000000"/>
              </a:solidFill>
            </a:ln>
          </p:spPr>
          <p:txBody>
            <a:bodyPr wrap="square" lIns="0" tIns="0" rIns="0" bIns="0" rtlCol="0"/>
            <a:lstStyle/>
            <a:p>
              <a:endParaRPr/>
            </a:p>
          </p:txBody>
        </p:sp>
      </p:grpSp>
      <p:sp>
        <p:nvSpPr>
          <p:cNvPr id="126" name="object 126"/>
          <p:cNvSpPr txBox="1"/>
          <p:nvPr/>
        </p:nvSpPr>
        <p:spPr>
          <a:xfrm>
            <a:off x="1955801" y="4864100"/>
            <a:ext cx="1457325" cy="192360"/>
          </a:xfrm>
          <a:prstGeom prst="rect">
            <a:avLst/>
          </a:prstGeom>
        </p:spPr>
        <p:txBody>
          <a:bodyPr vert="horz" wrap="square" lIns="0" tIns="15240" rIns="0" bIns="0" rtlCol="0">
            <a:spAutoFit/>
          </a:bodyPr>
          <a:lstStyle/>
          <a:p>
            <a:pPr marL="12700">
              <a:spcBef>
                <a:spcPts val="120"/>
              </a:spcBef>
            </a:pPr>
            <a:r>
              <a:rPr sz="1150" b="1" spc="75" dirty="0">
                <a:latin typeface="Arial"/>
                <a:cs typeface="Arial"/>
              </a:rPr>
              <a:t>sub</a:t>
            </a:r>
            <a:r>
              <a:rPr sz="1150" b="1" spc="-10" dirty="0">
                <a:latin typeface="Arial"/>
                <a:cs typeface="Arial"/>
              </a:rPr>
              <a:t> </a:t>
            </a:r>
            <a:r>
              <a:rPr sz="1150" b="1" spc="5" dirty="0">
                <a:latin typeface="Arial"/>
                <a:cs typeface="Arial"/>
              </a:rPr>
              <a:t>$</a:t>
            </a:r>
            <a:r>
              <a:rPr sz="1150" b="1" spc="-200" dirty="0">
                <a:latin typeface="Arial"/>
                <a:cs typeface="Arial"/>
              </a:rPr>
              <a:t> </a:t>
            </a:r>
            <a:r>
              <a:rPr sz="1150" b="1" spc="30" dirty="0">
                <a:latin typeface="Arial"/>
                <a:cs typeface="Arial"/>
              </a:rPr>
              <a:t>r8</a:t>
            </a:r>
            <a:r>
              <a:rPr sz="1150" b="1" spc="-200" dirty="0">
                <a:latin typeface="Arial"/>
                <a:cs typeface="Arial"/>
              </a:rPr>
              <a:t> </a:t>
            </a:r>
            <a:r>
              <a:rPr sz="1150" b="1" dirty="0">
                <a:latin typeface="Arial"/>
                <a:cs typeface="Arial"/>
              </a:rPr>
              <a:t>,</a:t>
            </a:r>
            <a:r>
              <a:rPr sz="1150" b="1" spc="245" dirty="0">
                <a:latin typeface="Arial"/>
                <a:cs typeface="Arial"/>
              </a:rPr>
              <a:t> </a:t>
            </a:r>
            <a:r>
              <a:rPr sz="1150" b="1" spc="5" dirty="0">
                <a:latin typeface="Arial"/>
                <a:cs typeface="Arial"/>
              </a:rPr>
              <a:t>$</a:t>
            </a:r>
            <a:r>
              <a:rPr sz="1150" b="1" spc="-200" dirty="0">
                <a:latin typeface="Arial"/>
                <a:cs typeface="Arial"/>
              </a:rPr>
              <a:t> </a:t>
            </a:r>
            <a:r>
              <a:rPr sz="1150" b="1" spc="35" dirty="0">
                <a:latin typeface="Arial"/>
                <a:cs typeface="Arial"/>
              </a:rPr>
              <a:t>r9</a:t>
            </a:r>
            <a:r>
              <a:rPr sz="1150" b="1" spc="-195" dirty="0">
                <a:latin typeface="Arial"/>
                <a:cs typeface="Arial"/>
              </a:rPr>
              <a:t> </a:t>
            </a:r>
            <a:r>
              <a:rPr sz="1150" b="1" dirty="0">
                <a:latin typeface="Arial"/>
                <a:cs typeface="Arial"/>
              </a:rPr>
              <a:t>,</a:t>
            </a:r>
            <a:r>
              <a:rPr sz="1150" b="1" spc="240" dirty="0">
                <a:latin typeface="Arial"/>
                <a:cs typeface="Arial"/>
              </a:rPr>
              <a:t> </a:t>
            </a:r>
            <a:r>
              <a:rPr sz="1150" b="1" spc="5" dirty="0">
                <a:latin typeface="Arial"/>
                <a:cs typeface="Arial"/>
              </a:rPr>
              <a:t>$</a:t>
            </a:r>
            <a:r>
              <a:rPr sz="1150" b="1" spc="-190" dirty="0">
                <a:latin typeface="Arial"/>
                <a:cs typeface="Arial"/>
              </a:rPr>
              <a:t> </a:t>
            </a:r>
            <a:r>
              <a:rPr sz="1150" b="1" spc="70" dirty="0">
                <a:latin typeface="Arial"/>
                <a:cs typeface="Arial"/>
              </a:rPr>
              <a:t>r10</a:t>
            </a:r>
            <a:endParaRPr sz="1150">
              <a:latin typeface="Arial"/>
              <a:cs typeface="Arial"/>
            </a:endParaRPr>
          </a:p>
        </p:txBody>
      </p:sp>
      <p:sp>
        <p:nvSpPr>
          <p:cNvPr id="127" name="object 127"/>
          <p:cNvSpPr txBox="1"/>
          <p:nvPr/>
        </p:nvSpPr>
        <p:spPr>
          <a:xfrm>
            <a:off x="6103621" y="4913629"/>
            <a:ext cx="25971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IM</a:t>
            </a:r>
            <a:endParaRPr sz="900">
              <a:latin typeface="Arial"/>
              <a:cs typeface="Arial"/>
            </a:endParaRPr>
          </a:p>
        </p:txBody>
      </p:sp>
      <p:sp>
        <p:nvSpPr>
          <p:cNvPr id="128" name="object 128"/>
          <p:cNvSpPr txBox="1"/>
          <p:nvPr/>
        </p:nvSpPr>
        <p:spPr>
          <a:xfrm>
            <a:off x="6911340" y="4913629"/>
            <a:ext cx="288290" cy="152606"/>
          </a:xfrm>
          <a:prstGeom prst="rect">
            <a:avLst/>
          </a:prstGeom>
        </p:spPr>
        <p:txBody>
          <a:bodyPr vert="horz" wrap="square" lIns="0" tIns="13970" rIns="0" bIns="0" rtlCol="0">
            <a:spAutoFit/>
          </a:bodyPr>
          <a:lstStyle/>
          <a:p>
            <a:pPr marL="12700">
              <a:spcBef>
                <a:spcPts val="110"/>
              </a:spcBef>
            </a:pPr>
            <a:r>
              <a:rPr sz="900" b="1" spc="65" dirty="0">
                <a:latin typeface="Arial"/>
                <a:cs typeface="Arial"/>
              </a:rPr>
              <a:t>R</a:t>
            </a:r>
            <a:r>
              <a:rPr sz="900" b="1" spc="40" dirty="0">
                <a:latin typeface="Arial"/>
                <a:cs typeface="Arial"/>
              </a:rPr>
              <a:t>E</a:t>
            </a:r>
            <a:r>
              <a:rPr sz="900" b="1" spc="5" dirty="0">
                <a:latin typeface="Arial"/>
                <a:cs typeface="Arial"/>
              </a:rPr>
              <a:t>G</a:t>
            </a:r>
            <a:endParaRPr sz="900">
              <a:latin typeface="Arial"/>
              <a:cs typeface="Arial"/>
            </a:endParaRPr>
          </a:p>
        </p:txBody>
      </p:sp>
      <p:sp>
        <p:nvSpPr>
          <p:cNvPr id="129" name="object 129"/>
          <p:cNvSpPr txBox="1"/>
          <p:nvPr/>
        </p:nvSpPr>
        <p:spPr>
          <a:xfrm>
            <a:off x="7827010" y="4913629"/>
            <a:ext cx="257175"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A</a:t>
            </a:r>
            <a:r>
              <a:rPr sz="900" b="1" spc="-40" dirty="0">
                <a:latin typeface="Arial"/>
                <a:cs typeface="Arial"/>
              </a:rPr>
              <a:t>L</a:t>
            </a:r>
            <a:r>
              <a:rPr sz="900" b="1" spc="5" dirty="0">
                <a:latin typeface="Arial"/>
                <a:cs typeface="Arial"/>
              </a:rPr>
              <a:t>U</a:t>
            </a:r>
            <a:endParaRPr sz="900">
              <a:latin typeface="Arial"/>
              <a:cs typeface="Arial"/>
            </a:endParaRPr>
          </a:p>
        </p:txBody>
      </p:sp>
      <p:sp>
        <p:nvSpPr>
          <p:cNvPr id="130" name="object 130"/>
          <p:cNvSpPr txBox="1"/>
          <p:nvPr/>
        </p:nvSpPr>
        <p:spPr>
          <a:xfrm>
            <a:off x="8597900" y="4823143"/>
            <a:ext cx="462280" cy="243655"/>
          </a:xfrm>
          <a:prstGeom prst="rect">
            <a:avLst/>
          </a:prstGeom>
          <a:ln w="24130">
            <a:solidFill>
              <a:srgbClr val="000000"/>
            </a:solidFill>
          </a:ln>
        </p:spPr>
        <p:txBody>
          <a:bodyPr vert="horz" wrap="square" lIns="0" tIns="104139" rIns="0" bIns="0" rtlCol="0">
            <a:spAutoFit/>
          </a:bodyPr>
          <a:lstStyle/>
          <a:p>
            <a:pPr marL="148590">
              <a:spcBef>
                <a:spcPts val="819"/>
              </a:spcBef>
            </a:pPr>
            <a:r>
              <a:rPr sz="900" b="1" spc="40" dirty="0">
                <a:latin typeface="Arial"/>
                <a:cs typeface="Arial"/>
              </a:rPr>
              <a:t>DM</a:t>
            </a:r>
            <a:endParaRPr sz="900">
              <a:latin typeface="Arial"/>
              <a:cs typeface="Arial"/>
            </a:endParaRPr>
          </a:p>
        </p:txBody>
      </p:sp>
      <p:grpSp>
        <p:nvGrpSpPr>
          <p:cNvPr id="131" name="object 131"/>
          <p:cNvGrpSpPr/>
          <p:nvPr/>
        </p:nvGrpSpPr>
        <p:grpSpPr>
          <a:xfrm>
            <a:off x="9340215" y="4815204"/>
            <a:ext cx="548640" cy="411480"/>
            <a:chOff x="7816215" y="4815204"/>
            <a:chExt cx="548640" cy="411480"/>
          </a:xfrm>
        </p:grpSpPr>
        <p:sp>
          <p:nvSpPr>
            <p:cNvPr id="132" name="object 132"/>
            <p:cNvSpPr/>
            <p:nvPr/>
          </p:nvSpPr>
          <p:spPr>
            <a:xfrm>
              <a:off x="7964170" y="4827269"/>
              <a:ext cx="388620" cy="387350"/>
            </a:xfrm>
            <a:custGeom>
              <a:avLst/>
              <a:gdLst/>
              <a:ahLst/>
              <a:cxnLst/>
              <a:rect l="l" t="t" r="r" b="b"/>
              <a:pathLst>
                <a:path w="388620" h="387350">
                  <a:moveTo>
                    <a:pt x="0" y="0"/>
                  </a:moveTo>
                  <a:lnTo>
                    <a:pt x="388620" y="0"/>
                  </a:lnTo>
                  <a:lnTo>
                    <a:pt x="388620" y="387349"/>
                  </a:lnTo>
                  <a:lnTo>
                    <a:pt x="0" y="387349"/>
                  </a:lnTo>
                  <a:lnTo>
                    <a:pt x="0" y="0"/>
                  </a:lnTo>
                  <a:close/>
                </a:path>
              </a:pathLst>
            </a:custGeom>
            <a:ln w="24130">
              <a:solidFill>
                <a:srgbClr val="000000"/>
              </a:solidFill>
            </a:ln>
          </p:spPr>
          <p:txBody>
            <a:bodyPr wrap="square" lIns="0" tIns="0" rIns="0" bIns="0" rtlCol="0"/>
            <a:lstStyle/>
            <a:p>
              <a:endParaRPr/>
            </a:p>
          </p:txBody>
        </p:sp>
        <p:sp>
          <p:nvSpPr>
            <p:cNvPr id="133" name="object 133"/>
            <p:cNvSpPr/>
            <p:nvPr/>
          </p:nvSpPr>
          <p:spPr>
            <a:xfrm>
              <a:off x="7824470" y="5025389"/>
              <a:ext cx="148590" cy="0"/>
            </a:xfrm>
            <a:custGeom>
              <a:avLst/>
              <a:gdLst/>
              <a:ahLst/>
              <a:cxnLst/>
              <a:rect l="l" t="t" r="r" b="b"/>
              <a:pathLst>
                <a:path w="148590">
                  <a:moveTo>
                    <a:pt x="148589" y="0"/>
                  </a:moveTo>
                  <a:lnTo>
                    <a:pt x="0" y="0"/>
                  </a:lnTo>
                </a:path>
              </a:pathLst>
            </a:custGeom>
            <a:ln w="16510">
              <a:solidFill>
                <a:srgbClr val="000000"/>
              </a:solidFill>
            </a:ln>
          </p:spPr>
          <p:txBody>
            <a:bodyPr wrap="square" lIns="0" tIns="0" rIns="0" bIns="0" rtlCol="0"/>
            <a:lstStyle/>
            <a:p>
              <a:endParaRPr/>
            </a:p>
          </p:txBody>
        </p:sp>
      </p:grpSp>
      <p:sp>
        <p:nvSpPr>
          <p:cNvPr id="134" name="object 134"/>
          <p:cNvSpPr txBox="1"/>
          <p:nvPr/>
        </p:nvSpPr>
        <p:spPr>
          <a:xfrm>
            <a:off x="9479915" y="4823143"/>
            <a:ext cx="260350" cy="243655"/>
          </a:xfrm>
          <a:prstGeom prst="rect">
            <a:avLst/>
          </a:prstGeom>
          <a:solidFill>
            <a:srgbClr val="FFCC99"/>
          </a:solidFill>
        </p:spPr>
        <p:txBody>
          <a:bodyPr vert="horz" wrap="square" lIns="0" tIns="104139" rIns="0" bIns="0" rtlCol="0">
            <a:spAutoFit/>
          </a:bodyPr>
          <a:lstStyle/>
          <a:p>
            <a:pPr marL="74930">
              <a:spcBef>
                <a:spcPts val="819"/>
              </a:spcBef>
            </a:pPr>
            <a:r>
              <a:rPr sz="900" b="1" spc="65" dirty="0">
                <a:latin typeface="Arial"/>
                <a:cs typeface="Arial"/>
              </a:rPr>
              <a:t>R</a:t>
            </a:r>
            <a:r>
              <a:rPr sz="900" b="1" dirty="0">
                <a:latin typeface="Arial"/>
                <a:cs typeface="Arial"/>
              </a:rPr>
              <a:t>E</a:t>
            </a:r>
            <a:endParaRPr sz="900">
              <a:latin typeface="Arial"/>
              <a:cs typeface="Arial"/>
            </a:endParaRPr>
          </a:p>
        </p:txBody>
      </p:sp>
      <p:sp>
        <p:nvSpPr>
          <p:cNvPr id="135" name="object 135"/>
          <p:cNvSpPr txBox="1"/>
          <p:nvPr/>
        </p:nvSpPr>
        <p:spPr>
          <a:xfrm>
            <a:off x="9715970" y="4913629"/>
            <a:ext cx="11557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G</a:t>
            </a:r>
            <a:endParaRPr sz="900">
              <a:latin typeface="Arial"/>
              <a:cs typeface="Arial"/>
            </a:endParaRPr>
          </a:p>
        </p:txBody>
      </p:sp>
      <p:grpSp>
        <p:nvGrpSpPr>
          <p:cNvPr id="136" name="object 136"/>
          <p:cNvGrpSpPr/>
          <p:nvPr/>
        </p:nvGrpSpPr>
        <p:grpSpPr>
          <a:xfrm>
            <a:off x="5686426" y="2028826"/>
            <a:ext cx="3674110" cy="3486150"/>
            <a:chOff x="4162426" y="2028826"/>
            <a:chExt cx="3674110" cy="3486150"/>
          </a:xfrm>
        </p:grpSpPr>
        <p:sp>
          <p:nvSpPr>
            <p:cNvPr id="137" name="object 137"/>
            <p:cNvSpPr/>
            <p:nvPr/>
          </p:nvSpPr>
          <p:spPr>
            <a:xfrm>
              <a:off x="6604000" y="5025389"/>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38" name="object 138"/>
            <p:cNvSpPr/>
            <p:nvPr/>
          </p:nvSpPr>
          <p:spPr>
            <a:xfrm>
              <a:off x="4988559" y="4638039"/>
              <a:ext cx="165100" cy="725170"/>
            </a:xfrm>
            <a:custGeom>
              <a:avLst/>
              <a:gdLst/>
              <a:ahLst/>
              <a:cxnLst/>
              <a:rect l="l" t="t" r="r" b="b"/>
              <a:pathLst>
                <a:path w="165100" h="725170">
                  <a:moveTo>
                    <a:pt x="165100" y="0"/>
                  </a:moveTo>
                  <a:lnTo>
                    <a:pt x="0" y="0"/>
                  </a:lnTo>
                  <a:lnTo>
                    <a:pt x="0" y="725170"/>
                  </a:lnTo>
                  <a:lnTo>
                    <a:pt x="165100" y="725170"/>
                  </a:lnTo>
                  <a:lnTo>
                    <a:pt x="165100" y="0"/>
                  </a:lnTo>
                  <a:close/>
                </a:path>
              </a:pathLst>
            </a:custGeom>
            <a:solidFill>
              <a:srgbClr val="FF9966"/>
            </a:solidFill>
          </p:spPr>
          <p:txBody>
            <a:bodyPr wrap="square" lIns="0" tIns="0" rIns="0" bIns="0" rtlCol="0"/>
            <a:lstStyle/>
            <a:p>
              <a:endParaRPr/>
            </a:p>
          </p:txBody>
        </p:sp>
        <p:sp>
          <p:nvSpPr>
            <p:cNvPr id="139" name="object 139"/>
            <p:cNvSpPr/>
            <p:nvPr/>
          </p:nvSpPr>
          <p:spPr>
            <a:xfrm>
              <a:off x="4988559" y="4638039"/>
              <a:ext cx="163830" cy="725170"/>
            </a:xfrm>
            <a:custGeom>
              <a:avLst/>
              <a:gdLst/>
              <a:ahLst/>
              <a:cxnLst/>
              <a:rect l="l" t="t" r="r" b="b"/>
              <a:pathLst>
                <a:path w="163829" h="725170">
                  <a:moveTo>
                    <a:pt x="0" y="0"/>
                  </a:moveTo>
                  <a:lnTo>
                    <a:pt x="163829" y="0"/>
                  </a:lnTo>
                  <a:lnTo>
                    <a:pt x="163829" y="725170"/>
                  </a:lnTo>
                  <a:lnTo>
                    <a:pt x="0" y="725170"/>
                  </a:lnTo>
                  <a:lnTo>
                    <a:pt x="0" y="0"/>
                  </a:lnTo>
                  <a:close/>
                </a:path>
              </a:pathLst>
            </a:custGeom>
            <a:ln w="24130">
              <a:solidFill>
                <a:srgbClr val="000000"/>
              </a:solidFill>
            </a:ln>
          </p:spPr>
          <p:txBody>
            <a:bodyPr wrap="square" lIns="0" tIns="0" rIns="0" bIns="0" rtlCol="0"/>
            <a:lstStyle/>
            <a:p>
              <a:endParaRPr/>
            </a:p>
          </p:txBody>
        </p:sp>
        <p:sp>
          <p:nvSpPr>
            <p:cNvPr id="140" name="object 140"/>
            <p:cNvSpPr/>
            <p:nvPr/>
          </p:nvSpPr>
          <p:spPr>
            <a:xfrm>
              <a:off x="5713729" y="5025389"/>
              <a:ext cx="165100" cy="0"/>
            </a:xfrm>
            <a:custGeom>
              <a:avLst/>
              <a:gdLst/>
              <a:ahLst/>
              <a:cxnLst/>
              <a:rect l="l" t="t" r="r" b="b"/>
              <a:pathLst>
                <a:path w="165100">
                  <a:moveTo>
                    <a:pt x="0" y="0"/>
                  </a:moveTo>
                  <a:lnTo>
                    <a:pt x="165100" y="0"/>
                  </a:lnTo>
                </a:path>
              </a:pathLst>
            </a:custGeom>
            <a:ln w="16510">
              <a:solidFill>
                <a:srgbClr val="000000"/>
              </a:solidFill>
            </a:ln>
          </p:spPr>
          <p:txBody>
            <a:bodyPr wrap="square" lIns="0" tIns="0" rIns="0" bIns="0" rtlCol="0"/>
            <a:lstStyle/>
            <a:p>
              <a:endParaRPr/>
            </a:p>
          </p:txBody>
        </p:sp>
        <p:sp>
          <p:nvSpPr>
            <p:cNvPr id="141" name="object 141"/>
            <p:cNvSpPr/>
            <p:nvPr/>
          </p:nvSpPr>
          <p:spPr>
            <a:xfrm>
              <a:off x="5878829" y="467867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142" name="object 142"/>
            <p:cNvSpPr/>
            <p:nvPr/>
          </p:nvSpPr>
          <p:spPr>
            <a:xfrm>
              <a:off x="5878829" y="4678679"/>
              <a:ext cx="163830" cy="717550"/>
            </a:xfrm>
            <a:custGeom>
              <a:avLst/>
              <a:gdLst/>
              <a:ahLst/>
              <a:cxnLst/>
              <a:rect l="l" t="t" r="r" b="b"/>
              <a:pathLst>
                <a:path w="163829" h="717550">
                  <a:moveTo>
                    <a:pt x="0" y="0"/>
                  </a:moveTo>
                  <a:lnTo>
                    <a:pt x="163830" y="0"/>
                  </a:lnTo>
                  <a:lnTo>
                    <a:pt x="163830" y="717550"/>
                  </a:lnTo>
                  <a:lnTo>
                    <a:pt x="0" y="717550"/>
                  </a:lnTo>
                  <a:lnTo>
                    <a:pt x="0" y="0"/>
                  </a:lnTo>
                  <a:close/>
                </a:path>
              </a:pathLst>
            </a:custGeom>
            <a:ln w="24130">
              <a:solidFill>
                <a:srgbClr val="000000"/>
              </a:solidFill>
            </a:ln>
          </p:spPr>
          <p:txBody>
            <a:bodyPr wrap="square" lIns="0" tIns="0" rIns="0" bIns="0" rtlCol="0"/>
            <a:lstStyle/>
            <a:p>
              <a:endParaRPr/>
            </a:p>
          </p:txBody>
        </p:sp>
        <p:sp>
          <p:nvSpPr>
            <p:cNvPr id="143" name="object 143"/>
            <p:cNvSpPr/>
            <p:nvPr/>
          </p:nvSpPr>
          <p:spPr>
            <a:xfrm>
              <a:off x="6043929" y="5025389"/>
              <a:ext cx="1038860" cy="148590"/>
            </a:xfrm>
            <a:custGeom>
              <a:avLst/>
              <a:gdLst/>
              <a:ahLst/>
              <a:cxnLst/>
              <a:rect l="l" t="t" r="r" b="b"/>
              <a:pathLst>
                <a:path w="1038859" h="148589">
                  <a:moveTo>
                    <a:pt x="189230" y="148590"/>
                  </a:moveTo>
                  <a:lnTo>
                    <a:pt x="0" y="148590"/>
                  </a:lnTo>
                </a:path>
                <a:path w="1038859" h="148589">
                  <a:moveTo>
                    <a:pt x="1038860" y="0"/>
                  </a:moveTo>
                  <a:lnTo>
                    <a:pt x="890270" y="0"/>
                  </a:lnTo>
                </a:path>
              </a:pathLst>
            </a:custGeom>
            <a:ln w="16510">
              <a:solidFill>
                <a:srgbClr val="000000"/>
              </a:solidFill>
            </a:ln>
          </p:spPr>
          <p:txBody>
            <a:bodyPr wrap="square" lIns="0" tIns="0" rIns="0" bIns="0" rtlCol="0"/>
            <a:lstStyle/>
            <a:p>
              <a:endParaRPr/>
            </a:p>
          </p:txBody>
        </p:sp>
        <p:sp>
          <p:nvSpPr>
            <p:cNvPr id="144" name="object 144"/>
            <p:cNvSpPr/>
            <p:nvPr/>
          </p:nvSpPr>
          <p:spPr>
            <a:xfrm>
              <a:off x="6769100" y="4678679"/>
              <a:ext cx="165100" cy="717550"/>
            </a:xfrm>
            <a:custGeom>
              <a:avLst/>
              <a:gdLst/>
              <a:ahLst/>
              <a:cxnLst/>
              <a:rect l="l" t="t" r="r" b="b"/>
              <a:pathLst>
                <a:path w="165100" h="717550">
                  <a:moveTo>
                    <a:pt x="165100" y="0"/>
                  </a:moveTo>
                  <a:lnTo>
                    <a:pt x="0" y="0"/>
                  </a:lnTo>
                  <a:lnTo>
                    <a:pt x="0" y="717550"/>
                  </a:lnTo>
                  <a:lnTo>
                    <a:pt x="165100" y="717550"/>
                  </a:lnTo>
                  <a:lnTo>
                    <a:pt x="165100" y="0"/>
                  </a:lnTo>
                  <a:close/>
                </a:path>
              </a:pathLst>
            </a:custGeom>
            <a:solidFill>
              <a:srgbClr val="FF9966"/>
            </a:solidFill>
          </p:spPr>
          <p:txBody>
            <a:bodyPr wrap="square" lIns="0" tIns="0" rIns="0" bIns="0" rtlCol="0"/>
            <a:lstStyle/>
            <a:p>
              <a:endParaRPr/>
            </a:p>
          </p:txBody>
        </p:sp>
        <p:sp>
          <p:nvSpPr>
            <p:cNvPr id="145" name="object 145"/>
            <p:cNvSpPr/>
            <p:nvPr/>
          </p:nvSpPr>
          <p:spPr>
            <a:xfrm>
              <a:off x="6769100" y="4678679"/>
              <a:ext cx="165100" cy="717550"/>
            </a:xfrm>
            <a:custGeom>
              <a:avLst/>
              <a:gdLst/>
              <a:ahLst/>
              <a:cxnLst/>
              <a:rect l="l" t="t" r="r" b="b"/>
              <a:pathLst>
                <a:path w="165100" h="717550">
                  <a:moveTo>
                    <a:pt x="0" y="0"/>
                  </a:moveTo>
                  <a:lnTo>
                    <a:pt x="165100" y="0"/>
                  </a:lnTo>
                  <a:lnTo>
                    <a:pt x="165100" y="717550"/>
                  </a:lnTo>
                  <a:lnTo>
                    <a:pt x="0" y="717550"/>
                  </a:lnTo>
                  <a:lnTo>
                    <a:pt x="0" y="0"/>
                  </a:lnTo>
                  <a:close/>
                </a:path>
              </a:pathLst>
            </a:custGeom>
            <a:ln w="24130">
              <a:solidFill>
                <a:srgbClr val="000000"/>
              </a:solidFill>
            </a:ln>
          </p:spPr>
          <p:txBody>
            <a:bodyPr wrap="square" lIns="0" tIns="0" rIns="0" bIns="0" rtlCol="0"/>
            <a:lstStyle/>
            <a:p>
              <a:endParaRPr/>
            </a:p>
          </p:txBody>
        </p:sp>
        <p:sp>
          <p:nvSpPr>
            <p:cNvPr id="146" name="object 146"/>
            <p:cNvSpPr/>
            <p:nvPr/>
          </p:nvSpPr>
          <p:spPr>
            <a:xfrm>
              <a:off x="7007860" y="5025389"/>
              <a:ext cx="594360" cy="297180"/>
            </a:xfrm>
            <a:custGeom>
              <a:avLst/>
              <a:gdLst/>
              <a:ahLst/>
              <a:cxnLst/>
              <a:rect l="l" t="t" r="r" b="b"/>
              <a:pathLst>
                <a:path w="594359" h="297179">
                  <a:moveTo>
                    <a:pt x="0" y="0"/>
                  </a:moveTo>
                  <a:lnTo>
                    <a:pt x="0" y="297180"/>
                  </a:lnTo>
                </a:path>
                <a:path w="594359" h="297179">
                  <a:moveTo>
                    <a:pt x="594360" y="297180"/>
                  </a:moveTo>
                  <a:lnTo>
                    <a:pt x="0" y="297180"/>
                  </a:lnTo>
                </a:path>
              </a:pathLst>
            </a:custGeom>
            <a:ln w="16510">
              <a:solidFill>
                <a:srgbClr val="000000"/>
              </a:solidFill>
            </a:ln>
          </p:spPr>
          <p:txBody>
            <a:bodyPr wrap="square" lIns="0" tIns="0" rIns="0" bIns="0" rtlCol="0"/>
            <a:lstStyle/>
            <a:p>
              <a:endParaRPr/>
            </a:p>
          </p:txBody>
        </p:sp>
        <p:sp>
          <p:nvSpPr>
            <p:cNvPr id="147" name="object 147"/>
            <p:cNvSpPr/>
            <p:nvPr/>
          </p:nvSpPr>
          <p:spPr>
            <a:xfrm>
              <a:off x="7527290" y="5025389"/>
              <a:ext cx="132080" cy="0"/>
            </a:xfrm>
            <a:custGeom>
              <a:avLst/>
              <a:gdLst/>
              <a:ahLst/>
              <a:cxnLst/>
              <a:rect l="l" t="t" r="r" b="b"/>
              <a:pathLst>
                <a:path w="132079">
                  <a:moveTo>
                    <a:pt x="0" y="0"/>
                  </a:moveTo>
                  <a:lnTo>
                    <a:pt x="132079" y="0"/>
                  </a:lnTo>
                </a:path>
              </a:pathLst>
            </a:custGeom>
            <a:ln w="16510">
              <a:solidFill>
                <a:srgbClr val="000000"/>
              </a:solidFill>
            </a:ln>
          </p:spPr>
          <p:txBody>
            <a:bodyPr wrap="square" lIns="0" tIns="0" rIns="0" bIns="0" rtlCol="0"/>
            <a:lstStyle/>
            <a:p>
              <a:endParaRPr/>
            </a:p>
          </p:txBody>
        </p:sp>
        <p:sp>
          <p:nvSpPr>
            <p:cNvPr id="148" name="object 148"/>
            <p:cNvSpPr/>
            <p:nvPr/>
          </p:nvSpPr>
          <p:spPr>
            <a:xfrm>
              <a:off x="7602220" y="5132069"/>
              <a:ext cx="0" cy="190500"/>
            </a:xfrm>
            <a:custGeom>
              <a:avLst/>
              <a:gdLst/>
              <a:ahLst/>
              <a:cxnLst/>
              <a:rect l="l" t="t" r="r" b="b"/>
              <a:pathLst>
                <a:path h="190500">
                  <a:moveTo>
                    <a:pt x="0" y="0"/>
                  </a:moveTo>
                  <a:lnTo>
                    <a:pt x="0" y="190499"/>
                  </a:lnTo>
                </a:path>
              </a:pathLst>
            </a:custGeom>
            <a:ln w="16510">
              <a:solidFill>
                <a:srgbClr val="000000"/>
              </a:solidFill>
            </a:ln>
          </p:spPr>
          <p:txBody>
            <a:bodyPr wrap="square" lIns="0" tIns="0" rIns="0" bIns="0" rtlCol="0"/>
            <a:lstStyle/>
            <a:p>
              <a:endParaRPr/>
            </a:p>
          </p:txBody>
        </p:sp>
        <p:sp>
          <p:nvSpPr>
            <p:cNvPr id="149" name="object 149"/>
            <p:cNvSpPr/>
            <p:nvPr/>
          </p:nvSpPr>
          <p:spPr>
            <a:xfrm>
              <a:off x="7602220" y="5132069"/>
              <a:ext cx="57150" cy="0"/>
            </a:xfrm>
            <a:custGeom>
              <a:avLst/>
              <a:gdLst/>
              <a:ahLst/>
              <a:cxnLst/>
              <a:rect l="l" t="t" r="r" b="b"/>
              <a:pathLst>
                <a:path w="57150">
                  <a:moveTo>
                    <a:pt x="0" y="0"/>
                  </a:moveTo>
                  <a:lnTo>
                    <a:pt x="57150" y="0"/>
                  </a:lnTo>
                </a:path>
              </a:pathLst>
            </a:custGeom>
            <a:ln w="16510">
              <a:solidFill>
                <a:srgbClr val="000000"/>
              </a:solidFill>
            </a:ln>
          </p:spPr>
          <p:txBody>
            <a:bodyPr wrap="square" lIns="0" tIns="0" rIns="0" bIns="0" rtlCol="0"/>
            <a:lstStyle/>
            <a:p>
              <a:endParaRPr/>
            </a:p>
          </p:txBody>
        </p:sp>
        <p:sp>
          <p:nvSpPr>
            <p:cNvPr id="150" name="object 150"/>
            <p:cNvSpPr/>
            <p:nvPr/>
          </p:nvSpPr>
          <p:spPr>
            <a:xfrm>
              <a:off x="7659370" y="4712969"/>
              <a:ext cx="165100" cy="725170"/>
            </a:xfrm>
            <a:custGeom>
              <a:avLst/>
              <a:gdLst/>
              <a:ahLst/>
              <a:cxnLst/>
              <a:rect l="l" t="t" r="r" b="b"/>
              <a:pathLst>
                <a:path w="165100" h="725170">
                  <a:moveTo>
                    <a:pt x="165100" y="0"/>
                  </a:moveTo>
                  <a:lnTo>
                    <a:pt x="0" y="0"/>
                  </a:lnTo>
                  <a:lnTo>
                    <a:pt x="0" y="725169"/>
                  </a:lnTo>
                  <a:lnTo>
                    <a:pt x="165100" y="725169"/>
                  </a:lnTo>
                  <a:lnTo>
                    <a:pt x="165100" y="0"/>
                  </a:lnTo>
                  <a:close/>
                </a:path>
              </a:pathLst>
            </a:custGeom>
            <a:solidFill>
              <a:srgbClr val="FF9966"/>
            </a:solidFill>
          </p:spPr>
          <p:txBody>
            <a:bodyPr wrap="square" lIns="0" tIns="0" rIns="0" bIns="0" rtlCol="0"/>
            <a:lstStyle/>
            <a:p>
              <a:endParaRPr/>
            </a:p>
          </p:txBody>
        </p:sp>
        <p:sp>
          <p:nvSpPr>
            <p:cNvPr id="151" name="object 151"/>
            <p:cNvSpPr/>
            <p:nvPr/>
          </p:nvSpPr>
          <p:spPr>
            <a:xfrm>
              <a:off x="7659370" y="4711700"/>
              <a:ext cx="165100" cy="725170"/>
            </a:xfrm>
            <a:custGeom>
              <a:avLst/>
              <a:gdLst/>
              <a:ahLst/>
              <a:cxnLst/>
              <a:rect l="l" t="t" r="r" b="b"/>
              <a:pathLst>
                <a:path w="165100" h="725170">
                  <a:moveTo>
                    <a:pt x="0" y="0"/>
                  </a:moveTo>
                  <a:lnTo>
                    <a:pt x="165100" y="0"/>
                  </a:lnTo>
                  <a:lnTo>
                    <a:pt x="165100" y="725169"/>
                  </a:lnTo>
                  <a:lnTo>
                    <a:pt x="0" y="725169"/>
                  </a:lnTo>
                  <a:lnTo>
                    <a:pt x="0" y="0"/>
                  </a:lnTo>
                  <a:close/>
                </a:path>
              </a:pathLst>
            </a:custGeom>
            <a:ln w="24130">
              <a:solidFill>
                <a:srgbClr val="000000"/>
              </a:solidFill>
            </a:ln>
          </p:spPr>
          <p:txBody>
            <a:bodyPr wrap="square" lIns="0" tIns="0" rIns="0" bIns="0" rtlCol="0"/>
            <a:lstStyle/>
            <a:p>
              <a:endParaRPr/>
            </a:p>
          </p:txBody>
        </p:sp>
        <p:sp>
          <p:nvSpPr>
            <p:cNvPr id="152" name="object 152"/>
            <p:cNvSpPr/>
            <p:nvPr/>
          </p:nvSpPr>
          <p:spPr>
            <a:xfrm>
              <a:off x="4190999" y="2028826"/>
              <a:ext cx="1060450" cy="3486150"/>
            </a:xfrm>
            <a:custGeom>
              <a:avLst/>
              <a:gdLst/>
              <a:ahLst/>
              <a:cxnLst/>
              <a:rect l="l" t="t" r="r" b="b"/>
              <a:pathLst>
                <a:path w="1060450" h="3486150">
                  <a:moveTo>
                    <a:pt x="529589" y="28573"/>
                  </a:moveTo>
                  <a:lnTo>
                    <a:pt x="578404" y="30770"/>
                  </a:lnTo>
                  <a:lnTo>
                    <a:pt x="625665" y="37243"/>
                  </a:lnTo>
                  <a:lnTo>
                    <a:pt x="671193" y="47808"/>
                  </a:lnTo>
                  <a:lnTo>
                    <a:pt x="714805" y="62285"/>
                  </a:lnTo>
                  <a:lnTo>
                    <a:pt x="756321" y="80492"/>
                  </a:lnTo>
                  <a:lnTo>
                    <a:pt x="795557" y="102248"/>
                  </a:lnTo>
                  <a:lnTo>
                    <a:pt x="832334" y="127370"/>
                  </a:lnTo>
                  <a:lnTo>
                    <a:pt x="866470" y="155679"/>
                  </a:lnTo>
                  <a:lnTo>
                    <a:pt x="897783" y="186992"/>
                  </a:lnTo>
                  <a:lnTo>
                    <a:pt x="926092" y="221128"/>
                  </a:lnTo>
                  <a:lnTo>
                    <a:pt x="951215" y="257905"/>
                  </a:lnTo>
                  <a:lnTo>
                    <a:pt x="972970" y="297141"/>
                  </a:lnTo>
                  <a:lnTo>
                    <a:pt x="991177" y="338657"/>
                  </a:lnTo>
                  <a:lnTo>
                    <a:pt x="1005654" y="382269"/>
                  </a:lnTo>
                  <a:lnTo>
                    <a:pt x="1016219" y="427797"/>
                  </a:lnTo>
                  <a:lnTo>
                    <a:pt x="1022692" y="475058"/>
                  </a:lnTo>
                  <a:lnTo>
                    <a:pt x="1024889" y="523873"/>
                  </a:lnTo>
                  <a:lnTo>
                    <a:pt x="1022692" y="572687"/>
                  </a:lnTo>
                  <a:lnTo>
                    <a:pt x="1016219" y="619948"/>
                  </a:lnTo>
                  <a:lnTo>
                    <a:pt x="1005654" y="665476"/>
                  </a:lnTo>
                  <a:lnTo>
                    <a:pt x="991177" y="709088"/>
                  </a:lnTo>
                  <a:lnTo>
                    <a:pt x="972970" y="750604"/>
                  </a:lnTo>
                  <a:lnTo>
                    <a:pt x="951215" y="789840"/>
                  </a:lnTo>
                  <a:lnTo>
                    <a:pt x="926092" y="826617"/>
                  </a:lnTo>
                  <a:lnTo>
                    <a:pt x="897783" y="860753"/>
                  </a:lnTo>
                  <a:lnTo>
                    <a:pt x="866470" y="892066"/>
                  </a:lnTo>
                  <a:lnTo>
                    <a:pt x="832334" y="920375"/>
                  </a:lnTo>
                  <a:lnTo>
                    <a:pt x="795557" y="945498"/>
                  </a:lnTo>
                  <a:lnTo>
                    <a:pt x="756321" y="967253"/>
                  </a:lnTo>
                  <a:lnTo>
                    <a:pt x="714805" y="985460"/>
                  </a:lnTo>
                  <a:lnTo>
                    <a:pt x="671193" y="999937"/>
                  </a:lnTo>
                  <a:lnTo>
                    <a:pt x="625665" y="1010503"/>
                  </a:lnTo>
                  <a:lnTo>
                    <a:pt x="578404" y="1016975"/>
                  </a:lnTo>
                  <a:lnTo>
                    <a:pt x="529589" y="1019173"/>
                  </a:lnTo>
                  <a:lnTo>
                    <a:pt x="480775" y="1016975"/>
                  </a:lnTo>
                  <a:lnTo>
                    <a:pt x="433514" y="1010503"/>
                  </a:lnTo>
                  <a:lnTo>
                    <a:pt x="387986" y="999937"/>
                  </a:lnTo>
                  <a:lnTo>
                    <a:pt x="344374" y="985460"/>
                  </a:lnTo>
                  <a:lnTo>
                    <a:pt x="302858" y="967253"/>
                  </a:lnTo>
                  <a:lnTo>
                    <a:pt x="263622" y="945498"/>
                  </a:lnTo>
                  <a:lnTo>
                    <a:pt x="226845" y="920375"/>
                  </a:lnTo>
                  <a:lnTo>
                    <a:pt x="192709" y="892066"/>
                  </a:lnTo>
                  <a:lnTo>
                    <a:pt x="161396" y="860753"/>
                  </a:lnTo>
                  <a:lnTo>
                    <a:pt x="133087" y="826617"/>
                  </a:lnTo>
                  <a:lnTo>
                    <a:pt x="107964" y="789840"/>
                  </a:lnTo>
                  <a:lnTo>
                    <a:pt x="86209" y="750604"/>
                  </a:lnTo>
                  <a:lnTo>
                    <a:pt x="68002" y="709088"/>
                  </a:lnTo>
                  <a:lnTo>
                    <a:pt x="53525" y="665476"/>
                  </a:lnTo>
                  <a:lnTo>
                    <a:pt x="42960" y="619948"/>
                  </a:lnTo>
                  <a:lnTo>
                    <a:pt x="36487" y="572687"/>
                  </a:lnTo>
                  <a:lnTo>
                    <a:pt x="34289" y="523873"/>
                  </a:lnTo>
                  <a:lnTo>
                    <a:pt x="36487" y="475058"/>
                  </a:lnTo>
                  <a:lnTo>
                    <a:pt x="42960" y="427797"/>
                  </a:lnTo>
                  <a:lnTo>
                    <a:pt x="53525" y="382269"/>
                  </a:lnTo>
                  <a:lnTo>
                    <a:pt x="68002" y="338657"/>
                  </a:lnTo>
                  <a:lnTo>
                    <a:pt x="86209" y="297141"/>
                  </a:lnTo>
                  <a:lnTo>
                    <a:pt x="107964" y="257905"/>
                  </a:lnTo>
                  <a:lnTo>
                    <a:pt x="133087" y="221128"/>
                  </a:lnTo>
                  <a:lnTo>
                    <a:pt x="161396" y="186992"/>
                  </a:lnTo>
                  <a:lnTo>
                    <a:pt x="192709" y="155679"/>
                  </a:lnTo>
                  <a:lnTo>
                    <a:pt x="226845" y="127370"/>
                  </a:lnTo>
                  <a:lnTo>
                    <a:pt x="263622" y="102248"/>
                  </a:lnTo>
                  <a:lnTo>
                    <a:pt x="302858" y="80492"/>
                  </a:lnTo>
                  <a:lnTo>
                    <a:pt x="344374" y="62285"/>
                  </a:lnTo>
                  <a:lnTo>
                    <a:pt x="387986" y="47808"/>
                  </a:lnTo>
                  <a:lnTo>
                    <a:pt x="433514" y="37243"/>
                  </a:lnTo>
                  <a:lnTo>
                    <a:pt x="480775" y="30770"/>
                  </a:lnTo>
                  <a:lnTo>
                    <a:pt x="529589" y="28573"/>
                  </a:lnTo>
                  <a:close/>
                </a:path>
                <a:path w="1060450" h="3486150">
                  <a:moveTo>
                    <a:pt x="34289" y="0"/>
                  </a:moveTo>
                  <a:lnTo>
                    <a:pt x="34289" y="57146"/>
                  </a:lnTo>
                </a:path>
                <a:path w="1060450" h="3486150">
                  <a:moveTo>
                    <a:pt x="1024889" y="990600"/>
                  </a:moveTo>
                  <a:lnTo>
                    <a:pt x="1024889" y="1047746"/>
                  </a:lnTo>
                </a:path>
                <a:path w="1060450" h="3486150">
                  <a:moveTo>
                    <a:pt x="495300" y="2466973"/>
                  </a:moveTo>
                  <a:lnTo>
                    <a:pt x="544114" y="2469170"/>
                  </a:lnTo>
                  <a:lnTo>
                    <a:pt x="591375" y="2475643"/>
                  </a:lnTo>
                  <a:lnTo>
                    <a:pt x="636903" y="2486208"/>
                  </a:lnTo>
                  <a:lnTo>
                    <a:pt x="680515" y="2500685"/>
                  </a:lnTo>
                  <a:lnTo>
                    <a:pt x="722031" y="2518892"/>
                  </a:lnTo>
                  <a:lnTo>
                    <a:pt x="761267" y="2540648"/>
                  </a:lnTo>
                  <a:lnTo>
                    <a:pt x="798044" y="2565770"/>
                  </a:lnTo>
                  <a:lnTo>
                    <a:pt x="832180" y="2594079"/>
                  </a:lnTo>
                  <a:lnTo>
                    <a:pt x="863493" y="2625392"/>
                  </a:lnTo>
                  <a:lnTo>
                    <a:pt x="891802" y="2659528"/>
                  </a:lnTo>
                  <a:lnTo>
                    <a:pt x="916925" y="2696305"/>
                  </a:lnTo>
                  <a:lnTo>
                    <a:pt x="938680" y="2735541"/>
                  </a:lnTo>
                  <a:lnTo>
                    <a:pt x="956887" y="2777057"/>
                  </a:lnTo>
                  <a:lnTo>
                    <a:pt x="971364" y="2820669"/>
                  </a:lnTo>
                  <a:lnTo>
                    <a:pt x="981929" y="2866197"/>
                  </a:lnTo>
                  <a:lnTo>
                    <a:pt x="988402" y="2913458"/>
                  </a:lnTo>
                  <a:lnTo>
                    <a:pt x="990600" y="2962273"/>
                  </a:lnTo>
                  <a:lnTo>
                    <a:pt x="988402" y="3011087"/>
                  </a:lnTo>
                  <a:lnTo>
                    <a:pt x="981929" y="3058348"/>
                  </a:lnTo>
                  <a:lnTo>
                    <a:pt x="971364" y="3103876"/>
                  </a:lnTo>
                  <a:lnTo>
                    <a:pt x="956887" y="3147488"/>
                  </a:lnTo>
                  <a:lnTo>
                    <a:pt x="938680" y="3189004"/>
                  </a:lnTo>
                  <a:lnTo>
                    <a:pt x="916925" y="3228240"/>
                  </a:lnTo>
                  <a:lnTo>
                    <a:pt x="891802" y="3265017"/>
                  </a:lnTo>
                  <a:lnTo>
                    <a:pt x="863493" y="3299153"/>
                  </a:lnTo>
                  <a:lnTo>
                    <a:pt x="832180" y="3330466"/>
                  </a:lnTo>
                  <a:lnTo>
                    <a:pt x="798044" y="3358775"/>
                  </a:lnTo>
                  <a:lnTo>
                    <a:pt x="761267" y="3383898"/>
                  </a:lnTo>
                  <a:lnTo>
                    <a:pt x="722031" y="3405653"/>
                  </a:lnTo>
                  <a:lnTo>
                    <a:pt x="680515" y="3423860"/>
                  </a:lnTo>
                  <a:lnTo>
                    <a:pt x="636903" y="3438337"/>
                  </a:lnTo>
                  <a:lnTo>
                    <a:pt x="591375" y="3448903"/>
                  </a:lnTo>
                  <a:lnTo>
                    <a:pt x="544114" y="3455375"/>
                  </a:lnTo>
                  <a:lnTo>
                    <a:pt x="495300" y="3457573"/>
                  </a:lnTo>
                  <a:lnTo>
                    <a:pt x="446287" y="3455375"/>
                  </a:lnTo>
                  <a:lnTo>
                    <a:pt x="398875" y="3448903"/>
                  </a:lnTo>
                  <a:lnTo>
                    <a:pt x="353240" y="3438337"/>
                  </a:lnTo>
                  <a:lnTo>
                    <a:pt x="309559" y="3423860"/>
                  </a:lnTo>
                  <a:lnTo>
                    <a:pt x="268010" y="3405653"/>
                  </a:lnTo>
                  <a:lnTo>
                    <a:pt x="228769" y="3383898"/>
                  </a:lnTo>
                  <a:lnTo>
                    <a:pt x="192012" y="3358775"/>
                  </a:lnTo>
                  <a:lnTo>
                    <a:pt x="157916" y="3330466"/>
                  </a:lnTo>
                  <a:lnTo>
                    <a:pt x="126659" y="3299153"/>
                  </a:lnTo>
                  <a:lnTo>
                    <a:pt x="98417" y="3265017"/>
                  </a:lnTo>
                  <a:lnTo>
                    <a:pt x="73367" y="3228240"/>
                  </a:lnTo>
                  <a:lnTo>
                    <a:pt x="51686" y="3189004"/>
                  </a:lnTo>
                  <a:lnTo>
                    <a:pt x="33550" y="3147488"/>
                  </a:lnTo>
                  <a:lnTo>
                    <a:pt x="19137" y="3103876"/>
                  </a:lnTo>
                  <a:lnTo>
                    <a:pt x="8623" y="3058348"/>
                  </a:lnTo>
                  <a:lnTo>
                    <a:pt x="2185" y="3011087"/>
                  </a:lnTo>
                  <a:lnTo>
                    <a:pt x="0" y="2962273"/>
                  </a:lnTo>
                  <a:lnTo>
                    <a:pt x="2185" y="2913458"/>
                  </a:lnTo>
                  <a:lnTo>
                    <a:pt x="8623" y="2866197"/>
                  </a:lnTo>
                  <a:lnTo>
                    <a:pt x="19137" y="2820669"/>
                  </a:lnTo>
                  <a:lnTo>
                    <a:pt x="33550" y="2777057"/>
                  </a:lnTo>
                  <a:lnTo>
                    <a:pt x="51686" y="2735541"/>
                  </a:lnTo>
                  <a:lnTo>
                    <a:pt x="73367" y="2696305"/>
                  </a:lnTo>
                  <a:lnTo>
                    <a:pt x="98417" y="2659528"/>
                  </a:lnTo>
                  <a:lnTo>
                    <a:pt x="126659" y="2625392"/>
                  </a:lnTo>
                  <a:lnTo>
                    <a:pt x="157916" y="2594079"/>
                  </a:lnTo>
                  <a:lnTo>
                    <a:pt x="192012" y="2565770"/>
                  </a:lnTo>
                  <a:lnTo>
                    <a:pt x="228769" y="2540648"/>
                  </a:lnTo>
                  <a:lnTo>
                    <a:pt x="268010" y="2518892"/>
                  </a:lnTo>
                  <a:lnTo>
                    <a:pt x="309559" y="2500685"/>
                  </a:lnTo>
                  <a:lnTo>
                    <a:pt x="353240" y="2486208"/>
                  </a:lnTo>
                  <a:lnTo>
                    <a:pt x="398875" y="2475643"/>
                  </a:lnTo>
                  <a:lnTo>
                    <a:pt x="446287" y="2469170"/>
                  </a:lnTo>
                  <a:lnTo>
                    <a:pt x="495300" y="2466973"/>
                  </a:lnTo>
                  <a:close/>
                </a:path>
                <a:path w="1060450" h="3486150">
                  <a:moveTo>
                    <a:pt x="0" y="2438400"/>
                  </a:moveTo>
                  <a:lnTo>
                    <a:pt x="0" y="2495546"/>
                  </a:lnTo>
                </a:path>
                <a:path w="1060450" h="3486150">
                  <a:moveTo>
                    <a:pt x="990600" y="3429000"/>
                  </a:moveTo>
                  <a:lnTo>
                    <a:pt x="990600" y="3486146"/>
                  </a:lnTo>
                </a:path>
                <a:path w="1060450" h="3486150">
                  <a:moveTo>
                    <a:pt x="990600" y="2962273"/>
                  </a:moveTo>
                  <a:lnTo>
                    <a:pt x="1010968" y="2919626"/>
                  </a:lnTo>
                  <a:lnTo>
                    <a:pt x="1019667" y="2868965"/>
                  </a:lnTo>
                  <a:lnTo>
                    <a:pt x="1027418" y="2801099"/>
                  </a:lnTo>
                  <a:lnTo>
                    <a:pt x="1030948" y="2761265"/>
                  </a:lnTo>
                  <a:lnTo>
                    <a:pt x="1034253" y="2717791"/>
                  </a:lnTo>
                  <a:lnTo>
                    <a:pt x="1037336" y="2670898"/>
                  </a:lnTo>
                  <a:lnTo>
                    <a:pt x="1040203" y="2620807"/>
                  </a:lnTo>
                  <a:lnTo>
                    <a:pt x="1042857" y="2567738"/>
                  </a:lnTo>
                  <a:lnTo>
                    <a:pt x="1045301" y="2511912"/>
                  </a:lnTo>
                  <a:lnTo>
                    <a:pt x="1047540" y="2453549"/>
                  </a:lnTo>
                  <a:lnTo>
                    <a:pt x="1049578" y="2392870"/>
                  </a:lnTo>
                  <a:lnTo>
                    <a:pt x="1051418" y="2330095"/>
                  </a:lnTo>
                  <a:lnTo>
                    <a:pt x="1053066" y="2265445"/>
                  </a:lnTo>
                  <a:lnTo>
                    <a:pt x="1054523" y="2199141"/>
                  </a:lnTo>
                  <a:lnTo>
                    <a:pt x="1055796" y="2131403"/>
                  </a:lnTo>
                  <a:lnTo>
                    <a:pt x="1056886" y="2062452"/>
                  </a:lnTo>
                  <a:lnTo>
                    <a:pt x="1057800" y="1992508"/>
                  </a:lnTo>
                  <a:lnTo>
                    <a:pt x="1058539" y="1921792"/>
                  </a:lnTo>
                  <a:lnTo>
                    <a:pt x="1059110" y="1850525"/>
                  </a:lnTo>
                  <a:lnTo>
                    <a:pt x="1059514" y="1778927"/>
                  </a:lnTo>
                  <a:lnTo>
                    <a:pt x="1059757" y="1707218"/>
                  </a:lnTo>
                  <a:lnTo>
                    <a:pt x="1059843" y="1635620"/>
                  </a:lnTo>
                  <a:lnTo>
                    <a:pt x="1059774" y="1564353"/>
                  </a:lnTo>
                  <a:lnTo>
                    <a:pt x="1059556" y="1493637"/>
                  </a:lnTo>
                  <a:lnTo>
                    <a:pt x="1059192" y="1423693"/>
                  </a:lnTo>
                  <a:lnTo>
                    <a:pt x="1058686" y="1354742"/>
                  </a:lnTo>
                  <a:lnTo>
                    <a:pt x="1058042" y="1287004"/>
                  </a:lnTo>
                  <a:lnTo>
                    <a:pt x="1057265" y="1220700"/>
                  </a:lnTo>
                  <a:lnTo>
                    <a:pt x="1056357" y="1156050"/>
                  </a:lnTo>
                  <a:lnTo>
                    <a:pt x="1055324" y="1093276"/>
                  </a:lnTo>
                  <a:lnTo>
                    <a:pt x="1054168" y="1032596"/>
                  </a:lnTo>
                  <a:lnTo>
                    <a:pt x="1052895" y="974233"/>
                  </a:lnTo>
                  <a:lnTo>
                    <a:pt x="1051507" y="918407"/>
                  </a:lnTo>
                  <a:lnTo>
                    <a:pt x="1050009" y="865338"/>
                  </a:lnTo>
                  <a:lnTo>
                    <a:pt x="1048405" y="815247"/>
                  </a:lnTo>
                  <a:lnTo>
                    <a:pt x="1046699" y="768354"/>
                  </a:lnTo>
                  <a:lnTo>
                    <a:pt x="1044895" y="724880"/>
                  </a:lnTo>
                  <a:lnTo>
                    <a:pt x="1042996" y="685047"/>
                  </a:lnTo>
                  <a:lnTo>
                    <a:pt x="1038932" y="617180"/>
                  </a:lnTo>
                  <a:lnTo>
                    <a:pt x="1034538" y="566519"/>
                  </a:lnTo>
                  <a:lnTo>
                    <a:pt x="1027400" y="526648"/>
                  </a:lnTo>
                  <a:lnTo>
                    <a:pt x="1024889" y="523873"/>
                  </a:lnTo>
                </a:path>
              </a:pathLst>
            </a:custGeom>
            <a:ln w="57146">
              <a:solidFill>
                <a:srgbClr val="0136BB"/>
              </a:solidFill>
            </a:ln>
          </p:spPr>
          <p:txBody>
            <a:bodyPr wrap="square" lIns="0" tIns="0" rIns="0" bIns="0" rtlCol="0"/>
            <a:lstStyle/>
            <a:p>
              <a:endParaRPr/>
            </a:p>
          </p:txBody>
        </p:sp>
      </p:grpSp>
      <p:sp>
        <p:nvSpPr>
          <p:cNvPr id="153" name="object 153"/>
          <p:cNvSpPr txBox="1"/>
          <p:nvPr/>
        </p:nvSpPr>
        <p:spPr>
          <a:xfrm>
            <a:off x="9583419" y="1944370"/>
            <a:ext cx="328930" cy="152606"/>
          </a:xfrm>
          <a:prstGeom prst="rect">
            <a:avLst/>
          </a:prstGeom>
        </p:spPr>
        <p:txBody>
          <a:bodyPr vert="horz" wrap="square" lIns="0" tIns="13970" rIns="0" bIns="0" rtlCol="0">
            <a:spAutoFit/>
          </a:bodyPr>
          <a:lstStyle/>
          <a:p>
            <a:pPr marL="12700">
              <a:spcBef>
                <a:spcPts val="110"/>
              </a:spcBef>
            </a:pPr>
            <a:r>
              <a:rPr sz="900" b="1" spc="5" dirty="0">
                <a:latin typeface="Arial"/>
                <a:cs typeface="Arial"/>
              </a:rPr>
              <a:t>C C</a:t>
            </a:r>
            <a:r>
              <a:rPr sz="900" b="1" spc="-20" dirty="0">
                <a:latin typeface="Arial"/>
                <a:cs typeface="Arial"/>
              </a:rPr>
              <a:t> </a:t>
            </a:r>
            <a:r>
              <a:rPr sz="900" b="1" dirty="0">
                <a:latin typeface="Arial"/>
                <a:cs typeface="Arial"/>
              </a:rPr>
              <a:t>8</a:t>
            </a:r>
            <a:endParaRPr sz="900">
              <a:latin typeface="Arial"/>
              <a:cs typeface="Arial"/>
            </a:endParaRPr>
          </a:p>
        </p:txBody>
      </p:sp>
      <p:sp>
        <p:nvSpPr>
          <p:cNvPr id="154" name="object 154"/>
          <p:cNvSpPr txBox="1"/>
          <p:nvPr/>
        </p:nvSpPr>
        <p:spPr>
          <a:xfrm>
            <a:off x="8538209" y="2547620"/>
            <a:ext cx="1955800" cy="299720"/>
          </a:xfrm>
          <a:prstGeom prst="rect">
            <a:avLst/>
          </a:prstGeom>
        </p:spPr>
        <p:txBody>
          <a:bodyPr vert="horz" wrap="square" lIns="0" tIns="12700" rIns="0" bIns="0" rtlCol="0">
            <a:spAutoFit/>
          </a:bodyPr>
          <a:lstStyle/>
          <a:p>
            <a:pPr marL="12700">
              <a:spcBef>
                <a:spcPts val="100"/>
              </a:spcBef>
            </a:pPr>
            <a:r>
              <a:rPr b="1" spc="70" dirty="0">
                <a:solidFill>
                  <a:srgbClr val="3333CC"/>
                </a:solidFill>
                <a:latin typeface="Arial"/>
                <a:cs typeface="Arial"/>
              </a:rPr>
              <a:t>Memory</a:t>
            </a:r>
            <a:r>
              <a:rPr b="1" spc="180" dirty="0">
                <a:solidFill>
                  <a:srgbClr val="3333CC"/>
                </a:solidFill>
                <a:latin typeface="Arial"/>
                <a:cs typeface="Arial"/>
              </a:rPr>
              <a:t> </a:t>
            </a:r>
            <a:r>
              <a:rPr b="1" spc="45" dirty="0">
                <a:solidFill>
                  <a:srgbClr val="3333CC"/>
                </a:solidFill>
                <a:latin typeface="Arial"/>
                <a:cs typeface="Arial"/>
              </a:rPr>
              <a:t>Conflict</a:t>
            </a:r>
            <a:endParaRPr>
              <a:latin typeface="Arial"/>
              <a:cs typeface="Arial"/>
            </a:endParaRPr>
          </a:p>
        </p:txBody>
      </p:sp>
    </p:spTree>
    <p:extLst>
      <p:ext uri="{BB962C8B-B14F-4D97-AF65-F5344CB8AC3E}">
        <p14:creationId xmlns:p14="http://schemas.microsoft.com/office/powerpoint/2010/main" val="2126839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8990" y="352763"/>
            <a:ext cx="4753611" cy="689932"/>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Structural</a:t>
            </a:r>
            <a:r>
              <a:rPr lang="en-IN" spc="-5" dirty="0">
                <a:solidFill>
                  <a:srgbClr val="0136BB"/>
                </a:solidFill>
              </a:rPr>
              <a:t> </a:t>
            </a:r>
            <a:r>
              <a:rPr lang="en-IN" spc="-10" dirty="0">
                <a:solidFill>
                  <a:srgbClr val="0136BB"/>
                </a:solidFill>
              </a:rPr>
              <a:t>Hazards</a:t>
            </a:r>
            <a:endParaRPr spc="-10" dirty="0">
              <a:solidFill>
                <a:srgbClr val="0136BB"/>
              </a:solidFill>
            </a:endParaRPr>
          </a:p>
        </p:txBody>
      </p:sp>
      <p:sp>
        <p:nvSpPr>
          <p:cNvPr id="3" name="object 3"/>
          <p:cNvSpPr txBox="1"/>
          <p:nvPr/>
        </p:nvSpPr>
        <p:spPr>
          <a:xfrm>
            <a:off x="2439669" y="1375409"/>
            <a:ext cx="4262120" cy="330200"/>
          </a:xfrm>
          <a:prstGeom prst="rect">
            <a:avLst/>
          </a:prstGeom>
        </p:spPr>
        <p:txBody>
          <a:bodyPr vert="horz" wrap="square" lIns="0" tIns="12700" rIns="0" bIns="0" rtlCol="0">
            <a:spAutoFit/>
          </a:bodyPr>
          <a:lstStyle/>
          <a:p>
            <a:pPr marL="12700">
              <a:spcBef>
                <a:spcPts val="100"/>
              </a:spcBef>
            </a:pPr>
            <a:r>
              <a:rPr sz="2000" b="1" spc="-5" dirty="0">
                <a:solidFill>
                  <a:srgbClr val="0136BB"/>
                </a:solidFill>
                <a:latin typeface="Arial"/>
                <a:cs typeface="Arial"/>
              </a:rPr>
              <a:t>Some common </a:t>
            </a:r>
            <a:r>
              <a:rPr sz="2000" b="1" dirty="0">
                <a:solidFill>
                  <a:srgbClr val="0136BB"/>
                </a:solidFill>
                <a:latin typeface="Arial"/>
                <a:cs typeface="Arial"/>
              </a:rPr>
              <a:t>Structural</a:t>
            </a:r>
            <a:r>
              <a:rPr sz="2000" b="1" spc="-90" dirty="0">
                <a:solidFill>
                  <a:srgbClr val="0136BB"/>
                </a:solidFill>
                <a:latin typeface="Arial"/>
                <a:cs typeface="Arial"/>
              </a:rPr>
              <a:t> </a:t>
            </a:r>
            <a:r>
              <a:rPr sz="2000" b="1" dirty="0">
                <a:solidFill>
                  <a:srgbClr val="0136BB"/>
                </a:solidFill>
                <a:latin typeface="Arial"/>
                <a:cs typeface="Arial"/>
              </a:rPr>
              <a:t>Hazards:</a:t>
            </a:r>
            <a:endParaRPr sz="2000">
              <a:latin typeface="Arial"/>
              <a:cs typeface="Arial"/>
            </a:endParaRPr>
          </a:p>
        </p:txBody>
      </p:sp>
      <p:sp>
        <p:nvSpPr>
          <p:cNvPr id="4" name="object 4"/>
          <p:cNvSpPr txBox="1"/>
          <p:nvPr/>
        </p:nvSpPr>
        <p:spPr>
          <a:xfrm>
            <a:off x="2439670" y="2393950"/>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5" name="object 5"/>
          <p:cNvSpPr txBox="1"/>
          <p:nvPr/>
        </p:nvSpPr>
        <p:spPr>
          <a:xfrm>
            <a:off x="2439670" y="3277870"/>
            <a:ext cx="114935" cy="330200"/>
          </a:xfrm>
          <a:prstGeom prst="rect">
            <a:avLst/>
          </a:prstGeom>
        </p:spPr>
        <p:txBody>
          <a:bodyPr vert="horz" wrap="square" lIns="0" tIns="12700" rIns="0" bIns="0" rtlCol="0">
            <a:spAutoFit/>
          </a:bodyPr>
          <a:lstStyle/>
          <a:p>
            <a:pPr marL="12700">
              <a:spcBef>
                <a:spcPts val="100"/>
              </a:spcBef>
            </a:pPr>
            <a:r>
              <a:rPr sz="2000" dirty="0">
                <a:latin typeface="Arial"/>
                <a:cs typeface="Arial"/>
              </a:rPr>
              <a:t>•</a:t>
            </a:r>
            <a:endParaRPr sz="2000">
              <a:latin typeface="Arial"/>
              <a:cs typeface="Arial"/>
            </a:endParaRPr>
          </a:p>
        </p:txBody>
      </p:sp>
      <p:sp>
        <p:nvSpPr>
          <p:cNvPr id="6" name="object 6"/>
          <p:cNvSpPr txBox="1"/>
          <p:nvPr/>
        </p:nvSpPr>
        <p:spPr>
          <a:xfrm>
            <a:off x="1059366" y="1681478"/>
            <a:ext cx="10415239" cy="2180084"/>
          </a:xfrm>
          <a:prstGeom prst="rect">
            <a:avLst/>
          </a:prstGeom>
        </p:spPr>
        <p:txBody>
          <a:bodyPr vert="horz" wrap="square" lIns="0" tIns="76200" rIns="0" bIns="0" rtlCol="0">
            <a:spAutoFit/>
          </a:bodyPr>
          <a:lstStyle/>
          <a:p>
            <a:pPr marL="298450" indent="-285750">
              <a:spcBef>
                <a:spcPts val="600"/>
              </a:spcBef>
              <a:buFont typeface="Arial"/>
              <a:buChar char="•"/>
              <a:tabLst>
                <a:tab pos="297815" algn="l"/>
                <a:tab pos="298450" algn="l"/>
              </a:tabLst>
            </a:pPr>
            <a:r>
              <a:rPr sz="2000" b="1" spc="-5" dirty="0">
                <a:latin typeface="Arial"/>
                <a:cs typeface="Arial"/>
              </a:rPr>
              <a:t>Memory:</a:t>
            </a:r>
            <a:endParaRPr lang="x-none" sz="2000" dirty="0">
              <a:latin typeface="Arial"/>
              <a:cs typeface="Arial"/>
            </a:endParaRPr>
          </a:p>
          <a:p>
            <a:pPr marL="298450" indent="-285750">
              <a:spcBef>
                <a:spcPts val="600"/>
              </a:spcBef>
              <a:buFont typeface="Arial"/>
              <a:buChar char="•"/>
              <a:tabLst>
                <a:tab pos="297815" algn="l"/>
                <a:tab pos="298450" algn="l"/>
              </a:tabLst>
            </a:pPr>
            <a:r>
              <a:rPr sz="2000" b="1" spc="-5" dirty="0">
                <a:latin typeface="Arial"/>
                <a:cs typeface="Arial"/>
              </a:rPr>
              <a:t>Floating</a:t>
            </a:r>
            <a:r>
              <a:rPr sz="2000" b="1" spc="-10" dirty="0">
                <a:latin typeface="Arial"/>
                <a:cs typeface="Arial"/>
              </a:rPr>
              <a:t> </a:t>
            </a:r>
            <a:r>
              <a:rPr sz="2000" b="1" spc="-5" dirty="0">
                <a:latin typeface="Arial"/>
                <a:cs typeface="Arial"/>
              </a:rPr>
              <a:t>point:</a:t>
            </a:r>
            <a:endParaRPr sz="2000" dirty="0">
              <a:latin typeface="Arial"/>
              <a:cs typeface="Arial"/>
            </a:endParaRPr>
          </a:p>
          <a:p>
            <a:pPr marL="698500" marR="6350" lvl="1" indent="-228600">
              <a:lnSpc>
                <a:spcPts val="1720"/>
              </a:lnSpc>
              <a:spcBef>
                <a:spcPts val="625"/>
              </a:spcBef>
              <a:buFont typeface="Arial"/>
              <a:buChar char="–"/>
              <a:tabLst>
                <a:tab pos="698500" algn="l"/>
              </a:tabLst>
            </a:pPr>
            <a:r>
              <a:rPr sz="1600" b="1" spc="-5" dirty="0">
                <a:latin typeface="Arial"/>
                <a:cs typeface="Arial"/>
              </a:rPr>
              <a:t>Since many </a:t>
            </a:r>
            <a:r>
              <a:rPr sz="1600" b="1" spc="-10" dirty="0">
                <a:latin typeface="Arial"/>
                <a:cs typeface="Arial"/>
              </a:rPr>
              <a:t>floating </a:t>
            </a:r>
            <a:r>
              <a:rPr sz="1600" b="1" spc="-5" dirty="0">
                <a:latin typeface="Arial"/>
                <a:cs typeface="Arial"/>
              </a:rPr>
              <a:t>point instructions require </a:t>
            </a:r>
            <a:r>
              <a:rPr sz="1600" b="1" spc="-10" dirty="0">
                <a:latin typeface="Arial"/>
                <a:cs typeface="Arial"/>
              </a:rPr>
              <a:t>many cycles, </a:t>
            </a:r>
            <a:r>
              <a:rPr sz="1600" b="1" spc="-5" dirty="0">
                <a:latin typeface="Arial"/>
                <a:cs typeface="Arial"/>
              </a:rPr>
              <a:t>it’s easy for  </a:t>
            </a:r>
            <a:r>
              <a:rPr sz="1600" b="1" spc="-10" dirty="0">
                <a:latin typeface="Arial"/>
                <a:cs typeface="Arial"/>
              </a:rPr>
              <a:t>them to </a:t>
            </a:r>
            <a:r>
              <a:rPr sz="1600" b="1" spc="-5" dirty="0">
                <a:latin typeface="Arial"/>
                <a:cs typeface="Arial"/>
              </a:rPr>
              <a:t>interfere </a:t>
            </a:r>
            <a:r>
              <a:rPr sz="1600" b="1" dirty="0">
                <a:latin typeface="Arial"/>
                <a:cs typeface="Arial"/>
              </a:rPr>
              <a:t>with </a:t>
            </a:r>
            <a:r>
              <a:rPr sz="1600" b="1" spc="-5" dirty="0">
                <a:latin typeface="Arial"/>
                <a:cs typeface="Arial"/>
              </a:rPr>
              <a:t>each</a:t>
            </a:r>
            <a:r>
              <a:rPr sz="1600" b="1" spc="5" dirty="0">
                <a:latin typeface="Arial"/>
                <a:cs typeface="Arial"/>
              </a:rPr>
              <a:t> </a:t>
            </a:r>
            <a:r>
              <a:rPr sz="1600" b="1" spc="-10" dirty="0">
                <a:latin typeface="Arial"/>
                <a:cs typeface="Arial"/>
              </a:rPr>
              <a:t>other.</a:t>
            </a:r>
            <a:endParaRPr sz="1600" dirty="0">
              <a:latin typeface="Arial"/>
              <a:cs typeface="Arial"/>
            </a:endParaRPr>
          </a:p>
          <a:p>
            <a:pPr marL="298450" marR="13335">
              <a:lnSpc>
                <a:spcPts val="2160"/>
              </a:lnSpc>
              <a:spcBef>
                <a:spcPts val="755"/>
              </a:spcBef>
            </a:pPr>
            <a:r>
              <a:rPr sz="2000" b="1" spc="-5" dirty="0">
                <a:latin typeface="Arial"/>
                <a:cs typeface="Arial"/>
              </a:rPr>
              <a:t>Starting </a:t>
            </a:r>
            <a:r>
              <a:rPr sz="2000" b="1" dirty="0">
                <a:latin typeface="Arial"/>
                <a:cs typeface="Arial"/>
              </a:rPr>
              <a:t>up </a:t>
            </a:r>
            <a:r>
              <a:rPr sz="2000" b="1" spc="-5" dirty="0">
                <a:latin typeface="Arial"/>
                <a:cs typeface="Arial"/>
              </a:rPr>
              <a:t>more </a:t>
            </a:r>
            <a:r>
              <a:rPr sz="2000" b="1" dirty="0">
                <a:latin typeface="Arial"/>
                <a:cs typeface="Arial"/>
              </a:rPr>
              <a:t>of one </a:t>
            </a:r>
            <a:r>
              <a:rPr sz="2000" b="1" spc="-10" dirty="0">
                <a:latin typeface="Arial"/>
                <a:cs typeface="Arial"/>
              </a:rPr>
              <a:t>type </a:t>
            </a:r>
            <a:r>
              <a:rPr sz="2000" b="1" dirty="0">
                <a:latin typeface="Arial"/>
                <a:cs typeface="Arial"/>
              </a:rPr>
              <a:t>of </a:t>
            </a:r>
            <a:r>
              <a:rPr sz="2000" b="1" spc="-5" dirty="0">
                <a:latin typeface="Arial"/>
                <a:cs typeface="Arial"/>
              </a:rPr>
              <a:t>instruction </a:t>
            </a:r>
            <a:r>
              <a:rPr sz="2000" b="1" dirty="0">
                <a:latin typeface="Arial"/>
                <a:cs typeface="Arial"/>
              </a:rPr>
              <a:t>than </a:t>
            </a:r>
            <a:r>
              <a:rPr sz="2000" b="1" spc="-5" dirty="0">
                <a:latin typeface="Arial"/>
                <a:cs typeface="Arial"/>
              </a:rPr>
              <a:t>there are  resources.</a:t>
            </a:r>
            <a:endParaRPr sz="2000" dirty="0">
              <a:latin typeface="Arial"/>
              <a:cs typeface="Arial"/>
            </a:endParaRPr>
          </a:p>
          <a:p>
            <a:pPr marL="698500" marR="5080" lvl="1" indent="-228600">
              <a:lnSpc>
                <a:spcPts val="1730"/>
              </a:lnSpc>
              <a:spcBef>
                <a:spcPts val="585"/>
              </a:spcBef>
              <a:buFont typeface="Arial"/>
              <a:buChar char="–"/>
              <a:tabLst>
                <a:tab pos="698500" algn="l"/>
                <a:tab pos="1153795" algn="l"/>
                <a:tab pos="2161540" algn="l"/>
                <a:tab pos="2594610" algn="l"/>
                <a:tab pos="3518535" algn="l"/>
                <a:tab pos="3997325" algn="l"/>
                <a:tab pos="4879340" algn="l"/>
                <a:tab pos="5362575" algn="l"/>
                <a:tab pos="5902325" algn="l"/>
                <a:tab pos="6151245" algn="l"/>
                <a:tab pos="6633209" algn="l"/>
              </a:tabLst>
            </a:pPr>
            <a:r>
              <a:rPr sz="1600" b="1" spc="-10" dirty="0">
                <a:latin typeface="Arial"/>
                <a:cs typeface="Arial"/>
              </a:rPr>
              <a:t>Fo</a:t>
            </a:r>
            <a:r>
              <a:rPr sz="1600" b="1" dirty="0">
                <a:latin typeface="Arial"/>
                <a:cs typeface="Arial"/>
              </a:rPr>
              <a:t>r	</a:t>
            </a:r>
            <a:r>
              <a:rPr sz="1600" b="1" spc="-5" dirty="0">
                <a:latin typeface="Arial"/>
                <a:cs typeface="Arial"/>
              </a:rPr>
              <a:t>i</a:t>
            </a:r>
            <a:r>
              <a:rPr sz="1600" b="1" dirty="0">
                <a:latin typeface="Arial"/>
                <a:cs typeface="Arial"/>
              </a:rPr>
              <a:t>n</a:t>
            </a:r>
            <a:r>
              <a:rPr sz="1600" b="1" spc="-10" dirty="0">
                <a:latin typeface="Arial"/>
                <a:cs typeface="Arial"/>
              </a:rPr>
              <a:t>s</a:t>
            </a:r>
            <a:r>
              <a:rPr sz="1600" b="1" spc="-5" dirty="0">
                <a:latin typeface="Arial"/>
                <a:cs typeface="Arial"/>
              </a:rPr>
              <a:t>ta</a:t>
            </a:r>
            <a:r>
              <a:rPr sz="1600" b="1" spc="-10" dirty="0">
                <a:latin typeface="Arial"/>
                <a:cs typeface="Arial"/>
              </a:rPr>
              <a:t>n</a:t>
            </a:r>
            <a:r>
              <a:rPr sz="1600" b="1" spc="-5" dirty="0">
                <a:latin typeface="Arial"/>
                <a:cs typeface="Arial"/>
              </a:rPr>
              <a:t>ce</a:t>
            </a:r>
            <a:r>
              <a:rPr sz="1600" b="1" dirty="0">
                <a:latin typeface="Arial"/>
                <a:cs typeface="Arial"/>
              </a:rPr>
              <a:t>,	</a:t>
            </a:r>
            <a:r>
              <a:rPr sz="1600" b="1" spc="-5" dirty="0">
                <a:latin typeface="Arial"/>
                <a:cs typeface="Arial"/>
              </a:rPr>
              <a:t>t</a:t>
            </a:r>
            <a:r>
              <a:rPr sz="1600" b="1" spc="-10" dirty="0">
                <a:latin typeface="Arial"/>
                <a:cs typeface="Arial"/>
              </a:rPr>
              <a:t>h</a:t>
            </a:r>
            <a:r>
              <a:rPr sz="1600" b="1" dirty="0">
                <a:latin typeface="Arial"/>
                <a:cs typeface="Arial"/>
              </a:rPr>
              <a:t>e	P</a:t>
            </a:r>
            <a:r>
              <a:rPr sz="1600" b="1" spc="-60" dirty="0">
                <a:latin typeface="Arial"/>
                <a:cs typeface="Arial"/>
              </a:rPr>
              <a:t>A</a:t>
            </a:r>
            <a:r>
              <a:rPr sz="1600" b="1" spc="-5" dirty="0">
                <a:latin typeface="Arial"/>
                <a:cs typeface="Arial"/>
              </a:rPr>
              <a:t>-860</a:t>
            </a:r>
            <a:r>
              <a:rPr sz="1600" b="1" dirty="0">
                <a:latin typeface="Arial"/>
                <a:cs typeface="Arial"/>
              </a:rPr>
              <a:t>0	</a:t>
            </a:r>
            <a:r>
              <a:rPr sz="1600" b="1" spc="-5" dirty="0">
                <a:latin typeface="Arial"/>
                <a:cs typeface="Arial"/>
              </a:rPr>
              <a:t>c</a:t>
            </a:r>
            <a:r>
              <a:rPr sz="1600" b="1" spc="-10" dirty="0">
                <a:latin typeface="Arial"/>
                <a:cs typeface="Arial"/>
              </a:rPr>
              <a:t>a</a:t>
            </a:r>
            <a:r>
              <a:rPr sz="1600" b="1" dirty="0">
                <a:latin typeface="Arial"/>
                <a:cs typeface="Arial"/>
              </a:rPr>
              <a:t>n	</a:t>
            </a:r>
            <a:r>
              <a:rPr sz="1600" b="1" spc="-5" dirty="0">
                <a:latin typeface="Arial"/>
                <a:cs typeface="Arial"/>
              </a:rPr>
              <a:t>s</a:t>
            </a:r>
            <a:r>
              <a:rPr sz="1600" b="1" spc="-10" dirty="0">
                <a:latin typeface="Arial"/>
                <a:cs typeface="Arial"/>
              </a:rPr>
              <a:t>up</a:t>
            </a:r>
            <a:r>
              <a:rPr sz="1600" b="1" dirty="0">
                <a:latin typeface="Arial"/>
                <a:cs typeface="Arial"/>
              </a:rPr>
              <a:t>p</a:t>
            </a:r>
            <a:r>
              <a:rPr sz="1600" b="1" spc="-10" dirty="0">
                <a:latin typeface="Arial"/>
                <a:cs typeface="Arial"/>
              </a:rPr>
              <a:t>o</a:t>
            </a:r>
            <a:r>
              <a:rPr sz="1600" b="1" spc="-5" dirty="0">
                <a:latin typeface="Arial"/>
                <a:cs typeface="Arial"/>
              </a:rPr>
              <a:t>r</a:t>
            </a:r>
            <a:r>
              <a:rPr sz="1600" b="1" dirty="0">
                <a:latin typeface="Arial"/>
                <a:cs typeface="Arial"/>
              </a:rPr>
              <a:t>t	</a:t>
            </a:r>
            <a:r>
              <a:rPr sz="1600" b="1" spc="-5" dirty="0">
                <a:latin typeface="Arial"/>
                <a:cs typeface="Arial"/>
              </a:rPr>
              <a:t>t</a:t>
            </a:r>
            <a:r>
              <a:rPr sz="1600" b="1" spc="30" dirty="0">
                <a:latin typeface="Arial"/>
                <a:cs typeface="Arial"/>
              </a:rPr>
              <a:t>w</a:t>
            </a:r>
            <a:r>
              <a:rPr sz="1600" b="1" dirty="0">
                <a:latin typeface="Arial"/>
                <a:cs typeface="Arial"/>
              </a:rPr>
              <a:t>o	</a:t>
            </a:r>
            <a:r>
              <a:rPr sz="1600" b="1" spc="-60" dirty="0">
                <a:latin typeface="Arial"/>
                <a:cs typeface="Arial"/>
              </a:rPr>
              <a:t>A</a:t>
            </a:r>
            <a:r>
              <a:rPr sz="1600" b="1" spc="-10" dirty="0">
                <a:latin typeface="Arial"/>
                <a:cs typeface="Arial"/>
              </a:rPr>
              <a:t>L</a:t>
            </a:r>
            <a:r>
              <a:rPr sz="1600" b="1" dirty="0">
                <a:latin typeface="Arial"/>
                <a:cs typeface="Arial"/>
              </a:rPr>
              <a:t>U	+	</a:t>
            </a:r>
            <a:r>
              <a:rPr sz="1600" b="1" spc="-15" dirty="0">
                <a:latin typeface="Arial"/>
                <a:cs typeface="Arial"/>
              </a:rPr>
              <a:t>t</a:t>
            </a:r>
            <a:r>
              <a:rPr sz="1600" b="1" spc="40" dirty="0">
                <a:latin typeface="Arial"/>
                <a:cs typeface="Arial"/>
              </a:rPr>
              <a:t>w</a:t>
            </a:r>
            <a:r>
              <a:rPr sz="1600" b="1" dirty="0">
                <a:latin typeface="Arial"/>
                <a:cs typeface="Arial"/>
              </a:rPr>
              <a:t>o	l</a:t>
            </a:r>
            <a:r>
              <a:rPr sz="1600" b="1" spc="-10" dirty="0">
                <a:latin typeface="Arial"/>
                <a:cs typeface="Arial"/>
              </a:rPr>
              <a:t>o</a:t>
            </a:r>
            <a:r>
              <a:rPr sz="1600" b="1" spc="-5" dirty="0">
                <a:latin typeface="Arial"/>
                <a:cs typeface="Arial"/>
              </a:rPr>
              <a:t>a</a:t>
            </a:r>
            <a:r>
              <a:rPr sz="1600" b="1" spc="-10" dirty="0">
                <a:latin typeface="Arial"/>
                <a:cs typeface="Arial"/>
              </a:rPr>
              <a:t>d</a:t>
            </a:r>
            <a:r>
              <a:rPr sz="1600" b="1" spc="-5" dirty="0">
                <a:latin typeface="Arial"/>
                <a:cs typeface="Arial"/>
              </a:rPr>
              <a:t>/st</a:t>
            </a:r>
            <a:r>
              <a:rPr sz="1600" b="1" spc="-10" dirty="0">
                <a:latin typeface="Arial"/>
                <a:cs typeface="Arial"/>
              </a:rPr>
              <a:t>o</a:t>
            </a:r>
            <a:r>
              <a:rPr sz="1600" b="1" spc="5" dirty="0">
                <a:latin typeface="Arial"/>
                <a:cs typeface="Arial"/>
              </a:rPr>
              <a:t>r</a:t>
            </a:r>
            <a:r>
              <a:rPr sz="1600" b="1" dirty="0">
                <a:latin typeface="Arial"/>
                <a:cs typeface="Arial"/>
              </a:rPr>
              <a:t>e  </a:t>
            </a:r>
            <a:r>
              <a:rPr sz="1600" b="1" spc="-5" dirty="0">
                <a:latin typeface="Arial"/>
                <a:cs typeface="Arial"/>
              </a:rPr>
              <a:t>instructions per </a:t>
            </a:r>
            <a:r>
              <a:rPr sz="1600" b="1" spc="-15" dirty="0">
                <a:latin typeface="Arial"/>
                <a:cs typeface="Arial"/>
              </a:rPr>
              <a:t>cycle </a:t>
            </a:r>
            <a:r>
              <a:rPr sz="1600" b="1" dirty="0">
                <a:latin typeface="Arial"/>
                <a:cs typeface="Arial"/>
              </a:rPr>
              <a:t>- </a:t>
            </a:r>
            <a:r>
              <a:rPr sz="1600" b="1" spc="-5" dirty="0">
                <a:latin typeface="Arial"/>
                <a:cs typeface="Arial"/>
              </a:rPr>
              <a:t>that’s </a:t>
            </a:r>
            <a:r>
              <a:rPr sz="1600" b="1" spc="-10" dirty="0">
                <a:latin typeface="Arial"/>
                <a:cs typeface="Arial"/>
              </a:rPr>
              <a:t>how </a:t>
            </a:r>
            <a:r>
              <a:rPr sz="1600" b="1" spc="-5" dirty="0">
                <a:latin typeface="Arial"/>
                <a:cs typeface="Arial"/>
              </a:rPr>
              <a:t>much </a:t>
            </a:r>
            <a:r>
              <a:rPr sz="1600" b="1" dirty="0">
                <a:latin typeface="Arial"/>
                <a:cs typeface="Arial"/>
              </a:rPr>
              <a:t>hardware </a:t>
            </a:r>
            <a:r>
              <a:rPr sz="1600" b="1" spc="-5" dirty="0">
                <a:latin typeface="Arial"/>
                <a:cs typeface="Arial"/>
              </a:rPr>
              <a:t>it has </a:t>
            </a:r>
            <a:r>
              <a:rPr sz="1600" b="1" spc="-10" dirty="0">
                <a:latin typeface="Arial"/>
                <a:cs typeface="Arial"/>
              </a:rPr>
              <a:t>available.</a:t>
            </a:r>
            <a:endParaRPr sz="1600" dirty="0">
              <a:latin typeface="Arial"/>
              <a:cs typeface="Arial"/>
            </a:endParaRPr>
          </a:p>
        </p:txBody>
      </p:sp>
    </p:spTree>
    <p:extLst>
      <p:ext uri="{BB962C8B-B14F-4D97-AF65-F5344CB8AC3E}">
        <p14:creationId xmlns:p14="http://schemas.microsoft.com/office/powerpoint/2010/main" val="30206028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8990" y="505163"/>
            <a:ext cx="4753611" cy="689932"/>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Structural</a:t>
            </a:r>
            <a:r>
              <a:rPr spc="-65" dirty="0">
                <a:solidFill>
                  <a:srgbClr val="0136BB"/>
                </a:solidFill>
              </a:rPr>
              <a:t> </a:t>
            </a:r>
            <a:r>
              <a:rPr spc="-10" dirty="0">
                <a:solidFill>
                  <a:srgbClr val="0136BB"/>
                </a:solidFill>
              </a:rPr>
              <a:t>Hazards</a:t>
            </a:r>
          </a:p>
        </p:txBody>
      </p:sp>
      <p:sp>
        <p:nvSpPr>
          <p:cNvPr id="3" name="object 3"/>
          <p:cNvSpPr txBox="1"/>
          <p:nvPr/>
        </p:nvSpPr>
        <p:spPr>
          <a:xfrm>
            <a:off x="1828801" y="1290067"/>
            <a:ext cx="8305800" cy="832279"/>
          </a:xfrm>
          <a:prstGeom prst="rect">
            <a:avLst/>
          </a:prstGeom>
        </p:spPr>
        <p:txBody>
          <a:bodyPr vert="horz" wrap="square" lIns="0" tIns="90170" rIns="0" bIns="0" rtlCol="0">
            <a:spAutoFit/>
          </a:bodyPr>
          <a:lstStyle/>
          <a:p>
            <a:pPr marL="12700">
              <a:spcBef>
                <a:spcPts val="710"/>
              </a:spcBef>
            </a:pPr>
            <a:r>
              <a:rPr sz="2400" b="1" spc="-5" dirty="0">
                <a:solidFill>
                  <a:srgbClr val="FF3300"/>
                </a:solidFill>
                <a:latin typeface="Arial"/>
                <a:cs typeface="Arial"/>
              </a:rPr>
              <a:t>Dealing </a:t>
            </a:r>
            <a:r>
              <a:rPr sz="2400" b="1" spc="5" dirty="0">
                <a:solidFill>
                  <a:srgbClr val="FF3300"/>
                </a:solidFill>
                <a:latin typeface="Arial"/>
                <a:cs typeface="Arial"/>
              </a:rPr>
              <a:t>with </a:t>
            </a:r>
            <a:r>
              <a:rPr sz="2400" b="1" spc="-5" dirty="0">
                <a:solidFill>
                  <a:srgbClr val="FF3300"/>
                </a:solidFill>
                <a:latin typeface="Arial"/>
                <a:cs typeface="Arial"/>
              </a:rPr>
              <a:t>Structural</a:t>
            </a:r>
            <a:r>
              <a:rPr sz="2400" b="1" spc="-75" dirty="0">
                <a:solidFill>
                  <a:srgbClr val="FF3300"/>
                </a:solidFill>
                <a:latin typeface="Arial"/>
                <a:cs typeface="Arial"/>
              </a:rPr>
              <a:t> </a:t>
            </a:r>
            <a:r>
              <a:rPr sz="2400" b="1" spc="-5" dirty="0">
                <a:solidFill>
                  <a:srgbClr val="FF3300"/>
                </a:solidFill>
                <a:latin typeface="Arial"/>
                <a:cs typeface="Arial"/>
              </a:rPr>
              <a:t>Hazards</a:t>
            </a:r>
            <a:endParaRPr sz="2400" dirty="0">
              <a:latin typeface="Arial"/>
              <a:cs typeface="Arial"/>
            </a:endParaRPr>
          </a:p>
          <a:p>
            <a:pPr marL="12700">
              <a:spcBef>
                <a:spcPts val="509"/>
              </a:spcBef>
            </a:pPr>
            <a:r>
              <a:rPr sz="2000" b="1" spc="-5" dirty="0">
                <a:latin typeface="Arial"/>
                <a:cs typeface="Arial"/>
              </a:rPr>
              <a:t>Stall</a:t>
            </a:r>
            <a:r>
              <a:rPr lang="en-US" sz="2000" b="1" spc="-5" dirty="0">
                <a:latin typeface="Arial"/>
                <a:cs typeface="Arial"/>
              </a:rPr>
              <a:t> :</a:t>
            </a:r>
            <a:r>
              <a:rPr lang="en-US" dirty="0"/>
              <a:t>Stalling: the dependent instruction is “pushed back” for one or more clock cycles.</a:t>
            </a:r>
            <a:endParaRPr sz="2000" dirty="0">
              <a:latin typeface="Arial"/>
              <a:cs typeface="Arial"/>
            </a:endParaRPr>
          </a:p>
        </p:txBody>
      </p:sp>
      <p:sp>
        <p:nvSpPr>
          <p:cNvPr id="4" name="object 4"/>
          <p:cNvSpPr txBox="1"/>
          <p:nvPr/>
        </p:nvSpPr>
        <p:spPr>
          <a:xfrm>
            <a:off x="2593340" y="2087879"/>
            <a:ext cx="114935" cy="1134110"/>
          </a:xfrm>
          <a:prstGeom prst="rect">
            <a:avLst/>
          </a:prstGeom>
        </p:spPr>
        <p:txBody>
          <a:bodyPr vert="horz" wrap="square" lIns="0" tIns="77470" rIns="0" bIns="0" rtlCol="0">
            <a:spAutoFit/>
          </a:bodyPr>
          <a:lstStyle/>
          <a:p>
            <a:pPr marL="12700">
              <a:spcBef>
                <a:spcPts val="610"/>
              </a:spcBef>
            </a:pPr>
            <a:r>
              <a:rPr sz="2000" dirty="0">
                <a:latin typeface="Arial"/>
                <a:cs typeface="Arial"/>
              </a:rPr>
              <a:t>•</a:t>
            </a:r>
            <a:endParaRPr sz="2000">
              <a:latin typeface="Arial"/>
              <a:cs typeface="Arial"/>
            </a:endParaRPr>
          </a:p>
          <a:p>
            <a:pPr marL="12700">
              <a:spcBef>
                <a:spcPts val="509"/>
              </a:spcBef>
            </a:pPr>
            <a:r>
              <a:rPr sz="2000" dirty="0">
                <a:latin typeface="Arial"/>
                <a:cs typeface="Arial"/>
              </a:rPr>
              <a:t>•</a:t>
            </a:r>
            <a:endParaRPr sz="2000">
              <a:latin typeface="Arial"/>
              <a:cs typeface="Arial"/>
            </a:endParaRPr>
          </a:p>
          <a:p>
            <a:pPr marL="12700">
              <a:spcBef>
                <a:spcPts val="509"/>
              </a:spcBef>
            </a:pPr>
            <a:r>
              <a:rPr sz="2000" dirty="0">
                <a:latin typeface="Arial"/>
                <a:cs typeface="Arial"/>
              </a:rPr>
              <a:t>•</a:t>
            </a:r>
            <a:endParaRPr sz="2000">
              <a:latin typeface="Arial"/>
              <a:cs typeface="Arial"/>
            </a:endParaRPr>
          </a:p>
        </p:txBody>
      </p:sp>
      <p:sp>
        <p:nvSpPr>
          <p:cNvPr id="5" name="object 5"/>
          <p:cNvSpPr txBox="1"/>
          <p:nvPr/>
        </p:nvSpPr>
        <p:spPr>
          <a:xfrm>
            <a:off x="2879090" y="2104390"/>
            <a:ext cx="6133465" cy="1131570"/>
          </a:xfrm>
          <a:prstGeom prst="rect">
            <a:avLst/>
          </a:prstGeom>
        </p:spPr>
        <p:txBody>
          <a:bodyPr vert="horz" wrap="square" lIns="0" tIns="12700" rIns="0" bIns="0" rtlCol="0">
            <a:spAutoFit/>
          </a:bodyPr>
          <a:lstStyle/>
          <a:p>
            <a:pPr marL="12700" marR="4322445">
              <a:lnSpc>
                <a:spcPct val="120800"/>
              </a:lnSpc>
              <a:spcBef>
                <a:spcPts val="100"/>
              </a:spcBef>
            </a:pPr>
            <a:r>
              <a:rPr sz="2000" dirty="0">
                <a:latin typeface="Arial"/>
                <a:cs typeface="Arial"/>
              </a:rPr>
              <a:t>low cost,</a:t>
            </a:r>
            <a:r>
              <a:rPr sz="2000" spc="-114" dirty="0">
                <a:latin typeface="Arial"/>
                <a:cs typeface="Arial"/>
              </a:rPr>
              <a:t> </a:t>
            </a:r>
            <a:r>
              <a:rPr sz="2000" spc="-5" dirty="0">
                <a:latin typeface="Arial"/>
                <a:cs typeface="Arial"/>
              </a:rPr>
              <a:t>simple  </a:t>
            </a:r>
            <a:r>
              <a:rPr sz="2000" dirty="0">
                <a:latin typeface="Arial"/>
                <a:cs typeface="Arial"/>
              </a:rPr>
              <a:t>Increases</a:t>
            </a:r>
            <a:r>
              <a:rPr sz="2000" spc="-25" dirty="0">
                <a:latin typeface="Arial"/>
                <a:cs typeface="Arial"/>
              </a:rPr>
              <a:t> </a:t>
            </a:r>
            <a:r>
              <a:rPr sz="2000" spc="-5" dirty="0">
                <a:latin typeface="Arial"/>
                <a:cs typeface="Arial"/>
              </a:rPr>
              <a:t>CPI</a:t>
            </a:r>
            <a:endParaRPr sz="2000" dirty="0">
              <a:latin typeface="Arial"/>
              <a:cs typeface="Arial"/>
            </a:endParaRPr>
          </a:p>
          <a:p>
            <a:pPr marL="12700">
              <a:spcBef>
                <a:spcPts val="509"/>
              </a:spcBef>
            </a:pPr>
            <a:r>
              <a:rPr sz="2000" dirty="0">
                <a:latin typeface="Arial"/>
                <a:cs typeface="Arial"/>
              </a:rPr>
              <a:t>use </a:t>
            </a:r>
            <a:r>
              <a:rPr sz="2000" spc="-5" dirty="0">
                <a:latin typeface="Arial"/>
                <a:cs typeface="Arial"/>
              </a:rPr>
              <a:t>for </a:t>
            </a:r>
            <a:r>
              <a:rPr sz="2000" dirty="0">
                <a:latin typeface="Arial"/>
                <a:cs typeface="Arial"/>
              </a:rPr>
              <a:t>rare case since </a:t>
            </a:r>
            <a:r>
              <a:rPr sz="2000" spc="-5" dirty="0">
                <a:latin typeface="Arial"/>
                <a:cs typeface="Arial"/>
              </a:rPr>
              <a:t>stalling </a:t>
            </a:r>
            <a:r>
              <a:rPr sz="2000" dirty="0">
                <a:latin typeface="Arial"/>
                <a:cs typeface="Arial"/>
              </a:rPr>
              <a:t>has performance</a:t>
            </a:r>
            <a:r>
              <a:rPr sz="2000" spc="-20" dirty="0">
                <a:latin typeface="Arial"/>
                <a:cs typeface="Arial"/>
              </a:rPr>
              <a:t> </a:t>
            </a:r>
            <a:r>
              <a:rPr sz="2000" spc="-5" dirty="0">
                <a:latin typeface="Arial"/>
                <a:cs typeface="Arial"/>
              </a:rPr>
              <a:t>effect</a:t>
            </a:r>
            <a:endParaRPr sz="2000" dirty="0">
              <a:latin typeface="Arial"/>
              <a:cs typeface="Arial"/>
            </a:endParaRPr>
          </a:p>
        </p:txBody>
      </p:sp>
      <p:sp>
        <p:nvSpPr>
          <p:cNvPr id="6" name="object 6"/>
          <p:cNvSpPr txBox="1"/>
          <p:nvPr/>
        </p:nvSpPr>
        <p:spPr>
          <a:xfrm>
            <a:off x="2593340" y="3275329"/>
            <a:ext cx="3350895" cy="330200"/>
          </a:xfrm>
          <a:prstGeom prst="rect">
            <a:avLst/>
          </a:prstGeom>
        </p:spPr>
        <p:txBody>
          <a:bodyPr vert="horz" wrap="square" lIns="0" tIns="12700" rIns="0" bIns="0" rtlCol="0">
            <a:spAutoFit/>
          </a:bodyPr>
          <a:lstStyle/>
          <a:p>
            <a:pPr marL="12700">
              <a:spcBef>
                <a:spcPts val="100"/>
              </a:spcBef>
            </a:pPr>
            <a:r>
              <a:rPr sz="2000" b="1" spc="-5" dirty="0">
                <a:latin typeface="Arial"/>
                <a:cs typeface="Arial"/>
              </a:rPr>
              <a:t>Pipeline </a:t>
            </a:r>
            <a:r>
              <a:rPr sz="2000" b="1" spc="5" dirty="0">
                <a:latin typeface="Arial"/>
                <a:cs typeface="Arial"/>
              </a:rPr>
              <a:t>hardware</a:t>
            </a:r>
            <a:r>
              <a:rPr sz="2000" b="1" spc="-55" dirty="0">
                <a:latin typeface="Arial"/>
                <a:cs typeface="Arial"/>
              </a:rPr>
              <a:t> </a:t>
            </a:r>
            <a:r>
              <a:rPr sz="2000" b="1" spc="-5" dirty="0">
                <a:latin typeface="Arial"/>
                <a:cs typeface="Arial"/>
              </a:rPr>
              <a:t>resource</a:t>
            </a:r>
            <a:endParaRPr sz="2000">
              <a:latin typeface="Arial"/>
              <a:cs typeface="Arial"/>
            </a:endParaRPr>
          </a:p>
        </p:txBody>
      </p:sp>
      <p:sp>
        <p:nvSpPr>
          <p:cNvPr id="7" name="object 7"/>
          <p:cNvSpPr txBox="1"/>
          <p:nvPr/>
        </p:nvSpPr>
        <p:spPr>
          <a:xfrm>
            <a:off x="2593340" y="3567429"/>
            <a:ext cx="114935" cy="1131570"/>
          </a:xfrm>
          <a:prstGeom prst="rect">
            <a:avLst/>
          </a:prstGeom>
        </p:spPr>
        <p:txBody>
          <a:bodyPr vert="horz" wrap="square" lIns="0" tIns="76200" rIns="0" bIns="0" rtlCol="0">
            <a:spAutoFit/>
          </a:bodyPr>
          <a:lstStyle/>
          <a:p>
            <a:pPr marL="12700">
              <a:spcBef>
                <a:spcPts val="600"/>
              </a:spcBef>
            </a:pPr>
            <a:r>
              <a:rPr sz="2000" dirty="0">
                <a:latin typeface="Arial"/>
                <a:cs typeface="Arial"/>
              </a:rPr>
              <a:t>•</a:t>
            </a:r>
            <a:endParaRPr sz="2000">
              <a:latin typeface="Arial"/>
              <a:cs typeface="Arial"/>
            </a:endParaRPr>
          </a:p>
          <a:p>
            <a:pPr marL="12700">
              <a:spcBef>
                <a:spcPts val="500"/>
              </a:spcBef>
            </a:pPr>
            <a:r>
              <a:rPr sz="2000" dirty="0">
                <a:latin typeface="Arial"/>
                <a:cs typeface="Arial"/>
              </a:rPr>
              <a:t>•</a:t>
            </a:r>
            <a:endParaRPr sz="2000">
              <a:latin typeface="Arial"/>
              <a:cs typeface="Arial"/>
            </a:endParaRPr>
          </a:p>
          <a:p>
            <a:pPr marL="12700">
              <a:spcBef>
                <a:spcPts val="509"/>
              </a:spcBef>
            </a:pPr>
            <a:r>
              <a:rPr sz="2000" dirty="0">
                <a:latin typeface="Arial"/>
                <a:cs typeface="Arial"/>
              </a:rPr>
              <a:t>•</a:t>
            </a:r>
            <a:endParaRPr sz="2000">
              <a:latin typeface="Arial"/>
              <a:cs typeface="Arial"/>
            </a:endParaRPr>
          </a:p>
        </p:txBody>
      </p:sp>
      <p:sp>
        <p:nvSpPr>
          <p:cNvPr id="8" name="object 8"/>
          <p:cNvSpPr txBox="1"/>
          <p:nvPr/>
        </p:nvSpPr>
        <p:spPr>
          <a:xfrm>
            <a:off x="2879090" y="3580129"/>
            <a:ext cx="3531235" cy="1134110"/>
          </a:xfrm>
          <a:prstGeom prst="rect">
            <a:avLst/>
          </a:prstGeom>
        </p:spPr>
        <p:txBody>
          <a:bodyPr vert="horz" wrap="square" lIns="0" tIns="12065" rIns="0" bIns="0" rtlCol="0">
            <a:spAutoFit/>
          </a:bodyPr>
          <a:lstStyle/>
          <a:p>
            <a:pPr marL="12700" marR="5080">
              <a:lnSpc>
                <a:spcPct val="121300"/>
              </a:lnSpc>
              <a:spcBef>
                <a:spcPts val="95"/>
              </a:spcBef>
            </a:pPr>
            <a:r>
              <a:rPr sz="2000" spc="-5" dirty="0">
                <a:latin typeface="Arial"/>
                <a:cs typeface="Arial"/>
              </a:rPr>
              <a:t>useful for multi-cycle </a:t>
            </a:r>
            <a:r>
              <a:rPr sz="2000" dirty="0">
                <a:latin typeface="Arial"/>
                <a:cs typeface="Arial"/>
              </a:rPr>
              <a:t>resources  </a:t>
            </a:r>
            <a:r>
              <a:rPr sz="2000" spc="-5" dirty="0">
                <a:latin typeface="Arial"/>
                <a:cs typeface="Arial"/>
              </a:rPr>
              <a:t>good </a:t>
            </a:r>
            <a:r>
              <a:rPr sz="2000" dirty="0">
                <a:latin typeface="Arial"/>
                <a:cs typeface="Arial"/>
              </a:rPr>
              <a:t>performance</a:t>
            </a:r>
            <a:endParaRPr sz="2000">
              <a:latin typeface="Arial"/>
              <a:cs typeface="Arial"/>
            </a:endParaRPr>
          </a:p>
          <a:p>
            <a:pPr marL="12700">
              <a:spcBef>
                <a:spcPts val="509"/>
              </a:spcBef>
            </a:pPr>
            <a:r>
              <a:rPr sz="2000" spc="-5" dirty="0">
                <a:latin typeface="Arial"/>
                <a:cs typeface="Arial"/>
              </a:rPr>
              <a:t>sometimes </a:t>
            </a:r>
            <a:r>
              <a:rPr sz="2000" dirty="0">
                <a:latin typeface="Arial"/>
                <a:cs typeface="Arial"/>
              </a:rPr>
              <a:t>complex </a:t>
            </a:r>
            <a:r>
              <a:rPr sz="2000" spc="-5" dirty="0">
                <a:latin typeface="Arial"/>
                <a:cs typeface="Arial"/>
              </a:rPr>
              <a:t>e.g.,</a:t>
            </a:r>
            <a:r>
              <a:rPr sz="2000" spc="-60" dirty="0">
                <a:latin typeface="Arial"/>
                <a:cs typeface="Arial"/>
              </a:rPr>
              <a:t> </a:t>
            </a:r>
            <a:r>
              <a:rPr sz="2000" dirty="0">
                <a:latin typeface="Arial"/>
                <a:cs typeface="Arial"/>
              </a:rPr>
              <a:t>RAM</a:t>
            </a:r>
            <a:endParaRPr sz="2000">
              <a:latin typeface="Arial"/>
              <a:cs typeface="Arial"/>
            </a:endParaRPr>
          </a:p>
        </p:txBody>
      </p:sp>
      <p:sp>
        <p:nvSpPr>
          <p:cNvPr id="9" name="object 9"/>
          <p:cNvSpPr txBox="1"/>
          <p:nvPr/>
        </p:nvSpPr>
        <p:spPr>
          <a:xfrm>
            <a:off x="2593340" y="4752340"/>
            <a:ext cx="2300605" cy="330200"/>
          </a:xfrm>
          <a:prstGeom prst="rect">
            <a:avLst/>
          </a:prstGeom>
        </p:spPr>
        <p:txBody>
          <a:bodyPr vert="horz" wrap="square" lIns="0" tIns="12700" rIns="0" bIns="0" rtlCol="0">
            <a:spAutoFit/>
          </a:bodyPr>
          <a:lstStyle/>
          <a:p>
            <a:pPr marL="12700">
              <a:spcBef>
                <a:spcPts val="100"/>
              </a:spcBef>
            </a:pPr>
            <a:r>
              <a:rPr sz="2000" b="1" spc="-5" dirty="0">
                <a:latin typeface="Arial"/>
                <a:cs typeface="Arial"/>
              </a:rPr>
              <a:t>Replicate</a:t>
            </a:r>
            <a:r>
              <a:rPr sz="2000" b="1" spc="-30" dirty="0">
                <a:latin typeface="Arial"/>
                <a:cs typeface="Arial"/>
              </a:rPr>
              <a:t> </a:t>
            </a:r>
            <a:r>
              <a:rPr sz="2000" b="1" spc="-5" dirty="0">
                <a:latin typeface="Arial"/>
                <a:cs typeface="Arial"/>
              </a:rPr>
              <a:t>resource</a:t>
            </a:r>
            <a:endParaRPr sz="2000">
              <a:latin typeface="Arial"/>
              <a:cs typeface="Arial"/>
            </a:endParaRPr>
          </a:p>
        </p:txBody>
      </p:sp>
      <p:sp>
        <p:nvSpPr>
          <p:cNvPr id="10" name="object 10"/>
          <p:cNvSpPr txBox="1"/>
          <p:nvPr/>
        </p:nvSpPr>
        <p:spPr>
          <a:xfrm>
            <a:off x="2593340" y="5043169"/>
            <a:ext cx="114935" cy="1134110"/>
          </a:xfrm>
          <a:prstGeom prst="rect">
            <a:avLst/>
          </a:prstGeom>
        </p:spPr>
        <p:txBody>
          <a:bodyPr vert="horz" wrap="square" lIns="0" tIns="77470" rIns="0" bIns="0" rtlCol="0">
            <a:spAutoFit/>
          </a:bodyPr>
          <a:lstStyle/>
          <a:p>
            <a:pPr marL="12700">
              <a:spcBef>
                <a:spcPts val="610"/>
              </a:spcBef>
            </a:pPr>
            <a:r>
              <a:rPr sz="2000" dirty="0">
                <a:latin typeface="Arial"/>
                <a:cs typeface="Arial"/>
              </a:rPr>
              <a:t>•</a:t>
            </a:r>
            <a:endParaRPr sz="2000">
              <a:latin typeface="Arial"/>
              <a:cs typeface="Arial"/>
            </a:endParaRPr>
          </a:p>
          <a:p>
            <a:pPr marL="12700">
              <a:spcBef>
                <a:spcPts val="509"/>
              </a:spcBef>
            </a:pPr>
            <a:r>
              <a:rPr sz="2000" dirty="0">
                <a:latin typeface="Arial"/>
                <a:cs typeface="Arial"/>
              </a:rPr>
              <a:t>•</a:t>
            </a:r>
            <a:endParaRPr sz="2000">
              <a:latin typeface="Arial"/>
              <a:cs typeface="Arial"/>
            </a:endParaRPr>
          </a:p>
          <a:p>
            <a:pPr marL="12700">
              <a:spcBef>
                <a:spcPts val="509"/>
              </a:spcBef>
            </a:pPr>
            <a:r>
              <a:rPr sz="2000" dirty="0">
                <a:latin typeface="Arial"/>
                <a:cs typeface="Arial"/>
              </a:rPr>
              <a:t>•</a:t>
            </a:r>
            <a:endParaRPr sz="2000">
              <a:latin typeface="Arial"/>
              <a:cs typeface="Arial"/>
            </a:endParaRPr>
          </a:p>
        </p:txBody>
      </p:sp>
      <p:sp>
        <p:nvSpPr>
          <p:cNvPr id="11" name="object 11"/>
          <p:cNvSpPr txBox="1"/>
          <p:nvPr/>
        </p:nvSpPr>
        <p:spPr>
          <a:xfrm>
            <a:off x="2879090" y="5057140"/>
            <a:ext cx="5009515" cy="1134110"/>
          </a:xfrm>
          <a:prstGeom prst="rect">
            <a:avLst/>
          </a:prstGeom>
        </p:spPr>
        <p:txBody>
          <a:bodyPr vert="horz" wrap="square" lIns="0" tIns="77470" rIns="0" bIns="0" rtlCol="0">
            <a:spAutoFit/>
          </a:bodyPr>
          <a:lstStyle/>
          <a:p>
            <a:pPr marL="12700">
              <a:spcBef>
                <a:spcPts val="610"/>
              </a:spcBef>
            </a:pPr>
            <a:r>
              <a:rPr sz="2000" spc="-5" dirty="0">
                <a:latin typeface="Arial"/>
                <a:cs typeface="Arial"/>
              </a:rPr>
              <a:t>good </a:t>
            </a:r>
            <a:r>
              <a:rPr sz="2000" dirty="0">
                <a:latin typeface="Arial"/>
                <a:cs typeface="Arial"/>
              </a:rPr>
              <a:t>performance</a:t>
            </a:r>
            <a:endParaRPr sz="2000">
              <a:latin typeface="Arial"/>
              <a:cs typeface="Arial"/>
            </a:endParaRPr>
          </a:p>
          <a:p>
            <a:pPr marL="12700" marR="5080">
              <a:lnSpc>
                <a:spcPct val="121200"/>
              </a:lnSpc>
            </a:pPr>
            <a:r>
              <a:rPr sz="2000" dirty="0">
                <a:latin typeface="Arial"/>
                <a:cs typeface="Arial"/>
              </a:rPr>
              <a:t>increases cost (+ </a:t>
            </a:r>
            <a:r>
              <a:rPr sz="2000" spc="-5" dirty="0">
                <a:latin typeface="Arial"/>
                <a:cs typeface="Arial"/>
              </a:rPr>
              <a:t>maybe </a:t>
            </a:r>
            <a:r>
              <a:rPr sz="2000" dirty="0">
                <a:latin typeface="Arial"/>
                <a:cs typeface="Arial"/>
              </a:rPr>
              <a:t>interconnect </a:t>
            </a:r>
            <a:r>
              <a:rPr sz="2000" spc="-5" dirty="0">
                <a:latin typeface="Arial"/>
                <a:cs typeface="Arial"/>
              </a:rPr>
              <a:t>delay)  useful for </a:t>
            </a:r>
            <a:r>
              <a:rPr sz="2000" dirty="0">
                <a:latin typeface="Arial"/>
                <a:cs typeface="Arial"/>
              </a:rPr>
              <a:t>cheap </a:t>
            </a:r>
            <a:r>
              <a:rPr sz="2000" spc="-5" dirty="0">
                <a:latin typeface="Arial"/>
                <a:cs typeface="Arial"/>
              </a:rPr>
              <a:t>or divisible</a:t>
            </a:r>
            <a:r>
              <a:rPr sz="2000" dirty="0">
                <a:latin typeface="Arial"/>
                <a:cs typeface="Arial"/>
              </a:rPr>
              <a:t> resources</a:t>
            </a:r>
            <a:endParaRPr sz="2000">
              <a:latin typeface="Arial"/>
              <a:cs typeface="Arial"/>
            </a:endParaRPr>
          </a:p>
        </p:txBody>
      </p:sp>
    </p:spTree>
    <p:extLst>
      <p:ext uri="{BB962C8B-B14F-4D97-AF65-F5344CB8AC3E}">
        <p14:creationId xmlns:p14="http://schemas.microsoft.com/office/powerpoint/2010/main" val="19871383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49169" y="1957070"/>
            <a:ext cx="7607300" cy="391160"/>
          </a:xfrm>
          <a:prstGeom prst="rect">
            <a:avLst/>
          </a:prstGeom>
        </p:spPr>
        <p:txBody>
          <a:bodyPr vert="horz" wrap="square" lIns="0" tIns="12700" rIns="0" bIns="0" rtlCol="0">
            <a:spAutoFit/>
          </a:bodyPr>
          <a:lstStyle/>
          <a:p>
            <a:pPr marL="298450" indent="-285750">
              <a:spcBef>
                <a:spcPts val="100"/>
              </a:spcBef>
              <a:buFont typeface="Arial"/>
              <a:buChar char="•"/>
              <a:tabLst>
                <a:tab pos="297815" algn="l"/>
                <a:tab pos="298450" algn="l"/>
              </a:tabLst>
            </a:pPr>
            <a:r>
              <a:rPr sz="2400" b="1" spc="-10" dirty="0">
                <a:latin typeface="Arial"/>
                <a:cs typeface="Arial"/>
              </a:rPr>
              <a:t>Speed </a:t>
            </a:r>
            <a:r>
              <a:rPr sz="2400" b="1" spc="-5" dirty="0">
                <a:latin typeface="Arial"/>
                <a:cs typeface="Arial"/>
              </a:rPr>
              <a:t>Up </a:t>
            </a:r>
            <a:r>
              <a:rPr sz="2400" b="1" dirty="0">
                <a:latin typeface="Arial"/>
                <a:cs typeface="Arial"/>
              </a:rPr>
              <a:t>&lt;= </a:t>
            </a:r>
            <a:r>
              <a:rPr sz="2400" b="1" spc="-5" dirty="0">
                <a:latin typeface="Arial"/>
                <a:cs typeface="Arial"/>
              </a:rPr>
              <a:t>Pipeline Depth; </a:t>
            </a:r>
            <a:r>
              <a:rPr sz="2400" b="1" dirty="0">
                <a:latin typeface="Arial"/>
                <a:cs typeface="Arial"/>
              </a:rPr>
              <a:t>if </a:t>
            </a:r>
            <a:r>
              <a:rPr sz="2400" b="1" spc="-5" dirty="0">
                <a:latin typeface="Arial"/>
                <a:cs typeface="Arial"/>
              </a:rPr>
              <a:t>ideal CPI </a:t>
            </a:r>
            <a:r>
              <a:rPr sz="2400" b="1" dirty="0">
                <a:latin typeface="Arial"/>
                <a:cs typeface="Arial"/>
              </a:rPr>
              <a:t>is </a:t>
            </a:r>
            <a:r>
              <a:rPr sz="2400" b="1" spc="-5" dirty="0">
                <a:latin typeface="Arial"/>
                <a:cs typeface="Arial"/>
              </a:rPr>
              <a:t>1,</a:t>
            </a:r>
            <a:r>
              <a:rPr sz="2400" b="1" spc="5" dirty="0">
                <a:latin typeface="Arial"/>
                <a:cs typeface="Arial"/>
              </a:rPr>
              <a:t> </a:t>
            </a:r>
            <a:r>
              <a:rPr sz="2400" b="1" spc="-5" dirty="0">
                <a:latin typeface="Arial"/>
                <a:cs typeface="Arial"/>
              </a:rPr>
              <a:t>then:</a:t>
            </a:r>
            <a:endParaRPr sz="2400">
              <a:latin typeface="Arial"/>
              <a:cs typeface="Arial"/>
            </a:endParaRPr>
          </a:p>
        </p:txBody>
      </p:sp>
      <p:sp>
        <p:nvSpPr>
          <p:cNvPr id="4" name="object 4"/>
          <p:cNvSpPr txBox="1"/>
          <p:nvPr/>
        </p:nvSpPr>
        <p:spPr>
          <a:xfrm>
            <a:off x="2249169" y="3539490"/>
            <a:ext cx="6337300" cy="1482457"/>
          </a:xfrm>
          <a:prstGeom prst="rect">
            <a:avLst/>
          </a:prstGeom>
        </p:spPr>
        <p:txBody>
          <a:bodyPr vert="horz" wrap="square" lIns="0" tIns="88900" rIns="0" bIns="0" rtlCol="0">
            <a:spAutoFit/>
          </a:bodyPr>
          <a:lstStyle/>
          <a:p>
            <a:pPr marL="298450" indent="-285750">
              <a:spcBef>
                <a:spcPts val="700"/>
              </a:spcBef>
              <a:buFont typeface="Arial"/>
              <a:buChar char="•"/>
              <a:tabLst>
                <a:tab pos="297815" algn="l"/>
                <a:tab pos="298450" algn="l"/>
              </a:tabLst>
            </a:pPr>
            <a:r>
              <a:rPr sz="2400" b="1" spc="-5" dirty="0">
                <a:latin typeface="Arial"/>
                <a:cs typeface="Arial"/>
              </a:rPr>
              <a:t>Hazards </a:t>
            </a:r>
            <a:r>
              <a:rPr sz="2400" b="1" dirty="0">
                <a:latin typeface="Arial"/>
                <a:cs typeface="Arial"/>
              </a:rPr>
              <a:t>limit </a:t>
            </a:r>
            <a:r>
              <a:rPr sz="2400" b="1" spc="-5" dirty="0">
                <a:latin typeface="Arial"/>
                <a:cs typeface="Arial"/>
              </a:rPr>
              <a:t>performance on</a:t>
            </a:r>
            <a:r>
              <a:rPr sz="2400" b="1" spc="-65" dirty="0">
                <a:latin typeface="Arial"/>
                <a:cs typeface="Arial"/>
              </a:rPr>
              <a:t> </a:t>
            </a:r>
            <a:r>
              <a:rPr sz="2400" b="1" spc="-5" dirty="0">
                <a:latin typeface="Arial"/>
                <a:cs typeface="Arial"/>
              </a:rPr>
              <a:t>computers:</a:t>
            </a:r>
            <a:endParaRPr sz="2400">
              <a:latin typeface="Arial"/>
              <a:cs typeface="Arial"/>
            </a:endParaRPr>
          </a:p>
          <a:p>
            <a:pPr marL="698500" lvl="1" indent="-229235">
              <a:spcBef>
                <a:spcPts val="450"/>
              </a:spcBef>
              <a:buFont typeface="Arial"/>
              <a:buChar char="–"/>
              <a:tabLst>
                <a:tab pos="698500" algn="l"/>
              </a:tabLst>
            </a:pPr>
            <a:r>
              <a:rPr b="1" spc="-5" dirty="0">
                <a:latin typeface="Arial"/>
                <a:cs typeface="Arial"/>
              </a:rPr>
              <a:t>Structural: need </a:t>
            </a:r>
            <a:r>
              <a:rPr b="1" spc="-10" dirty="0">
                <a:latin typeface="Arial"/>
                <a:cs typeface="Arial"/>
              </a:rPr>
              <a:t>more </a:t>
            </a:r>
            <a:r>
              <a:rPr b="1" spc="-5" dirty="0">
                <a:latin typeface="Arial"/>
                <a:cs typeface="Arial"/>
              </a:rPr>
              <a:t>HW</a:t>
            </a:r>
            <a:r>
              <a:rPr b="1" spc="45" dirty="0">
                <a:latin typeface="Arial"/>
                <a:cs typeface="Arial"/>
              </a:rPr>
              <a:t> </a:t>
            </a:r>
            <a:r>
              <a:rPr b="1" spc="-10" dirty="0">
                <a:latin typeface="Arial"/>
                <a:cs typeface="Arial"/>
              </a:rPr>
              <a:t>resources</a:t>
            </a:r>
            <a:endParaRPr>
              <a:latin typeface="Arial"/>
              <a:cs typeface="Arial"/>
            </a:endParaRPr>
          </a:p>
          <a:p>
            <a:pPr marL="698500" lvl="1" indent="-229235">
              <a:spcBef>
                <a:spcPts val="459"/>
              </a:spcBef>
              <a:buFont typeface="Arial"/>
              <a:buChar char="–"/>
              <a:tabLst>
                <a:tab pos="698500" algn="l"/>
              </a:tabLst>
            </a:pPr>
            <a:r>
              <a:rPr b="1" spc="-5" dirty="0">
                <a:solidFill>
                  <a:srgbClr val="CC0000"/>
                </a:solidFill>
                <a:latin typeface="Arial"/>
                <a:cs typeface="Arial"/>
              </a:rPr>
              <a:t>Data</a:t>
            </a:r>
            <a:r>
              <a:rPr b="1" spc="-10" dirty="0">
                <a:solidFill>
                  <a:srgbClr val="CC0000"/>
                </a:solidFill>
                <a:latin typeface="Arial"/>
                <a:cs typeface="Arial"/>
              </a:rPr>
              <a:t> (RAW,WAR,WAW)</a:t>
            </a:r>
            <a:endParaRPr>
              <a:latin typeface="Arial"/>
              <a:cs typeface="Arial"/>
            </a:endParaRPr>
          </a:p>
          <a:p>
            <a:pPr marL="698500" lvl="1" indent="-229235">
              <a:spcBef>
                <a:spcPts val="459"/>
              </a:spcBef>
              <a:buFont typeface="Arial"/>
              <a:buChar char="–"/>
              <a:tabLst>
                <a:tab pos="698500" algn="l"/>
              </a:tabLst>
            </a:pPr>
            <a:r>
              <a:rPr b="1" spc="-5" dirty="0">
                <a:solidFill>
                  <a:srgbClr val="CC0000"/>
                </a:solidFill>
                <a:latin typeface="Arial"/>
                <a:cs typeface="Arial"/>
              </a:rPr>
              <a:t>Control</a:t>
            </a:r>
            <a:endParaRPr>
              <a:latin typeface="Arial"/>
              <a:cs typeface="Arial"/>
            </a:endParaRPr>
          </a:p>
        </p:txBody>
      </p:sp>
      <p:sp>
        <p:nvSpPr>
          <p:cNvPr id="5" name="object 5"/>
          <p:cNvSpPr txBox="1"/>
          <p:nvPr/>
        </p:nvSpPr>
        <p:spPr>
          <a:xfrm>
            <a:off x="2514600" y="2811779"/>
            <a:ext cx="1187450" cy="299720"/>
          </a:xfrm>
          <a:prstGeom prst="rect">
            <a:avLst/>
          </a:prstGeom>
        </p:spPr>
        <p:txBody>
          <a:bodyPr vert="horz" wrap="square" lIns="0" tIns="12700" rIns="0" bIns="0" rtlCol="0">
            <a:spAutoFit/>
          </a:bodyPr>
          <a:lstStyle/>
          <a:p>
            <a:pPr marL="12700">
              <a:spcBef>
                <a:spcPts val="100"/>
              </a:spcBef>
            </a:pPr>
            <a:r>
              <a:rPr b="1" spc="-5" dirty="0">
                <a:solidFill>
                  <a:srgbClr val="CC0000"/>
                </a:solidFill>
                <a:latin typeface="Arial"/>
                <a:cs typeface="Arial"/>
              </a:rPr>
              <a:t>Speedup</a:t>
            </a:r>
            <a:r>
              <a:rPr b="1" spc="-75" dirty="0">
                <a:solidFill>
                  <a:srgbClr val="CC0000"/>
                </a:solidFill>
                <a:latin typeface="Arial"/>
                <a:cs typeface="Arial"/>
              </a:rPr>
              <a:t> </a:t>
            </a:r>
            <a:r>
              <a:rPr b="1" dirty="0">
                <a:solidFill>
                  <a:srgbClr val="CC0000"/>
                </a:solidFill>
                <a:latin typeface="Arial"/>
                <a:cs typeface="Arial"/>
              </a:rPr>
              <a:t>=</a:t>
            </a:r>
            <a:endParaRPr>
              <a:latin typeface="Arial"/>
              <a:cs typeface="Arial"/>
            </a:endParaRPr>
          </a:p>
        </p:txBody>
      </p:sp>
      <p:sp>
        <p:nvSpPr>
          <p:cNvPr id="6" name="object 6"/>
          <p:cNvSpPr/>
          <p:nvPr/>
        </p:nvSpPr>
        <p:spPr>
          <a:xfrm>
            <a:off x="3938270" y="2974339"/>
            <a:ext cx="2628900" cy="0"/>
          </a:xfrm>
          <a:custGeom>
            <a:avLst/>
            <a:gdLst/>
            <a:ahLst/>
            <a:cxnLst/>
            <a:rect l="l" t="t" r="r" b="b"/>
            <a:pathLst>
              <a:path w="2628900">
                <a:moveTo>
                  <a:pt x="0" y="0"/>
                </a:moveTo>
                <a:lnTo>
                  <a:pt x="2628900" y="0"/>
                </a:lnTo>
              </a:path>
            </a:pathLst>
          </a:custGeom>
          <a:ln w="12579">
            <a:solidFill>
              <a:srgbClr val="CC0000"/>
            </a:solidFill>
          </a:ln>
        </p:spPr>
        <p:txBody>
          <a:bodyPr wrap="square" lIns="0" tIns="0" rIns="0" bIns="0" rtlCol="0"/>
          <a:lstStyle/>
          <a:p>
            <a:endParaRPr/>
          </a:p>
        </p:txBody>
      </p:sp>
      <p:sp>
        <p:nvSpPr>
          <p:cNvPr id="7" name="object 7"/>
          <p:cNvSpPr/>
          <p:nvPr/>
        </p:nvSpPr>
        <p:spPr>
          <a:xfrm>
            <a:off x="7176770" y="2974339"/>
            <a:ext cx="2628900" cy="0"/>
          </a:xfrm>
          <a:custGeom>
            <a:avLst/>
            <a:gdLst/>
            <a:ahLst/>
            <a:cxnLst/>
            <a:rect l="l" t="t" r="r" b="b"/>
            <a:pathLst>
              <a:path w="2628900">
                <a:moveTo>
                  <a:pt x="0" y="0"/>
                </a:moveTo>
                <a:lnTo>
                  <a:pt x="2628900" y="0"/>
                </a:lnTo>
              </a:path>
            </a:pathLst>
          </a:custGeom>
          <a:ln w="12579">
            <a:solidFill>
              <a:srgbClr val="CC0000"/>
            </a:solidFill>
          </a:ln>
        </p:spPr>
        <p:txBody>
          <a:bodyPr wrap="square" lIns="0" tIns="0" rIns="0" bIns="0" rtlCol="0"/>
          <a:lstStyle/>
          <a:p>
            <a:endParaRPr/>
          </a:p>
        </p:txBody>
      </p:sp>
      <p:sp>
        <p:nvSpPr>
          <p:cNvPr id="8" name="object 8"/>
          <p:cNvSpPr txBox="1"/>
          <p:nvPr/>
        </p:nvSpPr>
        <p:spPr>
          <a:xfrm>
            <a:off x="4476751" y="2622550"/>
            <a:ext cx="1612265" cy="299720"/>
          </a:xfrm>
          <a:prstGeom prst="rect">
            <a:avLst/>
          </a:prstGeom>
        </p:spPr>
        <p:txBody>
          <a:bodyPr vert="horz" wrap="square" lIns="0" tIns="12700" rIns="0" bIns="0" rtlCol="0">
            <a:spAutoFit/>
          </a:bodyPr>
          <a:lstStyle/>
          <a:p>
            <a:pPr marL="12700">
              <a:spcBef>
                <a:spcPts val="100"/>
              </a:spcBef>
            </a:pPr>
            <a:r>
              <a:rPr b="1" spc="-5" dirty="0">
                <a:solidFill>
                  <a:srgbClr val="CC0000"/>
                </a:solidFill>
                <a:latin typeface="Arial"/>
                <a:cs typeface="Arial"/>
              </a:rPr>
              <a:t>Pipeline</a:t>
            </a:r>
            <a:r>
              <a:rPr b="1" spc="-75" dirty="0">
                <a:solidFill>
                  <a:srgbClr val="CC0000"/>
                </a:solidFill>
                <a:latin typeface="Arial"/>
                <a:cs typeface="Arial"/>
              </a:rPr>
              <a:t> </a:t>
            </a:r>
            <a:r>
              <a:rPr b="1" spc="-5" dirty="0">
                <a:solidFill>
                  <a:srgbClr val="CC0000"/>
                </a:solidFill>
                <a:latin typeface="Arial"/>
                <a:cs typeface="Arial"/>
              </a:rPr>
              <a:t>Depth</a:t>
            </a:r>
            <a:endParaRPr>
              <a:latin typeface="Arial"/>
              <a:cs typeface="Arial"/>
            </a:endParaRPr>
          </a:p>
        </p:txBody>
      </p:sp>
      <p:sp>
        <p:nvSpPr>
          <p:cNvPr id="9" name="object 9"/>
          <p:cNvSpPr txBox="1"/>
          <p:nvPr/>
        </p:nvSpPr>
        <p:spPr>
          <a:xfrm>
            <a:off x="4094479" y="3078479"/>
            <a:ext cx="2254250" cy="299720"/>
          </a:xfrm>
          <a:prstGeom prst="rect">
            <a:avLst/>
          </a:prstGeom>
        </p:spPr>
        <p:txBody>
          <a:bodyPr vert="horz" wrap="square" lIns="0" tIns="12700" rIns="0" bIns="0" rtlCol="0">
            <a:spAutoFit/>
          </a:bodyPr>
          <a:lstStyle/>
          <a:p>
            <a:pPr marL="12700">
              <a:spcBef>
                <a:spcPts val="100"/>
              </a:spcBef>
            </a:pPr>
            <a:r>
              <a:rPr b="1" dirty="0">
                <a:solidFill>
                  <a:srgbClr val="CC0000"/>
                </a:solidFill>
                <a:latin typeface="Arial"/>
                <a:cs typeface="Arial"/>
              </a:rPr>
              <a:t>1 + </a:t>
            </a:r>
            <a:r>
              <a:rPr b="1" spc="-5" dirty="0">
                <a:solidFill>
                  <a:srgbClr val="CC0000"/>
                </a:solidFill>
                <a:latin typeface="Arial"/>
                <a:cs typeface="Arial"/>
              </a:rPr>
              <a:t>Pipeline stall</a:t>
            </a:r>
            <a:r>
              <a:rPr b="1" spc="-60" dirty="0">
                <a:solidFill>
                  <a:srgbClr val="CC0000"/>
                </a:solidFill>
                <a:latin typeface="Arial"/>
                <a:cs typeface="Arial"/>
              </a:rPr>
              <a:t> </a:t>
            </a:r>
            <a:r>
              <a:rPr b="1" spc="-10" dirty="0">
                <a:solidFill>
                  <a:srgbClr val="CC0000"/>
                </a:solidFill>
                <a:latin typeface="Arial"/>
                <a:cs typeface="Arial"/>
              </a:rPr>
              <a:t>CPI</a:t>
            </a:r>
            <a:endParaRPr>
              <a:latin typeface="Arial"/>
              <a:cs typeface="Arial"/>
            </a:endParaRPr>
          </a:p>
        </p:txBody>
      </p:sp>
      <p:sp>
        <p:nvSpPr>
          <p:cNvPr id="10" name="object 10"/>
          <p:cNvSpPr txBox="1"/>
          <p:nvPr/>
        </p:nvSpPr>
        <p:spPr>
          <a:xfrm>
            <a:off x="6725921" y="2849879"/>
            <a:ext cx="178435" cy="299720"/>
          </a:xfrm>
          <a:prstGeom prst="rect">
            <a:avLst/>
          </a:prstGeom>
        </p:spPr>
        <p:txBody>
          <a:bodyPr vert="horz" wrap="square" lIns="0" tIns="12700" rIns="0" bIns="0" rtlCol="0">
            <a:spAutoFit/>
          </a:bodyPr>
          <a:lstStyle/>
          <a:p>
            <a:pPr marL="12700">
              <a:spcBef>
                <a:spcPts val="100"/>
              </a:spcBef>
            </a:pPr>
            <a:r>
              <a:rPr b="1" dirty="0">
                <a:solidFill>
                  <a:srgbClr val="CC0000"/>
                </a:solidFill>
                <a:latin typeface="Arial"/>
                <a:cs typeface="Arial"/>
              </a:rPr>
              <a:t>X</a:t>
            </a:r>
            <a:endParaRPr>
              <a:latin typeface="Arial"/>
              <a:cs typeface="Arial"/>
            </a:endParaRPr>
          </a:p>
        </p:txBody>
      </p:sp>
      <p:sp>
        <p:nvSpPr>
          <p:cNvPr id="11" name="object 11"/>
          <p:cNvSpPr txBox="1"/>
          <p:nvPr/>
        </p:nvSpPr>
        <p:spPr>
          <a:xfrm>
            <a:off x="7101841" y="2644140"/>
            <a:ext cx="2690495" cy="299720"/>
          </a:xfrm>
          <a:prstGeom prst="rect">
            <a:avLst/>
          </a:prstGeom>
        </p:spPr>
        <p:txBody>
          <a:bodyPr vert="horz" wrap="square" lIns="0" tIns="12700" rIns="0" bIns="0" rtlCol="0">
            <a:spAutoFit/>
          </a:bodyPr>
          <a:lstStyle/>
          <a:p>
            <a:pPr marL="12700">
              <a:spcBef>
                <a:spcPts val="100"/>
              </a:spcBef>
            </a:pPr>
            <a:r>
              <a:rPr b="1" spc="-5" dirty="0">
                <a:solidFill>
                  <a:srgbClr val="CC0000"/>
                </a:solidFill>
                <a:latin typeface="Arial"/>
                <a:cs typeface="Arial"/>
              </a:rPr>
              <a:t>Clock </a:t>
            </a:r>
            <a:r>
              <a:rPr b="1" spc="-10" dirty="0">
                <a:solidFill>
                  <a:srgbClr val="CC0000"/>
                </a:solidFill>
                <a:latin typeface="Arial"/>
                <a:cs typeface="Arial"/>
              </a:rPr>
              <a:t>Cycle</a:t>
            </a:r>
            <a:r>
              <a:rPr b="1" spc="-60" dirty="0">
                <a:solidFill>
                  <a:srgbClr val="CC0000"/>
                </a:solidFill>
                <a:latin typeface="Arial"/>
                <a:cs typeface="Arial"/>
              </a:rPr>
              <a:t> </a:t>
            </a:r>
            <a:r>
              <a:rPr b="1" spc="-5" dirty="0">
                <a:solidFill>
                  <a:srgbClr val="CC0000"/>
                </a:solidFill>
                <a:latin typeface="Arial"/>
                <a:cs typeface="Arial"/>
              </a:rPr>
              <a:t>Unpipelined</a:t>
            </a:r>
            <a:endParaRPr>
              <a:latin typeface="Arial"/>
              <a:cs typeface="Arial"/>
            </a:endParaRPr>
          </a:p>
        </p:txBody>
      </p:sp>
      <p:sp>
        <p:nvSpPr>
          <p:cNvPr id="12" name="object 12"/>
          <p:cNvSpPr txBox="1"/>
          <p:nvPr/>
        </p:nvSpPr>
        <p:spPr>
          <a:xfrm>
            <a:off x="7240271" y="3059429"/>
            <a:ext cx="2397125" cy="299720"/>
          </a:xfrm>
          <a:prstGeom prst="rect">
            <a:avLst/>
          </a:prstGeom>
        </p:spPr>
        <p:txBody>
          <a:bodyPr vert="horz" wrap="square" lIns="0" tIns="12700" rIns="0" bIns="0" rtlCol="0">
            <a:spAutoFit/>
          </a:bodyPr>
          <a:lstStyle/>
          <a:p>
            <a:pPr marL="12700">
              <a:spcBef>
                <a:spcPts val="100"/>
              </a:spcBef>
            </a:pPr>
            <a:r>
              <a:rPr b="1" spc="-5" dirty="0">
                <a:solidFill>
                  <a:srgbClr val="CC0000"/>
                </a:solidFill>
                <a:latin typeface="Arial"/>
                <a:cs typeface="Arial"/>
              </a:rPr>
              <a:t>Clock </a:t>
            </a:r>
            <a:r>
              <a:rPr b="1" spc="-10" dirty="0">
                <a:solidFill>
                  <a:srgbClr val="CC0000"/>
                </a:solidFill>
                <a:latin typeface="Arial"/>
                <a:cs typeface="Arial"/>
              </a:rPr>
              <a:t>Cycle</a:t>
            </a:r>
            <a:r>
              <a:rPr b="1" spc="-65" dirty="0">
                <a:solidFill>
                  <a:srgbClr val="CC0000"/>
                </a:solidFill>
                <a:latin typeface="Arial"/>
                <a:cs typeface="Arial"/>
              </a:rPr>
              <a:t> </a:t>
            </a:r>
            <a:r>
              <a:rPr b="1" spc="-5" dirty="0">
                <a:solidFill>
                  <a:srgbClr val="CC0000"/>
                </a:solidFill>
                <a:latin typeface="Arial"/>
                <a:cs typeface="Arial"/>
              </a:rPr>
              <a:t>Pipelined</a:t>
            </a:r>
            <a:endParaRPr>
              <a:latin typeface="Arial"/>
              <a:cs typeface="Arial"/>
            </a:endParaRPr>
          </a:p>
        </p:txBody>
      </p:sp>
    </p:spTree>
    <p:extLst>
      <p:ext uri="{BB962C8B-B14F-4D97-AF65-F5344CB8AC3E}">
        <p14:creationId xmlns:p14="http://schemas.microsoft.com/office/powerpoint/2010/main" val="2046357566"/>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2EC77-E64B-0E82-BDD2-C3CCA041C358}"/>
              </a:ext>
            </a:extLst>
          </p:cNvPr>
          <p:cNvSpPr>
            <a:spLocks noGrp="1"/>
          </p:cNvSpPr>
          <p:nvPr>
            <p:ph idx="1"/>
          </p:nvPr>
        </p:nvSpPr>
        <p:spPr>
          <a:xfrm>
            <a:off x="356839" y="267629"/>
            <a:ext cx="11307337" cy="6400800"/>
          </a:xfrm>
        </p:spPr>
        <p:txBody>
          <a:bodyPr/>
          <a:lstStyle/>
          <a:p>
            <a:r>
              <a:rPr lang="en-US" dirty="0"/>
              <a:t>Multiplexer MUX, selects output of register Y/constant value 4 – which is input A to ALU.</a:t>
            </a:r>
          </a:p>
          <a:p>
            <a:r>
              <a:rPr lang="en-US" dirty="0"/>
              <a:t>4 – increments the content of PC </a:t>
            </a:r>
          </a:p>
          <a:p>
            <a:r>
              <a:rPr lang="en-US" dirty="0"/>
              <a:t>MUX control input SELECT</a:t>
            </a:r>
          </a:p>
          <a:p>
            <a:pPr lvl="1"/>
            <a:r>
              <a:rPr lang="en-US" dirty="0"/>
              <a:t>Select4 and </a:t>
            </a:r>
            <a:r>
              <a:rPr lang="en-US" dirty="0" err="1"/>
              <a:t>SelectY</a:t>
            </a:r>
            <a:endParaRPr lang="en-IN" dirty="0"/>
          </a:p>
        </p:txBody>
      </p:sp>
    </p:spTree>
    <p:extLst>
      <p:ext uri="{BB962C8B-B14F-4D97-AF65-F5344CB8AC3E}">
        <p14:creationId xmlns:p14="http://schemas.microsoft.com/office/powerpoint/2010/main" val="3553285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1" y="276563"/>
            <a:ext cx="4646295" cy="689932"/>
          </a:xfrm>
          <a:prstGeom prst="rect">
            <a:avLst/>
          </a:prstGeom>
        </p:spPr>
        <p:txBody>
          <a:bodyPr vert="horz" wrap="square" lIns="0" tIns="12700" rIns="0" bIns="0" rtlCol="0" anchor="ctr">
            <a:spAutoFit/>
          </a:bodyPr>
          <a:lstStyle/>
          <a:p>
            <a:pPr marL="12700">
              <a:lnSpc>
                <a:spcPct val="100000"/>
              </a:lnSpc>
              <a:spcBef>
                <a:spcPts val="100"/>
              </a:spcBef>
            </a:pPr>
            <a:r>
              <a:rPr spc="-5" dirty="0"/>
              <a:t>Data</a:t>
            </a:r>
            <a:r>
              <a:rPr spc="-65" dirty="0"/>
              <a:t> </a:t>
            </a:r>
            <a:r>
              <a:rPr spc="-10" dirty="0"/>
              <a:t>Hazards</a:t>
            </a:r>
          </a:p>
        </p:txBody>
      </p:sp>
      <p:sp>
        <p:nvSpPr>
          <p:cNvPr id="3" name="object 3"/>
          <p:cNvSpPr txBox="1"/>
          <p:nvPr/>
        </p:nvSpPr>
        <p:spPr>
          <a:xfrm>
            <a:off x="2592069" y="1137920"/>
            <a:ext cx="6845300" cy="720090"/>
          </a:xfrm>
          <a:prstGeom prst="rect">
            <a:avLst/>
          </a:prstGeom>
        </p:spPr>
        <p:txBody>
          <a:bodyPr vert="horz" wrap="square" lIns="0" tIns="53975" rIns="0" bIns="0" rtlCol="0">
            <a:spAutoFit/>
          </a:bodyPr>
          <a:lstStyle/>
          <a:p>
            <a:pPr marL="298450" marR="5080" indent="-285750">
              <a:lnSpc>
                <a:spcPts val="2590"/>
              </a:lnSpc>
              <a:spcBef>
                <a:spcPts val="425"/>
              </a:spcBef>
              <a:buFont typeface="Arial"/>
              <a:buChar char="•"/>
              <a:tabLst>
                <a:tab pos="297815" algn="l"/>
                <a:tab pos="298450" algn="l"/>
              </a:tabLst>
            </a:pPr>
            <a:r>
              <a:rPr sz="2400" b="1" spc="-5" dirty="0">
                <a:latin typeface="Arial"/>
                <a:cs typeface="Arial"/>
              </a:rPr>
              <a:t>Data hazards </a:t>
            </a:r>
            <a:r>
              <a:rPr sz="2400" b="1" spc="-10" dirty="0">
                <a:latin typeface="Arial"/>
                <a:cs typeface="Arial"/>
              </a:rPr>
              <a:t>occur </a:t>
            </a:r>
            <a:r>
              <a:rPr sz="2400" b="1" dirty="0">
                <a:latin typeface="Arial"/>
                <a:cs typeface="Arial"/>
              </a:rPr>
              <a:t>when </a:t>
            </a:r>
            <a:r>
              <a:rPr sz="2400" b="1" spc="-5" dirty="0">
                <a:latin typeface="Arial"/>
                <a:cs typeface="Arial"/>
              </a:rPr>
              <a:t>data </a:t>
            </a:r>
            <a:r>
              <a:rPr sz="2400" b="1" dirty="0">
                <a:latin typeface="Arial"/>
                <a:cs typeface="Arial"/>
              </a:rPr>
              <a:t>is </a:t>
            </a:r>
            <a:r>
              <a:rPr sz="2400" b="1" spc="-5" dirty="0">
                <a:latin typeface="Arial"/>
                <a:cs typeface="Arial"/>
              </a:rPr>
              <a:t>used before  </a:t>
            </a:r>
            <a:r>
              <a:rPr sz="2400" b="1" dirty="0">
                <a:latin typeface="Arial"/>
                <a:cs typeface="Arial"/>
              </a:rPr>
              <a:t>it is </a:t>
            </a:r>
            <a:r>
              <a:rPr sz="2400" b="1" spc="-5" dirty="0">
                <a:latin typeface="Arial"/>
                <a:cs typeface="Arial"/>
              </a:rPr>
              <a:t>ready</a:t>
            </a:r>
            <a:endParaRPr sz="2400">
              <a:latin typeface="Arial"/>
              <a:cs typeface="Arial"/>
            </a:endParaRPr>
          </a:p>
        </p:txBody>
      </p:sp>
      <p:grpSp>
        <p:nvGrpSpPr>
          <p:cNvPr id="4" name="object 4"/>
          <p:cNvGrpSpPr/>
          <p:nvPr/>
        </p:nvGrpSpPr>
        <p:grpSpPr>
          <a:xfrm>
            <a:off x="3841115" y="3138804"/>
            <a:ext cx="4030979" cy="2291080"/>
            <a:chOff x="2317114" y="3138804"/>
            <a:chExt cx="4030979" cy="2291080"/>
          </a:xfrm>
        </p:grpSpPr>
        <p:sp>
          <p:nvSpPr>
            <p:cNvPr id="5" name="object 5"/>
            <p:cNvSpPr/>
            <p:nvPr/>
          </p:nvSpPr>
          <p:spPr>
            <a:xfrm>
              <a:off x="6116319" y="5198109"/>
              <a:ext cx="115570" cy="227329"/>
            </a:xfrm>
            <a:custGeom>
              <a:avLst/>
              <a:gdLst/>
              <a:ahLst/>
              <a:cxnLst/>
              <a:rect l="l" t="t" r="r" b="b"/>
              <a:pathLst>
                <a:path w="115570" h="227329">
                  <a:moveTo>
                    <a:pt x="115569" y="0"/>
                  </a:moveTo>
                  <a:lnTo>
                    <a:pt x="0" y="0"/>
                  </a:lnTo>
                  <a:lnTo>
                    <a:pt x="0" y="227329"/>
                  </a:lnTo>
                  <a:lnTo>
                    <a:pt x="111759" y="227329"/>
                  </a:lnTo>
                  <a:lnTo>
                    <a:pt x="115569" y="0"/>
                  </a:lnTo>
                  <a:close/>
                </a:path>
              </a:pathLst>
            </a:custGeom>
            <a:solidFill>
              <a:srgbClr val="CCCCCC"/>
            </a:solidFill>
          </p:spPr>
          <p:txBody>
            <a:bodyPr wrap="square" lIns="0" tIns="0" rIns="0" bIns="0" rtlCol="0"/>
            <a:lstStyle/>
            <a:p>
              <a:endParaRPr/>
            </a:p>
          </p:txBody>
        </p:sp>
        <p:sp>
          <p:nvSpPr>
            <p:cNvPr id="6" name="object 6"/>
            <p:cNvSpPr/>
            <p:nvPr/>
          </p:nvSpPr>
          <p:spPr>
            <a:xfrm>
              <a:off x="6116319" y="5198109"/>
              <a:ext cx="227329" cy="227329"/>
            </a:xfrm>
            <a:custGeom>
              <a:avLst/>
              <a:gdLst/>
              <a:ahLst/>
              <a:cxnLst/>
              <a:rect l="l" t="t" r="r" b="b"/>
              <a:pathLst>
                <a:path w="227329" h="227329">
                  <a:moveTo>
                    <a:pt x="111759" y="227329"/>
                  </a:moveTo>
                  <a:lnTo>
                    <a:pt x="0" y="227329"/>
                  </a:lnTo>
                  <a:lnTo>
                    <a:pt x="0" y="0"/>
                  </a:lnTo>
                  <a:lnTo>
                    <a:pt x="115569" y="0"/>
                  </a:lnTo>
                </a:path>
                <a:path w="227329" h="227329">
                  <a:moveTo>
                    <a:pt x="111759" y="0"/>
                  </a:moveTo>
                  <a:lnTo>
                    <a:pt x="227329" y="0"/>
                  </a:lnTo>
                  <a:lnTo>
                    <a:pt x="227329" y="227329"/>
                  </a:lnTo>
                  <a:lnTo>
                    <a:pt x="115569" y="227329"/>
                  </a:lnTo>
                </a:path>
              </a:pathLst>
            </a:custGeom>
            <a:ln w="8890">
              <a:solidFill>
                <a:srgbClr val="000000"/>
              </a:solidFill>
            </a:ln>
          </p:spPr>
          <p:txBody>
            <a:bodyPr wrap="square" lIns="0" tIns="0" rIns="0" bIns="0" rtlCol="0"/>
            <a:lstStyle/>
            <a:p>
              <a:endParaRPr/>
            </a:p>
          </p:txBody>
        </p:sp>
        <p:sp>
          <p:nvSpPr>
            <p:cNvPr id="7" name="object 7"/>
            <p:cNvSpPr/>
            <p:nvPr/>
          </p:nvSpPr>
          <p:spPr>
            <a:xfrm>
              <a:off x="4719319" y="4742179"/>
              <a:ext cx="656590" cy="513080"/>
            </a:xfrm>
            <a:custGeom>
              <a:avLst/>
              <a:gdLst/>
              <a:ahLst/>
              <a:cxnLst/>
              <a:rect l="l" t="t" r="r" b="b"/>
              <a:pathLst>
                <a:path w="656589" h="513079">
                  <a:moveTo>
                    <a:pt x="541019" y="513080"/>
                  </a:moveTo>
                  <a:lnTo>
                    <a:pt x="656589" y="513080"/>
                  </a:lnTo>
                </a:path>
                <a:path w="656589" h="513079">
                  <a:moveTo>
                    <a:pt x="0" y="0"/>
                  </a:moveTo>
                  <a:lnTo>
                    <a:pt x="113029" y="0"/>
                  </a:lnTo>
                </a:path>
              </a:pathLst>
            </a:custGeom>
            <a:ln w="15240">
              <a:solidFill>
                <a:srgbClr val="EA7400"/>
              </a:solidFill>
            </a:ln>
          </p:spPr>
          <p:txBody>
            <a:bodyPr wrap="square" lIns="0" tIns="0" rIns="0" bIns="0" rtlCol="0"/>
            <a:lstStyle/>
            <a:p>
              <a:endParaRPr/>
            </a:p>
          </p:txBody>
        </p:sp>
        <p:sp>
          <p:nvSpPr>
            <p:cNvPr id="8" name="object 8"/>
            <p:cNvSpPr/>
            <p:nvPr/>
          </p:nvSpPr>
          <p:spPr>
            <a:xfrm>
              <a:off x="4719319" y="4855844"/>
              <a:ext cx="113030" cy="0"/>
            </a:xfrm>
            <a:custGeom>
              <a:avLst/>
              <a:gdLst/>
              <a:ahLst/>
              <a:cxnLst/>
              <a:rect l="l" t="t" r="r" b="b"/>
              <a:pathLst>
                <a:path w="113029">
                  <a:moveTo>
                    <a:pt x="0" y="0"/>
                  </a:moveTo>
                  <a:lnTo>
                    <a:pt x="113029" y="0"/>
                  </a:lnTo>
                </a:path>
              </a:pathLst>
            </a:custGeom>
            <a:ln w="19050">
              <a:solidFill>
                <a:srgbClr val="EA7400"/>
              </a:solidFill>
            </a:ln>
          </p:spPr>
          <p:txBody>
            <a:bodyPr wrap="square" lIns="0" tIns="0" rIns="0" bIns="0" rtlCol="0"/>
            <a:lstStyle/>
            <a:p>
              <a:endParaRPr/>
            </a:p>
          </p:txBody>
        </p:sp>
        <p:sp>
          <p:nvSpPr>
            <p:cNvPr id="9" name="object 9"/>
            <p:cNvSpPr/>
            <p:nvPr/>
          </p:nvSpPr>
          <p:spPr>
            <a:xfrm>
              <a:off x="4177029" y="4343399"/>
              <a:ext cx="113030" cy="0"/>
            </a:xfrm>
            <a:custGeom>
              <a:avLst/>
              <a:gdLst/>
              <a:ahLst/>
              <a:cxnLst/>
              <a:rect l="l" t="t" r="r" b="b"/>
              <a:pathLst>
                <a:path w="113029">
                  <a:moveTo>
                    <a:pt x="0" y="0"/>
                  </a:moveTo>
                  <a:lnTo>
                    <a:pt x="113030" y="0"/>
                  </a:lnTo>
                </a:path>
              </a:pathLst>
            </a:custGeom>
            <a:ln w="15239">
              <a:solidFill>
                <a:srgbClr val="EA7400"/>
              </a:solidFill>
            </a:ln>
          </p:spPr>
          <p:txBody>
            <a:bodyPr wrap="square" lIns="0" tIns="0" rIns="0" bIns="0" rtlCol="0"/>
            <a:lstStyle/>
            <a:p>
              <a:endParaRPr/>
            </a:p>
          </p:txBody>
        </p:sp>
        <p:sp>
          <p:nvSpPr>
            <p:cNvPr id="10" name="object 10"/>
            <p:cNvSpPr/>
            <p:nvPr/>
          </p:nvSpPr>
          <p:spPr>
            <a:xfrm>
              <a:off x="3636009" y="3830319"/>
              <a:ext cx="882650" cy="397510"/>
            </a:xfrm>
            <a:custGeom>
              <a:avLst/>
              <a:gdLst/>
              <a:ahLst/>
              <a:cxnLst/>
              <a:rect l="l" t="t" r="r" b="b"/>
              <a:pathLst>
                <a:path w="882650" h="397510">
                  <a:moveTo>
                    <a:pt x="538479" y="397509"/>
                  </a:moveTo>
                  <a:lnTo>
                    <a:pt x="654050" y="397509"/>
                  </a:lnTo>
                </a:path>
                <a:path w="882650" h="397510">
                  <a:moveTo>
                    <a:pt x="739139" y="397509"/>
                  </a:moveTo>
                  <a:lnTo>
                    <a:pt x="882650" y="397509"/>
                  </a:lnTo>
                </a:path>
                <a:path w="882650" h="397510">
                  <a:moveTo>
                    <a:pt x="0" y="0"/>
                  </a:moveTo>
                  <a:lnTo>
                    <a:pt x="111760" y="0"/>
                  </a:lnTo>
                </a:path>
              </a:pathLst>
            </a:custGeom>
            <a:ln w="8889">
              <a:solidFill>
                <a:srgbClr val="000000"/>
              </a:solidFill>
            </a:ln>
          </p:spPr>
          <p:txBody>
            <a:bodyPr wrap="square" lIns="0" tIns="0" rIns="0" bIns="0" rtlCol="0"/>
            <a:lstStyle/>
            <a:p>
              <a:endParaRPr/>
            </a:p>
          </p:txBody>
        </p:sp>
        <p:sp>
          <p:nvSpPr>
            <p:cNvPr id="11" name="object 11"/>
            <p:cNvSpPr/>
            <p:nvPr/>
          </p:nvSpPr>
          <p:spPr>
            <a:xfrm>
              <a:off x="3636009" y="3716019"/>
              <a:ext cx="111760" cy="0"/>
            </a:xfrm>
            <a:custGeom>
              <a:avLst/>
              <a:gdLst/>
              <a:ahLst/>
              <a:cxnLst/>
              <a:rect l="l" t="t" r="r" b="b"/>
              <a:pathLst>
                <a:path w="111760">
                  <a:moveTo>
                    <a:pt x="0" y="0"/>
                  </a:moveTo>
                  <a:lnTo>
                    <a:pt x="111760" y="0"/>
                  </a:lnTo>
                </a:path>
              </a:pathLst>
            </a:custGeom>
            <a:ln w="17779">
              <a:solidFill>
                <a:srgbClr val="EA7400"/>
              </a:solidFill>
            </a:ln>
          </p:spPr>
          <p:txBody>
            <a:bodyPr wrap="square" lIns="0" tIns="0" rIns="0" bIns="0" rtlCol="0"/>
            <a:lstStyle/>
            <a:p>
              <a:endParaRPr/>
            </a:p>
          </p:txBody>
        </p:sp>
        <p:sp>
          <p:nvSpPr>
            <p:cNvPr id="12" name="object 12"/>
            <p:cNvSpPr/>
            <p:nvPr/>
          </p:nvSpPr>
          <p:spPr>
            <a:xfrm>
              <a:off x="3834129" y="3830319"/>
              <a:ext cx="142240" cy="0"/>
            </a:xfrm>
            <a:custGeom>
              <a:avLst/>
              <a:gdLst/>
              <a:ahLst/>
              <a:cxnLst/>
              <a:rect l="l" t="t" r="r" b="b"/>
              <a:pathLst>
                <a:path w="142239">
                  <a:moveTo>
                    <a:pt x="0" y="0"/>
                  </a:moveTo>
                  <a:lnTo>
                    <a:pt x="142240" y="0"/>
                  </a:lnTo>
                </a:path>
              </a:pathLst>
            </a:custGeom>
            <a:ln w="8889">
              <a:solidFill>
                <a:srgbClr val="000000"/>
              </a:solidFill>
            </a:ln>
          </p:spPr>
          <p:txBody>
            <a:bodyPr wrap="square" lIns="0" tIns="0" rIns="0" bIns="0" rtlCol="0"/>
            <a:lstStyle/>
            <a:p>
              <a:endParaRPr/>
            </a:p>
          </p:txBody>
        </p:sp>
        <p:sp>
          <p:nvSpPr>
            <p:cNvPr id="13" name="object 13"/>
            <p:cNvSpPr/>
            <p:nvPr/>
          </p:nvSpPr>
          <p:spPr>
            <a:xfrm>
              <a:off x="4375150" y="3260089"/>
              <a:ext cx="115570" cy="0"/>
            </a:xfrm>
            <a:custGeom>
              <a:avLst/>
              <a:gdLst/>
              <a:ahLst/>
              <a:cxnLst/>
              <a:rect l="l" t="t" r="r" b="b"/>
              <a:pathLst>
                <a:path w="115570">
                  <a:moveTo>
                    <a:pt x="0" y="0"/>
                  </a:moveTo>
                  <a:lnTo>
                    <a:pt x="115570" y="0"/>
                  </a:lnTo>
                </a:path>
              </a:pathLst>
            </a:custGeom>
            <a:ln w="17780">
              <a:solidFill>
                <a:srgbClr val="EA7400"/>
              </a:solidFill>
            </a:ln>
          </p:spPr>
          <p:txBody>
            <a:bodyPr wrap="square" lIns="0" tIns="0" rIns="0" bIns="0" rtlCol="0"/>
            <a:lstStyle/>
            <a:p>
              <a:endParaRPr/>
            </a:p>
          </p:txBody>
        </p:sp>
        <p:sp>
          <p:nvSpPr>
            <p:cNvPr id="14" name="object 14"/>
            <p:cNvSpPr/>
            <p:nvPr/>
          </p:nvSpPr>
          <p:spPr>
            <a:xfrm>
              <a:off x="4490719" y="3145789"/>
              <a:ext cx="113030" cy="228600"/>
            </a:xfrm>
            <a:custGeom>
              <a:avLst/>
              <a:gdLst/>
              <a:ahLst/>
              <a:cxnLst/>
              <a:rect l="l" t="t" r="r" b="b"/>
              <a:pathLst>
                <a:path w="113029" h="228600">
                  <a:moveTo>
                    <a:pt x="113029" y="0"/>
                  </a:moveTo>
                  <a:lnTo>
                    <a:pt x="0" y="0"/>
                  </a:lnTo>
                  <a:lnTo>
                    <a:pt x="0" y="228600"/>
                  </a:lnTo>
                  <a:lnTo>
                    <a:pt x="113029" y="228600"/>
                  </a:lnTo>
                  <a:lnTo>
                    <a:pt x="113029" y="0"/>
                  </a:lnTo>
                  <a:close/>
                </a:path>
              </a:pathLst>
            </a:custGeom>
            <a:solidFill>
              <a:srgbClr val="FAE1C8"/>
            </a:solidFill>
          </p:spPr>
          <p:txBody>
            <a:bodyPr wrap="square" lIns="0" tIns="0" rIns="0" bIns="0" rtlCol="0"/>
            <a:lstStyle/>
            <a:p>
              <a:endParaRPr/>
            </a:p>
          </p:txBody>
        </p:sp>
        <p:sp>
          <p:nvSpPr>
            <p:cNvPr id="15" name="object 15"/>
            <p:cNvSpPr/>
            <p:nvPr/>
          </p:nvSpPr>
          <p:spPr>
            <a:xfrm>
              <a:off x="4490719" y="3145789"/>
              <a:ext cx="113030" cy="228600"/>
            </a:xfrm>
            <a:custGeom>
              <a:avLst/>
              <a:gdLst/>
              <a:ahLst/>
              <a:cxnLst/>
              <a:rect l="l" t="t" r="r" b="b"/>
              <a:pathLst>
                <a:path w="113029" h="228600">
                  <a:moveTo>
                    <a:pt x="113029" y="228600"/>
                  </a:moveTo>
                  <a:lnTo>
                    <a:pt x="0" y="228600"/>
                  </a:lnTo>
                  <a:lnTo>
                    <a:pt x="0" y="0"/>
                  </a:lnTo>
                  <a:lnTo>
                    <a:pt x="113029" y="0"/>
                  </a:lnTo>
                </a:path>
              </a:pathLst>
            </a:custGeom>
            <a:ln w="8890">
              <a:solidFill>
                <a:srgbClr val="EA7400"/>
              </a:solidFill>
            </a:ln>
          </p:spPr>
          <p:txBody>
            <a:bodyPr wrap="square" lIns="0" tIns="0" rIns="0" bIns="0" rtlCol="0"/>
            <a:lstStyle/>
            <a:p>
              <a:endParaRPr/>
            </a:p>
          </p:txBody>
        </p:sp>
        <p:sp>
          <p:nvSpPr>
            <p:cNvPr id="16" name="object 16"/>
            <p:cNvSpPr/>
            <p:nvPr/>
          </p:nvSpPr>
          <p:spPr>
            <a:xfrm>
              <a:off x="4603750" y="3143249"/>
              <a:ext cx="115570" cy="233679"/>
            </a:xfrm>
            <a:custGeom>
              <a:avLst/>
              <a:gdLst/>
              <a:ahLst/>
              <a:cxnLst/>
              <a:rect l="l" t="t" r="r" b="b"/>
              <a:pathLst>
                <a:path w="115570" h="233679">
                  <a:moveTo>
                    <a:pt x="115570" y="233679"/>
                  </a:moveTo>
                  <a:lnTo>
                    <a:pt x="115570" y="0"/>
                  </a:lnTo>
                </a:path>
                <a:path w="115570" h="233679">
                  <a:moveTo>
                    <a:pt x="115570" y="2539"/>
                  </a:moveTo>
                  <a:lnTo>
                    <a:pt x="0" y="2539"/>
                  </a:lnTo>
                </a:path>
                <a:path w="115570" h="233679">
                  <a:moveTo>
                    <a:pt x="115570" y="231139"/>
                  </a:moveTo>
                  <a:lnTo>
                    <a:pt x="0" y="231139"/>
                  </a:lnTo>
                </a:path>
              </a:pathLst>
            </a:custGeom>
            <a:ln w="8890">
              <a:solidFill>
                <a:srgbClr val="000000"/>
              </a:solidFill>
            </a:ln>
          </p:spPr>
          <p:txBody>
            <a:bodyPr wrap="square" lIns="0" tIns="0" rIns="0" bIns="0" rtlCol="0"/>
            <a:lstStyle/>
            <a:p>
              <a:endParaRPr/>
            </a:p>
          </p:txBody>
        </p:sp>
        <p:sp>
          <p:nvSpPr>
            <p:cNvPr id="17" name="object 17"/>
            <p:cNvSpPr/>
            <p:nvPr/>
          </p:nvSpPr>
          <p:spPr>
            <a:xfrm>
              <a:off x="2978149" y="3145789"/>
              <a:ext cx="115570" cy="228600"/>
            </a:xfrm>
            <a:custGeom>
              <a:avLst/>
              <a:gdLst/>
              <a:ahLst/>
              <a:cxnLst/>
              <a:rect l="l" t="t" r="r" b="b"/>
              <a:pathLst>
                <a:path w="115569" h="228600">
                  <a:moveTo>
                    <a:pt x="115569" y="0"/>
                  </a:moveTo>
                  <a:lnTo>
                    <a:pt x="0" y="0"/>
                  </a:lnTo>
                  <a:lnTo>
                    <a:pt x="0" y="228600"/>
                  </a:lnTo>
                  <a:lnTo>
                    <a:pt x="115569" y="228600"/>
                  </a:lnTo>
                  <a:lnTo>
                    <a:pt x="115569" y="0"/>
                  </a:lnTo>
                  <a:close/>
                </a:path>
              </a:pathLst>
            </a:custGeom>
            <a:solidFill>
              <a:srgbClr val="CCCCCC"/>
            </a:solidFill>
          </p:spPr>
          <p:txBody>
            <a:bodyPr wrap="square" lIns="0" tIns="0" rIns="0" bIns="0" rtlCol="0"/>
            <a:lstStyle/>
            <a:p>
              <a:endParaRPr/>
            </a:p>
          </p:txBody>
        </p:sp>
        <p:sp>
          <p:nvSpPr>
            <p:cNvPr id="18" name="object 18"/>
            <p:cNvSpPr/>
            <p:nvPr/>
          </p:nvSpPr>
          <p:spPr>
            <a:xfrm>
              <a:off x="2862579" y="3143249"/>
              <a:ext cx="231140" cy="233679"/>
            </a:xfrm>
            <a:custGeom>
              <a:avLst/>
              <a:gdLst/>
              <a:ahLst/>
              <a:cxnLst/>
              <a:rect l="l" t="t" r="r" b="b"/>
              <a:pathLst>
                <a:path w="231139" h="233679">
                  <a:moveTo>
                    <a:pt x="115569" y="231139"/>
                  </a:moveTo>
                  <a:lnTo>
                    <a:pt x="231139" y="231139"/>
                  </a:lnTo>
                  <a:lnTo>
                    <a:pt x="231139" y="2539"/>
                  </a:lnTo>
                  <a:lnTo>
                    <a:pt x="115569" y="2539"/>
                  </a:lnTo>
                </a:path>
                <a:path w="231139" h="233679">
                  <a:moveTo>
                    <a:pt x="0" y="233679"/>
                  </a:moveTo>
                  <a:lnTo>
                    <a:pt x="3809" y="0"/>
                  </a:lnTo>
                </a:path>
                <a:path w="231139" h="233679">
                  <a:moveTo>
                    <a:pt x="0" y="2539"/>
                  </a:moveTo>
                  <a:lnTo>
                    <a:pt x="121919" y="2539"/>
                  </a:lnTo>
                </a:path>
                <a:path w="231139" h="233679">
                  <a:moveTo>
                    <a:pt x="0" y="231139"/>
                  </a:moveTo>
                  <a:lnTo>
                    <a:pt x="121919" y="231139"/>
                  </a:lnTo>
                </a:path>
              </a:pathLst>
            </a:custGeom>
            <a:ln w="8890">
              <a:solidFill>
                <a:srgbClr val="000000"/>
              </a:solidFill>
            </a:ln>
          </p:spPr>
          <p:txBody>
            <a:bodyPr wrap="square" lIns="0" tIns="0" rIns="0" bIns="0" rtlCol="0"/>
            <a:lstStyle/>
            <a:p>
              <a:endParaRPr/>
            </a:p>
          </p:txBody>
        </p:sp>
        <p:sp>
          <p:nvSpPr>
            <p:cNvPr id="19" name="object 19"/>
            <p:cNvSpPr/>
            <p:nvPr/>
          </p:nvSpPr>
          <p:spPr>
            <a:xfrm>
              <a:off x="2437129" y="3145789"/>
              <a:ext cx="111760" cy="228600"/>
            </a:xfrm>
            <a:custGeom>
              <a:avLst/>
              <a:gdLst/>
              <a:ahLst/>
              <a:cxnLst/>
              <a:rect l="l" t="t" r="r" b="b"/>
              <a:pathLst>
                <a:path w="111760" h="228600">
                  <a:moveTo>
                    <a:pt x="111759" y="0"/>
                  </a:moveTo>
                  <a:lnTo>
                    <a:pt x="0" y="0"/>
                  </a:lnTo>
                  <a:lnTo>
                    <a:pt x="0" y="228600"/>
                  </a:lnTo>
                  <a:lnTo>
                    <a:pt x="111759" y="228600"/>
                  </a:lnTo>
                  <a:lnTo>
                    <a:pt x="111759" y="0"/>
                  </a:lnTo>
                  <a:close/>
                </a:path>
              </a:pathLst>
            </a:custGeom>
            <a:solidFill>
              <a:srgbClr val="CCCCCC"/>
            </a:solidFill>
          </p:spPr>
          <p:txBody>
            <a:bodyPr wrap="square" lIns="0" tIns="0" rIns="0" bIns="0" rtlCol="0"/>
            <a:lstStyle/>
            <a:p>
              <a:endParaRPr/>
            </a:p>
          </p:txBody>
        </p:sp>
        <p:sp>
          <p:nvSpPr>
            <p:cNvPr id="20" name="object 20"/>
            <p:cNvSpPr/>
            <p:nvPr/>
          </p:nvSpPr>
          <p:spPr>
            <a:xfrm>
              <a:off x="2321559" y="3145789"/>
              <a:ext cx="3481070" cy="1766570"/>
            </a:xfrm>
            <a:custGeom>
              <a:avLst/>
              <a:gdLst/>
              <a:ahLst/>
              <a:cxnLst/>
              <a:rect l="l" t="t" r="r" b="b"/>
              <a:pathLst>
                <a:path w="3481070" h="1766570">
                  <a:moveTo>
                    <a:pt x="115569" y="228600"/>
                  </a:moveTo>
                  <a:lnTo>
                    <a:pt x="227329" y="228600"/>
                  </a:lnTo>
                  <a:lnTo>
                    <a:pt x="227329" y="0"/>
                  </a:lnTo>
                  <a:lnTo>
                    <a:pt x="115569" y="0"/>
                  </a:lnTo>
                </a:path>
                <a:path w="3481070" h="1766570">
                  <a:moveTo>
                    <a:pt x="115569" y="0"/>
                  </a:moveTo>
                  <a:lnTo>
                    <a:pt x="0" y="0"/>
                  </a:lnTo>
                  <a:lnTo>
                    <a:pt x="0" y="228600"/>
                  </a:lnTo>
                  <a:lnTo>
                    <a:pt x="115569" y="228600"/>
                  </a:lnTo>
                </a:path>
                <a:path w="3481070" h="1766570">
                  <a:moveTo>
                    <a:pt x="3365500" y="1766570"/>
                  </a:moveTo>
                  <a:lnTo>
                    <a:pt x="3481069" y="1766570"/>
                  </a:lnTo>
                  <a:lnTo>
                    <a:pt x="3481069" y="1537970"/>
                  </a:lnTo>
                  <a:lnTo>
                    <a:pt x="3368040" y="1537970"/>
                  </a:lnTo>
                </a:path>
                <a:path w="3481070" h="1766570">
                  <a:moveTo>
                    <a:pt x="3365500" y="1537970"/>
                  </a:moveTo>
                  <a:lnTo>
                    <a:pt x="3252469" y="1537970"/>
                  </a:lnTo>
                  <a:lnTo>
                    <a:pt x="3252469" y="1766570"/>
                  </a:lnTo>
                  <a:lnTo>
                    <a:pt x="3368040" y="1766570"/>
                  </a:lnTo>
                </a:path>
              </a:pathLst>
            </a:custGeom>
            <a:ln w="8890">
              <a:solidFill>
                <a:srgbClr val="000000"/>
              </a:solidFill>
            </a:ln>
          </p:spPr>
          <p:txBody>
            <a:bodyPr wrap="square" lIns="0" tIns="0" rIns="0" bIns="0" rtlCol="0"/>
            <a:lstStyle/>
            <a:p>
              <a:endParaRPr/>
            </a:p>
          </p:txBody>
        </p:sp>
      </p:grpSp>
      <p:sp>
        <p:nvSpPr>
          <p:cNvPr id="21" name="object 21"/>
          <p:cNvSpPr txBox="1"/>
          <p:nvPr/>
        </p:nvSpPr>
        <p:spPr>
          <a:xfrm>
            <a:off x="4404360" y="3172460"/>
            <a:ext cx="21209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dirty="0">
                <a:latin typeface="Arial"/>
                <a:cs typeface="Arial"/>
              </a:rPr>
              <a:t>e</a:t>
            </a:r>
            <a:r>
              <a:rPr sz="800" spc="-10" dirty="0">
                <a:latin typeface="Arial"/>
                <a:cs typeface="Arial"/>
              </a:rPr>
              <a:t>g</a:t>
            </a:r>
            <a:endParaRPr sz="800">
              <a:latin typeface="Arial"/>
              <a:cs typeface="Arial"/>
            </a:endParaRPr>
          </a:p>
        </p:txBody>
      </p:sp>
      <p:grpSp>
        <p:nvGrpSpPr>
          <p:cNvPr id="22" name="object 22"/>
          <p:cNvGrpSpPr/>
          <p:nvPr/>
        </p:nvGrpSpPr>
        <p:grpSpPr>
          <a:xfrm>
            <a:off x="4062730" y="3029586"/>
            <a:ext cx="2726055" cy="864869"/>
            <a:chOff x="2538729" y="3029585"/>
            <a:chExt cx="2726055" cy="864869"/>
          </a:xfrm>
        </p:grpSpPr>
        <p:sp>
          <p:nvSpPr>
            <p:cNvPr id="23" name="object 23"/>
            <p:cNvSpPr/>
            <p:nvPr/>
          </p:nvSpPr>
          <p:spPr>
            <a:xfrm>
              <a:off x="2978149" y="3660140"/>
              <a:ext cx="115570" cy="227329"/>
            </a:xfrm>
            <a:custGeom>
              <a:avLst/>
              <a:gdLst/>
              <a:ahLst/>
              <a:cxnLst/>
              <a:rect l="l" t="t" r="r" b="b"/>
              <a:pathLst>
                <a:path w="115569" h="227329">
                  <a:moveTo>
                    <a:pt x="115569" y="0"/>
                  </a:moveTo>
                  <a:lnTo>
                    <a:pt x="0" y="0"/>
                  </a:lnTo>
                  <a:lnTo>
                    <a:pt x="0" y="227330"/>
                  </a:lnTo>
                  <a:lnTo>
                    <a:pt x="115569" y="227330"/>
                  </a:lnTo>
                  <a:lnTo>
                    <a:pt x="115569" y="0"/>
                  </a:lnTo>
                  <a:close/>
                </a:path>
              </a:pathLst>
            </a:custGeom>
            <a:solidFill>
              <a:srgbClr val="CCCCCC"/>
            </a:solidFill>
          </p:spPr>
          <p:txBody>
            <a:bodyPr wrap="square" lIns="0" tIns="0" rIns="0" bIns="0" rtlCol="0"/>
            <a:lstStyle/>
            <a:p>
              <a:endParaRPr/>
            </a:p>
          </p:txBody>
        </p:sp>
        <p:sp>
          <p:nvSpPr>
            <p:cNvPr id="24" name="object 24"/>
            <p:cNvSpPr/>
            <p:nvPr/>
          </p:nvSpPr>
          <p:spPr>
            <a:xfrm>
              <a:off x="2866389" y="3660140"/>
              <a:ext cx="227329" cy="227329"/>
            </a:xfrm>
            <a:custGeom>
              <a:avLst/>
              <a:gdLst/>
              <a:ahLst/>
              <a:cxnLst/>
              <a:rect l="l" t="t" r="r" b="b"/>
              <a:pathLst>
                <a:path w="227330" h="227329">
                  <a:moveTo>
                    <a:pt x="111760" y="227330"/>
                  </a:moveTo>
                  <a:lnTo>
                    <a:pt x="227330" y="227330"/>
                  </a:lnTo>
                  <a:lnTo>
                    <a:pt x="227330" y="0"/>
                  </a:lnTo>
                  <a:lnTo>
                    <a:pt x="111760" y="0"/>
                  </a:lnTo>
                </a:path>
                <a:path w="227330" h="227329">
                  <a:moveTo>
                    <a:pt x="111760" y="0"/>
                  </a:moveTo>
                  <a:lnTo>
                    <a:pt x="0" y="0"/>
                  </a:lnTo>
                  <a:lnTo>
                    <a:pt x="0" y="227330"/>
                  </a:lnTo>
                  <a:lnTo>
                    <a:pt x="111760" y="227330"/>
                  </a:lnTo>
                </a:path>
              </a:pathLst>
            </a:custGeom>
            <a:ln w="8890">
              <a:solidFill>
                <a:srgbClr val="000000"/>
              </a:solidFill>
            </a:ln>
          </p:spPr>
          <p:txBody>
            <a:bodyPr wrap="square" lIns="0" tIns="0" rIns="0" bIns="0" rtlCol="0"/>
            <a:lstStyle/>
            <a:p>
              <a:endParaRPr/>
            </a:p>
          </p:txBody>
        </p:sp>
        <p:sp>
          <p:nvSpPr>
            <p:cNvPr id="25" name="object 25"/>
            <p:cNvSpPr/>
            <p:nvPr/>
          </p:nvSpPr>
          <p:spPr>
            <a:xfrm>
              <a:off x="2750819" y="3260090"/>
              <a:ext cx="120014" cy="0"/>
            </a:xfrm>
            <a:custGeom>
              <a:avLst/>
              <a:gdLst/>
              <a:ahLst/>
              <a:cxnLst/>
              <a:rect l="l" t="t" r="r" b="b"/>
              <a:pathLst>
                <a:path w="120014">
                  <a:moveTo>
                    <a:pt x="0" y="0"/>
                  </a:moveTo>
                  <a:lnTo>
                    <a:pt x="120014" y="0"/>
                  </a:lnTo>
                </a:path>
              </a:pathLst>
            </a:custGeom>
            <a:ln w="11430">
              <a:solidFill>
                <a:srgbClr val="000000"/>
              </a:solidFill>
            </a:ln>
          </p:spPr>
          <p:txBody>
            <a:bodyPr wrap="square" lIns="0" tIns="0" rIns="0" bIns="0" rtlCol="0"/>
            <a:lstStyle/>
            <a:p>
              <a:endParaRPr/>
            </a:p>
          </p:txBody>
        </p:sp>
        <p:sp>
          <p:nvSpPr>
            <p:cNvPr id="26" name="object 26"/>
            <p:cNvSpPr/>
            <p:nvPr/>
          </p:nvSpPr>
          <p:spPr>
            <a:xfrm>
              <a:off x="3091179" y="3204210"/>
              <a:ext cx="115570" cy="111760"/>
            </a:xfrm>
            <a:custGeom>
              <a:avLst/>
              <a:gdLst/>
              <a:ahLst/>
              <a:cxnLst/>
              <a:rect l="l" t="t" r="r" b="b"/>
              <a:pathLst>
                <a:path w="115569" h="111760">
                  <a:moveTo>
                    <a:pt x="0" y="0"/>
                  </a:moveTo>
                  <a:lnTo>
                    <a:pt x="115569" y="0"/>
                  </a:lnTo>
                </a:path>
                <a:path w="115569" h="111760">
                  <a:moveTo>
                    <a:pt x="0" y="111760"/>
                  </a:moveTo>
                  <a:lnTo>
                    <a:pt x="115569" y="111760"/>
                  </a:lnTo>
                </a:path>
              </a:pathLst>
            </a:custGeom>
            <a:ln w="8890">
              <a:solidFill>
                <a:srgbClr val="000000"/>
              </a:solidFill>
            </a:ln>
          </p:spPr>
          <p:txBody>
            <a:bodyPr wrap="square" lIns="0" tIns="0" rIns="0" bIns="0" rtlCol="0"/>
            <a:lstStyle/>
            <a:p>
              <a:endParaRPr/>
            </a:p>
          </p:txBody>
        </p:sp>
        <p:sp>
          <p:nvSpPr>
            <p:cNvPr id="27" name="object 27"/>
            <p:cNvSpPr/>
            <p:nvPr/>
          </p:nvSpPr>
          <p:spPr>
            <a:xfrm>
              <a:off x="2805429" y="3204210"/>
              <a:ext cx="57150" cy="54610"/>
            </a:xfrm>
            <a:custGeom>
              <a:avLst/>
              <a:gdLst/>
              <a:ahLst/>
              <a:cxnLst/>
              <a:rect l="l" t="t" r="r" b="b"/>
              <a:pathLst>
                <a:path w="57150" h="54610">
                  <a:moveTo>
                    <a:pt x="0" y="54610"/>
                  </a:moveTo>
                  <a:lnTo>
                    <a:pt x="2539" y="0"/>
                  </a:lnTo>
                  <a:lnTo>
                    <a:pt x="57150" y="0"/>
                  </a:lnTo>
                </a:path>
              </a:pathLst>
            </a:custGeom>
            <a:ln w="8890">
              <a:solidFill>
                <a:srgbClr val="000000"/>
              </a:solidFill>
            </a:ln>
          </p:spPr>
          <p:txBody>
            <a:bodyPr wrap="square" lIns="0" tIns="0" rIns="0" bIns="0" rtlCol="0"/>
            <a:lstStyle/>
            <a:p>
              <a:endParaRPr/>
            </a:p>
          </p:txBody>
        </p:sp>
        <p:sp>
          <p:nvSpPr>
            <p:cNvPr id="28" name="object 28"/>
            <p:cNvSpPr/>
            <p:nvPr/>
          </p:nvSpPr>
          <p:spPr>
            <a:xfrm>
              <a:off x="2544444" y="3260090"/>
              <a:ext cx="120014" cy="0"/>
            </a:xfrm>
            <a:custGeom>
              <a:avLst/>
              <a:gdLst/>
              <a:ahLst/>
              <a:cxnLst/>
              <a:rect l="l" t="t" r="r" b="b"/>
              <a:pathLst>
                <a:path w="120014">
                  <a:moveTo>
                    <a:pt x="0" y="0"/>
                  </a:moveTo>
                  <a:lnTo>
                    <a:pt x="120015" y="0"/>
                  </a:lnTo>
                </a:path>
              </a:pathLst>
            </a:custGeom>
            <a:ln w="11430">
              <a:solidFill>
                <a:srgbClr val="000000"/>
              </a:solidFill>
            </a:ln>
          </p:spPr>
          <p:txBody>
            <a:bodyPr wrap="square" lIns="0" tIns="0" rIns="0" bIns="0" rtlCol="0"/>
            <a:lstStyle/>
            <a:p>
              <a:endParaRPr/>
            </a:p>
          </p:txBody>
        </p:sp>
        <p:sp>
          <p:nvSpPr>
            <p:cNvPr id="29" name="object 29"/>
            <p:cNvSpPr/>
            <p:nvPr/>
          </p:nvSpPr>
          <p:spPr>
            <a:xfrm>
              <a:off x="3431539" y="3034030"/>
              <a:ext cx="173990" cy="452120"/>
            </a:xfrm>
            <a:custGeom>
              <a:avLst/>
              <a:gdLst/>
              <a:ahLst/>
              <a:cxnLst/>
              <a:rect l="l" t="t" r="r" b="b"/>
              <a:pathLst>
                <a:path w="173989" h="452120">
                  <a:moveTo>
                    <a:pt x="3810" y="0"/>
                  </a:moveTo>
                  <a:lnTo>
                    <a:pt x="0" y="0"/>
                  </a:lnTo>
                  <a:lnTo>
                    <a:pt x="3810" y="181610"/>
                  </a:lnTo>
                  <a:lnTo>
                    <a:pt x="58420" y="227330"/>
                  </a:lnTo>
                  <a:lnTo>
                    <a:pt x="3810" y="270510"/>
                  </a:lnTo>
                  <a:lnTo>
                    <a:pt x="3810" y="452120"/>
                  </a:lnTo>
                  <a:lnTo>
                    <a:pt x="173989" y="312420"/>
                  </a:lnTo>
                  <a:lnTo>
                    <a:pt x="173989" y="139700"/>
                  </a:lnTo>
                  <a:lnTo>
                    <a:pt x="3810" y="0"/>
                  </a:lnTo>
                  <a:close/>
                </a:path>
              </a:pathLst>
            </a:custGeom>
            <a:solidFill>
              <a:srgbClr val="CCCCCC"/>
            </a:solidFill>
          </p:spPr>
          <p:txBody>
            <a:bodyPr wrap="square" lIns="0" tIns="0" rIns="0" bIns="0" rtlCol="0"/>
            <a:lstStyle/>
            <a:p>
              <a:endParaRPr/>
            </a:p>
          </p:txBody>
        </p:sp>
        <p:sp>
          <p:nvSpPr>
            <p:cNvPr id="30" name="object 30"/>
            <p:cNvSpPr/>
            <p:nvPr/>
          </p:nvSpPr>
          <p:spPr>
            <a:xfrm>
              <a:off x="3431539" y="3034030"/>
              <a:ext cx="173990" cy="452120"/>
            </a:xfrm>
            <a:custGeom>
              <a:avLst/>
              <a:gdLst/>
              <a:ahLst/>
              <a:cxnLst/>
              <a:rect l="l" t="t" r="r" b="b"/>
              <a:pathLst>
                <a:path w="173989" h="452120">
                  <a:moveTo>
                    <a:pt x="0" y="0"/>
                  </a:moveTo>
                  <a:lnTo>
                    <a:pt x="3810" y="181610"/>
                  </a:lnTo>
                  <a:lnTo>
                    <a:pt x="58420" y="227330"/>
                  </a:lnTo>
                  <a:lnTo>
                    <a:pt x="3810" y="270510"/>
                  </a:lnTo>
                  <a:lnTo>
                    <a:pt x="3810" y="452120"/>
                  </a:lnTo>
                  <a:lnTo>
                    <a:pt x="173989" y="312420"/>
                  </a:lnTo>
                  <a:lnTo>
                    <a:pt x="173989" y="139700"/>
                  </a:lnTo>
                  <a:lnTo>
                    <a:pt x="3810" y="0"/>
                  </a:lnTo>
                </a:path>
              </a:pathLst>
            </a:custGeom>
            <a:ln w="8890">
              <a:solidFill>
                <a:srgbClr val="000000"/>
              </a:solidFill>
            </a:ln>
          </p:spPr>
          <p:txBody>
            <a:bodyPr wrap="square" lIns="0" tIns="0" rIns="0" bIns="0" rtlCol="0"/>
            <a:lstStyle/>
            <a:p>
              <a:endParaRPr/>
            </a:p>
          </p:txBody>
        </p:sp>
        <p:sp>
          <p:nvSpPr>
            <p:cNvPr id="31" name="object 31"/>
            <p:cNvSpPr/>
            <p:nvPr/>
          </p:nvSpPr>
          <p:spPr>
            <a:xfrm>
              <a:off x="3291839" y="320421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32" name="object 32"/>
            <p:cNvSpPr/>
            <p:nvPr/>
          </p:nvSpPr>
          <p:spPr>
            <a:xfrm>
              <a:off x="3601084" y="3260090"/>
              <a:ext cx="146685" cy="0"/>
            </a:xfrm>
            <a:custGeom>
              <a:avLst/>
              <a:gdLst/>
              <a:ahLst/>
              <a:cxnLst/>
              <a:rect l="l" t="t" r="r" b="b"/>
              <a:pathLst>
                <a:path w="146685">
                  <a:moveTo>
                    <a:pt x="0" y="0"/>
                  </a:moveTo>
                  <a:lnTo>
                    <a:pt x="146685" y="0"/>
                  </a:lnTo>
                </a:path>
              </a:pathLst>
            </a:custGeom>
            <a:ln w="11430">
              <a:solidFill>
                <a:srgbClr val="000000"/>
              </a:solidFill>
            </a:ln>
          </p:spPr>
          <p:txBody>
            <a:bodyPr wrap="square" lIns="0" tIns="0" rIns="0" bIns="0" rtlCol="0"/>
            <a:lstStyle/>
            <a:p>
              <a:endParaRPr/>
            </a:p>
          </p:txBody>
        </p:sp>
        <p:sp>
          <p:nvSpPr>
            <p:cNvPr id="33" name="object 33"/>
            <p:cNvSpPr/>
            <p:nvPr/>
          </p:nvSpPr>
          <p:spPr>
            <a:xfrm>
              <a:off x="3291839" y="331597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34" name="object 34"/>
            <p:cNvSpPr/>
            <p:nvPr/>
          </p:nvSpPr>
          <p:spPr>
            <a:xfrm>
              <a:off x="3834129" y="3260090"/>
              <a:ext cx="120014" cy="0"/>
            </a:xfrm>
            <a:custGeom>
              <a:avLst/>
              <a:gdLst/>
              <a:ahLst/>
              <a:cxnLst/>
              <a:rect l="l" t="t" r="r" b="b"/>
              <a:pathLst>
                <a:path w="120014">
                  <a:moveTo>
                    <a:pt x="0" y="0"/>
                  </a:moveTo>
                  <a:lnTo>
                    <a:pt x="120015" y="0"/>
                  </a:lnTo>
                </a:path>
              </a:pathLst>
            </a:custGeom>
            <a:ln w="11430">
              <a:solidFill>
                <a:srgbClr val="000000"/>
              </a:solidFill>
            </a:ln>
          </p:spPr>
          <p:txBody>
            <a:bodyPr wrap="square" lIns="0" tIns="0" rIns="0" bIns="0" rtlCol="0"/>
            <a:lstStyle/>
            <a:p>
              <a:endParaRPr/>
            </a:p>
          </p:txBody>
        </p:sp>
        <p:sp>
          <p:nvSpPr>
            <p:cNvPr id="35" name="object 35"/>
            <p:cNvSpPr/>
            <p:nvPr/>
          </p:nvSpPr>
          <p:spPr>
            <a:xfrm>
              <a:off x="5033009" y="3660140"/>
              <a:ext cx="115570" cy="227329"/>
            </a:xfrm>
            <a:custGeom>
              <a:avLst/>
              <a:gdLst/>
              <a:ahLst/>
              <a:cxnLst/>
              <a:rect l="l" t="t" r="r" b="b"/>
              <a:pathLst>
                <a:path w="115570" h="227329">
                  <a:moveTo>
                    <a:pt x="115569" y="0"/>
                  </a:moveTo>
                  <a:lnTo>
                    <a:pt x="0" y="0"/>
                  </a:lnTo>
                  <a:lnTo>
                    <a:pt x="0" y="227330"/>
                  </a:lnTo>
                  <a:lnTo>
                    <a:pt x="111760" y="227330"/>
                  </a:lnTo>
                  <a:lnTo>
                    <a:pt x="115569" y="0"/>
                  </a:lnTo>
                  <a:close/>
                </a:path>
              </a:pathLst>
            </a:custGeom>
            <a:solidFill>
              <a:srgbClr val="CCCCCC"/>
            </a:solidFill>
          </p:spPr>
          <p:txBody>
            <a:bodyPr wrap="square" lIns="0" tIns="0" rIns="0" bIns="0" rtlCol="0"/>
            <a:lstStyle/>
            <a:p>
              <a:endParaRPr/>
            </a:p>
          </p:txBody>
        </p:sp>
        <p:sp>
          <p:nvSpPr>
            <p:cNvPr id="36" name="object 36"/>
            <p:cNvSpPr/>
            <p:nvPr/>
          </p:nvSpPr>
          <p:spPr>
            <a:xfrm>
              <a:off x="5033009" y="3653790"/>
              <a:ext cx="227329" cy="236220"/>
            </a:xfrm>
            <a:custGeom>
              <a:avLst/>
              <a:gdLst/>
              <a:ahLst/>
              <a:cxnLst/>
              <a:rect l="l" t="t" r="r" b="b"/>
              <a:pathLst>
                <a:path w="227329" h="236220">
                  <a:moveTo>
                    <a:pt x="111760" y="233680"/>
                  </a:moveTo>
                  <a:lnTo>
                    <a:pt x="0" y="233680"/>
                  </a:lnTo>
                  <a:lnTo>
                    <a:pt x="0" y="6350"/>
                  </a:lnTo>
                  <a:lnTo>
                    <a:pt x="115569" y="6350"/>
                  </a:lnTo>
                </a:path>
                <a:path w="227329" h="236220">
                  <a:moveTo>
                    <a:pt x="227329" y="236220"/>
                  </a:moveTo>
                  <a:lnTo>
                    <a:pt x="227329" y="0"/>
                  </a:lnTo>
                </a:path>
                <a:path w="227329" h="236220">
                  <a:moveTo>
                    <a:pt x="227329" y="6350"/>
                  </a:moveTo>
                  <a:lnTo>
                    <a:pt x="109219" y="6350"/>
                  </a:lnTo>
                </a:path>
                <a:path w="227329" h="236220">
                  <a:moveTo>
                    <a:pt x="227329" y="233680"/>
                  </a:moveTo>
                  <a:lnTo>
                    <a:pt x="109219" y="233680"/>
                  </a:lnTo>
                </a:path>
              </a:pathLst>
            </a:custGeom>
            <a:ln w="8890">
              <a:solidFill>
                <a:srgbClr val="000000"/>
              </a:solidFill>
            </a:ln>
          </p:spPr>
          <p:txBody>
            <a:bodyPr wrap="square" lIns="0" tIns="0" rIns="0" bIns="0" rtlCol="0"/>
            <a:lstStyle/>
            <a:p>
              <a:endParaRPr/>
            </a:p>
          </p:txBody>
        </p:sp>
      </p:grpSp>
      <p:sp>
        <p:nvSpPr>
          <p:cNvPr id="37" name="object 37"/>
          <p:cNvSpPr txBox="1"/>
          <p:nvPr/>
        </p:nvSpPr>
        <p:spPr>
          <a:xfrm>
            <a:off x="4434839" y="3686809"/>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grpSp>
        <p:nvGrpSpPr>
          <p:cNvPr id="38" name="object 38"/>
          <p:cNvGrpSpPr/>
          <p:nvPr/>
        </p:nvGrpSpPr>
        <p:grpSpPr>
          <a:xfrm>
            <a:off x="4924425" y="3542665"/>
            <a:ext cx="754380" cy="462280"/>
            <a:chOff x="3400425" y="3542665"/>
            <a:chExt cx="754380" cy="462280"/>
          </a:xfrm>
        </p:grpSpPr>
        <p:sp>
          <p:nvSpPr>
            <p:cNvPr id="39" name="object 39"/>
            <p:cNvSpPr/>
            <p:nvPr/>
          </p:nvSpPr>
          <p:spPr>
            <a:xfrm>
              <a:off x="3520439" y="3660140"/>
              <a:ext cx="115570" cy="227329"/>
            </a:xfrm>
            <a:custGeom>
              <a:avLst/>
              <a:gdLst/>
              <a:ahLst/>
              <a:cxnLst/>
              <a:rect l="l" t="t" r="r" b="b"/>
              <a:pathLst>
                <a:path w="115570" h="227329">
                  <a:moveTo>
                    <a:pt x="115570" y="0"/>
                  </a:moveTo>
                  <a:lnTo>
                    <a:pt x="0" y="0"/>
                  </a:lnTo>
                  <a:lnTo>
                    <a:pt x="0" y="227330"/>
                  </a:lnTo>
                  <a:lnTo>
                    <a:pt x="115570" y="227330"/>
                  </a:lnTo>
                  <a:lnTo>
                    <a:pt x="115570" y="0"/>
                  </a:lnTo>
                  <a:close/>
                </a:path>
              </a:pathLst>
            </a:custGeom>
            <a:solidFill>
              <a:srgbClr val="FAE1C8"/>
            </a:solidFill>
          </p:spPr>
          <p:txBody>
            <a:bodyPr wrap="square" lIns="0" tIns="0" rIns="0" bIns="0" rtlCol="0"/>
            <a:lstStyle/>
            <a:p>
              <a:endParaRPr/>
            </a:p>
          </p:txBody>
        </p:sp>
        <p:sp>
          <p:nvSpPr>
            <p:cNvPr id="40" name="object 40"/>
            <p:cNvSpPr/>
            <p:nvPr/>
          </p:nvSpPr>
          <p:spPr>
            <a:xfrm>
              <a:off x="3520439" y="3660140"/>
              <a:ext cx="115570" cy="227329"/>
            </a:xfrm>
            <a:custGeom>
              <a:avLst/>
              <a:gdLst/>
              <a:ahLst/>
              <a:cxnLst/>
              <a:rect l="l" t="t" r="r" b="b"/>
              <a:pathLst>
                <a:path w="115570" h="227329">
                  <a:moveTo>
                    <a:pt x="0" y="227330"/>
                  </a:moveTo>
                  <a:lnTo>
                    <a:pt x="115570" y="227330"/>
                  </a:lnTo>
                  <a:lnTo>
                    <a:pt x="115570" y="0"/>
                  </a:lnTo>
                  <a:lnTo>
                    <a:pt x="0" y="0"/>
                  </a:lnTo>
                </a:path>
              </a:pathLst>
            </a:custGeom>
            <a:ln w="8890">
              <a:solidFill>
                <a:srgbClr val="EA7400"/>
              </a:solidFill>
            </a:ln>
          </p:spPr>
          <p:txBody>
            <a:bodyPr wrap="square" lIns="0" tIns="0" rIns="0" bIns="0" rtlCol="0"/>
            <a:lstStyle/>
            <a:p>
              <a:endParaRPr/>
            </a:p>
          </p:txBody>
        </p:sp>
        <p:sp>
          <p:nvSpPr>
            <p:cNvPr id="41" name="object 41"/>
            <p:cNvSpPr/>
            <p:nvPr/>
          </p:nvSpPr>
          <p:spPr>
            <a:xfrm>
              <a:off x="3404869" y="3653790"/>
              <a:ext cx="115570" cy="236220"/>
            </a:xfrm>
            <a:custGeom>
              <a:avLst/>
              <a:gdLst/>
              <a:ahLst/>
              <a:cxnLst/>
              <a:rect l="l" t="t" r="r" b="b"/>
              <a:pathLst>
                <a:path w="115570" h="236220">
                  <a:moveTo>
                    <a:pt x="0" y="236220"/>
                  </a:moveTo>
                  <a:lnTo>
                    <a:pt x="2539" y="0"/>
                  </a:lnTo>
                </a:path>
                <a:path w="115570" h="236220">
                  <a:moveTo>
                    <a:pt x="0" y="6350"/>
                  </a:moveTo>
                  <a:lnTo>
                    <a:pt x="115569" y="6350"/>
                  </a:lnTo>
                </a:path>
                <a:path w="115570" h="236220">
                  <a:moveTo>
                    <a:pt x="0" y="233680"/>
                  </a:moveTo>
                  <a:lnTo>
                    <a:pt x="115569" y="233680"/>
                  </a:lnTo>
                </a:path>
              </a:pathLst>
            </a:custGeom>
            <a:ln w="8890">
              <a:solidFill>
                <a:srgbClr val="000000"/>
              </a:solidFill>
            </a:ln>
          </p:spPr>
          <p:txBody>
            <a:bodyPr wrap="square" lIns="0" tIns="0" rIns="0" bIns="0" rtlCol="0"/>
            <a:lstStyle/>
            <a:p>
              <a:endParaRPr/>
            </a:p>
          </p:txBody>
        </p:sp>
        <p:sp>
          <p:nvSpPr>
            <p:cNvPr id="42" name="object 42"/>
            <p:cNvSpPr/>
            <p:nvPr/>
          </p:nvSpPr>
          <p:spPr>
            <a:xfrm>
              <a:off x="3976369" y="3547110"/>
              <a:ext cx="173990" cy="453390"/>
            </a:xfrm>
            <a:custGeom>
              <a:avLst/>
              <a:gdLst/>
              <a:ahLst/>
              <a:cxnLst/>
              <a:rect l="l" t="t" r="r" b="b"/>
              <a:pathLst>
                <a:path w="173989" h="453389">
                  <a:moveTo>
                    <a:pt x="0" y="0"/>
                  </a:moveTo>
                  <a:lnTo>
                    <a:pt x="0" y="182879"/>
                  </a:lnTo>
                  <a:lnTo>
                    <a:pt x="54609" y="224789"/>
                  </a:lnTo>
                  <a:lnTo>
                    <a:pt x="0" y="270509"/>
                  </a:lnTo>
                  <a:lnTo>
                    <a:pt x="0" y="453389"/>
                  </a:lnTo>
                  <a:lnTo>
                    <a:pt x="173989" y="313689"/>
                  </a:lnTo>
                  <a:lnTo>
                    <a:pt x="173989" y="137159"/>
                  </a:lnTo>
                  <a:lnTo>
                    <a:pt x="0" y="0"/>
                  </a:lnTo>
                  <a:close/>
                </a:path>
              </a:pathLst>
            </a:custGeom>
            <a:solidFill>
              <a:srgbClr val="CCCCCC"/>
            </a:solidFill>
          </p:spPr>
          <p:txBody>
            <a:bodyPr wrap="square" lIns="0" tIns="0" rIns="0" bIns="0" rtlCol="0"/>
            <a:lstStyle/>
            <a:p>
              <a:endParaRPr/>
            </a:p>
          </p:txBody>
        </p:sp>
        <p:sp>
          <p:nvSpPr>
            <p:cNvPr id="43" name="object 43"/>
            <p:cNvSpPr/>
            <p:nvPr/>
          </p:nvSpPr>
          <p:spPr>
            <a:xfrm>
              <a:off x="3976369" y="3547110"/>
              <a:ext cx="173990" cy="453390"/>
            </a:xfrm>
            <a:custGeom>
              <a:avLst/>
              <a:gdLst/>
              <a:ahLst/>
              <a:cxnLst/>
              <a:rect l="l" t="t" r="r" b="b"/>
              <a:pathLst>
                <a:path w="173989" h="453389">
                  <a:moveTo>
                    <a:pt x="0" y="0"/>
                  </a:moveTo>
                  <a:lnTo>
                    <a:pt x="0" y="182879"/>
                  </a:lnTo>
                  <a:lnTo>
                    <a:pt x="54609" y="224789"/>
                  </a:lnTo>
                  <a:lnTo>
                    <a:pt x="0" y="270509"/>
                  </a:lnTo>
                  <a:lnTo>
                    <a:pt x="0" y="453389"/>
                  </a:lnTo>
                  <a:lnTo>
                    <a:pt x="173989" y="313689"/>
                  </a:lnTo>
                  <a:lnTo>
                    <a:pt x="173989" y="137159"/>
                  </a:lnTo>
                  <a:lnTo>
                    <a:pt x="0" y="0"/>
                  </a:lnTo>
                  <a:close/>
                </a:path>
              </a:pathLst>
            </a:custGeom>
            <a:ln w="8890">
              <a:solidFill>
                <a:srgbClr val="000000"/>
              </a:solidFill>
            </a:ln>
          </p:spPr>
          <p:txBody>
            <a:bodyPr wrap="square" lIns="0" tIns="0" rIns="0" bIns="0" rtlCol="0"/>
            <a:lstStyle/>
            <a:p>
              <a:endParaRPr/>
            </a:p>
          </p:txBody>
        </p:sp>
      </p:grpSp>
      <p:sp>
        <p:nvSpPr>
          <p:cNvPr id="44" name="object 44"/>
          <p:cNvSpPr txBox="1"/>
          <p:nvPr/>
        </p:nvSpPr>
        <p:spPr>
          <a:xfrm>
            <a:off x="6570979" y="3686809"/>
            <a:ext cx="2120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45" name="object 45"/>
          <p:cNvGrpSpPr/>
          <p:nvPr/>
        </p:nvGrpSpPr>
        <p:grpSpPr>
          <a:xfrm>
            <a:off x="4184014" y="3029585"/>
            <a:ext cx="3147060" cy="1376680"/>
            <a:chOff x="2660014" y="3029585"/>
            <a:chExt cx="3147060" cy="1376680"/>
          </a:xfrm>
        </p:grpSpPr>
        <p:sp>
          <p:nvSpPr>
            <p:cNvPr id="46" name="object 46"/>
            <p:cNvSpPr/>
            <p:nvPr/>
          </p:nvSpPr>
          <p:spPr>
            <a:xfrm>
              <a:off x="3402964" y="4166235"/>
              <a:ext cx="237490" cy="240029"/>
            </a:xfrm>
            <a:prstGeom prst="rect">
              <a:avLst/>
            </a:prstGeom>
            <a:blipFill>
              <a:blip r:embed="rId2" cstate="print"/>
              <a:stretch>
                <a:fillRect/>
              </a:stretch>
            </a:blipFill>
          </p:spPr>
          <p:txBody>
            <a:bodyPr wrap="square" lIns="0" tIns="0" rIns="0" bIns="0" rtlCol="0"/>
            <a:lstStyle/>
            <a:p>
              <a:endParaRPr/>
            </a:p>
          </p:txBody>
        </p:sp>
        <p:sp>
          <p:nvSpPr>
            <p:cNvPr id="47" name="object 47"/>
            <p:cNvSpPr/>
            <p:nvPr/>
          </p:nvSpPr>
          <p:spPr>
            <a:xfrm>
              <a:off x="5569585" y="4166235"/>
              <a:ext cx="237490" cy="240029"/>
            </a:xfrm>
            <a:prstGeom prst="rect">
              <a:avLst/>
            </a:prstGeom>
            <a:blipFill>
              <a:blip r:embed="rId3" cstate="print"/>
              <a:stretch>
                <a:fillRect/>
              </a:stretch>
            </a:blipFill>
          </p:spPr>
          <p:txBody>
            <a:bodyPr wrap="square" lIns="0" tIns="0" rIns="0" bIns="0" rtlCol="0"/>
            <a:lstStyle/>
            <a:p>
              <a:endParaRPr/>
            </a:p>
          </p:txBody>
        </p:sp>
        <p:sp>
          <p:nvSpPr>
            <p:cNvPr id="48" name="object 48"/>
            <p:cNvSpPr/>
            <p:nvPr/>
          </p:nvSpPr>
          <p:spPr>
            <a:xfrm>
              <a:off x="3291839" y="3771900"/>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49" name="object 49"/>
            <p:cNvSpPr/>
            <p:nvPr/>
          </p:nvSpPr>
          <p:spPr>
            <a:xfrm>
              <a:off x="3350259" y="3717290"/>
              <a:ext cx="54610" cy="54610"/>
            </a:xfrm>
            <a:custGeom>
              <a:avLst/>
              <a:gdLst/>
              <a:ahLst/>
              <a:cxnLst/>
              <a:rect l="l" t="t" r="r" b="b"/>
              <a:pathLst>
                <a:path w="54610" h="54610">
                  <a:moveTo>
                    <a:pt x="0" y="54610"/>
                  </a:moveTo>
                  <a:lnTo>
                    <a:pt x="0" y="0"/>
                  </a:lnTo>
                  <a:lnTo>
                    <a:pt x="54610" y="0"/>
                  </a:lnTo>
                </a:path>
              </a:pathLst>
            </a:custGeom>
            <a:ln w="8890">
              <a:solidFill>
                <a:srgbClr val="000000"/>
              </a:solidFill>
            </a:ln>
          </p:spPr>
          <p:txBody>
            <a:bodyPr wrap="square" lIns="0" tIns="0" rIns="0" bIns="0" rtlCol="0"/>
            <a:lstStyle/>
            <a:p>
              <a:endParaRPr/>
            </a:p>
          </p:txBody>
        </p:sp>
        <p:sp>
          <p:nvSpPr>
            <p:cNvPr id="50" name="object 50"/>
            <p:cNvSpPr/>
            <p:nvPr/>
          </p:nvSpPr>
          <p:spPr>
            <a:xfrm>
              <a:off x="3091179" y="3771900"/>
              <a:ext cx="115570" cy="0"/>
            </a:xfrm>
            <a:custGeom>
              <a:avLst/>
              <a:gdLst/>
              <a:ahLst/>
              <a:cxnLst/>
              <a:rect l="l" t="t" r="r" b="b"/>
              <a:pathLst>
                <a:path w="115569">
                  <a:moveTo>
                    <a:pt x="0" y="0"/>
                  </a:moveTo>
                  <a:lnTo>
                    <a:pt x="115569" y="0"/>
                  </a:lnTo>
                </a:path>
              </a:pathLst>
            </a:custGeom>
            <a:ln w="8889">
              <a:solidFill>
                <a:srgbClr val="000000"/>
              </a:solidFill>
            </a:ln>
          </p:spPr>
          <p:txBody>
            <a:bodyPr wrap="square" lIns="0" tIns="0" rIns="0" bIns="0" rtlCol="0"/>
            <a:lstStyle/>
            <a:p>
              <a:endParaRPr/>
            </a:p>
          </p:txBody>
        </p:sp>
        <p:sp>
          <p:nvSpPr>
            <p:cNvPr id="51" name="object 51"/>
            <p:cNvSpPr/>
            <p:nvPr/>
          </p:nvSpPr>
          <p:spPr>
            <a:xfrm>
              <a:off x="3206749" y="3544570"/>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solidFill>
              <a:srgbClr val="CCCCCC"/>
            </a:solidFill>
          </p:spPr>
          <p:txBody>
            <a:bodyPr wrap="square" lIns="0" tIns="0" rIns="0" bIns="0" rtlCol="0"/>
            <a:lstStyle/>
            <a:p>
              <a:endParaRPr/>
            </a:p>
          </p:txBody>
        </p:sp>
        <p:sp>
          <p:nvSpPr>
            <p:cNvPr id="52" name="object 52"/>
            <p:cNvSpPr/>
            <p:nvPr/>
          </p:nvSpPr>
          <p:spPr>
            <a:xfrm>
              <a:off x="3206749" y="3544570"/>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ln w="8890">
              <a:solidFill>
                <a:srgbClr val="000000"/>
              </a:solidFill>
            </a:ln>
          </p:spPr>
          <p:txBody>
            <a:bodyPr wrap="square" lIns="0" tIns="0" rIns="0" bIns="0" rtlCol="0"/>
            <a:lstStyle/>
            <a:p>
              <a:endParaRPr/>
            </a:p>
          </p:txBody>
        </p:sp>
        <p:sp>
          <p:nvSpPr>
            <p:cNvPr id="53" name="object 53"/>
            <p:cNvSpPr/>
            <p:nvPr/>
          </p:nvSpPr>
          <p:spPr>
            <a:xfrm>
              <a:off x="4146550" y="3771900"/>
              <a:ext cx="143510" cy="0"/>
            </a:xfrm>
            <a:custGeom>
              <a:avLst/>
              <a:gdLst/>
              <a:ahLst/>
              <a:cxnLst/>
              <a:rect l="l" t="t" r="r" b="b"/>
              <a:pathLst>
                <a:path w="143510">
                  <a:moveTo>
                    <a:pt x="0" y="0"/>
                  </a:moveTo>
                  <a:lnTo>
                    <a:pt x="143510" y="0"/>
                  </a:lnTo>
                </a:path>
              </a:pathLst>
            </a:custGeom>
            <a:ln w="8889">
              <a:solidFill>
                <a:srgbClr val="000000"/>
              </a:solidFill>
            </a:ln>
          </p:spPr>
          <p:txBody>
            <a:bodyPr wrap="square" lIns="0" tIns="0" rIns="0" bIns="0" rtlCol="0"/>
            <a:lstStyle/>
            <a:p>
              <a:endParaRPr/>
            </a:p>
          </p:txBody>
        </p:sp>
        <p:sp>
          <p:nvSpPr>
            <p:cNvPr id="54" name="object 54"/>
            <p:cNvSpPr/>
            <p:nvPr/>
          </p:nvSpPr>
          <p:spPr>
            <a:xfrm>
              <a:off x="3747769" y="3544570"/>
              <a:ext cx="86360" cy="455930"/>
            </a:xfrm>
            <a:custGeom>
              <a:avLst/>
              <a:gdLst/>
              <a:ahLst/>
              <a:cxnLst/>
              <a:rect l="l" t="t" r="r" b="b"/>
              <a:pathLst>
                <a:path w="86360" h="455929">
                  <a:moveTo>
                    <a:pt x="86359" y="455929"/>
                  </a:moveTo>
                  <a:lnTo>
                    <a:pt x="86359" y="0"/>
                  </a:lnTo>
                  <a:lnTo>
                    <a:pt x="0" y="0"/>
                  </a:lnTo>
                  <a:lnTo>
                    <a:pt x="0" y="455929"/>
                  </a:lnTo>
                  <a:lnTo>
                    <a:pt x="86359" y="455929"/>
                  </a:lnTo>
                  <a:close/>
                </a:path>
              </a:pathLst>
            </a:custGeom>
            <a:solidFill>
              <a:srgbClr val="CCCCCC"/>
            </a:solidFill>
          </p:spPr>
          <p:txBody>
            <a:bodyPr wrap="square" lIns="0" tIns="0" rIns="0" bIns="0" rtlCol="0"/>
            <a:lstStyle/>
            <a:p>
              <a:endParaRPr/>
            </a:p>
          </p:txBody>
        </p:sp>
        <p:sp>
          <p:nvSpPr>
            <p:cNvPr id="55" name="object 55"/>
            <p:cNvSpPr/>
            <p:nvPr/>
          </p:nvSpPr>
          <p:spPr>
            <a:xfrm>
              <a:off x="4375150" y="3771900"/>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56" name="object 56"/>
            <p:cNvSpPr/>
            <p:nvPr/>
          </p:nvSpPr>
          <p:spPr>
            <a:xfrm>
              <a:off x="2664460" y="3034029"/>
              <a:ext cx="1710689" cy="966469"/>
            </a:xfrm>
            <a:custGeom>
              <a:avLst/>
              <a:gdLst/>
              <a:ahLst/>
              <a:cxnLst/>
              <a:rect l="l" t="t" r="r" b="b"/>
              <a:pathLst>
                <a:path w="1710689" h="966470">
                  <a:moveTo>
                    <a:pt x="86360" y="0"/>
                  </a:moveTo>
                  <a:lnTo>
                    <a:pt x="0" y="0"/>
                  </a:lnTo>
                  <a:lnTo>
                    <a:pt x="0" y="455930"/>
                  </a:lnTo>
                  <a:lnTo>
                    <a:pt x="86360" y="455930"/>
                  </a:lnTo>
                  <a:lnTo>
                    <a:pt x="86360" y="0"/>
                  </a:lnTo>
                  <a:close/>
                </a:path>
                <a:path w="1710689" h="966470">
                  <a:moveTo>
                    <a:pt x="1710690" y="510552"/>
                  </a:moveTo>
                  <a:lnTo>
                    <a:pt x="1625600" y="510552"/>
                  </a:lnTo>
                  <a:lnTo>
                    <a:pt x="1625600" y="966470"/>
                  </a:lnTo>
                  <a:lnTo>
                    <a:pt x="1710690" y="966470"/>
                  </a:lnTo>
                  <a:lnTo>
                    <a:pt x="1710690" y="510552"/>
                  </a:lnTo>
                  <a:close/>
                </a:path>
                <a:path w="1710689" h="966470">
                  <a:moveTo>
                    <a:pt x="1710690" y="0"/>
                  </a:moveTo>
                  <a:lnTo>
                    <a:pt x="1625600" y="0"/>
                  </a:lnTo>
                  <a:lnTo>
                    <a:pt x="1625600" y="455930"/>
                  </a:lnTo>
                  <a:lnTo>
                    <a:pt x="1710690" y="455930"/>
                  </a:lnTo>
                  <a:lnTo>
                    <a:pt x="1710690" y="0"/>
                  </a:lnTo>
                  <a:close/>
                </a:path>
              </a:pathLst>
            </a:custGeom>
            <a:solidFill>
              <a:srgbClr val="CCCCCC"/>
            </a:solidFill>
          </p:spPr>
          <p:txBody>
            <a:bodyPr wrap="square" lIns="0" tIns="0" rIns="0" bIns="0" rtlCol="0"/>
            <a:lstStyle/>
            <a:p>
              <a:endParaRPr/>
            </a:p>
          </p:txBody>
        </p:sp>
        <p:sp>
          <p:nvSpPr>
            <p:cNvPr id="57" name="object 57"/>
            <p:cNvSpPr/>
            <p:nvPr/>
          </p:nvSpPr>
          <p:spPr>
            <a:xfrm>
              <a:off x="2664459" y="3034030"/>
              <a:ext cx="86360" cy="455930"/>
            </a:xfrm>
            <a:custGeom>
              <a:avLst/>
              <a:gdLst/>
              <a:ahLst/>
              <a:cxnLst/>
              <a:rect l="l" t="t" r="r" b="b"/>
              <a:pathLst>
                <a:path w="86360" h="455929">
                  <a:moveTo>
                    <a:pt x="86359" y="452120"/>
                  </a:moveTo>
                  <a:lnTo>
                    <a:pt x="86359" y="0"/>
                  </a:lnTo>
                  <a:lnTo>
                    <a:pt x="0" y="0"/>
                  </a:lnTo>
                  <a:lnTo>
                    <a:pt x="0" y="455930"/>
                  </a:lnTo>
                  <a:lnTo>
                    <a:pt x="86359" y="455930"/>
                  </a:lnTo>
                </a:path>
              </a:pathLst>
            </a:custGeom>
            <a:ln w="8890">
              <a:solidFill>
                <a:srgbClr val="000000"/>
              </a:solidFill>
            </a:ln>
          </p:spPr>
          <p:txBody>
            <a:bodyPr wrap="square" lIns="0" tIns="0" rIns="0" bIns="0" rtlCol="0"/>
            <a:lstStyle/>
            <a:p>
              <a:endParaRPr/>
            </a:p>
          </p:txBody>
        </p:sp>
        <p:sp>
          <p:nvSpPr>
            <p:cNvPr id="58" name="object 58"/>
            <p:cNvSpPr/>
            <p:nvPr/>
          </p:nvSpPr>
          <p:spPr>
            <a:xfrm>
              <a:off x="3206749" y="3034030"/>
              <a:ext cx="85090" cy="455930"/>
            </a:xfrm>
            <a:custGeom>
              <a:avLst/>
              <a:gdLst/>
              <a:ahLst/>
              <a:cxnLst/>
              <a:rect l="l" t="t" r="r" b="b"/>
              <a:pathLst>
                <a:path w="85089" h="455929">
                  <a:moveTo>
                    <a:pt x="85089" y="0"/>
                  </a:move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59" name="object 59"/>
            <p:cNvSpPr/>
            <p:nvPr/>
          </p:nvSpPr>
          <p:spPr>
            <a:xfrm>
              <a:off x="3206749" y="3034030"/>
              <a:ext cx="85090" cy="455930"/>
            </a:xfrm>
            <a:custGeom>
              <a:avLst/>
              <a:gdLst/>
              <a:ahLst/>
              <a:cxnLst/>
              <a:rect l="l" t="t" r="r" b="b"/>
              <a:pathLst>
                <a:path w="85089" h="455929">
                  <a:moveTo>
                    <a:pt x="85089" y="45212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60" name="object 60"/>
            <p:cNvSpPr/>
            <p:nvPr/>
          </p:nvSpPr>
          <p:spPr>
            <a:xfrm>
              <a:off x="3747769" y="3034030"/>
              <a:ext cx="86360" cy="455930"/>
            </a:xfrm>
            <a:custGeom>
              <a:avLst/>
              <a:gdLst/>
              <a:ahLst/>
              <a:cxnLst/>
              <a:rect l="l" t="t" r="r" b="b"/>
              <a:pathLst>
                <a:path w="86360" h="455929">
                  <a:moveTo>
                    <a:pt x="86359" y="0"/>
                  </a:moveTo>
                  <a:lnTo>
                    <a:pt x="0" y="0"/>
                  </a:lnTo>
                  <a:lnTo>
                    <a:pt x="0" y="455930"/>
                  </a:lnTo>
                  <a:lnTo>
                    <a:pt x="86359" y="455930"/>
                  </a:lnTo>
                  <a:close/>
                </a:path>
              </a:pathLst>
            </a:custGeom>
            <a:solidFill>
              <a:srgbClr val="CCCCCC"/>
            </a:solidFill>
          </p:spPr>
          <p:txBody>
            <a:bodyPr wrap="square" lIns="0" tIns="0" rIns="0" bIns="0" rtlCol="0"/>
            <a:lstStyle/>
            <a:p>
              <a:endParaRPr/>
            </a:p>
          </p:txBody>
        </p:sp>
        <p:sp>
          <p:nvSpPr>
            <p:cNvPr id="61" name="object 61"/>
            <p:cNvSpPr/>
            <p:nvPr/>
          </p:nvSpPr>
          <p:spPr>
            <a:xfrm>
              <a:off x="3747769" y="3034030"/>
              <a:ext cx="86360" cy="455930"/>
            </a:xfrm>
            <a:custGeom>
              <a:avLst/>
              <a:gdLst/>
              <a:ahLst/>
              <a:cxnLst/>
              <a:rect l="l" t="t" r="r" b="b"/>
              <a:pathLst>
                <a:path w="86360" h="455929">
                  <a:moveTo>
                    <a:pt x="86359" y="452120"/>
                  </a:moveTo>
                  <a:lnTo>
                    <a:pt x="86359" y="0"/>
                  </a:lnTo>
                  <a:lnTo>
                    <a:pt x="0" y="0"/>
                  </a:lnTo>
                  <a:lnTo>
                    <a:pt x="0" y="455930"/>
                  </a:lnTo>
                  <a:lnTo>
                    <a:pt x="86359" y="455930"/>
                  </a:lnTo>
                </a:path>
              </a:pathLst>
            </a:custGeom>
            <a:ln w="8890">
              <a:solidFill>
                <a:srgbClr val="000000"/>
              </a:solidFill>
            </a:ln>
          </p:spPr>
          <p:txBody>
            <a:bodyPr wrap="square" lIns="0" tIns="0" rIns="0" bIns="0" rtlCol="0"/>
            <a:lstStyle/>
            <a:p>
              <a:endParaRPr/>
            </a:p>
          </p:txBody>
        </p:sp>
        <p:sp>
          <p:nvSpPr>
            <p:cNvPr id="62" name="object 62"/>
            <p:cNvSpPr/>
            <p:nvPr/>
          </p:nvSpPr>
          <p:spPr>
            <a:xfrm>
              <a:off x="4715510" y="3771900"/>
              <a:ext cx="317500" cy="0"/>
            </a:xfrm>
            <a:custGeom>
              <a:avLst/>
              <a:gdLst/>
              <a:ahLst/>
              <a:cxnLst/>
              <a:rect l="l" t="t" r="r" b="b"/>
              <a:pathLst>
                <a:path w="317500">
                  <a:moveTo>
                    <a:pt x="204469" y="0"/>
                  </a:moveTo>
                  <a:lnTo>
                    <a:pt x="317500" y="0"/>
                  </a:lnTo>
                </a:path>
                <a:path w="317500">
                  <a:moveTo>
                    <a:pt x="0" y="0"/>
                  </a:moveTo>
                  <a:lnTo>
                    <a:pt x="116839" y="0"/>
                  </a:lnTo>
                </a:path>
              </a:pathLst>
            </a:custGeom>
            <a:ln w="8889">
              <a:solidFill>
                <a:srgbClr val="000000"/>
              </a:solidFill>
            </a:ln>
          </p:spPr>
          <p:txBody>
            <a:bodyPr wrap="square" lIns="0" tIns="0" rIns="0" bIns="0" rtlCol="0"/>
            <a:lstStyle/>
            <a:p>
              <a:endParaRPr/>
            </a:p>
          </p:txBody>
        </p:sp>
        <p:sp>
          <p:nvSpPr>
            <p:cNvPr id="63" name="object 63"/>
            <p:cNvSpPr/>
            <p:nvPr/>
          </p:nvSpPr>
          <p:spPr>
            <a:xfrm>
              <a:off x="4832350" y="3544570"/>
              <a:ext cx="87630" cy="455930"/>
            </a:xfrm>
            <a:custGeom>
              <a:avLst/>
              <a:gdLst/>
              <a:ahLst/>
              <a:cxnLst/>
              <a:rect l="l" t="t" r="r" b="b"/>
              <a:pathLst>
                <a:path w="87629" h="455929">
                  <a:moveTo>
                    <a:pt x="87629" y="0"/>
                  </a:moveTo>
                  <a:lnTo>
                    <a:pt x="0" y="0"/>
                  </a:lnTo>
                  <a:lnTo>
                    <a:pt x="0" y="455929"/>
                  </a:lnTo>
                  <a:lnTo>
                    <a:pt x="85089" y="455929"/>
                  </a:lnTo>
                  <a:lnTo>
                    <a:pt x="87629" y="0"/>
                  </a:lnTo>
                  <a:close/>
                </a:path>
              </a:pathLst>
            </a:custGeom>
            <a:solidFill>
              <a:srgbClr val="CCCCCC"/>
            </a:solidFill>
          </p:spPr>
          <p:txBody>
            <a:bodyPr wrap="square" lIns="0" tIns="0" rIns="0" bIns="0" rtlCol="0"/>
            <a:lstStyle/>
            <a:p>
              <a:endParaRPr/>
            </a:p>
          </p:txBody>
        </p:sp>
        <p:sp>
          <p:nvSpPr>
            <p:cNvPr id="64" name="object 64"/>
            <p:cNvSpPr/>
            <p:nvPr/>
          </p:nvSpPr>
          <p:spPr>
            <a:xfrm>
              <a:off x="4832350" y="3544570"/>
              <a:ext cx="87630" cy="455930"/>
            </a:xfrm>
            <a:custGeom>
              <a:avLst/>
              <a:gdLst/>
              <a:ahLst/>
              <a:cxnLst/>
              <a:rect l="l" t="t" r="r" b="b"/>
              <a:pathLst>
                <a:path w="87629" h="455929">
                  <a:moveTo>
                    <a:pt x="85089" y="455929"/>
                  </a:moveTo>
                  <a:lnTo>
                    <a:pt x="87629" y="0"/>
                  </a:lnTo>
                  <a:lnTo>
                    <a:pt x="0" y="0"/>
                  </a:lnTo>
                  <a:lnTo>
                    <a:pt x="0" y="455929"/>
                  </a:lnTo>
                  <a:lnTo>
                    <a:pt x="87629" y="455929"/>
                  </a:lnTo>
                </a:path>
              </a:pathLst>
            </a:custGeom>
            <a:ln w="8890">
              <a:solidFill>
                <a:srgbClr val="000000"/>
              </a:solidFill>
            </a:ln>
          </p:spPr>
          <p:txBody>
            <a:bodyPr wrap="square" lIns="0" tIns="0" rIns="0" bIns="0" rtlCol="0"/>
            <a:lstStyle/>
            <a:p>
              <a:endParaRPr/>
            </a:p>
          </p:txBody>
        </p:sp>
      </p:grpSp>
      <p:sp>
        <p:nvSpPr>
          <p:cNvPr id="65" name="object 65"/>
          <p:cNvSpPr txBox="1"/>
          <p:nvPr/>
        </p:nvSpPr>
        <p:spPr>
          <a:xfrm>
            <a:off x="3072130" y="3172460"/>
            <a:ext cx="957580" cy="134652"/>
          </a:xfrm>
          <a:prstGeom prst="rect">
            <a:avLst/>
          </a:prstGeom>
        </p:spPr>
        <p:txBody>
          <a:bodyPr vert="horz" wrap="square" lIns="0" tIns="11430" rIns="0" bIns="0" rtlCol="0">
            <a:spAutoFit/>
          </a:bodyPr>
          <a:lstStyle/>
          <a:p>
            <a:pPr marL="12700">
              <a:spcBef>
                <a:spcPts val="90"/>
              </a:spcBef>
              <a:tabLst>
                <a:tab pos="833755" algn="l"/>
              </a:tabLst>
            </a:pPr>
            <a:r>
              <a:rPr sz="800" spc="-25" dirty="0">
                <a:latin typeface="Arial"/>
                <a:cs typeface="Arial"/>
              </a:rPr>
              <a:t>s</a:t>
            </a:r>
            <a:r>
              <a:rPr sz="800" dirty="0">
                <a:latin typeface="Arial"/>
                <a:cs typeface="Arial"/>
              </a:rPr>
              <a:t>u</a:t>
            </a:r>
            <a:r>
              <a:rPr sz="800" spc="-10" dirty="0">
                <a:latin typeface="Arial"/>
                <a:cs typeface="Arial"/>
              </a:rPr>
              <a:t>b</a:t>
            </a:r>
            <a:r>
              <a:rPr sz="800" spc="15" dirty="0">
                <a:latin typeface="Arial"/>
                <a:cs typeface="Arial"/>
              </a:rPr>
              <a:t> </a:t>
            </a:r>
            <a:r>
              <a:rPr sz="800" spc="-20" dirty="0">
                <a:solidFill>
                  <a:srgbClr val="EA7400"/>
                </a:solidFill>
                <a:latin typeface="Arial"/>
                <a:cs typeface="Arial"/>
              </a:rPr>
              <a:t>$</a:t>
            </a:r>
            <a:r>
              <a:rPr sz="800" dirty="0">
                <a:solidFill>
                  <a:srgbClr val="EA7400"/>
                </a:solidFill>
                <a:latin typeface="Arial"/>
                <a:cs typeface="Arial"/>
              </a:rPr>
              <a:t>2</a:t>
            </a:r>
            <a:r>
              <a:rPr sz="800" spc="-5" dirty="0">
                <a:latin typeface="Arial"/>
                <a:cs typeface="Arial"/>
              </a:rPr>
              <a:t>,</a:t>
            </a:r>
            <a:r>
              <a:rPr sz="800" spc="-15" dirty="0">
                <a:latin typeface="Arial"/>
                <a:cs typeface="Arial"/>
              </a:rPr>
              <a:t> </a:t>
            </a:r>
            <a:r>
              <a:rPr sz="800" spc="10" dirty="0">
                <a:latin typeface="Arial"/>
                <a:cs typeface="Arial"/>
              </a:rPr>
              <a:t>$</a:t>
            </a:r>
            <a:r>
              <a:rPr sz="800" spc="-20" dirty="0">
                <a:latin typeface="Arial"/>
                <a:cs typeface="Arial"/>
              </a:rPr>
              <a:t>1</a:t>
            </a:r>
            <a:r>
              <a:rPr sz="800" spc="-5" dirty="0">
                <a:latin typeface="Arial"/>
                <a:cs typeface="Arial"/>
              </a:rPr>
              <a:t>,</a:t>
            </a:r>
            <a:r>
              <a:rPr sz="800" spc="15" dirty="0">
                <a:latin typeface="Arial"/>
                <a:cs typeface="Arial"/>
              </a:rPr>
              <a:t> </a:t>
            </a:r>
            <a:r>
              <a:rPr sz="800" spc="-20" dirty="0">
                <a:latin typeface="Arial"/>
                <a:cs typeface="Arial"/>
              </a:rPr>
              <a:t>$</a:t>
            </a:r>
            <a:r>
              <a:rPr sz="800" spc="-10" dirty="0">
                <a:latin typeface="Arial"/>
                <a:cs typeface="Arial"/>
              </a:rPr>
              <a:t>3</a:t>
            </a:r>
            <a:r>
              <a:rPr sz="800" dirty="0">
                <a:latin typeface="Arial"/>
                <a:cs typeface="Arial"/>
              </a:rPr>
              <a:t>	</a:t>
            </a:r>
            <a:r>
              <a:rPr sz="800" spc="-15" dirty="0">
                <a:latin typeface="Arial"/>
                <a:cs typeface="Arial"/>
              </a:rPr>
              <a:t>I</a:t>
            </a:r>
            <a:r>
              <a:rPr sz="800" spc="-10" dirty="0">
                <a:latin typeface="Arial"/>
                <a:cs typeface="Arial"/>
              </a:rPr>
              <a:t>M</a:t>
            </a:r>
            <a:endParaRPr sz="800">
              <a:latin typeface="Arial"/>
              <a:cs typeface="Arial"/>
            </a:endParaRPr>
          </a:p>
        </p:txBody>
      </p:sp>
      <p:sp>
        <p:nvSpPr>
          <p:cNvPr id="66" name="object 66"/>
          <p:cNvSpPr txBox="1"/>
          <p:nvPr/>
        </p:nvSpPr>
        <p:spPr>
          <a:xfrm>
            <a:off x="3382011" y="2120900"/>
            <a:ext cx="993775"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Time (in clock</a:t>
            </a:r>
            <a:r>
              <a:rPr sz="800" spc="-50" dirty="0">
                <a:latin typeface="Arial"/>
                <a:cs typeface="Arial"/>
              </a:rPr>
              <a:t> </a:t>
            </a:r>
            <a:r>
              <a:rPr sz="800" spc="-5" dirty="0">
                <a:latin typeface="Arial"/>
                <a:cs typeface="Arial"/>
              </a:rPr>
              <a:t>cycles)</a:t>
            </a:r>
            <a:endParaRPr sz="800">
              <a:latin typeface="Arial"/>
              <a:cs typeface="Arial"/>
            </a:endParaRPr>
          </a:p>
        </p:txBody>
      </p:sp>
      <p:grpSp>
        <p:nvGrpSpPr>
          <p:cNvPr id="67" name="object 67"/>
          <p:cNvGrpSpPr/>
          <p:nvPr/>
        </p:nvGrpSpPr>
        <p:grpSpPr>
          <a:xfrm>
            <a:off x="2950210" y="3144520"/>
            <a:ext cx="39370" cy="2280920"/>
            <a:chOff x="1426210" y="3144520"/>
            <a:chExt cx="39370" cy="2280920"/>
          </a:xfrm>
        </p:grpSpPr>
        <p:sp>
          <p:nvSpPr>
            <p:cNvPr id="68" name="object 68"/>
            <p:cNvSpPr/>
            <p:nvPr/>
          </p:nvSpPr>
          <p:spPr>
            <a:xfrm>
              <a:off x="1445260" y="3145790"/>
              <a:ext cx="2540" cy="2252980"/>
            </a:xfrm>
            <a:custGeom>
              <a:avLst/>
              <a:gdLst/>
              <a:ahLst/>
              <a:cxnLst/>
              <a:rect l="l" t="t" r="r" b="b"/>
              <a:pathLst>
                <a:path w="2540" h="2252979">
                  <a:moveTo>
                    <a:pt x="0" y="0"/>
                  </a:moveTo>
                  <a:lnTo>
                    <a:pt x="2540" y="2252980"/>
                  </a:lnTo>
                </a:path>
              </a:pathLst>
            </a:custGeom>
            <a:ln w="3175">
              <a:solidFill>
                <a:srgbClr val="000000"/>
              </a:solidFill>
            </a:ln>
          </p:spPr>
          <p:txBody>
            <a:bodyPr wrap="square" lIns="0" tIns="0" rIns="0" bIns="0" rtlCol="0"/>
            <a:lstStyle/>
            <a:p>
              <a:endParaRPr/>
            </a:p>
          </p:txBody>
        </p:sp>
        <p:sp>
          <p:nvSpPr>
            <p:cNvPr id="69" name="object 69"/>
            <p:cNvSpPr/>
            <p:nvPr/>
          </p:nvSpPr>
          <p:spPr>
            <a:xfrm>
              <a:off x="1426210" y="5386070"/>
              <a:ext cx="39370" cy="39370"/>
            </a:xfrm>
            <a:custGeom>
              <a:avLst/>
              <a:gdLst/>
              <a:ahLst/>
              <a:cxnLst/>
              <a:rect l="l" t="t" r="r" b="b"/>
              <a:pathLst>
                <a:path w="39369" h="39370">
                  <a:moveTo>
                    <a:pt x="39370" y="0"/>
                  </a:moveTo>
                  <a:lnTo>
                    <a:pt x="0" y="3809"/>
                  </a:lnTo>
                  <a:lnTo>
                    <a:pt x="21590" y="39369"/>
                  </a:lnTo>
                  <a:lnTo>
                    <a:pt x="39370" y="3809"/>
                  </a:lnTo>
                  <a:lnTo>
                    <a:pt x="39370" y="0"/>
                  </a:lnTo>
                  <a:close/>
                </a:path>
              </a:pathLst>
            </a:custGeom>
            <a:solidFill>
              <a:srgbClr val="000000"/>
            </a:solidFill>
          </p:spPr>
          <p:txBody>
            <a:bodyPr wrap="square" lIns="0" tIns="0" rIns="0" bIns="0" rtlCol="0"/>
            <a:lstStyle/>
            <a:p>
              <a:endParaRPr/>
            </a:p>
          </p:txBody>
        </p:sp>
      </p:grpSp>
      <p:sp>
        <p:nvSpPr>
          <p:cNvPr id="70" name="object 70"/>
          <p:cNvSpPr txBox="1"/>
          <p:nvPr/>
        </p:nvSpPr>
        <p:spPr>
          <a:xfrm>
            <a:off x="2885440" y="2622550"/>
            <a:ext cx="714375" cy="508000"/>
          </a:xfrm>
          <a:prstGeom prst="rect">
            <a:avLst/>
          </a:prstGeom>
        </p:spPr>
        <p:txBody>
          <a:bodyPr vert="horz" wrap="square" lIns="0" tIns="13335" rIns="0" bIns="0" rtlCol="0">
            <a:spAutoFit/>
          </a:bodyPr>
          <a:lstStyle/>
          <a:p>
            <a:pPr marL="12700" marR="259079">
              <a:lnSpc>
                <a:spcPct val="98400"/>
              </a:lnSpc>
              <a:spcBef>
                <a:spcPts val="105"/>
              </a:spcBef>
            </a:pPr>
            <a:r>
              <a:rPr sz="800" spc="-5" dirty="0">
                <a:latin typeface="Arial"/>
                <a:cs typeface="Arial"/>
              </a:rPr>
              <a:t>Program  </a:t>
            </a:r>
            <a:r>
              <a:rPr sz="800" spc="-10" dirty="0">
                <a:latin typeface="Arial"/>
                <a:cs typeface="Arial"/>
              </a:rPr>
              <a:t>e</a:t>
            </a:r>
            <a:r>
              <a:rPr sz="800" spc="-5" dirty="0">
                <a:latin typeface="Arial"/>
                <a:cs typeface="Arial"/>
              </a:rPr>
              <a:t>x</a:t>
            </a:r>
            <a:r>
              <a:rPr sz="800" spc="10" dirty="0">
                <a:latin typeface="Arial"/>
                <a:cs typeface="Arial"/>
              </a:rPr>
              <a:t>e</a:t>
            </a:r>
            <a:r>
              <a:rPr sz="800" spc="-25" dirty="0">
                <a:latin typeface="Arial"/>
                <a:cs typeface="Arial"/>
              </a:rPr>
              <a:t>c</a:t>
            </a:r>
            <a:r>
              <a:rPr sz="800" spc="10" dirty="0">
                <a:latin typeface="Arial"/>
                <a:cs typeface="Arial"/>
              </a:rPr>
              <a:t>u</a:t>
            </a:r>
            <a:r>
              <a:rPr sz="800" spc="-15" dirty="0">
                <a:latin typeface="Arial"/>
                <a:cs typeface="Arial"/>
              </a:rPr>
              <a:t>t</a:t>
            </a:r>
            <a:r>
              <a:rPr sz="800" spc="5" dirty="0">
                <a:latin typeface="Arial"/>
                <a:cs typeface="Arial"/>
              </a:rPr>
              <a:t>i</a:t>
            </a:r>
            <a:r>
              <a:rPr sz="800" spc="-5" dirty="0">
                <a:latin typeface="Arial"/>
                <a:cs typeface="Arial"/>
              </a:rPr>
              <a:t>on  </a:t>
            </a:r>
            <a:r>
              <a:rPr sz="800" dirty="0">
                <a:latin typeface="Arial"/>
                <a:cs typeface="Arial"/>
              </a:rPr>
              <a:t>order</a:t>
            </a:r>
            <a:endParaRPr sz="800">
              <a:latin typeface="Arial"/>
              <a:cs typeface="Arial"/>
            </a:endParaRPr>
          </a:p>
          <a:p>
            <a:pPr marL="12700"/>
            <a:r>
              <a:rPr sz="800" spc="-10" dirty="0">
                <a:latin typeface="Arial"/>
                <a:cs typeface="Arial"/>
              </a:rPr>
              <a:t>(in</a:t>
            </a:r>
            <a:r>
              <a:rPr sz="800" spc="-20" dirty="0">
                <a:latin typeface="Arial"/>
                <a:cs typeface="Arial"/>
              </a:rPr>
              <a:t> </a:t>
            </a:r>
            <a:r>
              <a:rPr sz="800" spc="-5" dirty="0">
                <a:latin typeface="Arial"/>
                <a:cs typeface="Arial"/>
              </a:rPr>
              <a:t>instructions)</a:t>
            </a:r>
            <a:endParaRPr sz="800">
              <a:latin typeface="Arial"/>
              <a:cs typeface="Arial"/>
            </a:endParaRPr>
          </a:p>
        </p:txBody>
      </p:sp>
      <p:sp>
        <p:nvSpPr>
          <p:cNvPr id="71" name="object 71"/>
          <p:cNvSpPr/>
          <p:nvPr/>
        </p:nvSpPr>
        <p:spPr>
          <a:xfrm>
            <a:off x="8321040" y="2190750"/>
            <a:ext cx="40640" cy="36830"/>
          </a:xfrm>
          <a:custGeom>
            <a:avLst/>
            <a:gdLst/>
            <a:ahLst/>
            <a:cxnLst/>
            <a:rect l="l" t="t" r="r" b="b"/>
            <a:pathLst>
              <a:path w="40640" h="36830">
                <a:moveTo>
                  <a:pt x="3809" y="0"/>
                </a:moveTo>
                <a:lnTo>
                  <a:pt x="0" y="0"/>
                </a:lnTo>
                <a:lnTo>
                  <a:pt x="3809" y="36829"/>
                </a:lnTo>
                <a:lnTo>
                  <a:pt x="40639" y="19050"/>
                </a:lnTo>
                <a:lnTo>
                  <a:pt x="3809" y="0"/>
                </a:lnTo>
                <a:close/>
              </a:path>
            </a:pathLst>
          </a:custGeom>
          <a:solidFill>
            <a:srgbClr val="000000"/>
          </a:solidFill>
        </p:spPr>
        <p:txBody>
          <a:bodyPr wrap="square" lIns="0" tIns="0" rIns="0" bIns="0" rtlCol="0"/>
          <a:lstStyle/>
          <a:p>
            <a:endParaRPr/>
          </a:p>
        </p:txBody>
      </p:sp>
      <p:graphicFrame>
        <p:nvGraphicFramePr>
          <p:cNvPr id="72" name="object 72"/>
          <p:cNvGraphicFramePr>
            <a:graphicFrameLocks noGrp="1"/>
          </p:cNvGraphicFramePr>
          <p:nvPr/>
        </p:nvGraphicFramePr>
        <p:xfrm>
          <a:off x="3232150" y="2209800"/>
          <a:ext cx="5217156" cy="388290"/>
        </p:xfrm>
        <a:graphic>
          <a:graphicData uri="http://schemas.openxmlformats.org/drawingml/2006/table">
            <a:tbl>
              <a:tblPr firstRow="1" bandRow="1">
                <a:tableStyleId>{2D5ABB26-0587-4C30-8999-92F81FD0307C}</a:tableStyleId>
              </a:tblPr>
              <a:tblGrid>
                <a:gridCol w="577850">
                  <a:extLst>
                    <a:ext uri="{9D8B030D-6E8A-4147-A177-3AD203B41FA5}">
                      <a16:colId xmlns:a16="http://schemas.microsoft.com/office/drawing/2014/main" val="20000"/>
                    </a:ext>
                  </a:extLst>
                </a:gridCol>
                <a:gridCol w="426719">
                  <a:extLst>
                    <a:ext uri="{9D8B030D-6E8A-4147-A177-3AD203B41FA5}">
                      <a16:colId xmlns:a16="http://schemas.microsoft.com/office/drawing/2014/main" val="20001"/>
                    </a:ext>
                  </a:extLst>
                </a:gridCol>
                <a:gridCol w="541655">
                  <a:extLst>
                    <a:ext uri="{9D8B030D-6E8A-4147-A177-3AD203B41FA5}">
                      <a16:colId xmlns:a16="http://schemas.microsoft.com/office/drawing/2014/main" val="20002"/>
                    </a:ext>
                  </a:extLst>
                </a:gridCol>
                <a:gridCol w="54165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90550">
                  <a:extLst>
                    <a:ext uri="{9D8B030D-6E8A-4147-A177-3AD203B41FA5}">
                      <a16:colId xmlns:a16="http://schemas.microsoft.com/office/drawing/2014/main" val="20005"/>
                    </a:ext>
                  </a:extLst>
                </a:gridCol>
                <a:gridCol w="526415">
                  <a:extLst>
                    <a:ext uri="{9D8B030D-6E8A-4147-A177-3AD203B41FA5}">
                      <a16:colId xmlns:a16="http://schemas.microsoft.com/office/drawing/2014/main" val="20006"/>
                    </a:ext>
                  </a:extLst>
                </a:gridCol>
                <a:gridCol w="541654">
                  <a:extLst>
                    <a:ext uri="{9D8B030D-6E8A-4147-A177-3AD203B41FA5}">
                      <a16:colId xmlns:a16="http://schemas.microsoft.com/office/drawing/2014/main" val="20007"/>
                    </a:ext>
                  </a:extLst>
                </a:gridCol>
                <a:gridCol w="541654">
                  <a:extLst>
                    <a:ext uri="{9D8B030D-6E8A-4147-A177-3AD203B41FA5}">
                      <a16:colId xmlns:a16="http://schemas.microsoft.com/office/drawing/2014/main" val="20008"/>
                    </a:ext>
                  </a:extLst>
                </a:gridCol>
                <a:gridCol w="417829">
                  <a:extLst>
                    <a:ext uri="{9D8B030D-6E8A-4147-A177-3AD203B41FA5}">
                      <a16:colId xmlns:a16="http://schemas.microsoft.com/office/drawing/2014/main" val="20009"/>
                    </a:ext>
                  </a:extLst>
                </a:gridCol>
              </a:tblGrid>
              <a:tr h="253507">
                <a:tc>
                  <a:txBody>
                    <a:bodyPr/>
                    <a:lstStyle/>
                    <a:p>
                      <a:pPr>
                        <a:lnSpc>
                          <a:spcPct val="100000"/>
                        </a:lnSpc>
                        <a:spcBef>
                          <a:spcPts val="10"/>
                        </a:spcBef>
                      </a:pPr>
                      <a:endParaRPr sz="850">
                        <a:latin typeface="Times New Roman"/>
                        <a:cs typeface="Times New Roman"/>
                      </a:endParaRPr>
                    </a:p>
                    <a:p>
                      <a:pPr marL="31750">
                        <a:lnSpc>
                          <a:spcPts val="905"/>
                        </a:lnSpc>
                      </a:pPr>
                      <a:r>
                        <a:rPr sz="800" spc="-10" dirty="0">
                          <a:latin typeface="Arial"/>
                          <a:cs typeface="Arial"/>
                        </a:rPr>
                        <a:t>Value of</a:t>
                      </a:r>
                      <a:endParaRPr sz="800">
                        <a:latin typeface="Arial"/>
                        <a:cs typeface="Arial"/>
                      </a:endParaRPr>
                    </a:p>
                  </a:txBody>
                  <a:tcPr marL="0" marR="0" marT="1270" marB="0"/>
                </a:tc>
                <a:tc>
                  <a:txBody>
                    <a:bodyPr/>
                    <a:lstStyle/>
                    <a:p>
                      <a:pPr marR="107950" algn="ctr">
                        <a:lnSpc>
                          <a:spcPct val="100000"/>
                        </a:lnSpc>
                        <a:spcBef>
                          <a:spcPts val="750"/>
                        </a:spcBef>
                      </a:pPr>
                      <a:r>
                        <a:rPr sz="800" spc="-10" dirty="0">
                          <a:latin typeface="Arial"/>
                          <a:cs typeface="Arial"/>
                        </a:rPr>
                        <a:t>CC</a:t>
                      </a:r>
                      <a:r>
                        <a:rPr sz="800" spc="-40" dirty="0">
                          <a:latin typeface="Arial"/>
                          <a:cs typeface="Arial"/>
                        </a:rPr>
                        <a:t> </a:t>
                      </a:r>
                      <a:r>
                        <a:rPr sz="800" spc="-10" dirty="0">
                          <a:latin typeface="Arial"/>
                          <a:cs typeface="Arial"/>
                        </a:rPr>
                        <a:t>1</a:t>
                      </a:r>
                      <a:endParaRPr sz="800">
                        <a:latin typeface="Arial"/>
                        <a:cs typeface="Arial"/>
                      </a:endParaRPr>
                    </a:p>
                  </a:txBody>
                  <a:tcPr marL="0" marR="0" marT="95250" marB="0"/>
                </a:tc>
                <a:tc>
                  <a:txBody>
                    <a:bodyPr/>
                    <a:lstStyle/>
                    <a:p>
                      <a:pPr algn="ctr">
                        <a:lnSpc>
                          <a:spcPct val="100000"/>
                        </a:lnSpc>
                        <a:spcBef>
                          <a:spcPts val="750"/>
                        </a:spcBef>
                      </a:pPr>
                      <a:r>
                        <a:rPr sz="800" spc="-15" dirty="0">
                          <a:latin typeface="Arial"/>
                          <a:cs typeface="Arial"/>
                        </a:rPr>
                        <a:t>CC</a:t>
                      </a:r>
                      <a:r>
                        <a:rPr sz="800" spc="-10" dirty="0">
                          <a:latin typeface="Arial"/>
                          <a:cs typeface="Arial"/>
                        </a:rPr>
                        <a:t> 2</a:t>
                      </a:r>
                      <a:endParaRPr sz="800">
                        <a:latin typeface="Arial"/>
                        <a:cs typeface="Arial"/>
                      </a:endParaRPr>
                    </a:p>
                  </a:txBody>
                  <a:tcPr marL="0" marR="0" marT="95250" marB="0">
                    <a:lnT w="3175">
                      <a:solidFill>
                        <a:srgbClr val="000000"/>
                      </a:solidFill>
                      <a:prstDash val="solid"/>
                    </a:lnT>
                  </a:tcPr>
                </a:tc>
                <a:tc>
                  <a:txBody>
                    <a:bodyPr/>
                    <a:lstStyle/>
                    <a:p>
                      <a:pPr algn="ctr">
                        <a:lnSpc>
                          <a:spcPct val="100000"/>
                        </a:lnSpc>
                        <a:spcBef>
                          <a:spcPts val="750"/>
                        </a:spcBef>
                      </a:pPr>
                      <a:r>
                        <a:rPr sz="800" spc="-10" dirty="0">
                          <a:latin typeface="Arial"/>
                          <a:cs typeface="Arial"/>
                        </a:rPr>
                        <a:t>CC</a:t>
                      </a:r>
                      <a:r>
                        <a:rPr sz="800" spc="-20" dirty="0">
                          <a:latin typeface="Arial"/>
                          <a:cs typeface="Arial"/>
                        </a:rPr>
                        <a:t> </a:t>
                      </a:r>
                      <a:r>
                        <a:rPr sz="800" spc="-10" dirty="0">
                          <a:latin typeface="Arial"/>
                          <a:cs typeface="Arial"/>
                        </a:rPr>
                        <a:t>3</a:t>
                      </a:r>
                      <a:endParaRPr sz="800">
                        <a:latin typeface="Arial"/>
                        <a:cs typeface="Arial"/>
                      </a:endParaRPr>
                    </a:p>
                  </a:txBody>
                  <a:tcPr marL="0" marR="0" marT="95250" marB="0">
                    <a:lnT w="3175">
                      <a:solidFill>
                        <a:srgbClr val="000000"/>
                      </a:solidFill>
                      <a:prstDash val="solid"/>
                    </a:lnT>
                  </a:tcPr>
                </a:tc>
                <a:tc>
                  <a:txBody>
                    <a:bodyPr/>
                    <a:lstStyle/>
                    <a:p>
                      <a:pPr marL="33020" algn="ctr">
                        <a:lnSpc>
                          <a:spcPct val="100000"/>
                        </a:lnSpc>
                        <a:spcBef>
                          <a:spcPts val="750"/>
                        </a:spcBef>
                      </a:pPr>
                      <a:r>
                        <a:rPr sz="800" spc="-15" dirty="0">
                          <a:latin typeface="Arial"/>
                          <a:cs typeface="Arial"/>
                        </a:rPr>
                        <a:t>CC</a:t>
                      </a:r>
                      <a:r>
                        <a:rPr sz="800" spc="5" dirty="0">
                          <a:latin typeface="Arial"/>
                          <a:cs typeface="Arial"/>
                        </a:rPr>
                        <a:t> </a:t>
                      </a:r>
                      <a:r>
                        <a:rPr sz="800" spc="-10" dirty="0">
                          <a:latin typeface="Arial"/>
                          <a:cs typeface="Arial"/>
                        </a:rPr>
                        <a:t>4</a:t>
                      </a:r>
                      <a:endParaRPr sz="800">
                        <a:latin typeface="Arial"/>
                        <a:cs typeface="Arial"/>
                      </a:endParaRPr>
                    </a:p>
                  </a:txBody>
                  <a:tcPr marL="0" marR="0" marT="95250" marB="0">
                    <a:lnT w="3175">
                      <a:solidFill>
                        <a:srgbClr val="000000"/>
                      </a:solidFill>
                      <a:prstDash val="solid"/>
                    </a:lnT>
                  </a:tcPr>
                </a:tc>
                <a:tc>
                  <a:txBody>
                    <a:bodyPr/>
                    <a:lstStyle/>
                    <a:p>
                      <a:pPr marR="164465" algn="r">
                        <a:lnSpc>
                          <a:spcPct val="100000"/>
                        </a:lnSpc>
                        <a:spcBef>
                          <a:spcPts val="750"/>
                        </a:spcBef>
                      </a:pPr>
                      <a:r>
                        <a:rPr sz="800" spc="-10" dirty="0">
                          <a:latin typeface="Arial"/>
                          <a:cs typeface="Arial"/>
                        </a:rPr>
                        <a:t>CC</a:t>
                      </a:r>
                      <a:r>
                        <a:rPr sz="800" spc="-75" dirty="0">
                          <a:latin typeface="Arial"/>
                          <a:cs typeface="Arial"/>
                        </a:rPr>
                        <a:t> </a:t>
                      </a:r>
                      <a:r>
                        <a:rPr sz="800" spc="-10" dirty="0">
                          <a:latin typeface="Arial"/>
                          <a:cs typeface="Arial"/>
                        </a:rPr>
                        <a:t>5</a:t>
                      </a:r>
                      <a:endParaRPr sz="800">
                        <a:latin typeface="Arial"/>
                        <a:cs typeface="Arial"/>
                      </a:endParaRPr>
                    </a:p>
                  </a:txBody>
                  <a:tcPr marL="0" marR="0" marT="95250" marB="0">
                    <a:lnT w="3175">
                      <a:solidFill>
                        <a:srgbClr val="000000"/>
                      </a:solidFill>
                      <a:prstDash val="solid"/>
                    </a:lnT>
                  </a:tcPr>
                </a:tc>
                <a:tc>
                  <a:txBody>
                    <a:bodyPr/>
                    <a:lstStyle/>
                    <a:p>
                      <a:pPr marL="137795">
                        <a:lnSpc>
                          <a:spcPct val="100000"/>
                        </a:lnSpc>
                        <a:spcBef>
                          <a:spcPts val="750"/>
                        </a:spcBef>
                      </a:pPr>
                      <a:r>
                        <a:rPr sz="800" dirty="0">
                          <a:latin typeface="Arial"/>
                          <a:cs typeface="Arial"/>
                        </a:rPr>
                        <a:t>CC</a:t>
                      </a:r>
                      <a:r>
                        <a:rPr sz="800" spc="-20" dirty="0">
                          <a:latin typeface="Arial"/>
                          <a:cs typeface="Arial"/>
                        </a:rPr>
                        <a:t> </a:t>
                      </a:r>
                      <a:r>
                        <a:rPr sz="800" spc="-10" dirty="0">
                          <a:latin typeface="Arial"/>
                          <a:cs typeface="Arial"/>
                        </a:rPr>
                        <a:t>6</a:t>
                      </a:r>
                      <a:endParaRPr sz="800">
                        <a:latin typeface="Arial"/>
                        <a:cs typeface="Arial"/>
                      </a:endParaRPr>
                    </a:p>
                  </a:txBody>
                  <a:tcPr marL="0" marR="0" marT="95250" marB="0">
                    <a:lnT w="3175">
                      <a:solidFill>
                        <a:srgbClr val="000000"/>
                      </a:solidFill>
                      <a:prstDash val="solid"/>
                    </a:lnT>
                  </a:tcPr>
                </a:tc>
                <a:tc>
                  <a:txBody>
                    <a:bodyPr/>
                    <a:lstStyle/>
                    <a:p>
                      <a:pPr algn="ctr">
                        <a:lnSpc>
                          <a:spcPct val="100000"/>
                        </a:lnSpc>
                        <a:spcBef>
                          <a:spcPts val="750"/>
                        </a:spcBef>
                      </a:pPr>
                      <a:r>
                        <a:rPr sz="800" spc="-15" dirty="0">
                          <a:latin typeface="Arial"/>
                          <a:cs typeface="Arial"/>
                        </a:rPr>
                        <a:t>CC</a:t>
                      </a:r>
                      <a:r>
                        <a:rPr sz="800" spc="-10" dirty="0">
                          <a:latin typeface="Arial"/>
                          <a:cs typeface="Arial"/>
                        </a:rPr>
                        <a:t> 7</a:t>
                      </a:r>
                      <a:endParaRPr sz="800">
                        <a:latin typeface="Arial"/>
                        <a:cs typeface="Arial"/>
                      </a:endParaRPr>
                    </a:p>
                  </a:txBody>
                  <a:tcPr marL="0" marR="0" marT="95250" marB="0">
                    <a:lnT w="3175">
                      <a:solidFill>
                        <a:srgbClr val="000000"/>
                      </a:solidFill>
                      <a:prstDash val="solid"/>
                    </a:lnT>
                  </a:tcPr>
                </a:tc>
                <a:tc>
                  <a:txBody>
                    <a:bodyPr/>
                    <a:lstStyle/>
                    <a:p>
                      <a:pPr marR="148590" algn="r">
                        <a:lnSpc>
                          <a:spcPct val="100000"/>
                        </a:lnSpc>
                        <a:spcBef>
                          <a:spcPts val="750"/>
                        </a:spcBef>
                      </a:pPr>
                      <a:r>
                        <a:rPr sz="800" spc="-10" dirty="0">
                          <a:latin typeface="Arial"/>
                          <a:cs typeface="Arial"/>
                        </a:rPr>
                        <a:t>CC</a:t>
                      </a:r>
                      <a:r>
                        <a:rPr sz="800" spc="-95" dirty="0">
                          <a:latin typeface="Arial"/>
                          <a:cs typeface="Arial"/>
                        </a:rPr>
                        <a:t> </a:t>
                      </a:r>
                      <a:r>
                        <a:rPr sz="800" spc="-10" dirty="0">
                          <a:latin typeface="Arial"/>
                          <a:cs typeface="Arial"/>
                        </a:rPr>
                        <a:t>8</a:t>
                      </a:r>
                      <a:endParaRPr sz="800">
                        <a:latin typeface="Arial"/>
                        <a:cs typeface="Arial"/>
                      </a:endParaRPr>
                    </a:p>
                  </a:txBody>
                  <a:tcPr marL="0" marR="0" marT="95250" marB="0">
                    <a:lnT w="3175">
                      <a:solidFill>
                        <a:srgbClr val="000000"/>
                      </a:solidFill>
                      <a:prstDash val="solid"/>
                    </a:lnT>
                  </a:tcPr>
                </a:tc>
                <a:tc>
                  <a:txBody>
                    <a:bodyPr/>
                    <a:lstStyle/>
                    <a:p>
                      <a:pPr marR="24130" algn="r">
                        <a:lnSpc>
                          <a:spcPct val="100000"/>
                        </a:lnSpc>
                        <a:spcBef>
                          <a:spcPts val="750"/>
                        </a:spcBef>
                      </a:pPr>
                      <a:r>
                        <a:rPr sz="800" spc="-15" dirty="0">
                          <a:latin typeface="Arial"/>
                          <a:cs typeface="Arial"/>
                        </a:rPr>
                        <a:t>CC</a:t>
                      </a:r>
                      <a:r>
                        <a:rPr sz="800" spc="-85" dirty="0">
                          <a:latin typeface="Arial"/>
                          <a:cs typeface="Arial"/>
                        </a:rPr>
                        <a:t> </a:t>
                      </a:r>
                      <a:r>
                        <a:rPr sz="800" spc="-10" dirty="0">
                          <a:latin typeface="Arial"/>
                          <a:cs typeface="Arial"/>
                        </a:rPr>
                        <a:t>9</a:t>
                      </a:r>
                      <a:endParaRPr sz="800">
                        <a:latin typeface="Arial"/>
                        <a:cs typeface="Arial"/>
                      </a:endParaRPr>
                    </a:p>
                  </a:txBody>
                  <a:tcPr marL="0" marR="0" marT="95250" marB="0">
                    <a:lnT w="3175">
                      <a:solidFill>
                        <a:srgbClr val="000000"/>
                      </a:solidFill>
                      <a:prstDash val="solid"/>
                    </a:lnT>
                  </a:tcPr>
                </a:tc>
                <a:extLst>
                  <a:ext uri="{0D108BD9-81ED-4DB2-BD59-A6C34878D82A}">
                    <a16:rowId xmlns:a16="http://schemas.microsoft.com/office/drawing/2014/main" val="10000"/>
                  </a:ext>
                </a:extLst>
              </a:tr>
              <a:tr h="134783">
                <a:tc>
                  <a:txBody>
                    <a:bodyPr/>
                    <a:lstStyle/>
                    <a:p>
                      <a:pPr marL="31750">
                        <a:lnSpc>
                          <a:spcPts val="915"/>
                        </a:lnSpc>
                      </a:pPr>
                      <a:r>
                        <a:rPr sz="800" spc="-5" dirty="0">
                          <a:latin typeface="Arial"/>
                          <a:cs typeface="Arial"/>
                        </a:rPr>
                        <a:t>register</a:t>
                      </a:r>
                      <a:r>
                        <a:rPr sz="800" spc="-45" dirty="0">
                          <a:latin typeface="Arial"/>
                          <a:cs typeface="Arial"/>
                        </a:rPr>
                        <a:t> </a:t>
                      </a:r>
                      <a:r>
                        <a:rPr sz="800" spc="-5" dirty="0">
                          <a:latin typeface="Arial"/>
                          <a:cs typeface="Arial"/>
                        </a:rPr>
                        <a:t>$2:</a:t>
                      </a:r>
                      <a:endParaRPr sz="800">
                        <a:latin typeface="Arial"/>
                        <a:cs typeface="Arial"/>
                      </a:endParaRPr>
                    </a:p>
                  </a:txBody>
                  <a:tcPr marL="0" marR="0" marT="0" marB="0"/>
                </a:tc>
                <a:tc>
                  <a:txBody>
                    <a:bodyPr/>
                    <a:lstStyle/>
                    <a:p>
                      <a:pPr marR="128270"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14604"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13335"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L="7620"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130175" algn="r">
                        <a:lnSpc>
                          <a:spcPts val="865"/>
                        </a:lnSpc>
                        <a:spcBef>
                          <a:spcPts val="90"/>
                        </a:spcBef>
                      </a:pPr>
                      <a:r>
                        <a:rPr sz="800" spc="-10" dirty="0">
                          <a:latin typeface="Arial"/>
                          <a:cs typeface="Arial"/>
                        </a:rPr>
                        <a:t>10/–</a:t>
                      </a:r>
                      <a:r>
                        <a:rPr sz="800" spc="-140" dirty="0">
                          <a:latin typeface="Arial"/>
                          <a:cs typeface="Arial"/>
                        </a:rPr>
                        <a:t> </a:t>
                      </a:r>
                      <a:r>
                        <a:rPr sz="800" dirty="0">
                          <a:latin typeface="Arial"/>
                          <a:cs typeface="Arial"/>
                        </a:rPr>
                        <a:t>20</a:t>
                      </a:r>
                      <a:endParaRPr sz="800">
                        <a:latin typeface="Arial"/>
                        <a:cs typeface="Arial"/>
                      </a:endParaRPr>
                    </a:p>
                  </a:txBody>
                  <a:tcPr marL="0" marR="0" marT="11430" marB="0"/>
                </a:tc>
                <a:tc>
                  <a:txBody>
                    <a:bodyPr/>
                    <a:lstStyle/>
                    <a:p>
                      <a:pPr marL="161925">
                        <a:lnSpc>
                          <a:spcPts val="865"/>
                        </a:lnSpc>
                        <a:spcBef>
                          <a:spcPts val="90"/>
                        </a:spcBef>
                      </a:pPr>
                      <a:r>
                        <a:rPr sz="800" spc="-10" dirty="0">
                          <a:latin typeface="Arial"/>
                          <a:cs typeface="Arial"/>
                        </a:rPr>
                        <a:t>–</a:t>
                      </a:r>
                      <a:r>
                        <a:rPr sz="800" spc="-75" dirty="0">
                          <a:latin typeface="Arial"/>
                          <a:cs typeface="Arial"/>
                        </a:rPr>
                        <a:t> </a:t>
                      </a:r>
                      <a:r>
                        <a:rPr sz="800" spc="-15" dirty="0">
                          <a:latin typeface="Arial"/>
                          <a:cs typeface="Arial"/>
                        </a:rPr>
                        <a:t>20</a:t>
                      </a:r>
                      <a:endParaRPr sz="800">
                        <a:latin typeface="Arial"/>
                        <a:cs typeface="Arial"/>
                      </a:endParaRPr>
                    </a:p>
                  </a:txBody>
                  <a:tcPr marL="0" marR="0" marT="11430" marB="0"/>
                </a:tc>
                <a:tc>
                  <a:txBody>
                    <a:bodyPr/>
                    <a:lstStyle/>
                    <a:p>
                      <a:pPr algn="ctr">
                        <a:lnSpc>
                          <a:spcPts val="865"/>
                        </a:lnSpc>
                        <a:spcBef>
                          <a:spcPts val="90"/>
                        </a:spcBef>
                      </a:pPr>
                      <a:r>
                        <a:rPr sz="800" spc="-10" dirty="0">
                          <a:latin typeface="Arial"/>
                          <a:cs typeface="Arial"/>
                        </a:rPr>
                        <a:t>–</a:t>
                      </a:r>
                      <a:r>
                        <a:rPr sz="800" spc="-75" dirty="0">
                          <a:latin typeface="Arial"/>
                          <a:cs typeface="Arial"/>
                        </a:rPr>
                        <a:t> </a:t>
                      </a:r>
                      <a:r>
                        <a:rPr sz="800" spc="-15" dirty="0">
                          <a:latin typeface="Arial"/>
                          <a:cs typeface="Arial"/>
                        </a:rPr>
                        <a:t>20</a:t>
                      </a:r>
                      <a:endParaRPr sz="800">
                        <a:latin typeface="Arial"/>
                        <a:cs typeface="Arial"/>
                      </a:endParaRPr>
                    </a:p>
                  </a:txBody>
                  <a:tcPr marL="0" marR="0" marT="11430" marB="0"/>
                </a:tc>
                <a:tc>
                  <a:txBody>
                    <a:bodyPr/>
                    <a:lstStyle/>
                    <a:p>
                      <a:pPr marR="166370" algn="r">
                        <a:lnSpc>
                          <a:spcPts val="865"/>
                        </a:lnSpc>
                        <a:spcBef>
                          <a:spcPts val="90"/>
                        </a:spcBef>
                      </a:pPr>
                      <a:r>
                        <a:rPr sz="800" spc="-10" dirty="0">
                          <a:latin typeface="Arial"/>
                          <a:cs typeface="Arial"/>
                        </a:rPr>
                        <a:t>–</a:t>
                      </a:r>
                      <a:r>
                        <a:rPr sz="800" spc="-155" dirty="0">
                          <a:latin typeface="Arial"/>
                          <a:cs typeface="Arial"/>
                        </a:rPr>
                        <a:t> </a:t>
                      </a:r>
                      <a:r>
                        <a:rPr sz="800" dirty="0">
                          <a:latin typeface="Arial"/>
                          <a:cs typeface="Arial"/>
                        </a:rPr>
                        <a:t>20</a:t>
                      </a:r>
                      <a:endParaRPr sz="800">
                        <a:latin typeface="Arial"/>
                        <a:cs typeface="Arial"/>
                      </a:endParaRPr>
                    </a:p>
                  </a:txBody>
                  <a:tcPr marL="0" marR="0" marT="11430" marB="0"/>
                </a:tc>
                <a:tc>
                  <a:txBody>
                    <a:bodyPr/>
                    <a:lstStyle/>
                    <a:p>
                      <a:pPr marR="43180" algn="r">
                        <a:lnSpc>
                          <a:spcPts val="865"/>
                        </a:lnSpc>
                        <a:spcBef>
                          <a:spcPts val="90"/>
                        </a:spcBef>
                      </a:pPr>
                      <a:r>
                        <a:rPr sz="800" spc="-10" dirty="0">
                          <a:latin typeface="Arial"/>
                          <a:cs typeface="Arial"/>
                        </a:rPr>
                        <a:t>–</a:t>
                      </a:r>
                      <a:r>
                        <a:rPr sz="800" spc="-155" dirty="0">
                          <a:latin typeface="Arial"/>
                          <a:cs typeface="Arial"/>
                        </a:rPr>
                        <a:t> </a:t>
                      </a:r>
                      <a:r>
                        <a:rPr sz="800" spc="-5" dirty="0">
                          <a:latin typeface="Arial"/>
                          <a:cs typeface="Arial"/>
                        </a:rPr>
                        <a:t>20</a:t>
                      </a:r>
                      <a:endParaRPr sz="800">
                        <a:latin typeface="Arial"/>
                        <a:cs typeface="Arial"/>
                      </a:endParaRPr>
                    </a:p>
                  </a:txBody>
                  <a:tcPr marL="0" marR="0" marT="11430" marB="0"/>
                </a:tc>
                <a:extLst>
                  <a:ext uri="{0D108BD9-81ED-4DB2-BD59-A6C34878D82A}">
                    <a16:rowId xmlns:a16="http://schemas.microsoft.com/office/drawing/2014/main" val="10001"/>
                  </a:ext>
                </a:extLst>
              </a:tr>
            </a:tbl>
          </a:graphicData>
        </a:graphic>
      </p:graphicFrame>
      <p:sp>
        <p:nvSpPr>
          <p:cNvPr id="73" name="object 73"/>
          <p:cNvSpPr txBox="1"/>
          <p:nvPr/>
        </p:nvSpPr>
        <p:spPr>
          <a:xfrm>
            <a:off x="3072130" y="3686809"/>
            <a:ext cx="72898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and $12, </a:t>
            </a:r>
            <a:r>
              <a:rPr sz="800" spc="-5" dirty="0">
                <a:solidFill>
                  <a:srgbClr val="EA7400"/>
                </a:solidFill>
                <a:latin typeface="Arial"/>
                <a:cs typeface="Arial"/>
              </a:rPr>
              <a:t>$2</a:t>
            </a:r>
            <a:r>
              <a:rPr sz="800" spc="-5" dirty="0">
                <a:latin typeface="Arial"/>
                <a:cs typeface="Arial"/>
              </a:rPr>
              <a:t>,</a:t>
            </a:r>
            <a:r>
              <a:rPr sz="800" spc="-30" dirty="0">
                <a:latin typeface="Arial"/>
                <a:cs typeface="Arial"/>
              </a:rPr>
              <a:t> </a:t>
            </a:r>
            <a:r>
              <a:rPr sz="800" dirty="0">
                <a:latin typeface="Arial"/>
                <a:cs typeface="Arial"/>
              </a:rPr>
              <a:t>$5</a:t>
            </a:r>
            <a:endParaRPr sz="800">
              <a:latin typeface="Arial"/>
              <a:cs typeface="Arial"/>
            </a:endParaRPr>
          </a:p>
        </p:txBody>
      </p:sp>
      <p:sp>
        <p:nvSpPr>
          <p:cNvPr id="74" name="object 74"/>
          <p:cNvSpPr txBox="1"/>
          <p:nvPr/>
        </p:nvSpPr>
        <p:spPr>
          <a:xfrm>
            <a:off x="4977129" y="4197350"/>
            <a:ext cx="1358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I</a:t>
            </a:r>
            <a:r>
              <a:rPr sz="800" spc="-10" dirty="0">
                <a:latin typeface="Arial"/>
                <a:cs typeface="Arial"/>
              </a:rPr>
              <a:t>M</a:t>
            </a:r>
            <a:endParaRPr sz="800">
              <a:latin typeface="Arial"/>
              <a:cs typeface="Arial"/>
            </a:endParaRPr>
          </a:p>
        </p:txBody>
      </p:sp>
      <p:sp>
        <p:nvSpPr>
          <p:cNvPr id="75" name="object 75"/>
          <p:cNvSpPr/>
          <p:nvPr/>
        </p:nvSpPr>
        <p:spPr>
          <a:xfrm>
            <a:off x="5465445" y="4162425"/>
            <a:ext cx="240030" cy="246380"/>
          </a:xfrm>
          <a:prstGeom prst="rect">
            <a:avLst/>
          </a:prstGeom>
          <a:blipFill>
            <a:blip r:embed="rId4" cstate="print"/>
            <a:stretch>
              <a:fillRect/>
            </a:stretch>
          </a:blipFill>
        </p:spPr>
        <p:txBody>
          <a:bodyPr wrap="square" lIns="0" tIns="0" rIns="0" bIns="0" rtlCol="0"/>
          <a:lstStyle/>
          <a:p>
            <a:endParaRPr/>
          </a:p>
        </p:txBody>
      </p:sp>
      <p:sp>
        <p:nvSpPr>
          <p:cNvPr id="76" name="object 76"/>
          <p:cNvSpPr txBox="1"/>
          <p:nvPr/>
        </p:nvSpPr>
        <p:spPr>
          <a:xfrm>
            <a:off x="5491480" y="4227829"/>
            <a:ext cx="208279"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2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grpSp>
        <p:nvGrpSpPr>
          <p:cNvPr id="77" name="object 77"/>
          <p:cNvGrpSpPr/>
          <p:nvPr/>
        </p:nvGrpSpPr>
        <p:grpSpPr>
          <a:xfrm>
            <a:off x="6042660" y="4061459"/>
            <a:ext cx="746125" cy="449580"/>
            <a:chOff x="4518659" y="4061459"/>
            <a:chExt cx="746125" cy="449580"/>
          </a:xfrm>
        </p:grpSpPr>
        <p:sp>
          <p:nvSpPr>
            <p:cNvPr id="78" name="object 78"/>
            <p:cNvSpPr/>
            <p:nvPr/>
          </p:nvSpPr>
          <p:spPr>
            <a:xfrm>
              <a:off x="4518659" y="4061459"/>
              <a:ext cx="172720" cy="449580"/>
            </a:xfrm>
            <a:custGeom>
              <a:avLst/>
              <a:gdLst/>
              <a:ahLst/>
              <a:cxnLst/>
              <a:rect l="l" t="t" r="r" b="b"/>
              <a:pathLst>
                <a:path w="172720" h="449579">
                  <a:moveTo>
                    <a:pt x="0" y="0"/>
                  </a:moveTo>
                  <a:lnTo>
                    <a:pt x="0" y="181609"/>
                  </a:lnTo>
                  <a:lnTo>
                    <a:pt x="54610" y="224789"/>
                  </a:lnTo>
                  <a:lnTo>
                    <a:pt x="0" y="266700"/>
                  </a:lnTo>
                  <a:lnTo>
                    <a:pt x="0" y="449579"/>
                  </a:lnTo>
                  <a:lnTo>
                    <a:pt x="172719" y="312419"/>
                  </a:lnTo>
                  <a:lnTo>
                    <a:pt x="172719" y="135889"/>
                  </a:lnTo>
                  <a:lnTo>
                    <a:pt x="0" y="0"/>
                  </a:lnTo>
                  <a:close/>
                </a:path>
              </a:pathLst>
            </a:custGeom>
            <a:solidFill>
              <a:srgbClr val="CCCCCC"/>
            </a:solidFill>
          </p:spPr>
          <p:txBody>
            <a:bodyPr wrap="square" lIns="0" tIns="0" rIns="0" bIns="0" rtlCol="0"/>
            <a:lstStyle/>
            <a:p>
              <a:endParaRPr/>
            </a:p>
          </p:txBody>
        </p:sp>
        <p:sp>
          <p:nvSpPr>
            <p:cNvPr id="79" name="object 79"/>
            <p:cNvSpPr/>
            <p:nvPr/>
          </p:nvSpPr>
          <p:spPr>
            <a:xfrm>
              <a:off x="5033009" y="4173219"/>
              <a:ext cx="227329" cy="228600"/>
            </a:xfrm>
            <a:custGeom>
              <a:avLst/>
              <a:gdLst/>
              <a:ahLst/>
              <a:cxnLst/>
              <a:rect l="l" t="t" r="r" b="b"/>
              <a:pathLst>
                <a:path w="227329" h="228600">
                  <a:moveTo>
                    <a:pt x="227329" y="224789"/>
                  </a:moveTo>
                  <a:lnTo>
                    <a:pt x="227329" y="0"/>
                  </a:lnTo>
                  <a:lnTo>
                    <a:pt x="0" y="0"/>
                  </a:lnTo>
                  <a:lnTo>
                    <a:pt x="0" y="228599"/>
                  </a:lnTo>
                  <a:lnTo>
                    <a:pt x="227329" y="228599"/>
                  </a:lnTo>
                </a:path>
              </a:pathLst>
            </a:custGeom>
            <a:ln w="8890">
              <a:solidFill>
                <a:srgbClr val="000000"/>
              </a:solidFill>
            </a:ln>
          </p:spPr>
          <p:txBody>
            <a:bodyPr wrap="square" lIns="0" tIns="0" rIns="0" bIns="0" rtlCol="0"/>
            <a:lstStyle/>
            <a:p>
              <a:endParaRPr/>
            </a:p>
          </p:txBody>
        </p:sp>
      </p:grpSp>
      <p:sp>
        <p:nvSpPr>
          <p:cNvPr id="80" name="object 80"/>
          <p:cNvSpPr txBox="1"/>
          <p:nvPr/>
        </p:nvSpPr>
        <p:spPr>
          <a:xfrm>
            <a:off x="6579870" y="4197350"/>
            <a:ext cx="18542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81" name="object 81"/>
          <p:cNvSpPr txBox="1"/>
          <p:nvPr/>
        </p:nvSpPr>
        <p:spPr>
          <a:xfrm>
            <a:off x="7115809" y="4197350"/>
            <a:ext cx="20955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82" name="object 82"/>
          <p:cNvGrpSpPr/>
          <p:nvPr/>
        </p:nvGrpSpPr>
        <p:grpSpPr>
          <a:xfrm>
            <a:off x="5151754" y="4053204"/>
            <a:ext cx="2720340" cy="869950"/>
            <a:chOff x="3627754" y="4053204"/>
            <a:chExt cx="2720340" cy="869950"/>
          </a:xfrm>
        </p:grpSpPr>
        <p:sp>
          <p:nvSpPr>
            <p:cNvPr id="83" name="object 83"/>
            <p:cNvSpPr/>
            <p:nvPr/>
          </p:nvSpPr>
          <p:spPr>
            <a:xfrm>
              <a:off x="4061459" y="4683759"/>
              <a:ext cx="115570" cy="228600"/>
            </a:xfrm>
            <a:custGeom>
              <a:avLst/>
              <a:gdLst/>
              <a:ahLst/>
              <a:cxnLst/>
              <a:rect l="l" t="t" r="r" b="b"/>
              <a:pathLst>
                <a:path w="115570" h="228600">
                  <a:moveTo>
                    <a:pt x="115569" y="0"/>
                  </a:moveTo>
                  <a:lnTo>
                    <a:pt x="0" y="0"/>
                  </a:lnTo>
                  <a:lnTo>
                    <a:pt x="0" y="228600"/>
                  </a:lnTo>
                  <a:lnTo>
                    <a:pt x="115569" y="228600"/>
                  </a:lnTo>
                  <a:lnTo>
                    <a:pt x="115569" y="0"/>
                  </a:lnTo>
                  <a:close/>
                </a:path>
              </a:pathLst>
            </a:custGeom>
            <a:solidFill>
              <a:srgbClr val="CCCCCC"/>
            </a:solidFill>
          </p:spPr>
          <p:txBody>
            <a:bodyPr wrap="square" lIns="0" tIns="0" rIns="0" bIns="0" rtlCol="0"/>
            <a:lstStyle/>
            <a:p>
              <a:endParaRPr/>
            </a:p>
          </p:txBody>
        </p:sp>
        <p:sp>
          <p:nvSpPr>
            <p:cNvPr id="84" name="object 84"/>
            <p:cNvSpPr/>
            <p:nvPr/>
          </p:nvSpPr>
          <p:spPr>
            <a:xfrm>
              <a:off x="3949699" y="4683759"/>
              <a:ext cx="227329" cy="228600"/>
            </a:xfrm>
            <a:custGeom>
              <a:avLst/>
              <a:gdLst/>
              <a:ahLst/>
              <a:cxnLst/>
              <a:rect l="l" t="t" r="r" b="b"/>
              <a:pathLst>
                <a:path w="227329" h="228600">
                  <a:moveTo>
                    <a:pt x="111760" y="228600"/>
                  </a:moveTo>
                  <a:lnTo>
                    <a:pt x="227329" y="228600"/>
                  </a:lnTo>
                  <a:lnTo>
                    <a:pt x="227329" y="0"/>
                  </a:lnTo>
                  <a:lnTo>
                    <a:pt x="111760" y="0"/>
                  </a:lnTo>
                </a:path>
                <a:path w="227329" h="228600">
                  <a:moveTo>
                    <a:pt x="111760" y="0"/>
                  </a:moveTo>
                  <a:lnTo>
                    <a:pt x="0" y="0"/>
                  </a:lnTo>
                  <a:lnTo>
                    <a:pt x="0" y="228600"/>
                  </a:lnTo>
                  <a:lnTo>
                    <a:pt x="111760" y="228600"/>
                  </a:lnTo>
                </a:path>
              </a:pathLst>
            </a:custGeom>
            <a:ln w="8890">
              <a:solidFill>
                <a:srgbClr val="000000"/>
              </a:solidFill>
            </a:ln>
          </p:spPr>
          <p:txBody>
            <a:bodyPr wrap="square" lIns="0" tIns="0" rIns="0" bIns="0" rtlCol="0"/>
            <a:lstStyle/>
            <a:p>
              <a:endParaRPr/>
            </a:p>
          </p:txBody>
        </p:sp>
        <p:sp>
          <p:nvSpPr>
            <p:cNvPr id="85" name="object 85"/>
            <p:cNvSpPr/>
            <p:nvPr/>
          </p:nvSpPr>
          <p:spPr>
            <a:xfrm>
              <a:off x="3834129" y="428624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86" name="object 86"/>
            <p:cNvSpPr/>
            <p:nvPr/>
          </p:nvSpPr>
          <p:spPr>
            <a:xfrm>
              <a:off x="3891279" y="4227829"/>
              <a:ext cx="58419" cy="58419"/>
            </a:xfrm>
            <a:custGeom>
              <a:avLst/>
              <a:gdLst/>
              <a:ahLst/>
              <a:cxnLst/>
              <a:rect l="l" t="t" r="r" b="b"/>
              <a:pathLst>
                <a:path w="58420" h="58420">
                  <a:moveTo>
                    <a:pt x="0" y="58420"/>
                  </a:moveTo>
                  <a:lnTo>
                    <a:pt x="0" y="0"/>
                  </a:lnTo>
                  <a:lnTo>
                    <a:pt x="58420" y="0"/>
                  </a:lnTo>
                </a:path>
              </a:pathLst>
            </a:custGeom>
            <a:ln w="8890">
              <a:solidFill>
                <a:srgbClr val="000000"/>
              </a:solidFill>
            </a:ln>
          </p:spPr>
          <p:txBody>
            <a:bodyPr wrap="square" lIns="0" tIns="0" rIns="0" bIns="0" rtlCol="0"/>
            <a:lstStyle/>
            <a:p>
              <a:endParaRPr/>
            </a:p>
          </p:txBody>
        </p:sp>
        <p:sp>
          <p:nvSpPr>
            <p:cNvPr id="87" name="object 87"/>
            <p:cNvSpPr/>
            <p:nvPr/>
          </p:nvSpPr>
          <p:spPr>
            <a:xfrm>
              <a:off x="3632199" y="428624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88" name="object 88"/>
            <p:cNvSpPr/>
            <p:nvPr/>
          </p:nvSpPr>
          <p:spPr>
            <a:xfrm>
              <a:off x="3747769" y="4057649"/>
              <a:ext cx="86360" cy="455930"/>
            </a:xfrm>
            <a:custGeom>
              <a:avLst/>
              <a:gdLst/>
              <a:ahLst/>
              <a:cxnLst/>
              <a:rect l="l" t="t" r="r" b="b"/>
              <a:pathLst>
                <a:path w="86360" h="455929">
                  <a:moveTo>
                    <a:pt x="86359" y="455930"/>
                  </a:moveTo>
                  <a:lnTo>
                    <a:pt x="86359" y="0"/>
                  </a:lnTo>
                  <a:lnTo>
                    <a:pt x="0" y="0"/>
                  </a:lnTo>
                  <a:lnTo>
                    <a:pt x="0" y="455930"/>
                  </a:lnTo>
                  <a:lnTo>
                    <a:pt x="86359" y="455930"/>
                  </a:lnTo>
                  <a:close/>
                </a:path>
              </a:pathLst>
            </a:custGeom>
            <a:solidFill>
              <a:srgbClr val="CCCCCC"/>
            </a:solidFill>
          </p:spPr>
          <p:txBody>
            <a:bodyPr wrap="square" lIns="0" tIns="0" rIns="0" bIns="0" rtlCol="0"/>
            <a:lstStyle/>
            <a:p>
              <a:endParaRPr/>
            </a:p>
          </p:txBody>
        </p:sp>
        <p:sp>
          <p:nvSpPr>
            <p:cNvPr id="89" name="object 89"/>
            <p:cNvSpPr/>
            <p:nvPr/>
          </p:nvSpPr>
          <p:spPr>
            <a:xfrm>
              <a:off x="3747769" y="4057649"/>
              <a:ext cx="86360" cy="455930"/>
            </a:xfrm>
            <a:custGeom>
              <a:avLst/>
              <a:gdLst/>
              <a:ahLst/>
              <a:cxnLst/>
              <a:rect l="l" t="t" r="r" b="b"/>
              <a:pathLst>
                <a:path w="86360" h="455929">
                  <a:moveTo>
                    <a:pt x="86359" y="455930"/>
                  </a:moveTo>
                  <a:lnTo>
                    <a:pt x="86359" y="0"/>
                  </a:lnTo>
                  <a:lnTo>
                    <a:pt x="0" y="0"/>
                  </a:lnTo>
                  <a:lnTo>
                    <a:pt x="0" y="455930"/>
                  </a:lnTo>
                  <a:lnTo>
                    <a:pt x="86359" y="455930"/>
                  </a:lnTo>
                  <a:close/>
                </a:path>
              </a:pathLst>
            </a:custGeom>
            <a:ln w="8890">
              <a:solidFill>
                <a:srgbClr val="000000"/>
              </a:solidFill>
            </a:ln>
          </p:spPr>
          <p:txBody>
            <a:bodyPr wrap="square" lIns="0" tIns="0" rIns="0" bIns="0" rtlCol="0"/>
            <a:lstStyle/>
            <a:p>
              <a:endParaRPr/>
            </a:p>
          </p:txBody>
        </p:sp>
        <p:sp>
          <p:nvSpPr>
            <p:cNvPr id="90" name="object 90"/>
            <p:cNvSpPr/>
            <p:nvPr/>
          </p:nvSpPr>
          <p:spPr>
            <a:xfrm>
              <a:off x="4688839" y="4286249"/>
              <a:ext cx="143510" cy="0"/>
            </a:xfrm>
            <a:custGeom>
              <a:avLst/>
              <a:gdLst/>
              <a:ahLst/>
              <a:cxnLst/>
              <a:rect l="l" t="t" r="r" b="b"/>
              <a:pathLst>
                <a:path w="143510">
                  <a:moveTo>
                    <a:pt x="0" y="0"/>
                  </a:moveTo>
                  <a:lnTo>
                    <a:pt x="143510" y="0"/>
                  </a:lnTo>
                </a:path>
              </a:pathLst>
            </a:custGeom>
            <a:ln w="8889">
              <a:solidFill>
                <a:srgbClr val="000000"/>
              </a:solidFill>
            </a:ln>
          </p:spPr>
          <p:txBody>
            <a:bodyPr wrap="square" lIns="0" tIns="0" rIns="0" bIns="0" rtlCol="0"/>
            <a:lstStyle/>
            <a:p>
              <a:endParaRPr/>
            </a:p>
          </p:txBody>
        </p:sp>
        <p:sp>
          <p:nvSpPr>
            <p:cNvPr id="91" name="object 91"/>
            <p:cNvSpPr/>
            <p:nvPr/>
          </p:nvSpPr>
          <p:spPr>
            <a:xfrm>
              <a:off x="4290059" y="405764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92" name="object 92"/>
            <p:cNvSpPr/>
            <p:nvPr/>
          </p:nvSpPr>
          <p:spPr>
            <a:xfrm>
              <a:off x="4290059" y="405764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ln w="8890">
              <a:solidFill>
                <a:srgbClr val="000000"/>
              </a:solidFill>
            </a:ln>
          </p:spPr>
          <p:txBody>
            <a:bodyPr wrap="square" lIns="0" tIns="0" rIns="0" bIns="0" rtlCol="0"/>
            <a:lstStyle/>
            <a:p>
              <a:endParaRPr/>
            </a:p>
          </p:txBody>
        </p:sp>
        <p:sp>
          <p:nvSpPr>
            <p:cNvPr id="93" name="object 93"/>
            <p:cNvSpPr/>
            <p:nvPr/>
          </p:nvSpPr>
          <p:spPr>
            <a:xfrm>
              <a:off x="4919979" y="4286249"/>
              <a:ext cx="455930" cy="0"/>
            </a:xfrm>
            <a:custGeom>
              <a:avLst/>
              <a:gdLst/>
              <a:ahLst/>
              <a:cxnLst/>
              <a:rect l="l" t="t" r="r" b="b"/>
              <a:pathLst>
                <a:path w="455929">
                  <a:moveTo>
                    <a:pt x="0" y="0"/>
                  </a:moveTo>
                  <a:lnTo>
                    <a:pt x="113030" y="0"/>
                  </a:lnTo>
                </a:path>
                <a:path w="455929">
                  <a:moveTo>
                    <a:pt x="337820" y="0"/>
                  </a:moveTo>
                  <a:lnTo>
                    <a:pt x="455930" y="0"/>
                  </a:lnTo>
                </a:path>
              </a:pathLst>
            </a:custGeom>
            <a:ln w="8889">
              <a:solidFill>
                <a:srgbClr val="000000"/>
              </a:solidFill>
            </a:ln>
          </p:spPr>
          <p:txBody>
            <a:bodyPr wrap="square" lIns="0" tIns="0" rIns="0" bIns="0" rtlCol="0"/>
            <a:lstStyle/>
            <a:p>
              <a:endParaRPr/>
            </a:p>
          </p:txBody>
        </p:sp>
        <p:sp>
          <p:nvSpPr>
            <p:cNvPr id="94" name="object 94"/>
            <p:cNvSpPr/>
            <p:nvPr/>
          </p:nvSpPr>
          <p:spPr>
            <a:xfrm>
              <a:off x="4974589" y="4286249"/>
              <a:ext cx="401320" cy="170180"/>
            </a:xfrm>
            <a:custGeom>
              <a:avLst/>
              <a:gdLst/>
              <a:ahLst/>
              <a:cxnLst/>
              <a:rect l="l" t="t" r="r" b="b"/>
              <a:pathLst>
                <a:path w="401320" h="170179">
                  <a:moveTo>
                    <a:pt x="0" y="0"/>
                  </a:moveTo>
                  <a:lnTo>
                    <a:pt x="0" y="170180"/>
                  </a:lnTo>
                  <a:lnTo>
                    <a:pt x="344170" y="170180"/>
                  </a:lnTo>
                  <a:lnTo>
                    <a:pt x="344170" y="57150"/>
                  </a:lnTo>
                  <a:lnTo>
                    <a:pt x="401320" y="57150"/>
                  </a:lnTo>
                </a:path>
              </a:pathLst>
            </a:custGeom>
            <a:ln w="8890">
              <a:solidFill>
                <a:srgbClr val="000000"/>
              </a:solidFill>
            </a:ln>
          </p:spPr>
          <p:txBody>
            <a:bodyPr wrap="square" lIns="0" tIns="0" rIns="0" bIns="0" rtlCol="0"/>
            <a:lstStyle/>
            <a:p>
              <a:endParaRPr/>
            </a:p>
          </p:txBody>
        </p:sp>
        <p:sp>
          <p:nvSpPr>
            <p:cNvPr id="95" name="object 95"/>
            <p:cNvSpPr/>
            <p:nvPr/>
          </p:nvSpPr>
          <p:spPr>
            <a:xfrm>
              <a:off x="4832349" y="4057649"/>
              <a:ext cx="87630" cy="455930"/>
            </a:xfrm>
            <a:custGeom>
              <a:avLst/>
              <a:gdLst/>
              <a:ahLst/>
              <a:cxnLst/>
              <a:rect l="l" t="t" r="r" b="b"/>
              <a:pathLst>
                <a:path w="87629" h="455929">
                  <a:moveTo>
                    <a:pt x="87629" y="0"/>
                  </a:moveTo>
                  <a:lnTo>
                    <a:pt x="0" y="0"/>
                  </a:lnTo>
                  <a:lnTo>
                    <a:pt x="0" y="455930"/>
                  </a:lnTo>
                  <a:lnTo>
                    <a:pt x="85089" y="455930"/>
                  </a:lnTo>
                  <a:lnTo>
                    <a:pt x="87629" y="0"/>
                  </a:lnTo>
                  <a:close/>
                </a:path>
              </a:pathLst>
            </a:custGeom>
            <a:solidFill>
              <a:srgbClr val="CCCCCC"/>
            </a:solidFill>
          </p:spPr>
          <p:txBody>
            <a:bodyPr wrap="square" lIns="0" tIns="0" rIns="0" bIns="0" rtlCol="0"/>
            <a:lstStyle/>
            <a:p>
              <a:endParaRPr/>
            </a:p>
          </p:txBody>
        </p:sp>
        <p:sp>
          <p:nvSpPr>
            <p:cNvPr id="96" name="object 96"/>
            <p:cNvSpPr/>
            <p:nvPr/>
          </p:nvSpPr>
          <p:spPr>
            <a:xfrm>
              <a:off x="5461000" y="4286249"/>
              <a:ext cx="113030" cy="0"/>
            </a:xfrm>
            <a:custGeom>
              <a:avLst/>
              <a:gdLst/>
              <a:ahLst/>
              <a:cxnLst/>
              <a:rect l="l" t="t" r="r" b="b"/>
              <a:pathLst>
                <a:path w="113029">
                  <a:moveTo>
                    <a:pt x="0" y="0"/>
                  </a:moveTo>
                  <a:lnTo>
                    <a:pt x="113029" y="0"/>
                  </a:lnTo>
                </a:path>
              </a:pathLst>
            </a:custGeom>
            <a:ln w="8889">
              <a:solidFill>
                <a:srgbClr val="000000"/>
              </a:solidFill>
            </a:ln>
          </p:spPr>
          <p:txBody>
            <a:bodyPr wrap="square" lIns="0" tIns="0" rIns="0" bIns="0" rtlCol="0"/>
            <a:lstStyle/>
            <a:p>
              <a:endParaRPr/>
            </a:p>
          </p:txBody>
        </p:sp>
        <p:sp>
          <p:nvSpPr>
            <p:cNvPr id="97" name="object 97"/>
            <p:cNvSpPr/>
            <p:nvPr/>
          </p:nvSpPr>
          <p:spPr>
            <a:xfrm>
              <a:off x="5375909" y="4057649"/>
              <a:ext cx="85090" cy="455930"/>
            </a:xfrm>
            <a:custGeom>
              <a:avLst/>
              <a:gdLst/>
              <a:ahLst/>
              <a:cxnLst/>
              <a:rect l="l" t="t" r="r" b="b"/>
              <a:pathLst>
                <a:path w="85089" h="455929">
                  <a:moveTo>
                    <a:pt x="85089" y="0"/>
                  </a:moveTo>
                  <a:lnTo>
                    <a:pt x="0" y="0"/>
                  </a:lnTo>
                  <a:lnTo>
                    <a:pt x="0" y="455930"/>
                  </a:lnTo>
                  <a:lnTo>
                    <a:pt x="82550" y="455930"/>
                  </a:lnTo>
                  <a:lnTo>
                    <a:pt x="85089" y="0"/>
                  </a:lnTo>
                  <a:close/>
                </a:path>
              </a:pathLst>
            </a:custGeom>
            <a:solidFill>
              <a:srgbClr val="CCCCCC"/>
            </a:solidFill>
          </p:spPr>
          <p:txBody>
            <a:bodyPr wrap="square" lIns="0" tIns="0" rIns="0" bIns="0" rtlCol="0"/>
            <a:lstStyle/>
            <a:p>
              <a:endParaRPr/>
            </a:p>
          </p:txBody>
        </p:sp>
        <p:sp>
          <p:nvSpPr>
            <p:cNvPr id="98" name="object 98"/>
            <p:cNvSpPr/>
            <p:nvPr/>
          </p:nvSpPr>
          <p:spPr>
            <a:xfrm>
              <a:off x="5375909" y="4057649"/>
              <a:ext cx="85090" cy="455930"/>
            </a:xfrm>
            <a:custGeom>
              <a:avLst/>
              <a:gdLst/>
              <a:ahLst/>
              <a:cxnLst/>
              <a:rect l="l" t="t" r="r" b="b"/>
              <a:pathLst>
                <a:path w="85089" h="455929">
                  <a:moveTo>
                    <a:pt x="82550" y="45593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99" name="object 99"/>
            <p:cNvSpPr/>
            <p:nvPr/>
          </p:nvSpPr>
          <p:spPr>
            <a:xfrm>
              <a:off x="6116319" y="4683759"/>
              <a:ext cx="115570" cy="228600"/>
            </a:xfrm>
            <a:custGeom>
              <a:avLst/>
              <a:gdLst/>
              <a:ahLst/>
              <a:cxnLst/>
              <a:rect l="l" t="t" r="r" b="b"/>
              <a:pathLst>
                <a:path w="115570" h="228600">
                  <a:moveTo>
                    <a:pt x="115569" y="0"/>
                  </a:moveTo>
                  <a:lnTo>
                    <a:pt x="0" y="0"/>
                  </a:lnTo>
                  <a:lnTo>
                    <a:pt x="0" y="228600"/>
                  </a:lnTo>
                  <a:lnTo>
                    <a:pt x="111759" y="228600"/>
                  </a:lnTo>
                  <a:lnTo>
                    <a:pt x="115569" y="0"/>
                  </a:lnTo>
                  <a:close/>
                </a:path>
              </a:pathLst>
            </a:custGeom>
            <a:solidFill>
              <a:srgbClr val="CCCCCC"/>
            </a:solidFill>
          </p:spPr>
          <p:txBody>
            <a:bodyPr wrap="square" lIns="0" tIns="0" rIns="0" bIns="0" rtlCol="0"/>
            <a:lstStyle/>
            <a:p>
              <a:endParaRPr/>
            </a:p>
          </p:txBody>
        </p:sp>
        <p:sp>
          <p:nvSpPr>
            <p:cNvPr id="100" name="object 100"/>
            <p:cNvSpPr/>
            <p:nvPr/>
          </p:nvSpPr>
          <p:spPr>
            <a:xfrm>
              <a:off x="6116319" y="4681219"/>
              <a:ext cx="227329" cy="237490"/>
            </a:xfrm>
            <a:custGeom>
              <a:avLst/>
              <a:gdLst/>
              <a:ahLst/>
              <a:cxnLst/>
              <a:rect l="l" t="t" r="r" b="b"/>
              <a:pathLst>
                <a:path w="227329" h="237489">
                  <a:moveTo>
                    <a:pt x="111759" y="231139"/>
                  </a:moveTo>
                  <a:lnTo>
                    <a:pt x="0" y="231139"/>
                  </a:lnTo>
                  <a:lnTo>
                    <a:pt x="0" y="2539"/>
                  </a:lnTo>
                  <a:lnTo>
                    <a:pt x="115569" y="2539"/>
                  </a:lnTo>
                </a:path>
                <a:path w="227329" h="237489">
                  <a:moveTo>
                    <a:pt x="227329" y="237489"/>
                  </a:moveTo>
                  <a:lnTo>
                    <a:pt x="227329" y="0"/>
                  </a:lnTo>
                </a:path>
                <a:path w="227329" h="237489">
                  <a:moveTo>
                    <a:pt x="227329" y="2539"/>
                  </a:moveTo>
                  <a:lnTo>
                    <a:pt x="109219" y="2539"/>
                  </a:lnTo>
                </a:path>
                <a:path w="227329" h="237489">
                  <a:moveTo>
                    <a:pt x="227329" y="231139"/>
                  </a:moveTo>
                  <a:lnTo>
                    <a:pt x="109219" y="231139"/>
                  </a:lnTo>
                </a:path>
              </a:pathLst>
            </a:custGeom>
            <a:ln w="8890">
              <a:solidFill>
                <a:srgbClr val="000000"/>
              </a:solidFill>
            </a:ln>
          </p:spPr>
          <p:txBody>
            <a:bodyPr wrap="square" lIns="0" tIns="0" rIns="0" bIns="0" rtlCol="0"/>
            <a:lstStyle/>
            <a:p>
              <a:endParaRPr/>
            </a:p>
          </p:txBody>
        </p:sp>
      </p:grpSp>
      <p:sp>
        <p:nvSpPr>
          <p:cNvPr id="101" name="object 101"/>
          <p:cNvSpPr txBox="1"/>
          <p:nvPr/>
        </p:nvSpPr>
        <p:spPr>
          <a:xfrm>
            <a:off x="5518150" y="4710429"/>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grpSp>
        <p:nvGrpSpPr>
          <p:cNvPr id="102" name="object 102"/>
          <p:cNvGrpSpPr/>
          <p:nvPr/>
        </p:nvGrpSpPr>
        <p:grpSpPr>
          <a:xfrm>
            <a:off x="6010276" y="4572000"/>
            <a:ext cx="747395" cy="452120"/>
            <a:chOff x="4486275" y="4572000"/>
            <a:chExt cx="747395" cy="452120"/>
          </a:xfrm>
        </p:grpSpPr>
        <p:sp>
          <p:nvSpPr>
            <p:cNvPr id="103" name="object 103"/>
            <p:cNvSpPr/>
            <p:nvPr/>
          </p:nvSpPr>
          <p:spPr>
            <a:xfrm>
              <a:off x="4603750" y="4683760"/>
              <a:ext cx="115570" cy="228600"/>
            </a:xfrm>
            <a:custGeom>
              <a:avLst/>
              <a:gdLst/>
              <a:ahLst/>
              <a:cxnLst/>
              <a:rect l="l" t="t" r="r" b="b"/>
              <a:pathLst>
                <a:path w="115570" h="228600">
                  <a:moveTo>
                    <a:pt x="115570" y="0"/>
                  </a:moveTo>
                  <a:lnTo>
                    <a:pt x="0" y="0"/>
                  </a:lnTo>
                  <a:lnTo>
                    <a:pt x="0" y="228600"/>
                  </a:lnTo>
                  <a:lnTo>
                    <a:pt x="115570" y="228600"/>
                  </a:lnTo>
                  <a:lnTo>
                    <a:pt x="115570" y="0"/>
                  </a:lnTo>
                  <a:close/>
                </a:path>
              </a:pathLst>
            </a:custGeom>
            <a:solidFill>
              <a:srgbClr val="FAE1C8"/>
            </a:solidFill>
          </p:spPr>
          <p:txBody>
            <a:bodyPr wrap="square" lIns="0" tIns="0" rIns="0" bIns="0" rtlCol="0"/>
            <a:lstStyle/>
            <a:p>
              <a:endParaRPr/>
            </a:p>
          </p:txBody>
        </p:sp>
        <p:sp>
          <p:nvSpPr>
            <p:cNvPr id="104" name="object 104"/>
            <p:cNvSpPr/>
            <p:nvPr/>
          </p:nvSpPr>
          <p:spPr>
            <a:xfrm>
              <a:off x="4603750" y="4683760"/>
              <a:ext cx="115570" cy="228600"/>
            </a:xfrm>
            <a:custGeom>
              <a:avLst/>
              <a:gdLst/>
              <a:ahLst/>
              <a:cxnLst/>
              <a:rect l="l" t="t" r="r" b="b"/>
              <a:pathLst>
                <a:path w="115570" h="228600">
                  <a:moveTo>
                    <a:pt x="0" y="228600"/>
                  </a:moveTo>
                  <a:lnTo>
                    <a:pt x="115570" y="228600"/>
                  </a:lnTo>
                  <a:lnTo>
                    <a:pt x="115570" y="0"/>
                  </a:lnTo>
                  <a:lnTo>
                    <a:pt x="0" y="0"/>
                  </a:lnTo>
                </a:path>
              </a:pathLst>
            </a:custGeom>
            <a:ln w="8890">
              <a:solidFill>
                <a:srgbClr val="EA7400"/>
              </a:solidFill>
            </a:ln>
          </p:spPr>
          <p:txBody>
            <a:bodyPr wrap="square" lIns="0" tIns="0" rIns="0" bIns="0" rtlCol="0"/>
            <a:lstStyle/>
            <a:p>
              <a:endParaRPr/>
            </a:p>
          </p:txBody>
        </p:sp>
        <p:sp>
          <p:nvSpPr>
            <p:cNvPr id="105" name="object 105"/>
            <p:cNvSpPr/>
            <p:nvPr/>
          </p:nvSpPr>
          <p:spPr>
            <a:xfrm>
              <a:off x="4490719" y="4681220"/>
              <a:ext cx="113030" cy="237490"/>
            </a:xfrm>
            <a:custGeom>
              <a:avLst/>
              <a:gdLst/>
              <a:ahLst/>
              <a:cxnLst/>
              <a:rect l="l" t="t" r="r" b="b"/>
              <a:pathLst>
                <a:path w="113029" h="237489">
                  <a:moveTo>
                    <a:pt x="0" y="237489"/>
                  </a:moveTo>
                  <a:lnTo>
                    <a:pt x="0" y="0"/>
                  </a:lnTo>
                </a:path>
                <a:path w="113029" h="237489">
                  <a:moveTo>
                    <a:pt x="0" y="2539"/>
                  </a:moveTo>
                  <a:lnTo>
                    <a:pt x="113029" y="2539"/>
                  </a:lnTo>
                </a:path>
                <a:path w="113029" h="237489">
                  <a:moveTo>
                    <a:pt x="0" y="231139"/>
                  </a:moveTo>
                  <a:lnTo>
                    <a:pt x="113029" y="231139"/>
                  </a:lnTo>
                </a:path>
              </a:pathLst>
            </a:custGeom>
            <a:ln w="8890">
              <a:solidFill>
                <a:srgbClr val="000000"/>
              </a:solidFill>
            </a:ln>
          </p:spPr>
          <p:txBody>
            <a:bodyPr wrap="square" lIns="0" tIns="0" rIns="0" bIns="0" rtlCol="0"/>
            <a:lstStyle/>
            <a:p>
              <a:endParaRPr/>
            </a:p>
          </p:txBody>
        </p:sp>
        <p:sp>
          <p:nvSpPr>
            <p:cNvPr id="106" name="object 106"/>
            <p:cNvSpPr/>
            <p:nvPr/>
          </p:nvSpPr>
          <p:spPr>
            <a:xfrm>
              <a:off x="5059680" y="4572000"/>
              <a:ext cx="173990" cy="452120"/>
            </a:xfrm>
            <a:custGeom>
              <a:avLst/>
              <a:gdLst/>
              <a:ahLst/>
              <a:cxnLst/>
              <a:rect l="l" t="t" r="r" b="b"/>
              <a:pathLst>
                <a:path w="173989" h="452120">
                  <a:moveTo>
                    <a:pt x="0" y="0"/>
                  </a:moveTo>
                  <a:lnTo>
                    <a:pt x="0" y="185419"/>
                  </a:lnTo>
                  <a:lnTo>
                    <a:pt x="54610" y="227330"/>
                  </a:lnTo>
                  <a:lnTo>
                    <a:pt x="0" y="270510"/>
                  </a:lnTo>
                  <a:lnTo>
                    <a:pt x="0" y="452119"/>
                  </a:lnTo>
                  <a:lnTo>
                    <a:pt x="173990" y="316230"/>
                  </a:lnTo>
                  <a:lnTo>
                    <a:pt x="173990" y="139700"/>
                  </a:lnTo>
                  <a:lnTo>
                    <a:pt x="0" y="0"/>
                  </a:lnTo>
                  <a:close/>
                </a:path>
              </a:pathLst>
            </a:custGeom>
            <a:solidFill>
              <a:srgbClr val="CCCCCC"/>
            </a:solidFill>
          </p:spPr>
          <p:txBody>
            <a:bodyPr wrap="square" lIns="0" tIns="0" rIns="0" bIns="0" rtlCol="0"/>
            <a:lstStyle/>
            <a:p>
              <a:endParaRPr/>
            </a:p>
          </p:txBody>
        </p:sp>
      </p:grpSp>
      <p:sp>
        <p:nvSpPr>
          <p:cNvPr id="107" name="object 107"/>
          <p:cNvSpPr txBox="1"/>
          <p:nvPr/>
        </p:nvSpPr>
        <p:spPr>
          <a:xfrm>
            <a:off x="7124700" y="4710429"/>
            <a:ext cx="18288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D</a:t>
            </a:r>
            <a:r>
              <a:rPr sz="800" spc="-10" dirty="0">
                <a:latin typeface="Arial"/>
                <a:cs typeface="Arial"/>
              </a:rPr>
              <a:t>M</a:t>
            </a:r>
            <a:endParaRPr sz="800">
              <a:latin typeface="Arial"/>
              <a:cs typeface="Arial"/>
            </a:endParaRPr>
          </a:p>
        </p:txBody>
      </p:sp>
      <p:sp>
        <p:nvSpPr>
          <p:cNvPr id="108" name="object 108"/>
          <p:cNvSpPr txBox="1"/>
          <p:nvPr/>
        </p:nvSpPr>
        <p:spPr>
          <a:xfrm>
            <a:off x="7658101" y="4710429"/>
            <a:ext cx="208279"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09" name="object 109"/>
          <p:cNvGrpSpPr/>
          <p:nvPr/>
        </p:nvGrpSpPr>
        <p:grpSpPr>
          <a:xfrm>
            <a:off x="5694045" y="4567554"/>
            <a:ext cx="2720340" cy="866140"/>
            <a:chOff x="4170045" y="4567554"/>
            <a:chExt cx="2720340" cy="866140"/>
          </a:xfrm>
        </p:grpSpPr>
        <p:sp>
          <p:nvSpPr>
            <p:cNvPr id="110" name="object 110"/>
            <p:cNvSpPr/>
            <p:nvPr/>
          </p:nvSpPr>
          <p:spPr>
            <a:xfrm>
              <a:off x="4603750" y="5198109"/>
              <a:ext cx="115570" cy="227329"/>
            </a:xfrm>
            <a:custGeom>
              <a:avLst/>
              <a:gdLst/>
              <a:ahLst/>
              <a:cxnLst/>
              <a:rect l="l" t="t" r="r" b="b"/>
              <a:pathLst>
                <a:path w="115570" h="227329">
                  <a:moveTo>
                    <a:pt x="115570" y="0"/>
                  </a:moveTo>
                  <a:lnTo>
                    <a:pt x="0" y="0"/>
                  </a:lnTo>
                  <a:lnTo>
                    <a:pt x="0" y="227329"/>
                  </a:lnTo>
                  <a:lnTo>
                    <a:pt x="115570" y="227329"/>
                  </a:lnTo>
                  <a:lnTo>
                    <a:pt x="115570" y="0"/>
                  </a:lnTo>
                  <a:close/>
                </a:path>
              </a:pathLst>
            </a:custGeom>
            <a:solidFill>
              <a:srgbClr val="CCCCCC"/>
            </a:solidFill>
          </p:spPr>
          <p:txBody>
            <a:bodyPr wrap="square" lIns="0" tIns="0" rIns="0" bIns="0" rtlCol="0"/>
            <a:lstStyle/>
            <a:p>
              <a:endParaRPr/>
            </a:p>
          </p:txBody>
        </p:sp>
        <p:sp>
          <p:nvSpPr>
            <p:cNvPr id="111" name="object 111"/>
            <p:cNvSpPr/>
            <p:nvPr/>
          </p:nvSpPr>
          <p:spPr>
            <a:xfrm>
              <a:off x="4490720" y="5194299"/>
              <a:ext cx="2395220" cy="234950"/>
            </a:xfrm>
            <a:custGeom>
              <a:avLst/>
              <a:gdLst/>
              <a:ahLst/>
              <a:cxnLst/>
              <a:rect l="l" t="t" r="r" b="b"/>
              <a:pathLst>
                <a:path w="2395220" h="234950">
                  <a:moveTo>
                    <a:pt x="113029" y="231140"/>
                  </a:moveTo>
                  <a:lnTo>
                    <a:pt x="228600" y="231140"/>
                  </a:lnTo>
                  <a:lnTo>
                    <a:pt x="228600" y="3810"/>
                  </a:lnTo>
                  <a:lnTo>
                    <a:pt x="113029" y="3810"/>
                  </a:lnTo>
                </a:path>
                <a:path w="2395220" h="234950">
                  <a:moveTo>
                    <a:pt x="113029" y="3810"/>
                  </a:moveTo>
                  <a:lnTo>
                    <a:pt x="0" y="3810"/>
                  </a:lnTo>
                  <a:lnTo>
                    <a:pt x="0" y="231140"/>
                  </a:lnTo>
                  <a:lnTo>
                    <a:pt x="113029" y="231140"/>
                  </a:lnTo>
                </a:path>
                <a:path w="2395220" h="234950">
                  <a:moveTo>
                    <a:pt x="2282189" y="231140"/>
                  </a:moveTo>
                  <a:lnTo>
                    <a:pt x="2166620" y="231140"/>
                  </a:lnTo>
                  <a:lnTo>
                    <a:pt x="2166620" y="3810"/>
                  </a:lnTo>
                  <a:lnTo>
                    <a:pt x="2282189" y="3810"/>
                  </a:lnTo>
                </a:path>
                <a:path w="2395220" h="234950">
                  <a:moveTo>
                    <a:pt x="2395220" y="234950"/>
                  </a:moveTo>
                  <a:lnTo>
                    <a:pt x="2395220" y="0"/>
                  </a:lnTo>
                </a:path>
                <a:path w="2395220" h="234950">
                  <a:moveTo>
                    <a:pt x="2395220" y="3810"/>
                  </a:moveTo>
                  <a:lnTo>
                    <a:pt x="2275839" y="3810"/>
                  </a:lnTo>
                </a:path>
                <a:path w="2395220" h="234950">
                  <a:moveTo>
                    <a:pt x="2395220" y="231140"/>
                  </a:moveTo>
                  <a:lnTo>
                    <a:pt x="2275839" y="231140"/>
                  </a:lnTo>
                </a:path>
              </a:pathLst>
            </a:custGeom>
            <a:ln w="8890">
              <a:solidFill>
                <a:srgbClr val="000000"/>
              </a:solidFill>
            </a:ln>
          </p:spPr>
          <p:txBody>
            <a:bodyPr wrap="square" lIns="0" tIns="0" rIns="0" bIns="0" rtlCol="0"/>
            <a:lstStyle/>
            <a:p>
              <a:endParaRPr/>
            </a:p>
          </p:txBody>
        </p:sp>
        <p:sp>
          <p:nvSpPr>
            <p:cNvPr id="112" name="object 112"/>
            <p:cNvSpPr/>
            <p:nvPr/>
          </p:nvSpPr>
          <p:spPr>
            <a:xfrm>
              <a:off x="4375150" y="479932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13" name="object 113"/>
            <p:cNvSpPr/>
            <p:nvPr/>
          </p:nvSpPr>
          <p:spPr>
            <a:xfrm>
              <a:off x="4433570" y="4742179"/>
              <a:ext cx="57150" cy="57150"/>
            </a:xfrm>
            <a:custGeom>
              <a:avLst/>
              <a:gdLst/>
              <a:ahLst/>
              <a:cxnLst/>
              <a:rect l="l" t="t" r="r" b="b"/>
              <a:pathLst>
                <a:path w="57150" h="57150">
                  <a:moveTo>
                    <a:pt x="0" y="57150"/>
                  </a:moveTo>
                  <a:lnTo>
                    <a:pt x="0" y="0"/>
                  </a:lnTo>
                  <a:lnTo>
                    <a:pt x="57150" y="0"/>
                  </a:lnTo>
                </a:path>
              </a:pathLst>
            </a:custGeom>
            <a:ln w="8890">
              <a:solidFill>
                <a:srgbClr val="000000"/>
              </a:solidFill>
            </a:ln>
          </p:spPr>
          <p:txBody>
            <a:bodyPr wrap="square" lIns="0" tIns="0" rIns="0" bIns="0" rtlCol="0"/>
            <a:lstStyle/>
            <a:p>
              <a:endParaRPr/>
            </a:p>
          </p:txBody>
        </p:sp>
        <p:sp>
          <p:nvSpPr>
            <p:cNvPr id="114" name="object 114"/>
            <p:cNvSpPr/>
            <p:nvPr/>
          </p:nvSpPr>
          <p:spPr>
            <a:xfrm>
              <a:off x="4174490" y="479932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15" name="object 115"/>
            <p:cNvSpPr/>
            <p:nvPr/>
          </p:nvSpPr>
          <p:spPr>
            <a:xfrm>
              <a:off x="4290060" y="457199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116" name="object 116"/>
            <p:cNvSpPr/>
            <p:nvPr/>
          </p:nvSpPr>
          <p:spPr>
            <a:xfrm>
              <a:off x="4290060" y="457199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ln w="8890">
              <a:solidFill>
                <a:srgbClr val="000000"/>
              </a:solidFill>
            </a:ln>
          </p:spPr>
          <p:txBody>
            <a:bodyPr wrap="square" lIns="0" tIns="0" rIns="0" bIns="0" rtlCol="0"/>
            <a:lstStyle/>
            <a:p>
              <a:endParaRPr/>
            </a:p>
          </p:txBody>
        </p:sp>
        <p:sp>
          <p:nvSpPr>
            <p:cNvPr id="117" name="object 117"/>
            <p:cNvSpPr/>
            <p:nvPr/>
          </p:nvSpPr>
          <p:spPr>
            <a:xfrm>
              <a:off x="4832350" y="4571999"/>
              <a:ext cx="87630" cy="455930"/>
            </a:xfrm>
            <a:custGeom>
              <a:avLst/>
              <a:gdLst/>
              <a:ahLst/>
              <a:cxnLst/>
              <a:rect l="l" t="t" r="r" b="b"/>
              <a:pathLst>
                <a:path w="87629" h="455929">
                  <a:moveTo>
                    <a:pt x="87629" y="0"/>
                  </a:moveTo>
                  <a:lnTo>
                    <a:pt x="0" y="0"/>
                  </a:lnTo>
                  <a:lnTo>
                    <a:pt x="0" y="455930"/>
                  </a:lnTo>
                  <a:lnTo>
                    <a:pt x="85089" y="455930"/>
                  </a:lnTo>
                  <a:lnTo>
                    <a:pt x="87629" y="0"/>
                  </a:lnTo>
                  <a:close/>
                </a:path>
              </a:pathLst>
            </a:custGeom>
            <a:solidFill>
              <a:srgbClr val="CCCCCC"/>
            </a:solidFill>
          </p:spPr>
          <p:txBody>
            <a:bodyPr wrap="square" lIns="0" tIns="0" rIns="0" bIns="0" rtlCol="0"/>
            <a:lstStyle/>
            <a:p>
              <a:endParaRPr/>
            </a:p>
          </p:txBody>
        </p:sp>
        <p:sp>
          <p:nvSpPr>
            <p:cNvPr id="118" name="object 118"/>
            <p:cNvSpPr/>
            <p:nvPr/>
          </p:nvSpPr>
          <p:spPr>
            <a:xfrm>
              <a:off x="4832350" y="4571999"/>
              <a:ext cx="87630" cy="455930"/>
            </a:xfrm>
            <a:custGeom>
              <a:avLst/>
              <a:gdLst/>
              <a:ahLst/>
              <a:cxnLst/>
              <a:rect l="l" t="t" r="r" b="b"/>
              <a:pathLst>
                <a:path w="87629" h="455929">
                  <a:moveTo>
                    <a:pt x="85089" y="455930"/>
                  </a:moveTo>
                  <a:lnTo>
                    <a:pt x="87629" y="0"/>
                  </a:lnTo>
                  <a:lnTo>
                    <a:pt x="0" y="0"/>
                  </a:lnTo>
                  <a:lnTo>
                    <a:pt x="0" y="455930"/>
                  </a:lnTo>
                  <a:lnTo>
                    <a:pt x="87629" y="455930"/>
                  </a:lnTo>
                </a:path>
              </a:pathLst>
            </a:custGeom>
            <a:ln w="8890">
              <a:solidFill>
                <a:srgbClr val="000000"/>
              </a:solidFill>
            </a:ln>
          </p:spPr>
          <p:txBody>
            <a:bodyPr wrap="square" lIns="0" tIns="0" rIns="0" bIns="0" rtlCol="0"/>
            <a:lstStyle/>
            <a:p>
              <a:endParaRPr/>
            </a:p>
          </p:txBody>
        </p:sp>
        <p:sp>
          <p:nvSpPr>
            <p:cNvPr id="119" name="object 119"/>
            <p:cNvSpPr/>
            <p:nvPr/>
          </p:nvSpPr>
          <p:spPr>
            <a:xfrm>
              <a:off x="5461000" y="4799329"/>
              <a:ext cx="457200" cy="0"/>
            </a:xfrm>
            <a:custGeom>
              <a:avLst/>
              <a:gdLst/>
              <a:ahLst/>
              <a:cxnLst/>
              <a:rect l="l" t="t" r="r" b="b"/>
              <a:pathLst>
                <a:path w="457200">
                  <a:moveTo>
                    <a:pt x="0" y="0"/>
                  </a:moveTo>
                  <a:lnTo>
                    <a:pt x="113029" y="0"/>
                  </a:lnTo>
                </a:path>
                <a:path w="457200">
                  <a:moveTo>
                    <a:pt x="341629" y="0"/>
                  </a:moveTo>
                  <a:lnTo>
                    <a:pt x="457200" y="0"/>
                  </a:lnTo>
                </a:path>
              </a:pathLst>
            </a:custGeom>
            <a:ln w="8889">
              <a:solidFill>
                <a:srgbClr val="000000"/>
              </a:solidFill>
            </a:ln>
          </p:spPr>
          <p:txBody>
            <a:bodyPr wrap="square" lIns="0" tIns="0" rIns="0" bIns="0" rtlCol="0"/>
            <a:lstStyle/>
            <a:p>
              <a:endParaRPr/>
            </a:p>
          </p:txBody>
        </p:sp>
        <p:sp>
          <p:nvSpPr>
            <p:cNvPr id="120" name="object 120"/>
            <p:cNvSpPr/>
            <p:nvPr/>
          </p:nvSpPr>
          <p:spPr>
            <a:xfrm>
              <a:off x="5516880" y="4799329"/>
              <a:ext cx="401320" cy="170180"/>
            </a:xfrm>
            <a:custGeom>
              <a:avLst/>
              <a:gdLst/>
              <a:ahLst/>
              <a:cxnLst/>
              <a:rect l="l" t="t" r="r" b="b"/>
              <a:pathLst>
                <a:path w="401320" h="170179">
                  <a:moveTo>
                    <a:pt x="0" y="0"/>
                  </a:moveTo>
                  <a:lnTo>
                    <a:pt x="0" y="170180"/>
                  </a:lnTo>
                  <a:lnTo>
                    <a:pt x="342900" y="170180"/>
                  </a:lnTo>
                  <a:lnTo>
                    <a:pt x="342900" y="58420"/>
                  </a:lnTo>
                  <a:lnTo>
                    <a:pt x="401320" y="58420"/>
                  </a:lnTo>
                </a:path>
              </a:pathLst>
            </a:custGeom>
            <a:ln w="8890">
              <a:solidFill>
                <a:srgbClr val="000000"/>
              </a:solidFill>
            </a:ln>
          </p:spPr>
          <p:txBody>
            <a:bodyPr wrap="square" lIns="0" tIns="0" rIns="0" bIns="0" rtlCol="0"/>
            <a:lstStyle/>
            <a:p>
              <a:endParaRPr/>
            </a:p>
          </p:txBody>
        </p:sp>
        <p:sp>
          <p:nvSpPr>
            <p:cNvPr id="121" name="object 121"/>
            <p:cNvSpPr/>
            <p:nvPr/>
          </p:nvSpPr>
          <p:spPr>
            <a:xfrm>
              <a:off x="5229860" y="4799329"/>
              <a:ext cx="146050" cy="0"/>
            </a:xfrm>
            <a:custGeom>
              <a:avLst/>
              <a:gdLst/>
              <a:ahLst/>
              <a:cxnLst/>
              <a:rect l="l" t="t" r="r" b="b"/>
              <a:pathLst>
                <a:path w="146050">
                  <a:moveTo>
                    <a:pt x="0" y="0"/>
                  </a:moveTo>
                  <a:lnTo>
                    <a:pt x="146050" y="0"/>
                  </a:lnTo>
                </a:path>
              </a:pathLst>
            </a:custGeom>
            <a:ln w="8889">
              <a:solidFill>
                <a:srgbClr val="000000"/>
              </a:solidFill>
            </a:ln>
          </p:spPr>
          <p:txBody>
            <a:bodyPr wrap="square" lIns="0" tIns="0" rIns="0" bIns="0" rtlCol="0"/>
            <a:lstStyle/>
            <a:p>
              <a:endParaRPr/>
            </a:p>
          </p:txBody>
        </p:sp>
        <p:sp>
          <p:nvSpPr>
            <p:cNvPr id="122" name="object 122"/>
            <p:cNvSpPr/>
            <p:nvPr/>
          </p:nvSpPr>
          <p:spPr>
            <a:xfrm>
              <a:off x="5375910" y="4571999"/>
              <a:ext cx="85090" cy="455930"/>
            </a:xfrm>
            <a:custGeom>
              <a:avLst/>
              <a:gdLst/>
              <a:ahLst/>
              <a:cxnLst/>
              <a:rect l="l" t="t" r="r" b="b"/>
              <a:pathLst>
                <a:path w="85089" h="455929">
                  <a:moveTo>
                    <a:pt x="85089" y="0"/>
                  </a:moveTo>
                  <a:lnTo>
                    <a:pt x="0" y="0"/>
                  </a:lnTo>
                  <a:lnTo>
                    <a:pt x="0" y="455930"/>
                  </a:lnTo>
                  <a:lnTo>
                    <a:pt x="82550" y="455930"/>
                  </a:lnTo>
                  <a:lnTo>
                    <a:pt x="85089" y="0"/>
                  </a:lnTo>
                  <a:close/>
                </a:path>
              </a:pathLst>
            </a:custGeom>
            <a:solidFill>
              <a:srgbClr val="CCCCCC"/>
            </a:solidFill>
          </p:spPr>
          <p:txBody>
            <a:bodyPr wrap="square" lIns="0" tIns="0" rIns="0" bIns="0" rtlCol="0"/>
            <a:lstStyle/>
            <a:p>
              <a:endParaRPr/>
            </a:p>
          </p:txBody>
        </p:sp>
        <p:sp>
          <p:nvSpPr>
            <p:cNvPr id="123" name="object 123"/>
            <p:cNvSpPr/>
            <p:nvPr/>
          </p:nvSpPr>
          <p:spPr>
            <a:xfrm>
              <a:off x="5375910" y="4571999"/>
              <a:ext cx="85090" cy="455930"/>
            </a:xfrm>
            <a:custGeom>
              <a:avLst/>
              <a:gdLst/>
              <a:ahLst/>
              <a:cxnLst/>
              <a:rect l="l" t="t" r="r" b="b"/>
              <a:pathLst>
                <a:path w="85089" h="455929">
                  <a:moveTo>
                    <a:pt x="82550" y="45593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24" name="object 124"/>
            <p:cNvSpPr/>
            <p:nvPr/>
          </p:nvSpPr>
          <p:spPr>
            <a:xfrm>
              <a:off x="6003290" y="4799329"/>
              <a:ext cx="113030" cy="0"/>
            </a:xfrm>
            <a:custGeom>
              <a:avLst/>
              <a:gdLst/>
              <a:ahLst/>
              <a:cxnLst/>
              <a:rect l="l" t="t" r="r" b="b"/>
              <a:pathLst>
                <a:path w="113029">
                  <a:moveTo>
                    <a:pt x="0" y="0"/>
                  </a:moveTo>
                  <a:lnTo>
                    <a:pt x="113030" y="0"/>
                  </a:lnTo>
                </a:path>
              </a:pathLst>
            </a:custGeom>
            <a:ln w="8889">
              <a:solidFill>
                <a:srgbClr val="000000"/>
              </a:solidFill>
            </a:ln>
          </p:spPr>
          <p:txBody>
            <a:bodyPr wrap="square" lIns="0" tIns="0" rIns="0" bIns="0" rtlCol="0"/>
            <a:lstStyle/>
            <a:p>
              <a:endParaRPr/>
            </a:p>
          </p:txBody>
        </p:sp>
        <p:sp>
          <p:nvSpPr>
            <p:cNvPr id="125" name="object 125"/>
            <p:cNvSpPr/>
            <p:nvPr/>
          </p:nvSpPr>
          <p:spPr>
            <a:xfrm>
              <a:off x="5918200" y="4571999"/>
              <a:ext cx="85090" cy="455930"/>
            </a:xfrm>
            <a:custGeom>
              <a:avLst/>
              <a:gdLst/>
              <a:ahLst/>
              <a:cxnLst/>
              <a:rect l="l" t="t" r="r" b="b"/>
              <a:pathLst>
                <a:path w="85089" h="455929">
                  <a:moveTo>
                    <a:pt x="85089" y="0"/>
                  </a:moveTo>
                  <a:lnTo>
                    <a:pt x="0" y="0"/>
                  </a:lnTo>
                  <a:lnTo>
                    <a:pt x="0" y="455930"/>
                  </a:lnTo>
                  <a:lnTo>
                    <a:pt x="82550" y="455930"/>
                  </a:lnTo>
                  <a:lnTo>
                    <a:pt x="85089" y="0"/>
                  </a:lnTo>
                  <a:close/>
                </a:path>
              </a:pathLst>
            </a:custGeom>
            <a:solidFill>
              <a:srgbClr val="CCCCCC"/>
            </a:solidFill>
          </p:spPr>
          <p:txBody>
            <a:bodyPr wrap="square" lIns="0" tIns="0" rIns="0" bIns="0" rtlCol="0"/>
            <a:lstStyle/>
            <a:p>
              <a:endParaRPr/>
            </a:p>
          </p:txBody>
        </p:sp>
        <p:sp>
          <p:nvSpPr>
            <p:cNvPr id="126" name="object 126"/>
            <p:cNvSpPr/>
            <p:nvPr/>
          </p:nvSpPr>
          <p:spPr>
            <a:xfrm>
              <a:off x="5918200" y="4571999"/>
              <a:ext cx="85090" cy="455930"/>
            </a:xfrm>
            <a:custGeom>
              <a:avLst/>
              <a:gdLst/>
              <a:ahLst/>
              <a:cxnLst/>
              <a:rect l="l" t="t" r="r" b="b"/>
              <a:pathLst>
                <a:path w="85089" h="455929">
                  <a:moveTo>
                    <a:pt x="82550" y="45593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grpSp>
      <p:sp>
        <p:nvSpPr>
          <p:cNvPr id="127" name="object 127"/>
          <p:cNvSpPr txBox="1"/>
          <p:nvPr/>
        </p:nvSpPr>
        <p:spPr>
          <a:xfrm>
            <a:off x="6060440" y="5224779"/>
            <a:ext cx="1358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I</a:t>
            </a:r>
            <a:r>
              <a:rPr sz="800" spc="-10" dirty="0">
                <a:latin typeface="Arial"/>
                <a:cs typeface="Arial"/>
              </a:rPr>
              <a:t>M</a:t>
            </a:r>
            <a:endParaRPr sz="800">
              <a:latin typeface="Arial"/>
              <a:cs typeface="Arial"/>
            </a:endParaRPr>
          </a:p>
        </p:txBody>
      </p:sp>
      <p:grpSp>
        <p:nvGrpSpPr>
          <p:cNvPr id="128" name="object 128"/>
          <p:cNvGrpSpPr/>
          <p:nvPr/>
        </p:nvGrpSpPr>
        <p:grpSpPr>
          <a:xfrm>
            <a:off x="6550660" y="5080634"/>
            <a:ext cx="752475" cy="462280"/>
            <a:chOff x="5026659" y="5080634"/>
            <a:chExt cx="752475" cy="462280"/>
          </a:xfrm>
        </p:grpSpPr>
        <p:sp>
          <p:nvSpPr>
            <p:cNvPr id="129" name="object 129"/>
            <p:cNvSpPr/>
            <p:nvPr/>
          </p:nvSpPr>
          <p:spPr>
            <a:xfrm>
              <a:off x="5144769" y="5198109"/>
              <a:ext cx="115570" cy="227329"/>
            </a:xfrm>
            <a:custGeom>
              <a:avLst/>
              <a:gdLst/>
              <a:ahLst/>
              <a:cxnLst/>
              <a:rect l="l" t="t" r="r" b="b"/>
              <a:pathLst>
                <a:path w="115570" h="227329">
                  <a:moveTo>
                    <a:pt x="115569" y="0"/>
                  </a:moveTo>
                  <a:lnTo>
                    <a:pt x="3809" y="0"/>
                  </a:lnTo>
                  <a:lnTo>
                    <a:pt x="0" y="227329"/>
                  </a:lnTo>
                  <a:lnTo>
                    <a:pt x="115569" y="227329"/>
                  </a:lnTo>
                  <a:lnTo>
                    <a:pt x="115569" y="0"/>
                  </a:lnTo>
                  <a:close/>
                </a:path>
              </a:pathLst>
            </a:custGeom>
            <a:solidFill>
              <a:srgbClr val="FAE1C8"/>
            </a:solidFill>
          </p:spPr>
          <p:txBody>
            <a:bodyPr wrap="square" lIns="0" tIns="0" rIns="0" bIns="0" rtlCol="0"/>
            <a:lstStyle/>
            <a:p>
              <a:endParaRPr/>
            </a:p>
          </p:txBody>
        </p:sp>
        <p:sp>
          <p:nvSpPr>
            <p:cNvPr id="130" name="object 130"/>
            <p:cNvSpPr/>
            <p:nvPr/>
          </p:nvSpPr>
          <p:spPr>
            <a:xfrm>
              <a:off x="5144769" y="5198109"/>
              <a:ext cx="115570" cy="227329"/>
            </a:xfrm>
            <a:custGeom>
              <a:avLst/>
              <a:gdLst/>
              <a:ahLst/>
              <a:cxnLst/>
              <a:rect l="l" t="t" r="r" b="b"/>
              <a:pathLst>
                <a:path w="115570" h="227329">
                  <a:moveTo>
                    <a:pt x="0" y="227329"/>
                  </a:moveTo>
                  <a:lnTo>
                    <a:pt x="115569" y="227329"/>
                  </a:lnTo>
                  <a:lnTo>
                    <a:pt x="115569" y="0"/>
                  </a:lnTo>
                  <a:lnTo>
                    <a:pt x="3809" y="0"/>
                  </a:lnTo>
                </a:path>
              </a:pathLst>
            </a:custGeom>
            <a:ln w="8890">
              <a:solidFill>
                <a:srgbClr val="EA7400"/>
              </a:solidFill>
            </a:ln>
          </p:spPr>
          <p:txBody>
            <a:bodyPr wrap="square" lIns="0" tIns="0" rIns="0" bIns="0" rtlCol="0"/>
            <a:lstStyle/>
            <a:p>
              <a:endParaRPr/>
            </a:p>
          </p:txBody>
        </p:sp>
        <p:sp>
          <p:nvSpPr>
            <p:cNvPr id="131" name="object 131"/>
            <p:cNvSpPr/>
            <p:nvPr/>
          </p:nvSpPr>
          <p:spPr>
            <a:xfrm>
              <a:off x="5033009" y="5194299"/>
              <a:ext cx="115570" cy="234950"/>
            </a:xfrm>
            <a:custGeom>
              <a:avLst/>
              <a:gdLst/>
              <a:ahLst/>
              <a:cxnLst/>
              <a:rect l="l" t="t" r="r" b="b"/>
              <a:pathLst>
                <a:path w="115570" h="234950">
                  <a:moveTo>
                    <a:pt x="0" y="234950"/>
                  </a:moveTo>
                  <a:lnTo>
                    <a:pt x="0" y="0"/>
                  </a:lnTo>
                </a:path>
                <a:path w="115570" h="234950">
                  <a:moveTo>
                    <a:pt x="0" y="3810"/>
                  </a:moveTo>
                  <a:lnTo>
                    <a:pt x="115569" y="3810"/>
                  </a:lnTo>
                </a:path>
              </a:pathLst>
            </a:custGeom>
            <a:ln w="8890">
              <a:solidFill>
                <a:srgbClr val="000000"/>
              </a:solidFill>
            </a:ln>
          </p:spPr>
          <p:txBody>
            <a:bodyPr wrap="square" lIns="0" tIns="0" rIns="0" bIns="0" rtlCol="0"/>
            <a:lstStyle/>
            <a:p>
              <a:endParaRPr/>
            </a:p>
          </p:txBody>
        </p:sp>
        <p:sp>
          <p:nvSpPr>
            <p:cNvPr id="132" name="object 132"/>
            <p:cNvSpPr/>
            <p:nvPr/>
          </p:nvSpPr>
          <p:spPr>
            <a:xfrm>
              <a:off x="5033009" y="5425439"/>
              <a:ext cx="115570" cy="3810"/>
            </a:xfrm>
            <a:custGeom>
              <a:avLst/>
              <a:gdLst/>
              <a:ahLst/>
              <a:cxnLst/>
              <a:rect l="l" t="t" r="r" b="b"/>
              <a:pathLst>
                <a:path w="115570" h="3810">
                  <a:moveTo>
                    <a:pt x="-4444" y="1905"/>
                  </a:moveTo>
                  <a:lnTo>
                    <a:pt x="120014" y="1905"/>
                  </a:lnTo>
                </a:path>
              </a:pathLst>
            </a:custGeom>
            <a:ln w="12699">
              <a:solidFill>
                <a:srgbClr val="000000"/>
              </a:solidFill>
            </a:ln>
          </p:spPr>
          <p:txBody>
            <a:bodyPr wrap="square" lIns="0" tIns="0" rIns="0" bIns="0" rtlCol="0"/>
            <a:lstStyle/>
            <a:p>
              <a:endParaRPr/>
            </a:p>
          </p:txBody>
        </p:sp>
        <p:sp>
          <p:nvSpPr>
            <p:cNvPr id="133" name="object 133"/>
            <p:cNvSpPr/>
            <p:nvPr/>
          </p:nvSpPr>
          <p:spPr>
            <a:xfrm>
              <a:off x="5601969" y="5085079"/>
              <a:ext cx="172720" cy="453390"/>
            </a:xfrm>
            <a:custGeom>
              <a:avLst/>
              <a:gdLst/>
              <a:ahLst/>
              <a:cxnLst/>
              <a:rect l="l" t="t" r="r" b="b"/>
              <a:pathLst>
                <a:path w="172720" h="453389">
                  <a:moveTo>
                    <a:pt x="0" y="0"/>
                  </a:moveTo>
                  <a:lnTo>
                    <a:pt x="0" y="182880"/>
                  </a:lnTo>
                  <a:lnTo>
                    <a:pt x="54609" y="228600"/>
                  </a:lnTo>
                  <a:lnTo>
                    <a:pt x="0" y="270510"/>
                  </a:lnTo>
                  <a:lnTo>
                    <a:pt x="0" y="453390"/>
                  </a:lnTo>
                  <a:lnTo>
                    <a:pt x="172719" y="313690"/>
                  </a:lnTo>
                  <a:lnTo>
                    <a:pt x="172719" y="139700"/>
                  </a:lnTo>
                  <a:lnTo>
                    <a:pt x="0" y="0"/>
                  </a:lnTo>
                  <a:close/>
                </a:path>
              </a:pathLst>
            </a:custGeom>
            <a:solidFill>
              <a:srgbClr val="CCCCCC"/>
            </a:solidFill>
          </p:spPr>
          <p:txBody>
            <a:bodyPr wrap="square" lIns="0" tIns="0" rIns="0" bIns="0" rtlCol="0"/>
            <a:lstStyle/>
            <a:p>
              <a:endParaRPr/>
            </a:p>
          </p:txBody>
        </p:sp>
        <p:sp>
          <p:nvSpPr>
            <p:cNvPr id="134" name="object 134"/>
            <p:cNvSpPr/>
            <p:nvPr/>
          </p:nvSpPr>
          <p:spPr>
            <a:xfrm>
              <a:off x="5601969" y="5085079"/>
              <a:ext cx="172720" cy="453390"/>
            </a:xfrm>
            <a:custGeom>
              <a:avLst/>
              <a:gdLst/>
              <a:ahLst/>
              <a:cxnLst/>
              <a:rect l="l" t="t" r="r" b="b"/>
              <a:pathLst>
                <a:path w="172720" h="453389">
                  <a:moveTo>
                    <a:pt x="0" y="0"/>
                  </a:moveTo>
                  <a:lnTo>
                    <a:pt x="0" y="182880"/>
                  </a:lnTo>
                  <a:lnTo>
                    <a:pt x="54609" y="228600"/>
                  </a:lnTo>
                  <a:lnTo>
                    <a:pt x="0" y="270510"/>
                  </a:lnTo>
                  <a:lnTo>
                    <a:pt x="0" y="453390"/>
                  </a:lnTo>
                  <a:lnTo>
                    <a:pt x="172719" y="313690"/>
                  </a:lnTo>
                  <a:lnTo>
                    <a:pt x="172719" y="139700"/>
                  </a:lnTo>
                  <a:lnTo>
                    <a:pt x="0" y="0"/>
                  </a:lnTo>
                  <a:close/>
                </a:path>
              </a:pathLst>
            </a:custGeom>
            <a:ln w="8890">
              <a:solidFill>
                <a:srgbClr val="000000"/>
              </a:solidFill>
            </a:ln>
          </p:spPr>
          <p:txBody>
            <a:bodyPr wrap="square" lIns="0" tIns="0" rIns="0" bIns="0" rtlCol="0"/>
            <a:lstStyle/>
            <a:p>
              <a:endParaRPr/>
            </a:p>
          </p:txBody>
        </p:sp>
      </p:grpSp>
      <p:sp>
        <p:nvSpPr>
          <p:cNvPr id="135" name="object 135"/>
          <p:cNvSpPr txBox="1"/>
          <p:nvPr/>
        </p:nvSpPr>
        <p:spPr>
          <a:xfrm>
            <a:off x="7666990" y="5224779"/>
            <a:ext cx="18161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136" name="object 136"/>
          <p:cNvSpPr txBox="1"/>
          <p:nvPr/>
        </p:nvSpPr>
        <p:spPr>
          <a:xfrm>
            <a:off x="8199119" y="5224779"/>
            <a:ext cx="20955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37" name="object 137"/>
          <p:cNvGrpSpPr/>
          <p:nvPr/>
        </p:nvGrpSpPr>
        <p:grpSpPr>
          <a:xfrm>
            <a:off x="5469254" y="3141345"/>
            <a:ext cx="2722880" cy="2404110"/>
            <a:chOff x="3945254" y="3141345"/>
            <a:chExt cx="2722880" cy="2404110"/>
          </a:xfrm>
        </p:grpSpPr>
        <p:sp>
          <p:nvSpPr>
            <p:cNvPr id="138" name="object 138"/>
            <p:cNvSpPr/>
            <p:nvPr/>
          </p:nvSpPr>
          <p:spPr>
            <a:xfrm>
              <a:off x="6002019" y="5311775"/>
              <a:ext cx="457200" cy="0"/>
            </a:xfrm>
            <a:custGeom>
              <a:avLst/>
              <a:gdLst/>
              <a:ahLst/>
              <a:cxnLst/>
              <a:rect l="l" t="t" r="r" b="b"/>
              <a:pathLst>
                <a:path w="457200">
                  <a:moveTo>
                    <a:pt x="0" y="0"/>
                  </a:moveTo>
                  <a:lnTo>
                    <a:pt x="118745" y="0"/>
                  </a:lnTo>
                </a:path>
                <a:path w="457200">
                  <a:moveTo>
                    <a:pt x="337184" y="0"/>
                  </a:moveTo>
                  <a:lnTo>
                    <a:pt x="457200" y="0"/>
                  </a:lnTo>
                </a:path>
              </a:pathLst>
            </a:custGeom>
            <a:ln w="12700">
              <a:solidFill>
                <a:srgbClr val="000000"/>
              </a:solidFill>
            </a:ln>
          </p:spPr>
          <p:txBody>
            <a:bodyPr wrap="square" lIns="0" tIns="0" rIns="0" bIns="0" rtlCol="0"/>
            <a:lstStyle/>
            <a:p>
              <a:endParaRPr/>
            </a:p>
          </p:txBody>
        </p:sp>
        <p:sp>
          <p:nvSpPr>
            <p:cNvPr id="139" name="object 139"/>
            <p:cNvSpPr/>
            <p:nvPr/>
          </p:nvSpPr>
          <p:spPr>
            <a:xfrm>
              <a:off x="6057900" y="5309870"/>
              <a:ext cx="401320" cy="173990"/>
            </a:xfrm>
            <a:custGeom>
              <a:avLst/>
              <a:gdLst/>
              <a:ahLst/>
              <a:cxnLst/>
              <a:rect l="l" t="t" r="r" b="b"/>
              <a:pathLst>
                <a:path w="401320" h="173989">
                  <a:moveTo>
                    <a:pt x="0" y="0"/>
                  </a:moveTo>
                  <a:lnTo>
                    <a:pt x="3810" y="173989"/>
                  </a:lnTo>
                  <a:lnTo>
                    <a:pt x="344170" y="173989"/>
                  </a:lnTo>
                  <a:lnTo>
                    <a:pt x="344170" y="58419"/>
                  </a:lnTo>
                  <a:lnTo>
                    <a:pt x="401320" y="58419"/>
                  </a:lnTo>
                </a:path>
              </a:pathLst>
            </a:custGeom>
            <a:ln w="8889">
              <a:solidFill>
                <a:srgbClr val="000000"/>
              </a:solidFill>
            </a:ln>
          </p:spPr>
          <p:txBody>
            <a:bodyPr wrap="square" lIns="0" tIns="0" rIns="0" bIns="0" rtlCol="0"/>
            <a:lstStyle/>
            <a:p>
              <a:endParaRPr/>
            </a:p>
          </p:txBody>
        </p:sp>
        <p:sp>
          <p:nvSpPr>
            <p:cNvPr id="140" name="object 140"/>
            <p:cNvSpPr/>
            <p:nvPr/>
          </p:nvSpPr>
          <p:spPr>
            <a:xfrm>
              <a:off x="4918709" y="5311775"/>
              <a:ext cx="118745" cy="0"/>
            </a:xfrm>
            <a:custGeom>
              <a:avLst/>
              <a:gdLst/>
              <a:ahLst/>
              <a:cxnLst/>
              <a:rect l="l" t="t" r="r" b="b"/>
              <a:pathLst>
                <a:path w="118745">
                  <a:moveTo>
                    <a:pt x="0" y="0"/>
                  </a:moveTo>
                  <a:lnTo>
                    <a:pt x="118745" y="0"/>
                  </a:lnTo>
                </a:path>
              </a:pathLst>
            </a:custGeom>
            <a:ln w="12700">
              <a:solidFill>
                <a:srgbClr val="000000"/>
              </a:solidFill>
            </a:ln>
          </p:spPr>
          <p:txBody>
            <a:bodyPr wrap="square" lIns="0" tIns="0" rIns="0" bIns="0" rtlCol="0"/>
            <a:lstStyle/>
            <a:p>
              <a:endParaRPr/>
            </a:p>
          </p:txBody>
        </p:sp>
        <p:sp>
          <p:nvSpPr>
            <p:cNvPr id="141" name="object 141"/>
            <p:cNvSpPr/>
            <p:nvPr/>
          </p:nvSpPr>
          <p:spPr>
            <a:xfrm>
              <a:off x="5260339" y="5368290"/>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42" name="object 142"/>
            <p:cNvSpPr/>
            <p:nvPr/>
          </p:nvSpPr>
          <p:spPr>
            <a:xfrm>
              <a:off x="4974589" y="5255260"/>
              <a:ext cx="58419" cy="54610"/>
            </a:xfrm>
            <a:custGeom>
              <a:avLst/>
              <a:gdLst/>
              <a:ahLst/>
              <a:cxnLst/>
              <a:rect l="l" t="t" r="r" b="b"/>
              <a:pathLst>
                <a:path w="58420" h="54610">
                  <a:moveTo>
                    <a:pt x="0" y="54609"/>
                  </a:moveTo>
                  <a:lnTo>
                    <a:pt x="0" y="0"/>
                  </a:lnTo>
                  <a:lnTo>
                    <a:pt x="58420" y="0"/>
                  </a:lnTo>
                </a:path>
              </a:pathLst>
            </a:custGeom>
            <a:ln w="8889">
              <a:solidFill>
                <a:srgbClr val="000000"/>
              </a:solidFill>
            </a:ln>
          </p:spPr>
          <p:txBody>
            <a:bodyPr wrap="square" lIns="0" tIns="0" rIns="0" bIns="0" rtlCol="0"/>
            <a:lstStyle/>
            <a:p>
              <a:endParaRPr/>
            </a:p>
          </p:txBody>
        </p:sp>
        <p:sp>
          <p:nvSpPr>
            <p:cNvPr id="143" name="object 143"/>
            <p:cNvSpPr/>
            <p:nvPr/>
          </p:nvSpPr>
          <p:spPr>
            <a:xfrm>
              <a:off x="4714874" y="5311775"/>
              <a:ext cx="117475" cy="0"/>
            </a:xfrm>
            <a:custGeom>
              <a:avLst/>
              <a:gdLst/>
              <a:ahLst/>
              <a:cxnLst/>
              <a:rect l="l" t="t" r="r" b="b"/>
              <a:pathLst>
                <a:path w="117475">
                  <a:moveTo>
                    <a:pt x="0" y="0"/>
                  </a:moveTo>
                  <a:lnTo>
                    <a:pt x="117475" y="0"/>
                  </a:lnTo>
                </a:path>
              </a:pathLst>
            </a:custGeom>
            <a:ln w="12700">
              <a:solidFill>
                <a:srgbClr val="000000"/>
              </a:solidFill>
            </a:ln>
          </p:spPr>
          <p:txBody>
            <a:bodyPr wrap="square" lIns="0" tIns="0" rIns="0" bIns="0" rtlCol="0"/>
            <a:lstStyle/>
            <a:p>
              <a:endParaRPr/>
            </a:p>
          </p:txBody>
        </p:sp>
        <p:sp>
          <p:nvSpPr>
            <p:cNvPr id="144" name="object 144"/>
            <p:cNvSpPr/>
            <p:nvPr/>
          </p:nvSpPr>
          <p:spPr>
            <a:xfrm>
              <a:off x="4832350" y="5085079"/>
              <a:ext cx="86360" cy="455930"/>
            </a:xfrm>
            <a:custGeom>
              <a:avLst/>
              <a:gdLst/>
              <a:ahLst/>
              <a:cxnLst/>
              <a:rect l="l" t="t" r="r" b="b"/>
              <a:pathLst>
                <a:path w="86360" h="455929">
                  <a:moveTo>
                    <a:pt x="86347" y="0"/>
                  </a:moveTo>
                  <a:lnTo>
                    <a:pt x="0" y="0"/>
                  </a:lnTo>
                  <a:lnTo>
                    <a:pt x="0" y="453390"/>
                  </a:lnTo>
                  <a:lnTo>
                    <a:pt x="0" y="455930"/>
                  </a:lnTo>
                  <a:lnTo>
                    <a:pt x="86347" y="455930"/>
                  </a:lnTo>
                  <a:lnTo>
                    <a:pt x="86347" y="453390"/>
                  </a:lnTo>
                  <a:lnTo>
                    <a:pt x="86347" y="0"/>
                  </a:lnTo>
                  <a:close/>
                </a:path>
              </a:pathLst>
            </a:custGeom>
            <a:solidFill>
              <a:srgbClr val="CCCCCC"/>
            </a:solidFill>
          </p:spPr>
          <p:txBody>
            <a:bodyPr wrap="square" lIns="0" tIns="0" rIns="0" bIns="0" rtlCol="0"/>
            <a:lstStyle/>
            <a:p>
              <a:endParaRPr/>
            </a:p>
          </p:txBody>
        </p:sp>
        <p:sp>
          <p:nvSpPr>
            <p:cNvPr id="145" name="object 145"/>
            <p:cNvSpPr/>
            <p:nvPr/>
          </p:nvSpPr>
          <p:spPr>
            <a:xfrm>
              <a:off x="4832349" y="5085080"/>
              <a:ext cx="87630" cy="455930"/>
            </a:xfrm>
            <a:custGeom>
              <a:avLst/>
              <a:gdLst/>
              <a:ahLst/>
              <a:cxnLst/>
              <a:rect l="l" t="t" r="r" b="b"/>
              <a:pathLst>
                <a:path w="87629" h="455929">
                  <a:moveTo>
                    <a:pt x="85089" y="453390"/>
                  </a:moveTo>
                  <a:lnTo>
                    <a:pt x="87629" y="0"/>
                  </a:lnTo>
                  <a:lnTo>
                    <a:pt x="0" y="0"/>
                  </a:lnTo>
                  <a:lnTo>
                    <a:pt x="0" y="455930"/>
                  </a:lnTo>
                  <a:lnTo>
                    <a:pt x="87629" y="455930"/>
                  </a:lnTo>
                </a:path>
              </a:pathLst>
            </a:custGeom>
            <a:ln w="8890">
              <a:solidFill>
                <a:srgbClr val="000000"/>
              </a:solidFill>
            </a:ln>
          </p:spPr>
          <p:txBody>
            <a:bodyPr wrap="square" lIns="0" tIns="0" rIns="0" bIns="0" rtlCol="0"/>
            <a:lstStyle/>
            <a:p>
              <a:endParaRPr/>
            </a:p>
          </p:txBody>
        </p:sp>
        <p:sp>
          <p:nvSpPr>
            <p:cNvPr id="146" name="object 146"/>
            <p:cNvSpPr/>
            <p:nvPr/>
          </p:nvSpPr>
          <p:spPr>
            <a:xfrm>
              <a:off x="5770244" y="5311775"/>
              <a:ext cx="147955" cy="0"/>
            </a:xfrm>
            <a:custGeom>
              <a:avLst/>
              <a:gdLst/>
              <a:ahLst/>
              <a:cxnLst/>
              <a:rect l="l" t="t" r="r" b="b"/>
              <a:pathLst>
                <a:path w="147954">
                  <a:moveTo>
                    <a:pt x="0" y="0"/>
                  </a:moveTo>
                  <a:lnTo>
                    <a:pt x="147955" y="0"/>
                  </a:lnTo>
                </a:path>
              </a:pathLst>
            </a:custGeom>
            <a:ln w="12700">
              <a:solidFill>
                <a:srgbClr val="000000"/>
              </a:solidFill>
            </a:ln>
          </p:spPr>
          <p:txBody>
            <a:bodyPr wrap="square" lIns="0" tIns="0" rIns="0" bIns="0" rtlCol="0"/>
            <a:lstStyle/>
            <a:p>
              <a:endParaRPr/>
            </a:p>
          </p:txBody>
        </p:sp>
        <p:sp>
          <p:nvSpPr>
            <p:cNvPr id="147" name="object 147"/>
            <p:cNvSpPr/>
            <p:nvPr/>
          </p:nvSpPr>
          <p:spPr>
            <a:xfrm>
              <a:off x="5459729" y="5368290"/>
              <a:ext cx="142240" cy="0"/>
            </a:xfrm>
            <a:custGeom>
              <a:avLst/>
              <a:gdLst/>
              <a:ahLst/>
              <a:cxnLst/>
              <a:rect l="l" t="t" r="r" b="b"/>
              <a:pathLst>
                <a:path w="142239">
                  <a:moveTo>
                    <a:pt x="0" y="0"/>
                  </a:moveTo>
                  <a:lnTo>
                    <a:pt x="142240" y="0"/>
                  </a:lnTo>
                </a:path>
              </a:pathLst>
            </a:custGeom>
            <a:ln w="8889">
              <a:solidFill>
                <a:srgbClr val="000000"/>
              </a:solidFill>
            </a:ln>
          </p:spPr>
          <p:txBody>
            <a:bodyPr wrap="square" lIns="0" tIns="0" rIns="0" bIns="0" rtlCol="0"/>
            <a:lstStyle/>
            <a:p>
              <a:endParaRPr/>
            </a:p>
          </p:txBody>
        </p:sp>
        <p:sp>
          <p:nvSpPr>
            <p:cNvPr id="148" name="object 148"/>
            <p:cNvSpPr/>
            <p:nvPr/>
          </p:nvSpPr>
          <p:spPr>
            <a:xfrm>
              <a:off x="5375909" y="5085080"/>
              <a:ext cx="83820" cy="455930"/>
            </a:xfrm>
            <a:custGeom>
              <a:avLst/>
              <a:gdLst/>
              <a:ahLst/>
              <a:cxnLst/>
              <a:rect l="l" t="t" r="r" b="b"/>
              <a:pathLst>
                <a:path w="83820" h="455929">
                  <a:moveTo>
                    <a:pt x="0" y="455930"/>
                  </a:moveTo>
                  <a:lnTo>
                    <a:pt x="83819" y="455930"/>
                  </a:lnTo>
                  <a:lnTo>
                    <a:pt x="83819" y="0"/>
                  </a:lnTo>
                  <a:lnTo>
                    <a:pt x="0" y="0"/>
                  </a:lnTo>
                  <a:lnTo>
                    <a:pt x="0" y="455930"/>
                  </a:lnTo>
                  <a:close/>
                </a:path>
              </a:pathLst>
            </a:custGeom>
            <a:solidFill>
              <a:srgbClr val="CCCCCC"/>
            </a:solidFill>
          </p:spPr>
          <p:txBody>
            <a:bodyPr wrap="square" lIns="0" tIns="0" rIns="0" bIns="0" rtlCol="0"/>
            <a:lstStyle/>
            <a:p>
              <a:endParaRPr/>
            </a:p>
          </p:txBody>
        </p:sp>
        <p:sp>
          <p:nvSpPr>
            <p:cNvPr id="149" name="object 149"/>
            <p:cNvSpPr/>
            <p:nvPr/>
          </p:nvSpPr>
          <p:spPr>
            <a:xfrm>
              <a:off x="5375909" y="5085080"/>
              <a:ext cx="85090" cy="455930"/>
            </a:xfrm>
            <a:custGeom>
              <a:avLst/>
              <a:gdLst/>
              <a:ahLst/>
              <a:cxnLst/>
              <a:rect l="l" t="t" r="r" b="b"/>
              <a:pathLst>
                <a:path w="85089" h="455929">
                  <a:moveTo>
                    <a:pt x="82550" y="45339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50" name="object 150"/>
            <p:cNvSpPr/>
            <p:nvPr/>
          </p:nvSpPr>
          <p:spPr>
            <a:xfrm>
              <a:off x="5918200" y="5085080"/>
              <a:ext cx="83820" cy="455930"/>
            </a:xfrm>
            <a:custGeom>
              <a:avLst/>
              <a:gdLst/>
              <a:ahLst/>
              <a:cxnLst/>
              <a:rect l="l" t="t" r="r" b="b"/>
              <a:pathLst>
                <a:path w="83820" h="455929">
                  <a:moveTo>
                    <a:pt x="0" y="455930"/>
                  </a:moveTo>
                  <a:lnTo>
                    <a:pt x="83820" y="455930"/>
                  </a:lnTo>
                  <a:lnTo>
                    <a:pt x="83820" y="0"/>
                  </a:lnTo>
                  <a:lnTo>
                    <a:pt x="0" y="0"/>
                  </a:lnTo>
                  <a:lnTo>
                    <a:pt x="0" y="455930"/>
                  </a:lnTo>
                  <a:close/>
                </a:path>
              </a:pathLst>
            </a:custGeom>
            <a:solidFill>
              <a:srgbClr val="CCCCCC"/>
            </a:solidFill>
          </p:spPr>
          <p:txBody>
            <a:bodyPr wrap="square" lIns="0" tIns="0" rIns="0" bIns="0" rtlCol="0"/>
            <a:lstStyle/>
            <a:p>
              <a:endParaRPr/>
            </a:p>
          </p:txBody>
        </p:sp>
        <p:sp>
          <p:nvSpPr>
            <p:cNvPr id="151" name="object 151"/>
            <p:cNvSpPr/>
            <p:nvPr/>
          </p:nvSpPr>
          <p:spPr>
            <a:xfrm>
              <a:off x="5918200" y="5085080"/>
              <a:ext cx="85090" cy="455930"/>
            </a:xfrm>
            <a:custGeom>
              <a:avLst/>
              <a:gdLst/>
              <a:ahLst/>
              <a:cxnLst/>
              <a:rect l="l" t="t" r="r" b="b"/>
              <a:pathLst>
                <a:path w="85089" h="455929">
                  <a:moveTo>
                    <a:pt x="82550" y="45339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52" name="object 152"/>
            <p:cNvSpPr/>
            <p:nvPr/>
          </p:nvSpPr>
          <p:spPr>
            <a:xfrm>
              <a:off x="6545579" y="5311775"/>
              <a:ext cx="116205" cy="0"/>
            </a:xfrm>
            <a:custGeom>
              <a:avLst/>
              <a:gdLst/>
              <a:ahLst/>
              <a:cxnLst/>
              <a:rect l="l" t="t" r="r" b="b"/>
              <a:pathLst>
                <a:path w="116204">
                  <a:moveTo>
                    <a:pt x="0" y="0"/>
                  </a:moveTo>
                  <a:lnTo>
                    <a:pt x="116205" y="0"/>
                  </a:lnTo>
                </a:path>
              </a:pathLst>
            </a:custGeom>
            <a:ln w="12700">
              <a:solidFill>
                <a:srgbClr val="000000"/>
              </a:solidFill>
            </a:ln>
          </p:spPr>
          <p:txBody>
            <a:bodyPr wrap="square" lIns="0" tIns="0" rIns="0" bIns="0" rtlCol="0"/>
            <a:lstStyle/>
            <a:p>
              <a:endParaRPr/>
            </a:p>
          </p:txBody>
        </p:sp>
        <p:sp>
          <p:nvSpPr>
            <p:cNvPr id="153" name="object 153"/>
            <p:cNvSpPr/>
            <p:nvPr/>
          </p:nvSpPr>
          <p:spPr>
            <a:xfrm>
              <a:off x="6459219" y="5085080"/>
              <a:ext cx="86360" cy="455930"/>
            </a:xfrm>
            <a:custGeom>
              <a:avLst/>
              <a:gdLst/>
              <a:ahLst/>
              <a:cxnLst/>
              <a:rect l="l" t="t" r="r" b="b"/>
              <a:pathLst>
                <a:path w="86359" h="455929">
                  <a:moveTo>
                    <a:pt x="86359" y="0"/>
                  </a:moveTo>
                  <a:lnTo>
                    <a:pt x="0" y="0"/>
                  </a:lnTo>
                  <a:lnTo>
                    <a:pt x="0" y="455930"/>
                  </a:lnTo>
                  <a:lnTo>
                    <a:pt x="86359" y="455930"/>
                  </a:lnTo>
                  <a:close/>
                </a:path>
              </a:pathLst>
            </a:custGeom>
            <a:solidFill>
              <a:srgbClr val="CCCCCC"/>
            </a:solidFill>
          </p:spPr>
          <p:txBody>
            <a:bodyPr wrap="square" lIns="0" tIns="0" rIns="0" bIns="0" rtlCol="0"/>
            <a:lstStyle/>
            <a:p>
              <a:endParaRPr/>
            </a:p>
          </p:txBody>
        </p:sp>
        <p:sp>
          <p:nvSpPr>
            <p:cNvPr id="154" name="object 154"/>
            <p:cNvSpPr/>
            <p:nvPr/>
          </p:nvSpPr>
          <p:spPr>
            <a:xfrm>
              <a:off x="3949699" y="3145790"/>
              <a:ext cx="2595880" cy="2395220"/>
            </a:xfrm>
            <a:custGeom>
              <a:avLst/>
              <a:gdLst/>
              <a:ahLst/>
              <a:cxnLst/>
              <a:rect l="l" t="t" r="r" b="b"/>
              <a:pathLst>
                <a:path w="2595879" h="2395220">
                  <a:moveTo>
                    <a:pt x="2595879" y="2392680"/>
                  </a:moveTo>
                  <a:lnTo>
                    <a:pt x="2595879" y="1939290"/>
                  </a:lnTo>
                  <a:lnTo>
                    <a:pt x="2509520" y="1939290"/>
                  </a:lnTo>
                  <a:lnTo>
                    <a:pt x="2509520" y="2395220"/>
                  </a:lnTo>
                  <a:lnTo>
                    <a:pt x="2595879" y="2395220"/>
                  </a:lnTo>
                </a:path>
                <a:path w="2595879" h="2395220">
                  <a:moveTo>
                    <a:pt x="224789" y="228600"/>
                  </a:moveTo>
                  <a:lnTo>
                    <a:pt x="227329" y="0"/>
                  </a:lnTo>
                  <a:lnTo>
                    <a:pt x="0" y="0"/>
                  </a:lnTo>
                  <a:lnTo>
                    <a:pt x="0" y="228600"/>
                  </a:lnTo>
                  <a:lnTo>
                    <a:pt x="227329" y="228600"/>
                  </a:lnTo>
                </a:path>
              </a:pathLst>
            </a:custGeom>
            <a:ln w="8890">
              <a:solidFill>
                <a:srgbClr val="000000"/>
              </a:solidFill>
            </a:ln>
          </p:spPr>
          <p:txBody>
            <a:bodyPr wrap="square" lIns="0" tIns="0" rIns="0" bIns="0" rtlCol="0"/>
            <a:lstStyle/>
            <a:p>
              <a:endParaRPr/>
            </a:p>
          </p:txBody>
        </p:sp>
      </p:grpSp>
      <p:sp>
        <p:nvSpPr>
          <p:cNvPr id="155" name="object 155"/>
          <p:cNvSpPr txBox="1"/>
          <p:nvPr/>
        </p:nvSpPr>
        <p:spPr>
          <a:xfrm>
            <a:off x="3072130" y="4199890"/>
            <a:ext cx="65024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or $13, </a:t>
            </a:r>
            <a:r>
              <a:rPr sz="800" spc="-5" dirty="0">
                <a:latin typeface="Arial"/>
                <a:cs typeface="Arial"/>
              </a:rPr>
              <a:t>$6,</a:t>
            </a:r>
            <a:r>
              <a:rPr sz="800" spc="-35" dirty="0">
                <a:latin typeface="Arial"/>
                <a:cs typeface="Arial"/>
              </a:rPr>
              <a:t> </a:t>
            </a:r>
            <a:r>
              <a:rPr sz="800" dirty="0">
                <a:solidFill>
                  <a:srgbClr val="EA7400"/>
                </a:solidFill>
                <a:latin typeface="Arial"/>
                <a:cs typeface="Arial"/>
              </a:rPr>
              <a:t>$2</a:t>
            </a:r>
            <a:endParaRPr sz="800">
              <a:latin typeface="Arial"/>
              <a:cs typeface="Arial"/>
            </a:endParaRPr>
          </a:p>
        </p:txBody>
      </p:sp>
      <p:sp>
        <p:nvSpPr>
          <p:cNvPr id="156" name="object 156"/>
          <p:cNvSpPr txBox="1"/>
          <p:nvPr/>
        </p:nvSpPr>
        <p:spPr>
          <a:xfrm>
            <a:off x="3072130" y="4710429"/>
            <a:ext cx="72898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add $14, </a:t>
            </a:r>
            <a:r>
              <a:rPr sz="800" spc="-5" dirty="0">
                <a:solidFill>
                  <a:srgbClr val="EA7400"/>
                </a:solidFill>
                <a:latin typeface="Arial"/>
                <a:cs typeface="Arial"/>
              </a:rPr>
              <a:t>$2</a:t>
            </a:r>
            <a:r>
              <a:rPr sz="800" spc="-5" dirty="0">
                <a:latin typeface="Arial"/>
                <a:cs typeface="Arial"/>
              </a:rPr>
              <a:t>,</a:t>
            </a:r>
            <a:r>
              <a:rPr sz="800" spc="-30" dirty="0">
                <a:latin typeface="Arial"/>
                <a:cs typeface="Arial"/>
              </a:rPr>
              <a:t> </a:t>
            </a:r>
            <a:r>
              <a:rPr sz="800" dirty="0">
                <a:solidFill>
                  <a:srgbClr val="EA7400"/>
                </a:solidFill>
                <a:latin typeface="Arial"/>
                <a:cs typeface="Arial"/>
              </a:rPr>
              <a:t>$2</a:t>
            </a:r>
            <a:endParaRPr sz="800">
              <a:latin typeface="Arial"/>
              <a:cs typeface="Arial"/>
            </a:endParaRPr>
          </a:p>
        </p:txBody>
      </p:sp>
      <p:sp>
        <p:nvSpPr>
          <p:cNvPr id="157" name="object 157"/>
          <p:cNvSpPr txBox="1"/>
          <p:nvPr/>
        </p:nvSpPr>
        <p:spPr>
          <a:xfrm>
            <a:off x="3072131" y="5224779"/>
            <a:ext cx="752475"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sw </a:t>
            </a:r>
            <a:r>
              <a:rPr sz="800" spc="-10" dirty="0">
                <a:latin typeface="Arial"/>
                <a:cs typeface="Arial"/>
              </a:rPr>
              <a:t>$15,</a:t>
            </a:r>
            <a:r>
              <a:rPr sz="800" dirty="0">
                <a:latin typeface="Arial"/>
                <a:cs typeface="Arial"/>
              </a:rPr>
              <a:t> </a:t>
            </a:r>
            <a:r>
              <a:rPr sz="800" spc="-5" dirty="0">
                <a:latin typeface="Arial"/>
                <a:cs typeface="Arial"/>
              </a:rPr>
              <a:t>100</a:t>
            </a:r>
            <a:r>
              <a:rPr sz="800" spc="-5" dirty="0">
                <a:solidFill>
                  <a:srgbClr val="EA7400"/>
                </a:solidFill>
                <a:latin typeface="Arial"/>
                <a:cs typeface="Arial"/>
              </a:rPr>
              <a:t>($2)</a:t>
            </a:r>
            <a:endParaRPr sz="800">
              <a:latin typeface="Arial"/>
              <a:cs typeface="Arial"/>
            </a:endParaRPr>
          </a:p>
        </p:txBody>
      </p:sp>
      <p:sp>
        <p:nvSpPr>
          <p:cNvPr id="158" name="object 158"/>
          <p:cNvSpPr txBox="1"/>
          <p:nvPr/>
        </p:nvSpPr>
        <p:spPr>
          <a:xfrm>
            <a:off x="5496559" y="3172460"/>
            <a:ext cx="18288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D</a:t>
            </a:r>
            <a:r>
              <a:rPr sz="800" spc="-10" dirty="0">
                <a:latin typeface="Arial"/>
                <a:cs typeface="Arial"/>
              </a:rPr>
              <a:t>M</a:t>
            </a:r>
            <a:endParaRPr sz="800">
              <a:latin typeface="Arial"/>
              <a:cs typeface="Arial"/>
            </a:endParaRPr>
          </a:p>
        </p:txBody>
      </p:sp>
      <p:sp>
        <p:nvSpPr>
          <p:cNvPr id="159" name="object 159"/>
          <p:cNvSpPr/>
          <p:nvPr/>
        </p:nvSpPr>
        <p:spPr>
          <a:xfrm>
            <a:off x="5698490" y="3258820"/>
            <a:ext cx="115570" cy="2540"/>
          </a:xfrm>
          <a:custGeom>
            <a:avLst/>
            <a:gdLst/>
            <a:ahLst/>
            <a:cxnLst/>
            <a:rect l="l" t="t" r="r" b="b"/>
            <a:pathLst>
              <a:path w="115570" h="2539">
                <a:moveTo>
                  <a:pt x="0" y="0"/>
                </a:moveTo>
                <a:lnTo>
                  <a:pt x="115570" y="2539"/>
                </a:lnTo>
              </a:path>
            </a:pathLst>
          </a:custGeom>
          <a:ln w="8890">
            <a:solidFill>
              <a:srgbClr val="000000"/>
            </a:solidFill>
          </a:ln>
        </p:spPr>
        <p:txBody>
          <a:bodyPr wrap="square" lIns="0" tIns="0" rIns="0" bIns="0" rtlCol="0"/>
          <a:lstStyle/>
          <a:p>
            <a:endParaRPr/>
          </a:p>
        </p:txBody>
      </p:sp>
      <p:sp>
        <p:nvSpPr>
          <p:cNvPr id="160" name="object 160"/>
          <p:cNvSpPr txBox="1"/>
          <p:nvPr/>
        </p:nvSpPr>
        <p:spPr>
          <a:xfrm>
            <a:off x="6032500" y="3133090"/>
            <a:ext cx="212090" cy="134652"/>
          </a:xfrm>
          <a:prstGeom prst="rect">
            <a:avLst/>
          </a:prstGeom>
        </p:spPr>
        <p:txBody>
          <a:bodyPr vert="horz" wrap="square" lIns="0" tIns="11430" rIns="0" bIns="0" rtlCol="0">
            <a:spAutoFit/>
          </a:bodyPr>
          <a:lstStyle/>
          <a:p>
            <a:pPr marL="12700">
              <a:spcBef>
                <a:spcPts val="90"/>
              </a:spcBef>
            </a:pPr>
            <a:r>
              <a:rPr sz="800" spc="-5" dirty="0">
                <a:solidFill>
                  <a:srgbClr val="EA7400"/>
                </a:solidFill>
                <a:latin typeface="Arial"/>
                <a:cs typeface="Arial"/>
              </a:rPr>
              <a:t>R</a:t>
            </a:r>
            <a:r>
              <a:rPr sz="80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sp>
        <p:nvSpPr>
          <p:cNvPr id="161" name="object 161"/>
          <p:cNvSpPr txBox="1"/>
          <p:nvPr/>
        </p:nvSpPr>
        <p:spPr>
          <a:xfrm>
            <a:off x="4949190" y="3719829"/>
            <a:ext cx="209550" cy="134652"/>
          </a:xfrm>
          <a:prstGeom prst="rect">
            <a:avLst/>
          </a:prstGeom>
        </p:spPr>
        <p:txBody>
          <a:bodyPr vert="horz" wrap="square" lIns="0" tIns="11430" rIns="0" bIns="0" rtlCol="0">
            <a:spAutoFit/>
          </a:bodyPr>
          <a:lstStyle/>
          <a:p>
            <a:pPr marL="12700">
              <a:spcBef>
                <a:spcPts val="90"/>
              </a:spcBef>
            </a:pPr>
            <a:r>
              <a:rPr sz="800" spc="-5" dirty="0">
                <a:solidFill>
                  <a:srgbClr val="EA7400"/>
                </a:solidFill>
                <a:latin typeface="Arial"/>
                <a:cs typeface="Arial"/>
              </a:rPr>
              <a:t>R</a:t>
            </a:r>
            <a:r>
              <a:rPr sz="800" spc="-2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sp>
        <p:nvSpPr>
          <p:cNvPr id="162" name="object 162"/>
          <p:cNvSpPr/>
          <p:nvPr/>
        </p:nvSpPr>
        <p:spPr>
          <a:xfrm>
            <a:off x="5358129" y="3714750"/>
            <a:ext cx="684530" cy="628650"/>
          </a:xfrm>
          <a:custGeom>
            <a:avLst/>
            <a:gdLst/>
            <a:ahLst/>
            <a:cxnLst/>
            <a:rect l="l" t="t" r="r" b="b"/>
            <a:pathLst>
              <a:path w="684529" h="628650">
                <a:moveTo>
                  <a:pt x="541020" y="628650"/>
                </a:moveTo>
                <a:lnTo>
                  <a:pt x="684530" y="628650"/>
                </a:lnTo>
              </a:path>
              <a:path w="684529" h="628650">
                <a:moveTo>
                  <a:pt x="0" y="0"/>
                </a:moveTo>
                <a:lnTo>
                  <a:pt x="142240" y="2539"/>
                </a:lnTo>
              </a:path>
            </a:pathLst>
          </a:custGeom>
          <a:ln w="8890">
            <a:solidFill>
              <a:srgbClr val="000000"/>
            </a:solidFill>
          </a:ln>
        </p:spPr>
        <p:txBody>
          <a:bodyPr wrap="square" lIns="0" tIns="0" rIns="0" bIns="0" rtlCol="0"/>
          <a:lstStyle/>
          <a:p>
            <a:endParaRPr/>
          </a:p>
        </p:txBody>
      </p:sp>
      <p:sp>
        <p:nvSpPr>
          <p:cNvPr id="163" name="object 163"/>
          <p:cNvSpPr txBox="1"/>
          <p:nvPr/>
        </p:nvSpPr>
        <p:spPr>
          <a:xfrm>
            <a:off x="6570979" y="5248909"/>
            <a:ext cx="21209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2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sp>
        <p:nvSpPr>
          <p:cNvPr id="164" name="object 164"/>
          <p:cNvSpPr txBox="1"/>
          <p:nvPr/>
        </p:nvSpPr>
        <p:spPr>
          <a:xfrm>
            <a:off x="6029959" y="4738370"/>
            <a:ext cx="21209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1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grpSp>
        <p:nvGrpSpPr>
          <p:cNvPr id="165" name="object 165"/>
          <p:cNvGrpSpPr/>
          <p:nvPr/>
        </p:nvGrpSpPr>
        <p:grpSpPr>
          <a:xfrm>
            <a:off x="5020310" y="3029586"/>
            <a:ext cx="2110105" cy="2240915"/>
            <a:chOff x="3496309" y="3029585"/>
            <a:chExt cx="2110105" cy="2240915"/>
          </a:xfrm>
        </p:grpSpPr>
        <p:sp>
          <p:nvSpPr>
            <p:cNvPr id="166" name="object 166"/>
            <p:cNvSpPr/>
            <p:nvPr/>
          </p:nvSpPr>
          <p:spPr>
            <a:xfrm>
              <a:off x="5458459" y="525526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167" name="object 167"/>
            <p:cNvSpPr/>
            <p:nvPr/>
          </p:nvSpPr>
          <p:spPr>
            <a:xfrm>
              <a:off x="3514089" y="3276600"/>
              <a:ext cx="1643380" cy="1976120"/>
            </a:xfrm>
            <a:custGeom>
              <a:avLst/>
              <a:gdLst/>
              <a:ahLst/>
              <a:cxnLst/>
              <a:rect l="l" t="t" r="r" b="b"/>
              <a:pathLst>
                <a:path w="1643379" h="1976120">
                  <a:moveTo>
                    <a:pt x="1085850" y="8889"/>
                  </a:moveTo>
                  <a:lnTo>
                    <a:pt x="0" y="427989"/>
                  </a:lnTo>
                </a:path>
                <a:path w="1643379" h="1976120">
                  <a:moveTo>
                    <a:pt x="1092200" y="8889"/>
                  </a:moveTo>
                  <a:lnTo>
                    <a:pt x="532130" y="929639"/>
                  </a:lnTo>
                </a:path>
                <a:path w="1643379" h="1976120">
                  <a:moveTo>
                    <a:pt x="1092200" y="2539"/>
                  </a:moveTo>
                  <a:lnTo>
                    <a:pt x="1089660" y="1452880"/>
                  </a:lnTo>
                </a:path>
                <a:path w="1643379" h="1976120">
                  <a:moveTo>
                    <a:pt x="1096010" y="0"/>
                  </a:moveTo>
                  <a:lnTo>
                    <a:pt x="1643380" y="1976120"/>
                  </a:lnTo>
                </a:path>
              </a:pathLst>
            </a:custGeom>
            <a:ln w="15240">
              <a:solidFill>
                <a:srgbClr val="EA7400"/>
              </a:solidFill>
            </a:ln>
          </p:spPr>
          <p:txBody>
            <a:bodyPr wrap="square" lIns="0" tIns="0" rIns="0" bIns="0" rtlCol="0"/>
            <a:lstStyle/>
            <a:p>
              <a:endParaRPr/>
            </a:p>
          </p:txBody>
        </p:sp>
        <p:sp>
          <p:nvSpPr>
            <p:cNvPr id="168" name="object 168"/>
            <p:cNvSpPr/>
            <p:nvPr/>
          </p:nvSpPr>
          <p:spPr>
            <a:xfrm>
              <a:off x="3496310" y="3255009"/>
              <a:ext cx="1682750" cy="2015489"/>
            </a:xfrm>
            <a:custGeom>
              <a:avLst/>
              <a:gdLst/>
              <a:ahLst/>
              <a:cxnLst/>
              <a:rect l="l" t="t" r="r" b="b"/>
              <a:pathLst>
                <a:path w="1682750" h="2015489">
                  <a:moveTo>
                    <a:pt x="45720" y="440690"/>
                  </a:moveTo>
                  <a:lnTo>
                    <a:pt x="41910" y="438150"/>
                  </a:lnTo>
                  <a:lnTo>
                    <a:pt x="41910" y="435610"/>
                  </a:lnTo>
                  <a:lnTo>
                    <a:pt x="39370" y="431800"/>
                  </a:lnTo>
                  <a:lnTo>
                    <a:pt x="35560" y="429260"/>
                  </a:lnTo>
                  <a:lnTo>
                    <a:pt x="33020" y="425450"/>
                  </a:lnTo>
                  <a:lnTo>
                    <a:pt x="11430" y="425450"/>
                  </a:lnTo>
                  <a:lnTo>
                    <a:pt x="8890" y="429260"/>
                  </a:lnTo>
                  <a:lnTo>
                    <a:pt x="5080" y="431800"/>
                  </a:lnTo>
                  <a:lnTo>
                    <a:pt x="2540" y="435610"/>
                  </a:lnTo>
                  <a:lnTo>
                    <a:pt x="2540" y="438150"/>
                  </a:lnTo>
                  <a:lnTo>
                    <a:pt x="0" y="440690"/>
                  </a:lnTo>
                  <a:lnTo>
                    <a:pt x="0" y="453390"/>
                  </a:lnTo>
                  <a:lnTo>
                    <a:pt x="2540" y="455930"/>
                  </a:lnTo>
                  <a:lnTo>
                    <a:pt x="2540" y="459740"/>
                  </a:lnTo>
                  <a:lnTo>
                    <a:pt x="5080" y="462280"/>
                  </a:lnTo>
                  <a:lnTo>
                    <a:pt x="8890" y="464820"/>
                  </a:lnTo>
                  <a:lnTo>
                    <a:pt x="11430" y="468630"/>
                  </a:lnTo>
                  <a:lnTo>
                    <a:pt x="17780" y="468630"/>
                  </a:lnTo>
                  <a:lnTo>
                    <a:pt x="20320" y="471170"/>
                  </a:lnTo>
                  <a:lnTo>
                    <a:pt x="20320" y="468630"/>
                  </a:lnTo>
                  <a:lnTo>
                    <a:pt x="33020" y="468630"/>
                  </a:lnTo>
                  <a:lnTo>
                    <a:pt x="35560" y="464820"/>
                  </a:lnTo>
                  <a:lnTo>
                    <a:pt x="39370" y="462280"/>
                  </a:lnTo>
                  <a:lnTo>
                    <a:pt x="41910" y="459740"/>
                  </a:lnTo>
                  <a:lnTo>
                    <a:pt x="41910" y="455930"/>
                  </a:lnTo>
                  <a:lnTo>
                    <a:pt x="45720" y="453390"/>
                  </a:lnTo>
                  <a:lnTo>
                    <a:pt x="45720" y="440690"/>
                  </a:lnTo>
                  <a:close/>
                </a:path>
                <a:path w="1682750" h="2015489">
                  <a:moveTo>
                    <a:pt x="568960" y="948690"/>
                  </a:moveTo>
                  <a:lnTo>
                    <a:pt x="565150" y="946150"/>
                  </a:lnTo>
                  <a:lnTo>
                    <a:pt x="565150" y="942340"/>
                  </a:lnTo>
                  <a:lnTo>
                    <a:pt x="558800" y="935990"/>
                  </a:lnTo>
                  <a:lnTo>
                    <a:pt x="556260" y="935990"/>
                  </a:lnTo>
                  <a:lnTo>
                    <a:pt x="553720" y="933450"/>
                  </a:lnTo>
                  <a:lnTo>
                    <a:pt x="538480" y="933450"/>
                  </a:lnTo>
                  <a:lnTo>
                    <a:pt x="534670" y="935990"/>
                  </a:lnTo>
                  <a:lnTo>
                    <a:pt x="532130" y="935990"/>
                  </a:lnTo>
                  <a:lnTo>
                    <a:pt x="528320" y="939800"/>
                  </a:lnTo>
                  <a:lnTo>
                    <a:pt x="528320" y="942340"/>
                  </a:lnTo>
                  <a:lnTo>
                    <a:pt x="525780" y="946150"/>
                  </a:lnTo>
                  <a:lnTo>
                    <a:pt x="525780" y="948690"/>
                  </a:lnTo>
                  <a:lnTo>
                    <a:pt x="523240" y="951230"/>
                  </a:lnTo>
                  <a:lnTo>
                    <a:pt x="523240" y="961390"/>
                  </a:lnTo>
                  <a:lnTo>
                    <a:pt x="525780" y="963930"/>
                  </a:lnTo>
                  <a:lnTo>
                    <a:pt x="525780" y="966470"/>
                  </a:lnTo>
                  <a:lnTo>
                    <a:pt x="528320" y="970280"/>
                  </a:lnTo>
                  <a:lnTo>
                    <a:pt x="528320" y="972820"/>
                  </a:lnTo>
                  <a:lnTo>
                    <a:pt x="532130" y="976630"/>
                  </a:lnTo>
                  <a:lnTo>
                    <a:pt x="534670" y="976630"/>
                  </a:lnTo>
                  <a:lnTo>
                    <a:pt x="538480" y="979170"/>
                  </a:lnTo>
                  <a:lnTo>
                    <a:pt x="543560" y="979170"/>
                  </a:lnTo>
                  <a:lnTo>
                    <a:pt x="547370" y="979170"/>
                  </a:lnTo>
                  <a:lnTo>
                    <a:pt x="553720" y="979170"/>
                  </a:lnTo>
                  <a:lnTo>
                    <a:pt x="556260" y="976630"/>
                  </a:lnTo>
                  <a:lnTo>
                    <a:pt x="558800" y="976630"/>
                  </a:lnTo>
                  <a:lnTo>
                    <a:pt x="565150" y="970280"/>
                  </a:lnTo>
                  <a:lnTo>
                    <a:pt x="565150" y="966470"/>
                  </a:lnTo>
                  <a:lnTo>
                    <a:pt x="568960" y="963930"/>
                  </a:lnTo>
                  <a:lnTo>
                    <a:pt x="568960" y="948690"/>
                  </a:lnTo>
                  <a:close/>
                </a:path>
                <a:path w="1682750" h="2015489">
                  <a:moveTo>
                    <a:pt x="1131570" y="1465580"/>
                  </a:moveTo>
                  <a:lnTo>
                    <a:pt x="1118870" y="1452880"/>
                  </a:lnTo>
                  <a:lnTo>
                    <a:pt x="1116330" y="1452880"/>
                  </a:lnTo>
                  <a:lnTo>
                    <a:pt x="1113790" y="1450340"/>
                  </a:lnTo>
                  <a:lnTo>
                    <a:pt x="1103630" y="1450340"/>
                  </a:lnTo>
                  <a:lnTo>
                    <a:pt x="1101090" y="1452880"/>
                  </a:lnTo>
                  <a:lnTo>
                    <a:pt x="1098550" y="1452880"/>
                  </a:lnTo>
                  <a:lnTo>
                    <a:pt x="1092200" y="1459230"/>
                  </a:lnTo>
                  <a:lnTo>
                    <a:pt x="1088390" y="1459230"/>
                  </a:lnTo>
                  <a:lnTo>
                    <a:pt x="1088390" y="1463040"/>
                  </a:lnTo>
                  <a:lnTo>
                    <a:pt x="1085850" y="1465580"/>
                  </a:lnTo>
                  <a:lnTo>
                    <a:pt x="1085850" y="1480820"/>
                  </a:lnTo>
                  <a:lnTo>
                    <a:pt x="1088390" y="1483360"/>
                  </a:lnTo>
                  <a:lnTo>
                    <a:pt x="1088390" y="1487170"/>
                  </a:lnTo>
                  <a:lnTo>
                    <a:pt x="1092200" y="1489710"/>
                  </a:lnTo>
                  <a:lnTo>
                    <a:pt x="1098550" y="1496060"/>
                  </a:lnTo>
                  <a:lnTo>
                    <a:pt x="1118870" y="1496060"/>
                  </a:lnTo>
                  <a:lnTo>
                    <a:pt x="1125220" y="1489710"/>
                  </a:lnTo>
                  <a:lnTo>
                    <a:pt x="1125220" y="1487170"/>
                  </a:lnTo>
                  <a:lnTo>
                    <a:pt x="1131570" y="1480820"/>
                  </a:lnTo>
                  <a:lnTo>
                    <a:pt x="1131570" y="1465580"/>
                  </a:lnTo>
                  <a:close/>
                </a:path>
                <a:path w="1682750" h="2015489">
                  <a:moveTo>
                    <a:pt x="1137920" y="15240"/>
                  </a:moveTo>
                  <a:lnTo>
                    <a:pt x="1134110" y="12700"/>
                  </a:lnTo>
                  <a:lnTo>
                    <a:pt x="1134110" y="8890"/>
                  </a:lnTo>
                  <a:lnTo>
                    <a:pt x="1129030" y="3810"/>
                  </a:lnTo>
                  <a:lnTo>
                    <a:pt x="1125220" y="3810"/>
                  </a:lnTo>
                  <a:lnTo>
                    <a:pt x="1122680" y="0"/>
                  </a:lnTo>
                  <a:lnTo>
                    <a:pt x="1107440" y="0"/>
                  </a:lnTo>
                  <a:lnTo>
                    <a:pt x="1103630" y="3810"/>
                  </a:lnTo>
                  <a:lnTo>
                    <a:pt x="1101090" y="3810"/>
                  </a:lnTo>
                  <a:lnTo>
                    <a:pt x="1098550" y="6350"/>
                  </a:lnTo>
                  <a:lnTo>
                    <a:pt x="1098550" y="8890"/>
                  </a:lnTo>
                  <a:lnTo>
                    <a:pt x="1094740" y="12700"/>
                  </a:lnTo>
                  <a:lnTo>
                    <a:pt x="1094740" y="15240"/>
                  </a:lnTo>
                  <a:lnTo>
                    <a:pt x="1092200" y="19050"/>
                  </a:lnTo>
                  <a:lnTo>
                    <a:pt x="1092200" y="27940"/>
                  </a:lnTo>
                  <a:lnTo>
                    <a:pt x="1094740" y="30480"/>
                  </a:lnTo>
                  <a:lnTo>
                    <a:pt x="1094740" y="34290"/>
                  </a:lnTo>
                  <a:lnTo>
                    <a:pt x="1098550" y="36830"/>
                  </a:lnTo>
                  <a:lnTo>
                    <a:pt x="1098550" y="39370"/>
                  </a:lnTo>
                  <a:lnTo>
                    <a:pt x="1101090" y="39370"/>
                  </a:lnTo>
                  <a:lnTo>
                    <a:pt x="1103630" y="43180"/>
                  </a:lnTo>
                  <a:lnTo>
                    <a:pt x="1107440" y="43180"/>
                  </a:lnTo>
                  <a:lnTo>
                    <a:pt x="1109980" y="45720"/>
                  </a:lnTo>
                  <a:lnTo>
                    <a:pt x="1116330" y="45720"/>
                  </a:lnTo>
                  <a:lnTo>
                    <a:pt x="1113790" y="43180"/>
                  </a:lnTo>
                  <a:lnTo>
                    <a:pt x="1118870" y="45720"/>
                  </a:lnTo>
                  <a:lnTo>
                    <a:pt x="1122680" y="43180"/>
                  </a:lnTo>
                  <a:lnTo>
                    <a:pt x="1125220" y="43180"/>
                  </a:lnTo>
                  <a:lnTo>
                    <a:pt x="1129030" y="39370"/>
                  </a:lnTo>
                  <a:lnTo>
                    <a:pt x="1131570" y="39370"/>
                  </a:lnTo>
                  <a:lnTo>
                    <a:pt x="1134110" y="36830"/>
                  </a:lnTo>
                  <a:lnTo>
                    <a:pt x="1134110" y="34290"/>
                  </a:lnTo>
                  <a:lnTo>
                    <a:pt x="1137920" y="30480"/>
                  </a:lnTo>
                  <a:lnTo>
                    <a:pt x="1137920" y="15240"/>
                  </a:lnTo>
                  <a:close/>
                </a:path>
                <a:path w="1682750" h="2015489">
                  <a:moveTo>
                    <a:pt x="1682750" y="1985010"/>
                  </a:moveTo>
                  <a:lnTo>
                    <a:pt x="1678940" y="1982470"/>
                  </a:lnTo>
                  <a:lnTo>
                    <a:pt x="1678940" y="1978660"/>
                  </a:lnTo>
                  <a:lnTo>
                    <a:pt x="1676400" y="1976120"/>
                  </a:lnTo>
                  <a:lnTo>
                    <a:pt x="1672590" y="1976120"/>
                  </a:lnTo>
                  <a:lnTo>
                    <a:pt x="1670050" y="1973580"/>
                  </a:lnTo>
                  <a:lnTo>
                    <a:pt x="1667510" y="1973580"/>
                  </a:lnTo>
                  <a:lnTo>
                    <a:pt x="1663700" y="1969770"/>
                  </a:lnTo>
                  <a:lnTo>
                    <a:pt x="1654810" y="1969770"/>
                  </a:lnTo>
                  <a:lnTo>
                    <a:pt x="1652270" y="1973580"/>
                  </a:lnTo>
                  <a:lnTo>
                    <a:pt x="1648460" y="1973580"/>
                  </a:lnTo>
                  <a:lnTo>
                    <a:pt x="1645920" y="1976120"/>
                  </a:lnTo>
                  <a:lnTo>
                    <a:pt x="1643380" y="1976120"/>
                  </a:lnTo>
                  <a:lnTo>
                    <a:pt x="1643380" y="1978660"/>
                  </a:lnTo>
                  <a:lnTo>
                    <a:pt x="1639570" y="1982470"/>
                  </a:lnTo>
                  <a:lnTo>
                    <a:pt x="1639570" y="1985010"/>
                  </a:lnTo>
                  <a:lnTo>
                    <a:pt x="1637030" y="1988820"/>
                  </a:lnTo>
                  <a:lnTo>
                    <a:pt x="1637030" y="1997710"/>
                  </a:lnTo>
                  <a:lnTo>
                    <a:pt x="1639570" y="2000250"/>
                  </a:lnTo>
                  <a:lnTo>
                    <a:pt x="1639570" y="2004060"/>
                  </a:lnTo>
                  <a:lnTo>
                    <a:pt x="1643380" y="2006600"/>
                  </a:lnTo>
                  <a:lnTo>
                    <a:pt x="1643380" y="2009140"/>
                  </a:lnTo>
                  <a:lnTo>
                    <a:pt x="1645920" y="2012950"/>
                  </a:lnTo>
                  <a:lnTo>
                    <a:pt x="1648460" y="2012950"/>
                  </a:lnTo>
                  <a:lnTo>
                    <a:pt x="1652270" y="2015490"/>
                  </a:lnTo>
                  <a:lnTo>
                    <a:pt x="1657350" y="2015490"/>
                  </a:lnTo>
                  <a:lnTo>
                    <a:pt x="1661160" y="2015490"/>
                  </a:lnTo>
                  <a:lnTo>
                    <a:pt x="1667510" y="2015490"/>
                  </a:lnTo>
                  <a:lnTo>
                    <a:pt x="1670050" y="2012950"/>
                  </a:lnTo>
                  <a:lnTo>
                    <a:pt x="1672590" y="2012950"/>
                  </a:lnTo>
                  <a:lnTo>
                    <a:pt x="1678940" y="2006600"/>
                  </a:lnTo>
                  <a:lnTo>
                    <a:pt x="1678940" y="2004060"/>
                  </a:lnTo>
                  <a:lnTo>
                    <a:pt x="1682750" y="2000250"/>
                  </a:lnTo>
                  <a:lnTo>
                    <a:pt x="1682750" y="1985010"/>
                  </a:lnTo>
                  <a:close/>
                </a:path>
              </a:pathLst>
            </a:custGeom>
            <a:solidFill>
              <a:srgbClr val="EA7400"/>
            </a:solidFill>
          </p:spPr>
          <p:txBody>
            <a:bodyPr wrap="square" lIns="0" tIns="0" rIns="0" bIns="0" rtlCol="0"/>
            <a:lstStyle/>
            <a:p>
              <a:endParaRPr/>
            </a:p>
          </p:txBody>
        </p:sp>
        <p:sp>
          <p:nvSpPr>
            <p:cNvPr id="169" name="object 169"/>
            <p:cNvSpPr/>
            <p:nvPr/>
          </p:nvSpPr>
          <p:spPr>
            <a:xfrm>
              <a:off x="3747769" y="3034030"/>
              <a:ext cx="1311910" cy="1823720"/>
            </a:xfrm>
            <a:custGeom>
              <a:avLst/>
              <a:gdLst/>
              <a:ahLst/>
              <a:cxnLst/>
              <a:rect l="l" t="t" r="r" b="b"/>
              <a:pathLst>
                <a:path w="1311910" h="1823720">
                  <a:moveTo>
                    <a:pt x="1169669" y="1708150"/>
                  </a:moveTo>
                  <a:lnTo>
                    <a:pt x="1311909" y="1708150"/>
                  </a:lnTo>
                </a:path>
                <a:path w="1311910" h="1823720">
                  <a:moveTo>
                    <a:pt x="1169669" y="1819910"/>
                  </a:moveTo>
                  <a:lnTo>
                    <a:pt x="1311909" y="1823720"/>
                  </a:lnTo>
                </a:path>
                <a:path w="1311910" h="1823720">
                  <a:moveTo>
                    <a:pt x="685800" y="737870"/>
                  </a:moveTo>
                  <a:lnTo>
                    <a:pt x="685800" y="911860"/>
                  </a:lnTo>
                  <a:lnTo>
                    <a:pt x="1028700" y="911860"/>
                  </a:lnTo>
                  <a:lnTo>
                    <a:pt x="1028700" y="796290"/>
                  </a:lnTo>
                  <a:lnTo>
                    <a:pt x="1084579" y="796290"/>
                  </a:lnTo>
                </a:path>
                <a:path w="1311910" h="1823720">
                  <a:moveTo>
                    <a:pt x="143509" y="224790"/>
                  </a:moveTo>
                  <a:lnTo>
                    <a:pt x="143509" y="397510"/>
                  </a:lnTo>
                  <a:lnTo>
                    <a:pt x="487679" y="397510"/>
                  </a:lnTo>
                  <a:lnTo>
                    <a:pt x="487679" y="281940"/>
                  </a:lnTo>
                  <a:lnTo>
                    <a:pt x="542289" y="281940"/>
                  </a:lnTo>
                </a:path>
                <a:path w="1311910" h="1823720">
                  <a:moveTo>
                    <a:pt x="86359" y="966470"/>
                  </a:moveTo>
                  <a:lnTo>
                    <a:pt x="88900" y="510540"/>
                  </a:lnTo>
                  <a:lnTo>
                    <a:pt x="0" y="510540"/>
                  </a:lnTo>
                  <a:lnTo>
                    <a:pt x="0" y="966470"/>
                  </a:lnTo>
                  <a:lnTo>
                    <a:pt x="88900" y="966470"/>
                  </a:lnTo>
                </a:path>
                <a:path w="1311910" h="1823720">
                  <a:moveTo>
                    <a:pt x="624839" y="452120"/>
                  </a:moveTo>
                  <a:lnTo>
                    <a:pt x="627379" y="0"/>
                  </a:lnTo>
                  <a:lnTo>
                    <a:pt x="539750" y="0"/>
                  </a:lnTo>
                  <a:lnTo>
                    <a:pt x="539750" y="455930"/>
                  </a:lnTo>
                  <a:lnTo>
                    <a:pt x="627379" y="455930"/>
                  </a:lnTo>
                </a:path>
                <a:path w="1311910" h="1823720">
                  <a:moveTo>
                    <a:pt x="624839" y="966470"/>
                  </a:moveTo>
                  <a:lnTo>
                    <a:pt x="627379" y="510540"/>
                  </a:lnTo>
                  <a:lnTo>
                    <a:pt x="539750" y="510540"/>
                  </a:lnTo>
                  <a:lnTo>
                    <a:pt x="539750" y="966470"/>
                  </a:lnTo>
                  <a:lnTo>
                    <a:pt x="627379" y="966470"/>
                  </a:lnTo>
                </a:path>
                <a:path w="1311910" h="1823720">
                  <a:moveTo>
                    <a:pt x="971550" y="853440"/>
                  </a:moveTo>
                  <a:lnTo>
                    <a:pt x="971550" y="626110"/>
                  </a:lnTo>
                  <a:lnTo>
                    <a:pt x="742950" y="626110"/>
                  </a:lnTo>
                  <a:lnTo>
                    <a:pt x="742950" y="853440"/>
                  </a:lnTo>
                  <a:lnTo>
                    <a:pt x="971550" y="853440"/>
                  </a:lnTo>
                  <a:close/>
                </a:path>
              </a:pathLst>
            </a:custGeom>
            <a:ln w="8890">
              <a:solidFill>
                <a:srgbClr val="000000"/>
              </a:solidFill>
            </a:ln>
          </p:spPr>
          <p:txBody>
            <a:bodyPr wrap="square" lIns="0" tIns="0" rIns="0" bIns="0" rtlCol="0"/>
            <a:lstStyle/>
            <a:p>
              <a:endParaRPr/>
            </a:p>
          </p:txBody>
        </p:sp>
      </p:grpSp>
      <p:sp>
        <p:nvSpPr>
          <p:cNvPr id="170" name="object 170"/>
          <p:cNvSpPr txBox="1"/>
          <p:nvPr/>
        </p:nvSpPr>
        <p:spPr>
          <a:xfrm>
            <a:off x="6038850" y="3686809"/>
            <a:ext cx="18161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171" name="object 171"/>
          <p:cNvSpPr/>
          <p:nvPr/>
        </p:nvSpPr>
        <p:spPr>
          <a:xfrm>
            <a:off x="6038850" y="4057651"/>
            <a:ext cx="718820" cy="966469"/>
          </a:xfrm>
          <a:custGeom>
            <a:avLst/>
            <a:gdLst/>
            <a:ahLst/>
            <a:cxnLst/>
            <a:rect l="l" t="t" r="r" b="b"/>
            <a:pathLst>
              <a:path w="718820" h="966470">
                <a:moveTo>
                  <a:pt x="0" y="0"/>
                </a:moveTo>
                <a:lnTo>
                  <a:pt x="3810" y="185419"/>
                </a:lnTo>
                <a:lnTo>
                  <a:pt x="58420" y="228600"/>
                </a:lnTo>
                <a:lnTo>
                  <a:pt x="3810" y="270510"/>
                </a:lnTo>
                <a:lnTo>
                  <a:pt x="3810" y="453389"/>
                </a:lnTo>
                <a:lnTo>
                  <a:pt x="173989" y="316230"/>
                </a:lnTo>
                <a:lnTo>
                  <a:pt x="173989" y="139700"/>
                </a:lnTo>
                <a:lnTo>
                  <a:pt x="3810" y="3810"/>
                </a:lnTo>
              </a:path>
              <a:path w="718820" h="966470">
                <a:moveTo>
                  <a:pt x="402589" y="455930"/>
                </a:moveTo>
                <a:lnTo>
                  <a:pt x="405129" y="0"/>
                </a:lnTo>
                <a:lnTo>
                  <a:pt x="317500" y="0"/>
                </a:lnTo>
                <a:lnTo>
                  <a:pt x="317500" y="455930"/>
                </a:lnTo>
                <a:lnTo>
                  <a:pt x="405129" y="455930"/>
                </a:lnTo>
              </a:path>
              <a:path w="718820" h="966470">
                <a:moveTo>
                  <a:pt x="544829" y="514350"/>
                </a:moveTo>
                <a:lnTo>
                  <a:pt x="544829" y="699769"/>
                </a:lnTo>
                <a:lnTo>
                  <a:pt x="599439" y="741680"/>
                </a:lnTo>
                <a:lnTo>
                  <a:pt x="544829" y="784860"/>
                </a:lnTo>
                <a:lnTo>
                  <a:pt x="544829" y="966469"/>
                </a:lnTo>
                <a:lnTo>
                  <a:pt x="718820" y="830580"/>
                </a:lnTo>
                <a:lnTo>
                  <a:pt x="718820" y="654050"/>
                </a:lnTo>
                <a:lnTo>
                  <a:pt x="544829" y="514350"/>
                </a:lnTo>
                <a:close/>
              </a:path>
            </a:pathLst>
          </a:custGeom>
          <a:ln w="8890">
            <a:solidFill>
              <a:srgbClr val="000000"/>
            </a:solidFill>
          </a:ln>
        </p:spPr>
        <p:txBody>
          <a:bodyPr wrap="square" lIns="0" tIns="0" rIns="0" bIns="0" rtlCol="0"/>
          <a:lstStyle/>
          <a:p>
            <a:endParaRPr/>
          </a:p>
        </p:txBody>
      </p:sp>
      <p:sp>
        <p:nvSpPr>
          <p:cNvPr id="172" name="object 172"/>
          <p:cNvSpPr txBox="1"/>
          <p:nvPr/>
        </p:nvSpPr>
        <p:spPr>
          <a:xfrm>
            <a:off x="2362200" y="5715000"/>
            <a:ext cx="7315200" cy="478336"/>
          </a:xfrm>
          <a:prstGeom prst="rect">
            <a:avLst/>
          </a:prstGeom>
          <a:solidFill>
            <a:srgbClr val="CCFFCC"/>
          </a:solidFill>
        </p:spPr>
        <p:txBody>
          <a:bodyPr vert="horz" wrap="square" lIns="0" tIns="46990" rIns="0" bIns="0" rtlCol="0">
            <a:spAutoFit/>
          </a:bodyPr>
          <a:lstStyle/>
          <a:p>
            <a:pPr marL="89535" marR="150495">
              <a:spcBef>
                <a:spcPts val="370"/>
              </a:spcBef>
            </a:pPr>
            <a:r>
              <a:rPr sz="1400" b="1" spc="-10" dirty="0">
                <a:latin typeface="Arial"/>
                <a:cs typeface="Arial"/>
              </a:rPr>
              <a:t>The </a:t>
            </a:r>
            <a:r>
              <a:rPr sz="1400" b="1" spc="-5" dirty="0">
                <a:latin typeface="Arial"/>
                <a:cs typeface="Arial"/>
              </a:rPr>
              <a:t>use of the result of the </a:t>
            </a:r>
            <a:r>
              <a:rPr sz="1400" b="1" dirty="0">
                <a:latin typeface="Arial"/>
                <a:cs typeface="Arial"/>
              </a:rPr>
              <a:t>SUB </a:t>
            </a:r>
            <a:r>
              <a:rPr sz="1400" b="1" spc="-5" dirty="0">
                <a:latin typeface="Arial"/>
                <a:cs typeface="Arial"/>
              </a:rPr>
              <a:t>instruction </a:t>
            </a:r>
            <a:r>
              <a:rPr sz="1400" b="1" dirty="0">
                <a:latin typeface="Arial"/>
                <a:cs typeface="Arial"/>
              </a:rPr>
              <a:t>in </a:t>
            </a:r>
            <a:r>
              <a:rPr sz="1400" b="1" spc="-5" dirty="0">
                <a:latin typeface="Arial"/>
                <a:cs typeface="Arial"/>
              </a:rPr>
              <a:t>the next three instructions causes </a:t>
            </a:r>
            <a:r>
              <a:rPr sz="1400" b="1" dirty="0">
                <a:latin typeface="Arial"/>
                <a:cs typeface="Arial"/>
              </a:rPr>
              <a:t>a  </a:t>
            </a:r>
            <a:r>
              <a:rPr sz="1400" b="1" spc="-5" dirty="0">
                <a:latin typeface="Arial"/>
                <a:cs typeface="Arial"/>
              </a:rPr>
              <a:t>data hazard, since </a:t>
            </a:r>
            <a:r>
              <a:rPr sz="1400" b="1" spc="-10" dirty="0">
                <a:latin typeface="Arial"/>
                <a:cs typeface="Arial"/>
              </a:rPr>
              <a:t>the </a:t>
            </a:r>
            <a:r>
              <a:rPr sz="1400" b="1" spc="-5" dirty="0">
                <a:latin typeface="Arial"/>
                <a:cs typeface="Arial"/>
              </a:rPr>
              <a:t>register $2 </a:t>
            </a:r>
            <a:r>
              <a:rPr sz="1400" b="1" spc="5" dirty="0">
                <a:latin typeface="Arial"/>
                <a:cs typeface="Arial"/>
              </a:rPr>
              <a:t>is </a:t>
            </a:r>
            <a:r>
              <a:rPr sz="1400" b="1" spc="-5" dirty="0">
                <a:latin typeface="Arial"/>
                <a:cs typeface="Arial"/>
              </a:rPr>
              <a:t>not </a:t>
            </a:r>
            <a:r>
              <a:rPr sz="1400" b="1" dirty="0">
                <a:latin typeface="Arial"/>
                <a:cs typeface="Arial"/>
              </a:rPr>
              <a:t>written </a:t>
            </a:r>
            <a:r>
              <a:rPr sz="1400" b="1" spc="-5" dirty="0">
                <a:latin typeface="Arial"/>
                <a:cs typeface="Arial"/>
              </a:rPr>
              <a:t>until after those instructions read</a:t>
            </a:r>
            <a:r>
              <a:rPr sz="1400" b="1" spc="180" dirty="0">
                <a:latin typeface="Arial"/>
                <a:cs typeface="Arial"/>
              </a:rPr>
              <a:t> </a:t>
            </a:r>
            <a:r>
              <a:rPr sz="1400" b="1" dirty="0">
                <a:latin typeface="Arial"/>
                <a:cs typeface="Arial"/>
              </a:rPr>
              <a:t>it.</a:t>
            </a:r>
            <a:endParaRPr sz="1400">
              <a:latin typeface="Arial"/>
              <a:cs typeface="Arial"/>
            </a:endParaRPr>
          </a:p>
        </p:txBody>
      </p:sp>
    </p:spTree>
    <p:extLst>
      <p:ext uri="{BB962C8B-B14F-4D97-AF65-F5344CB8AC3E}">
        <p14:creationId xmlns:p14="http://schemas.microsoft.com/office/powerpoint/2010/main" val="4675215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8860" y="-96780"/>
            <a:ext cx="2437765" cy="1367041"/>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Data</a:t>
            </a:r>
            <a:r>
              <a:rPr spc="-80" dirty="0">
                <a:solidFill>
                  <a:srgbClr val="0136BB"/>
                </a:solidFill>
              </a:rPr>
              <a:t> </a:t>
            </a:r>
            <a:r>
              <a:rPr spc="-5" dirty="0">
                <a:solidFill>
                  <a:srgbClr val="0136BB"/>
                </a:solidFill>
              </a:rPr>
              <a:t>Hazards</a:t>
            </a:r>
          </a:p>
        </p:txBody>
      </p:sp>
      <p:sp>
        <p:nvSpPr>
          <p:cNvPr id="3" name="object 3"/>
          <p:cNvSpPr txBox="1"/>
          <p:nvPr/>
        </p:nvSpPr>
        <p:spPr>
          <a:xfrm>
            <a:off x="3812539" y="891540"/>
            <a:ext cx="2569210" cy="299720"/>
          </a:xfrm>
          <a:prstGeom prst="rect">
            <a:avLst/>
          </a:prstGeom>
        </p:spPr>
        <p:txBody>
          <a:bodyPr vert="horz" wrap="square" lIns="0" tIns="12700" rIns="0" bIns="0" rtlCol="0">
            <a:spAutoFit/>
          </a:bodyPr>
          <a:lstStyle/>
          <a:p>
            <a:pPr marL="12700">
              <a:spcBef>
                <a:spcPts val="100"/>
              </a:spcBef>
            </a:pPr>
            <a:r>
              <a:rPr b="1" spc="-10" dirty="0">
                <a:solidFill>
                  <a:srgbClr val="FF3300"/>
                </a:solidFill>
                <a:latin typeface="Arial"/>
                <a:cs typeface="Arial"/>
              </a:rPr>
              <a:t>Read </a:t>
            </a:r>
            <a:r>
              <a:rPr b="1" spc="-15" dirty="0">
                <a:solidFill>
                  <a:srgbClr val="FF3300"/>
                </a:solidFill>
                <a:latin typeface="Arial"/>
                <a:cs typeface="Arial"/>
              </a:rPr>
              <a:t>After </a:t>
            </a:r>
            <a:r>
              <a:rPr b="1" dirty="0">
                <a:solidFill>
                  <a:srgbClr val="FF3300"/>
                </a:solidFill>
                <a:latin typeface="Arial"/>
                <a:cs typeface="Arial"/>
              </a:rPr>
              <a:t>Write</a:t>
            </a:r>
            <a:r>
              <a:rPr b="1" spc="-25" dirty="0">
                <a:solidFill>
                  <a:srgbClr val="FF3300"/>
                </a:solidFill>
                <a:latin typeface="Arial"/>
                <a:cs typeface="Arial"/>
              </a:rPr>
              <a:t> </a:t>
            </a:r>
            <a:r>
              <a:rPr b="1" spc="-10" dirty="0">
                <a:solidFill>
                  <a:srgbClr val="FF3300"/>
                </a:solidFill>
                <a:latin typeface="Arial"/>
                <a:cs typeface="Arial"/>
              </a:rPr>
              <a:t>(RAW)</a:t>
            </a:r>
            <a:endParaRPr dirty="0">
              <a:latin typeface="Arial"/>
              <a:cs typeface="Arial"/>
            </a:endParaRPr>
          </a:p>
        </p:txBody>
      </p:sp>
      <p:sp>
        <p:nvSpPr>
          <p:cNvPr id="4" name="object 4"/>
          <p:cNvSpPr txBox="1"/>
          <p:nvPr/>
        </p:nvSpPr>
        <p:spPr>
          <a:xfrm>
            <a:off x="3787139" y="1405890"/>
            <a:ext cx="4603750" cy="269240"/>
          </a:xfrm>
          <a:prstGeom prst="rect">
            <a:avLst/>
          </a:prstGeom>
        </p:spPr>
        <p:txBody>
          <a:bodyPr vert="horz" wrap="square" lIns="0" tIns="12700" rIns="0" bIns="0" rtlCol="0">
            <a:spAutoFit/>
          </a:bodyPr>
          <a:lstStyle/>
          <a:p>
            <a:pPr marL="38100">
              <a:spcBef>
                <a:spcPts val="100"/>
              </a:spcBef>
            </a:pPr>
            <a:r>
              <a:rPr sz="1600" b="1" spc="-40" dirty="0" err="1">
                <a:latin typeface="Arial"/>
                <a:cs typeface="Arial"/>
              </a:rPr>
              <a:t>Instr</a:t>
            </a:r>
            <a:r>
              <a:rPr lang="en-IN" sz="1350" b="1" spc="-60" baseline="-24691" dirty="0">
                <a:latin typeface="Arial"/>
                <a:cs typeface="Arial"/>
              </a:rPr>
              <a:t>J</a:t>
            </a:r>
            <a:r>
              <a:rPr sz="1350" b="1" spc="-60" baseline="-24691" dirty="0">
                <a:latin typeface="Arial"/>
                <a:cs typeface="Arial"/>
              </a:rPr>
              <a:t> </a:t>
            </a:r>
            <a:r>
              <a:rPr sz="1600" b="1" spc="-5" dirty="0">
                <a:latin typeface="Arial"/>
                <a:cs typeface="Arial"/>
              </a:rPr>
              <a:t>tries to read operand before </a:t>
            </a:r>
            <a:r>
              <a:rPr sz="1600" b="1" spc="-20" dirty="0">
                <a:latin typeface="Arial"/>
                <a:cs typeface="Arial"/>
              </a:rPr>
              <a:t>Instr</a:t>
            </a:r>
            <a:r>
              <a:rPr sz="1350" b="1" spc="-30" baseline="-24691" dirty="0">
                <a:latin typeface="Arial"/>
                <a:cs typeface="Arial"/>
              </a:rPr>
              <a:t>I </a:t>
            </a:r>
            <a:r>
              <a:rPr sz="1600" b="1" dirty="0">
                <a:latin typeface="Arial"/>
                <a:cs typeface="Arial"/>
              </a:rPr>
              <a:t>writes</a:t>
            </a:r>
            <a:r>
              <a:rPr sz="1600" b="1" spc="-105" dirty="0">
                <a:latin typeface="Arial"/>
                <a:cs typeface="Arial"/>
              </a:rPr>
              <a:t> </a:t>
            </a:r>
            <a:r>
              <a:rPr sz="1600" b="1" spc="-5" dirty="0">
                <a:latin typeface="Arial"/>
                <a:cs typeface="Arial"/>
              </a:rPr>
              <a:t>it</a:t>
            </a:r>
            <a:endParaRPr sz="1600" dirty="0">
              <a:latin typeface="Arial"/>
              <a:cs typeface="Arial"/>
            </a:endParaRPr>
          </a:p>
        </p:txBody>
      </p:sp>
      <p:sp>
        <p:nvSpPr>
          <p:cNvPr id="5" name="object 5"/>
          <p:cNvSpPr txBox="1"/>
          <p:nvPr/>
        </p:nvSpPr>
        <p:spPr>
          <a:xfrm>
            <a:off x="3812540" y="3534409"/>
            <a:ext cx="9715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a:t>
            </a:r>
            <a:endParaRPr sz="1600">
              <a:latin typeface="Arial"/>
              <a:cs typeface="Arial"/>
            </a:endParaRPr>
          </a:p>
        </p:txBody>
      </p:sp>
      <p:sp>
        <p:nvSpPr>
          <p:cNvPr id="6" name="object 6"/>
          <p:cNvSpPr txBox="1"/>
          <p:nvPr/>
        </p:nvSpPr>
        <p:spPr>
          <a:xfrm>
            <a:off x="4097020" y="3545840"/>
            <a:ext cx="5916930" cy="487680"/>
          </a:xfrm>
          <a:prstGeom prst="rect">
            <a:avLst/>
          </a:prstGeom>
        </p:spPr>
        <p:txBody>
          <a:bodyPr vert="horz" wrap="square" lIns="0" tIns="41275" rIns="0" bIns="0" rtlCol="0">
            <a:spAutoFit/>
          </a:bodyPr>
          <a:lstStyle/>
          <a:p>
            <a:pPr marL="12700" marR="5080">
              <a:lnSpc>
                <a:spcPts val="1720"/>
              </a:lnSpc>
              <a:spcBef>
                <a:spcPts val="325"/>
              </a:spcBef>
            </a:pPr>
            <a:r>
              <a:rPr sz="1600" b="1" spc="-5" dirty="0">
                <a:latin typeface="Arial"/>
                <a:cs typeface="Arial"/>
              </a:rPr>
              <a:t>Caused by </a:t>
            </a:r>
            <a:r>
              <a:rPr sz="1600" b="1" dirty="0">
                <a:latin typeface="Arial"/>
                <a:cs typeface="Arial"/>
              </a:rPr>
              <a:t>a </a:t>
            </a:r>
            <a:r>
              <a:rPr sz="1600" b="1" spc="-5" dirty="0">
                <a:latin typeface="Arial"/>
                <a:cs typeface="Arial"/>
              </a:rPr>
              <a:t>“</a:t>
            </a:r>
            <a:r>
              <a:rPr sz="1600" b="1" spc="-5" dirty="0">
                <a:solidFill>
                  <a:srgbClr val="FB0027"/>
                </a:solidFill>
                <a:latin typeface="Arial"/>
                <a:cs typeface="Arial"/>
              </a:rPr>
              <a:t>Dependence</a:t>
            </a:r>
            <a:r>
              <a:rPr sz="1600" b="1" spc="-5" dirty="0">
                <a:latin typeface="Arial"/>
                <a:cs typeface="Arial"/>
              </a:rPr>
              <a:t>” (in </a:t>
            </a:r>
            <a:r>
              <a:rPr sz="1600" b="1" spc="-10" dirty="0">
                <a:latin typeface="Arial"/>
                <a:cs typeface="Arial"/>
              </a:rPr>
              <a:t>compiler nomenclature). </a:t>
            </a:r>
            <a:r>
              <a:rPr sz="1600" b="1" spc="-5" dirty="0">
                <a:latin typeface="Arial"/>
                <a:cs typeface="Arial"/>
              </a:rPr>
              <a:t>This  hazard results from an </a:t>
            </a:r>
            <a:r>
              <a:rPr sz="1600" b="1" spc="-10" dirty="0">
                <a:latin typeface="Arial"/>
                <a:cs typeface="Arial"/>
              </a:rPr>
              <a:t>actual </a:t>
            </a:r>
            <a:r>
              <a:rPr sz="1600" b="1" spc="-5" dirty="0">
                <a:latin typeface="Arial"/>
                <a:cs typeface="Arial"/>
              </a:rPr>
              <a:t>need for</a:t>
            </a:r>
            <a:r>
              <a:rPr sz="1600" b="1" spc="5" dirty="0">
                <a:latin typeface="Arial"/>
                <a:cs typeface="Arial"/>
              </a:rPr>
              <a:t> </a:t>
            </a:r>
            <a:r>
              <a:rPr sz="1600" b="1" spc="-10" dirty="0">
                <a:latin typeface="Arial"/>
                <a:cs typeface="Arial"/>
              </a:rPr>
              <a:t>communication.</a:t>
            </a:r>
            <a:endParaRPr sz="1600">
              <a:latin typeface="Arial"/>
              <a:cs typeface="Arial"/>
            </a:endParaRPr>
          </a:p>
        </p:txBody>
      </p:sp>
      <p:sp>
        <p:nvSpPr>
          <p:cNvPr id="7" name="object 7"/>
          <p:cNvSpPr txBox="1"/>
          <p:nvPr/>
        </p:nvSpPr>
        <p:spPr>
          <a:xfrm>
            <a:off x="1680210" y="990601"/>
            <a:ext cx="1906270" cy="819455"/>
          </a:xfrm>
          <a:prstGeom prst="rect">
            <a:avLst/>
          </a:prstGeom>
          <a:ln w="9344">
            <a:solidFill>
              <a:srgbClr val="000000"/>
            </a:solidFill>
          </a:ln>
        </p:spPr>
        <p:txBody>
          <a:bodyPr vert="horz" wrap="square" lIns="0" tIns="46990" rIns="0" bIns="0" rtlCol="0">
            <a:spAutoFit/>
          </a:bodyPr>
          <a:lstStyle/>
          <a:p>
            <a:pPr algn="ctr">
              <a:lnSpc>
                <a:spcPts val="1914"/>
              </a:lnSpc>
              <a:spcBef>
                <a:spcPts val="370"/>
              </a:spcBef>
            </a:pPr>
            <a:r>
              <a:rPr sz="1600" spc="-5" dirty="0">
                <a:latin typeface="Arial"/>
                <a:cs typeface="Arial"/>
              </a:rPr>
              <a:t>Execution Order</a:t>
            </a:r>
            <a:r>
              <a:rPr sz="1600" spc="-50" dirty="0">
                <a:latin typeface="Arial"/>
                <a:cs typeface="Arial"/>
              </a:rPr>
              <a:t> </a:t>
            </a:r>
            <a:r>
              <a:rPr sz="1600" dirty="0">
                <a:latin typeface="Arial"/>
                <a:cs typeface="Arial"/>
              </a:rPr>
              <a:t>is:</a:t>
            </a:r>
            <a:endParaRPr sz="1600">
              <a:latin typeface="Arial"/>
              <a:cs typeface="Arial"/>
            </a:endParaRPr>
          </a:p>
          <a:p>
            <a:pPr algn="ctr">
              <a:lnSpc>
                <a:spcPts val="1914"/>
              </a:lnSpc>
            </a:pPr>
            <a:r>
              <a:rPr sz="1600" b="1" spc="-5" dirty="0">
                <a:latin typeface="Arial"/>
                <a:cs typeface="Arial"/>
              </a:rPr>
              <a:t>Instr</a:t>
            </a:r>
            <a:r>
              <a:rPr sz="1350" b="1" spc="-7" baseline="-24691" dirty="0">
                <a:latin typeface="Arial"/>
                <a:cs typeface="Arial"/>
              </a:rPr>
              <a:t>I</a:t>
            </a:r>
            <a:endParaRPr sz="1350" baseline="-24691">
              <a:latin typeface="Arial"/>
              <a:cs typeface="Arial"/>
            </a:endParaRPr>
          </a:p>
          <a:p>
            <a:pPr algn="ctr">
              <a:spcBef>
                <a:spcPts val="260"/>
              </a:spcBef>
            </a:pPr>
            <a:r>
              <a:rPr sz="1600" b="1" spc="-5" dirty="0">
                <a:latin typeface="Arial"/>
                <a:cs typeface="Arial"/>
              </a:rPr>
              <a:t>Instr</a:t>
            </a:r>
            <a:r>
              <a:rPr sz="1350" b="1" spc="-7" baseline="-24691" dirty="0">
                <a:latin typeface="Arial"/>
                <a:cs typeface="Arial"/>
              </a:rPr>
              <a:t>J</a:t>
            </a:r>
            <a:endParaRPr sz="1350" baseline="-24691">
              <a:latin typeface="Arial"/>
              <a:cs typeface="Arial"/>
            </a:endParaRPr>
          </a:p>
        </p:txBody>
      </p:sp>
      <p:graphicFrame>
        <p:nvGraphicFramePr>
          <p:cNvPr id="8" name="object 8"/>
          <p:cNvGraphicFramePr>
            <a:graphicFrameLocks noGrp="1"/>
          </p:cNvGraphicFramePr>
          <p:nvPr/>
        </p:nvGraphicFramePr>
        <p:xfrm>
          <a:off x="5087621" y="1924298"/>
          <a:ext cx="2806699" cy="711040"/>
        </p:xfrm>
        <a:graphic>
          <a:graphicData uri="http://schemas.openxmlformats.org/drawingml/2006/table">
            <a:tbl>
              <a:tblPr firstRow="1" bandRow="1">
                <a:tableStyleId>{2D5ABB26-0587-4C30-8999-92F81FD0307C}</a:tableStyleId>
              </a:tblPr>
              <a:tblGrid>
                <a:gridCol w="488950">
                  <a:extLst>
                    <a:ext uri="{9D8B030D-6E8A-4147-A177-3AD203B41FA5}">
                      <a16:colId xmlns:a16="http://schemas.microsoft.com/office/drawing/2014/main" val="20000"/>
                    </a:ext>
                  </a:extLst>
                </a:gridCol>
                <a:gridCol w="731519">
                  <a:extLst>
                    <a:ext uri="{9D8B030D-6E8A-4147-A177-3AD203B41FA5}">
                      <a16:colId xmlns:a16="http://schemas.microsoft.com/office/drawing/2014/main" val="20001"/>
                    </a:ext>
                  </a:extLst>
                </a:gridCol>
                <a:gridCol w="1586230">
                  <a:extLst>
                    <a:ext uri="{9D8B030D-6E8A-4147-A177-3AD203B41FA5}">
                      <a16:colId xmlns:a16="http://schemas.microsoft.com/office/drawing/2014/main" val="20002"/>
                    </a:ext>
                  </a:extLst>
                </a:gridCol>
              </a:tblGrid>
              <a:tr h="355520">
                <a:tc>
                  <a:txBody>
                    <a:bodyPr/>
                    <a:lstStyle/>
                    <a:p>
                      <a:pPr marL="31750">
                        <a:lnSpc>
                          <a:spcPts val="2480"/>
                        </a:lnSpc>
                      </a:pPr>
                      <a:r>
                        <a:rPr sz="2400" b="1" spc="-5" dirty="0">
                          <a:latin typeface="Courier New"/>
                          <a:cs typeface="Courier New"/>
                        </a:rPr>
                        <a:t>I:</a:t>
                      </a:r>
                      <a:endParaRPr sz="2400">
                        <a:latin typeface="Courier New"/>
                        <a:cs typeface="Courier New"/>
                      </a:endParaRPr>
                    </a:p>
                  </a:txBody>
                  <a:tcPr marL="0" marR="0" marT="0" marB="0"/>
                </a:tc>
                <a:tc>
                  <a:txBody>
                    <a:bodyPr/>
                    <a:lstStyle/>
                    <a:p>
                      <a:pPr algn="ctr">
                        <a:lnSpc>
                          <a:spcPts val="2480"/>
                        </a:lnSpc>
                      </a:pPr>
                      <a:r>
                        <a:rPr sz="2400" b="1" spc="-5" dirty="0">
                          <a:latin typeface="Courier New"/>
                          <a:cs typeface="Courier New"/>
                        </a:rPr>
                        <a:t>add</a:t>
                      </a:r>
                      <a:endParaRPr sz="2400">
                        <a:latin typeface="Courier New"/>
                        <a:cs typeface="Courier New"/>
                      </a:endParaRPr>
                    </a:p>
                  </a:txBody>
                  <a:tcPr marL="0" marR="0" marT="0" marB="0"/>
                </a:tc>
                <a:tc>
                  <a:txBody>
                    <a:bodyPr/>
                    <a:lstStyle/>
                    <a:p>
                      <a:pPr marR="24130" algn="r">
                        <a:lnSpc>
                          <a:spcPts val="2480"/>
                        </a:lnSpc>
                      </a:pPr>
                      <a:r>
                        <a:rPr sz="2400" b="1" spc="-5" dirty="0">
                          <a:solidFill>
                            <a:srgbClr val="FB0027"/>
                          </a:solidFill>
                          <a:latin typeface="Courier New"/>
                          <a:cs typeface="Courier New"/>
                        </a:rPr>
                        <a:t>r1</a:t>
                      </a:r>
                      <a:r>
                        <a:rPr sz="2400" b="1" spc="-5" dirty="0">
                          <a:latin typeface="Courier New"/>
                          <a:cs typeface="Courier New"/>
                        </a:rPr>
                        <a:t>,r2,r3</a:t>
                      </a:r>
                      <a:endParaRPr sz="2400">
                        <a:latin typeface="Courier New"/>
                        <a:cs typeface="Courier New"/>
                      </a:endParaRPr>
                    </a:p>
                  </a:txBody>
                  <a:tcPr marL="0" marR="0" marT="0" marB="0"/>
                </a:tc>
                <a:extLst>
                  <a:ext uri="{0D108BD9-81ED-4DB2-BD59-A6C34878D82A}">
                    <a16:rowId xmlns:a16="http://schemas.microsoft.com/office/drawing/2014/main" val="10000"/>
                  </a:ext>
                </a:extLst>
              </a:tr>
              <a:tr h="355520">
                <a:tc>
                  <a:txBody>
                    <a:bodyPr/>
                    <a:lstStyle/>
                    <a:p>
                      <a:pPr marL="31750">
                        <a:lnSpc>
                          <a:spcPts val="2560"/>
                        </a:lnSpc>
                      </a:pPr>
                      <a:r>
                        <a:rPr sz="2400" b="1" spc="-5" dirty="0">
                          <a:latin typeface="Courier New"/>
                          <a:cs typeface="Courier New"/>
                        </a:rPr>
                        <a:t>J:</a:t>
                      </a:r>
                      <a:endParaRPr sz="2400">
                        <a:latin typeface="Courier New"/>
                        <a:cs typeface="Courier New"/>
                      </a:endParaRPr>
                    </a:p>
                  </a:txBody>
                  <a:tcPr marL="0" marR="0" marT="0" marB="0"/>
                </a:tc>
                <a:tc>
                  <a:txBody>
                    <a:bodyPr/>
                    <a:lstStyle/>
                    <a:p>
                      <a:pPr algn="ctr">
                        <a:lnSpc>
                          <a:spcPts val="2560"/>
                        </a:lnSpc>
                      </a:pPr>
                      <a:r>
                        <a:rPr sz="2400" b="1" spc="-5" dirty="0">
                          <a:latin typeface="Courier New"/>
                          <a:cs typeface="Courier New"/>
                        </a:rPr>
                        <a:t>sub</a:t>
                      </a:r>
                      <a:endParaRPr sz="2400">
                        <a:latin typeface="Courier New"/>
                        <a:cs typeface="Courier New"/>
                      </a:endParaRPr>
                    </a:p>
                  </a:txBody>
                  <a:tcPr marL="0" marR="0" marT="0" marB="0"/>
                </a:tc>
                <a:tc>
                  <a:txBody>
                    <a:bodyPr/>
                    <a:lstStyle/>
                    <a:p>
                      <a:pPr marR="24130" algn="r">
                        <a:lnSpc>
                          <a:spcPts val="2560"/>
                        </a:lnSpc>
                      </a:pPr>
                      <a:r>
                        <a:rPr sz="2400" b="1" spc="-5" dirty="0">
                          <a:latin typeface="Courier New"/>
                          <a:cs typeface="Courier New"/>
                        </a:rPr>
                        <a:t>r4</a:t>
                      </a:r>
                      <a:r>
                        <a:rPr sz="2400" b="1" dirty="0">
                          <a:latin typeface="Courier New"/>
                          <a:cs typeface="Courier New"/>
                        </a:rPr>
                        <a:t>,</a:t>
                      </a:r>
                      <a:r>
                        <a:rPr sz="2400" b="1" spc="-5" dirty="0">
                          <a:solidFill>
                            <a:srgbClr val="FB0027"/>
                          </a:solidFill>
                          <a:latin typeface="Courier New"/>
                          <a:cs typeface="Courier New"/>
                        </a:rPr>
                        <a:t>r1</a:t>
                      </a:r>
                      <a:r>
                        <a:rPr sz="2400" b="1" spc="-5" dirty="0">
                          <a:latin typeface="Courier New"/>
                          <a:cs typeface="Courier New"/>
                        </a:rPr>
                        <a:t>,r3</a:t>
                      </a:r>
                      <a:endParaRPr sz="2400">
                        <a:latin typeface="Courier New"/>
                        <a:cs typeface="Courier New"/>
                      </a:endParaRPr>
                    </a:p>
                  </a:txBody>
                  <a:tcPr marL="0" marR="0" marT="0" marB="0"/>
                </a:tc>
                <a:extLst>
                  <a:ext uri="{0D108BD9-81ED-4DB2-BD59-A6C34878D82A}">
                    <a16:rowId xmlns:a16="http://schemas.microsoft.com/office/drawing/2014/main" val="10001"/>
                  </a:ext>
                </a:extLst>
              </a:tr>
            </a:tbl>
          </a:graphicData>
        </a:graphic>
      </p:graphicFrame>
      <p:grpSp>
        <p:nvGrpSpPr>
          <p:cNvPr id="9" name="object 9"/>
          <p:cNvGrpSpPr/>
          <p:nvPr/>
        </p:nvGrpSpPr>
        <p:grpSpPr>
          <a:xfrm>
            <a:off x="4558029" y="1967229"/>
            <a:ext cx="482600" cy="513080"/>
            <a:chOff x="3034029" y="1967229"/>
            <a:chExt cx="482600" cy="513080"/>
          </a:xfrm>
        </p:grpSpPr>
        <p:sp>
          <p:nvSpPr>
            <p:cNvPr id="10" name="object 10"/>
            <p:cNvSpPr/>
            <p:nvPr/>
          </p:nvSpPr>
          <p:spPr>
            <a:xfrm>
              <a:off x="3047999" y="1981199"/>
              <a:ext cx="452120" cy="457200"/>
            </a:xfrm>
            <a:custGeom>
              <a:avLst/>
              <a:gdLst/>
              <a:ahLst/>
              <a:cxnLst/>
              <a:rect l="l" t="t" r="r" b="b"/>
              <a:pathLst>
                <a:path w="452120" h="457200">
                  <a:moveTo>
                    <a:pt x="388620" y="457200"/>
                  </a:moveTo>
                  <a:lnTo>
                    <a:pt x="330619" y="452992"/>
                  </a:lnTo>
                  <a:lnTo>
                    <a:pt x="275453" y="444696"/>
                  </a:lnTo>
                  <a:lnTo>
                    <a:pt x="223687" y="432570"/>
                  </a:lnTo>
                  <a:lnTo>
                    <a:pt x="175889" y="416872"/>
                  </a:lnTo>
                  <a:lnTo>
                    <a:pt x="132625" y="397860"/>
                  </a:lnTo>
                  <a:lnTo>
                    <a:pt x="94462" y="375790"/>
                  </a:lnTo>
                  <a:lnTo>
                    <a:pt x="61967" y="350920"/>
                  </a:lnTo>
                  <a:lnTo>
                    <a:pt x="16247" y="293813"/>
                  </a:lnTo>
                  <a:lnTo>
                    <a:pt x="0" y="228600"/>
                  </a:lnTo>
                  <a:lnTo>
                    <a:pt x="4460" y="194650"/>
                  </a:lnTo>
                  <a:lnTo>
                    <a:pt x="38257" y="131904"/>
                  </a:lnTo>
                  <a:lnTo>
                    <a:pt x="66333" y="103794"/>
                  </a:lnTo>
                  <a:lnTo>
                    <a:pt x="101022" y="78318"/>
                  </a:lnTo>
                  <a:lnTo>
                    <a:pt x="141694" y="55818"/>
                  </a:lnTo>
                  <a:lnTo>
                    <a:pt x="187718" y="36640"/>
                  </a:lnTo>
                  <a:lnTo>
                    <a:pt x="238466" y="21125"/>
                  </a:lnTo>
                  <a:lnTo>
                    <a:pt x="293307" y="9618"/>
                  </a:lnTo>
                  <a:lnTo>
                    <a:pt x="351611" y="2461"/>
                  </a:lnTo>
                  <a:lnTo>
                    <a:pt x="412750" y="0"/>
                  </a:lnTo>
                  <a:lnTo>
                    <a:pt x="422294" y="0"/>
                  </a:lnTo>
                  <a:lnTo>
                    <a:pt x="431958" y="0"/>
                  </a:lnTo>
                  <a:lnTo>
                    <a:pt x="441860" y="0"/>
                  </a:lnTo>
                  <a:lnTo>
                    <a:pt x="452120" y="0"/>
                  </a:lnTo>
                </a:path>
              </a:pathLst>
            </a:custGeom>
            <a:ln w="27940">
              <a:solidFill>
                <a:srgbClr val="000000"/>
              </a:solidFill>
            </a:ln>
          </p:spPr>
          <p:txBody>
            <a:bodyPr wrap="square" lIns="0" tIns="0" rIns="0" bIns="0" rtlCol="0"/>
            <a:lstStyle/>
            <a:p>
              <a:endParaRPr/>
            </a:p>
          </p:txBody>
        </p:sp>
        <p:sp>
          <p:nvSpPr>
            <p:cNvPr id="11" name="object 11"/>
            <p:cNvSpPr/>
            <p:nvPr/>
          </p:nvSpPr>
          <p:spPr>
            <a:xfrm>
              <a:off x="3430269" y="2395219"/>
              <a:ext cx="86360" cy="85090"/>
            </a:xfrm>
            <a:custGeom>
              <a:avLst/>
              <a:gdLst/>
              <a:ahLst/>
              <a:cxnLst/>
              <a:rect l="l" t="t" r="r" b="b"/>
              <a:pathLst>
                <a:path w="86360" h="85089">
                  <a:moveTo>
                    <a:pt x="0" y="0"/>
                  </a:moveTo>
                  <a:lnTo>
                    <a:pt x="1269" y="85089"/>
                  </a:lnTo>
                  <a:lnTo>
                    <a:pt x="86359" y="40639"/>
                  </a:lnTo>
                  <a:lnTo>
                    <a:pt x="0"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15663148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8860" y="-96780"/>
            <a:ext cx="2437765" cy="1367041"/>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Data</a:t>
            </a:r>
            <a:r>
              <a:rPr spc="-80" dirty="0">
                <a:solidFill>
                  <a:srgbClr val="0136BB"/>
                </a:solidFill>
              </a:rPr>
              <a:t> </a:t>
            </a:r>
            <a:r>
              <a:rPr spc="-5" dirty="0">
                <a:solidFill>
                  <a:srgbClr val="0136BB"/>
                </a:solidFill>
              </a:rPr>
              <a:t>Hazards</a:t>
            </a:r>
          </a:p>
        </p:txBody>
      </p:sp>
      <p:sp>
        <p:nvSpPr>
          <p:cNvPr id="3" name="object 3"/>
          <p:cNvSpPr txBox="1"/>
          <p:nvPr/>
        </p:nvSpPr>
        <p:spPr>
          <a:xfrm>
            <a:off x="3812539" y="891540"/>
            <a:ext cx="2570480" cy="299720"/>
          </a:xfrm>
          <a:prstGeom prst="rect">
            <a:avLst/>
          </a:prstGeom>
        </p:spPr>
        <p:txBody>
          <a:bodyPr vert="horz" wrap="square" lIns="0" tIns="12700" rIns="0" bIns="0" rtlCol="0">
            <a:spAutoFit/>
          </a:bodyPr>
          <a:lstStyle/>
          <a:p>
            <a:pPr marL="12700">
              <a:spcBef>
                <a:spcPts val="100"/>
              </a:spcBef>
            </a:pPr>
            <a:r>
              <a:rPr b="1" dirty="0">
                <a:solidFill>
                  <a:srgbClr val="FF3300"/>
                </a:solidFill>
                <a:latin typeface="Arial"/>
                <a:cs typeface="Arial"/>
              </a:rPr>
              <a:t>Write </a:t>
            </a:r>
            <a:r>
              <a:rPr b="1" spc="-15" dirty="0">
                <a:solidFill>
                  <a:srgbClr val="FF3300"/>
                </a:solidFill>
                <a:latin typeface="Arial"/>
                <a:cs typeface="Arial"/>
              </a:rPr>
              <a:t>After </a:t>
            </a:r>
            <a:r>
              <a:rPr b="1" spc="-5" dirty="0">
                <a:solidFill>
                  <a:srgbClr val="FF3300"/>
                </a:solidFill>
                <a:latin typeface="Arial"/>
                <a:cs typeface="Arial"/>
              </a:rPr>
              <a:t>Read</a:t>
            </a:r>
            <a:r>
              <a:rPr b="1" spc="-65" dirty="0">
                <a:solidFill>
                  <a:srgbClr val="FF3300"/>
                </a:solidFill>
                <a:latin typeface="Arial"/>
                <a:cs typeface="Arial"/>
              </a:rPr>
              <a:t> </a:t>
            </a:r>
            <a:r>
              <a:rPr b="1" spc="-5" dirty="0">
                <a:solidFill>
                  <a:srgbClr val="FF3300"/>
                </a:solidFill>
                <a:latin typeface="Arial"/>
                <a:cs typeface="Arial"/>
              </a:rPr>
              <a:t>(WAR</a:t>
            </a:r>
            <a:r>
              <a:rPr b="1" spc="-5" dirty="0">
                <a:solidFill>
                  <a:srgbClr val="FB0027"/>
                </a:solidFill>
                <a:latin typeface="Arial"/>
                <a:cs typeface="Arial"/>
              </a:rPr>
              <a:t>)</a:t>
            </a:r>
            <a:endParaRPr>
              <a:latin typeface="Arial"/>
              <a:cs typeface="Arial"/>
            </a:endParaRPr>
          </a:p>
        </p:txBody>
      </p:sp>
      <p:sp>
        <p:nvSpPr>
          <p:cNvPr id="4" name="object 4"/>
          <p:cNvSpPr txBox="1"/>
          <p:nvPr/>
        </p:nvSpPr>
        <p:spPr>
          <a:xfrm>
            <a:off x="3774440" y="1340577"/>
            <a:ext cx="4562475" cy="605155"/>
          </a:xfrm>
          <a:prstGeom prst="rect">
            <a:avLst/>
          </a:prstGeom>
        </p:spPr>
        <p:txBody>
          <a:bodyPr vert="horz" wrap="square" lIns="0" tIns="78105" rIns="0" bIns="0" rtlCol="0">
            <a:spAutoFit/>
          </a:bodyPr>
          <a:lstStyle/>
          <a:p>
            <a:pPr marL="50800">
              <a:spcBef>
                <a:spcPts val="615"/>
              </a:spcBef>
            </a:pPr>
            <a:r>
              <a:rPr sz="1600" b="1" spc="-40" dirty="0">
                <a:latin typeface="Arial"/>
                <a:cs typeface="Arial"/>
              </a:rPr>
              <a:t>Instr</a:t>
            </a:r>
            <a:r>
              <a:rPr sz="1350" b="1" spc="-60" baseline="-24691" dirty="0">
                <a:latin typeface="Arial"/>
                <a:cs typeface="Arial"/>
              </a:rPr>
              <a:t>J </a:t>
            </a:r>
            <a:r>
              <a:rPr sz="1600" b="1" spc="-5" dirty="0">
                <a:latin typeface="Arial"/>
                <a:cs typeface="Arial"/>
              </a:rPr>
              <a:t>tries to </a:t>
            </a:r>
            <a:r>
              <a:rPr sz="1600" b="1" dirty="0">
                <a:latin typeface="Arial"/>
                <a:cs typeface="Arial"/>
              </a:rPr>
              <a:t>write </a:t>
            </a:r>
            <a:r>
              <a:rPr sz="1600" b="1" spc="-10" dirty="0">
                <a:latin typeface="Arial"/>
                <a:cs typeface="Arial"/>
              </a:rPr>
              <a:t>operand </a:t>
            </a:r>
            <a:r>
              <a:rPr sz="1600" b="1" i="1" u="sng" spc="-10" dirty="0">
                <a:uFill>
                  <a:solidFill>
                    <a:srgbClr val="000000"/>
                  </a:solidFill>
                </a:uFill>
                <a:latin typeface="Arial"/>
                <a:cs typeface="Arial"/>
              </a:rPr>
              <a:t>before</a:t>
            </a:r>
            <a:r>
              <a:rPr sz="1600" b="1" i="1" spc="-10" dirty="0">
                <a:latin typeface="Arial"/>
                <a:cs typeface="Arial"/>
              </a:rPr>
              <a:t> </a:t>
            </a:r>
            <a:r>
              <a:rPr sz="1600" b="1" spc="-25" dirty="0">
                <a:latin typeface="Arial"/>
                <a:cs typeface="Arial"/>
              </a:rPr>
              <a:t>Instr</a:t>
            </a:r>
            <a:r>
              <a:rPr sz="1350" b="1" spc="-37" baseline="-24691" dirty="0">
                <a:latin typeface="Arial"/>
                <a:cs typeface="Arial"/>
              </a:rPr>
              <a:t>I </a:t>
            </a:r>
            <a:r>
              <a:rPr sz="1600" b="1" spc="-5" dirty="0">
                <a:latin typeface="Arial"/>
                <a:cs typeface="Arial"/>
              </a:rPr>
              <a:t>reads</a:t>
            </a:r>
            <a:r>
              <a:rPr sz="1600" b="1" spc="-15" dirty="0">
                <a:latin typeface="Arial"/>
                <a:cs typeface="Arial"/>
              </a:rPr>
              <a:t> </a:t>
            </a:r>
            <a:r>
              <a:rPr sz="1600" b="1" dirty="0">
                <a:latin typeface="Arial"/>
                <a:cs typeface="Arial"/>
              </a:rPr>
              <a:t>i</a:t>
            </a:r>
            <a:endParaRPr sz="1600">
              <a:latin typeface="Arial"/>
              <a:cs typeface="Arial"/>
            </a:endParaRPr>
          </a:p>
          <a:p>
            <a:pPr marL="508000">
              <a:spcBef>
                <a:spcPts val="450"/>
              </a:spcBef>
              <a:tabLst>
                <a:tab pos="735965" algn="l"/>
              </a:tabLst>
            </a:pPr>
            <a:r>
              <a:rPr sz="2100" baseline="3968" dirty="0">
                <a:latin typeface="Arial"/>
                <a:cs typeface="Arial"/>
              </a:rPr>
              <a:t>–	</a:t>
            </a:r>
            <a:r>
              <a:rPr sz="1400" b="1" spc="-5" dirty="0">
                <a:latin typeface="Arial"/>
                <a:cs typeface="Arial"/>
              </a:rPr>
              <a:t>Gets </a:t>
            </a:r>
            <a:r>
              <a:rPr sz="1400" b="1" spc="5" dirty="0">
                <a:latin typeface="Arial"/>
                <a:cs typeface="Arial"/>
              </a:rPr>
              <a:t>wrong</a:t>
            </a:r>
            <a:r>
              <a:rPr sz="1400" b="1" spc="-15" dirty="0">
                <a:latin typeface="Arial"/>
                <a:cs typeface="Arial"/>
              </a:rPr>
              <a:t> </a:t>
            </a:r>
            <a:r>
              <a:rPr sz="1400" b="1" spc="-5" dirty="0">
                <a:latin typeface="Arial"/>
                <a:cs typeface="Arial"/>
              </a:rPr>
              <a:t>operand</a:t>
            </a:r>
            <a:endParaRPr sz="1400">
              <a:latin typeface="Arial"/>
              <a:cs typeface="Arial"/>
            </a:endParaRPr>
          </a:p>
        </p:txBody>
      </p:sp>
      <p:sp>
        <p:nvSpPr>
          <p:cNvPr id="5" name="object 5"/>
          <p:cNvSpPr txBox="1"/>
          <p:nvPr/>
        </p:nvSpPr>
        <p:spPr>
          <a:xfrm>
            <a:off x="4269739" y="3703320"/>
            <a:ext cx="124460" cy="228268"/>
          </a:xfrm>
          <a:prstGeom prst="rect">
            <a:avLst/>
          </a:prstGeom>
        </p:spPr>
        <p:txBody>
          <a:bodyPr vert="horz" wrap="square" lIns="0" tIns="12700" rIns="0" bIns="0" rtlCol="0">
            <a:spAutoFit/>
          </a:bodyPr>
          <a:lstStyle/>
          <a:p>
            <a:pPr marL="12700">
              <a:spcBef>
                <a:spcPts val="100"/>
              </a:spcBef>
            </a:pPr>
            <a:r>
              <a:rPr sz="1400" dirty="0">
                <a:latin typeface="Arial"/>
                <a:cs typeface="Arial"/>
              </a:rPr>
              <a:t>–</a:t>
            </a:r>
            <a:endParaRPr sz="1400">
              <a:latin typeface="Arial"/>
              <a:cs typeface="Arial"/>
            </a:endParaRPr>
          </a:p>
        </p:txBody>
      </p:sp>
      <p:sp>
        <p:nvSpPr>
          <p:cNvPr id="6" name="object 6"/>
          <p:cNvSpPr txBox="1"/>
          <p:nvPr/>
        </p:nvSpPr>
        <p:spPr>
          <a:xfrm>
            <a:off x="4498340" y="3712209"/>
            <a:ext cx="4196715" cy="408940"/>
          </a:xfrm>
          <a:prstGeom prst="rect">
            <a:avLst/>
          </a:prstGeom>
        </p:spPr>
        <p:txBody>
          <a:bodyPr vert="horz" wrap="square" lIns="0" tIns="55879" rIns="0" bIns="0" rtlCol="0">
            <a:spAutoFit/>
          </a:bodyPr>
          <a:lstStyle/>
          <a:p>
            <a:pPr marL="12700" marR="5080">
              <a:lnSpc>
                <a:spcPct val="79800"/>
              </a:lnSpc>
              <a:spcBef>
                <a:spcPts val="439"/>
              </a:spcBef>
            </a:pPr>
            <a:r>
              <a:rPr sz="1400" b="1" dirty="0">
                <a:latin typeface="Arial"/>
                <a:cs typeface="Arial"/>
              </a:rPr>
              <a:t>Called </a:t>
            </a:r>
            <a:r>
              <a:rPr sz="1400" b="1" spc="-5" dirty="0">
                <a:latin typeface="Arial"/>
                <a:cs typeface="Arial"/>
              </a:rPr>
              <a:t>an “</a:t>
            </a:r>
            <a:r>
              <a:rPr sz="1400" b="1" spc="-5" dirty="0">
                <a:solidFill>
                  <a:srgbClr val="FB0027"/>
                </a:solidFill>
                <a:latin typeface="Arial"/>
                <a:cs typeface="Arial"/>
              </a:rPr>
              <a:t>anti-dependence</a:t>
            </a:r>
            <a:r>
              <a:rPr sz="1400" b="1" spc="-5" dirty="0">
                <a:latin typeface="Arial"/>
                <a:cs typeface="Arial"/>
              </a:rPr>
              <a:t>” by compiler </a:t>
            </a:r>
            <a:r>
              <a:rPr sz="1400" b="1" dirty="0">
                <a:latin typeface="Arial"/>
                <a:cs typeface="Arial"/>
              </a:rPr>
              <a:t>writers.  </a:t>
            </a:r>
            <a:r>
              <a:rPr sz="1400" b="1" spc="-5" dirty="0">
                <a:latin typeface="Arial"/>
                <a:cs typeface="Arial"/>
              </a:rPr>
              <a:t>This results from reuse of the name</a:t>
            </a:r>
            <a:r>
              <a:rPr sz="1400" b="1" spc="25" dirty="0">
                <a:latin typeface="Arial"/>
                <a:cs typeface="Arial"/>
              </a:rPr>
              <a:t> </a:t>
            </a:r>
            <a:r>
              <a:rPr sz="1400" b="1" spc="10" dirty="0">
                <a:latin typeface="Arial"/>
                <a:cs typeface="Arial"/>
              </a:rPr>
              <a:t>“</a:t>
            </a:r>
            <a:r>
              <a:rPr sz="1400" b="1" spc="10" dirty="0">
                <a:solidFill>
                  <a:srgbClr val="FB0027"/>
                </a:solidFill>
                <a:latin typeface="Arial"/>
                <a:cs typeface="Arial"/>
              </a:rPr>
              <a:t>r1</a:t>
            </a:r>
            <a:r>
              <a:rPr sz="1400" b="1" spc="10" dirty="0">
                <a:latin typeface="Arial"/>
                <a:cs typeface="Arial"/>
              </a:rPr>
              <a:t>”.</a:t>
            </a:r>
            <a:endParaRPr sz="1400">
              <a:latin typeface="Arial"/>
              <a:cs typeface="Arial"/>
            </a:endParaRPr>
          </a:p>
        </p:txBody>
      </p:sp>
      <p:sp>
        <p:nvSpPr>
          <p:cNvPr id="7" name="object 7"/>
          <p:cNvSpPr txBox="1"/>
          <p:nvPr/>
        </p:nvSpPr>
        <p:spPr>
          <a:xfrm>
            <a:off x="3812539" y="4292600"/>
            <a:ext cx="4889500" cy="269240"/>
          </a:xfrm>
          <a:prstGeom prst="rect">
            <a:avLst/>
          </a:prstGeom>
        </p:spPr>
        <p:txBody>
          <a:bodyPr vert="horz" wrap="square" lIns="0" tIns="12700" rIns="0" bIns="0" rtlCol="0">
            <a:spAutoFit/>
          </a:bodyPr>
          <a:lstStyle/>
          <a:p>
            <a:pPr marL="297180" indent="-284480">
              <a:spcBef>
                <a:spcPts val="100"/>
              </a:spcBef>
              <a:buFont typeface="Arial"/>
              <a:buChar char="•"/>
              <a:tabLst>
                <a:tab pos="296545" algn="l"/>
                <a:tab pos="297180" algn="l"/>
              </a:tabLst>
            </a:pPr>
            <a:r>
              <a:rPr sz="1600" b="1" spc="-5" dirty="0">
                <a:latin typeface="Arial"/>
                <a:cs typeface="Arial"/>
              </a:rPr>
              <a:t>Can’t </a:t>
            </a:r>
            <a:r>
              <a:rPr sz="1600" b="1" spc="-10" dirty="0">
                <a:latin typeface="Arial"/>
                <a:cs typeface="Arial"/>
              </a:rPr>
              <a:t>happen </a:t>
            </a:r>
            <a:r>
              <a:rPr sz="1600" b="1" dirty="0">
                <a:latin typeface="Arial"/>
                <a:cs typeface="Arial"/>
              </a:rPr>
              <a:t>in </a:t>
            </a:r>
            <a:r>
              <a:rPr sz="1600" b="1" spc="-5" dirty="0">
                <a:latin typeface="Arial"/>
                <a:cs typeface="Arial"/>
              </a:rPr>
              <a:t>MIPS </a:t>
            </a:r>
            <a:r>
              <a:rPr sz="1600" b="1" dirty="0">
                <a:latin typeface="Arial"/>
                <a:cs typeface="Arial"/>
              </a:rPr>
              <a:t>5 </a:t>
            </a:r>
            <a:r>
              <a:rPr sz="1600" b="1" spc="-10" dirty="0">
                <a:latin typeface="Arial"/>
                <a:cs typeface="Arial"/>
              </a:rPr>
              <a:t>stage </a:t>
            </a:r>
            <a:r>
              <a:rPr sz="1600" b="1" spc="-5" dirty="0">
                <a:latin typeface="Arial"/>
                <a:cs typeface="Arial"/>
              </a:rPr>
              <a:t>pipeline</a:t>
            </a:r>
            <a:r>
              <a:rPr sz="1600" b="1" spc="-25" dirty="0">
                <a:latin typeface="Arial"/>
                <a:cs typeface="Arial"/>
              </a:rPr>
              <a:t> </a:t>
            </a:r>
            <a:r>
              <a:rPr sz="1600" b="1" spc="-10" dirty="0">
                <a:latin typeface="Arial"/>
                <a:cs typeface="Arial"/>
              </a:rPr>
              <a:t>because:</a:t>
            </a:r>
            <a:endParaRPr sz="1600">
              <a:latin typeface="Arial"/>
              <a:cs typeface="Arial"/>
            </a:endParaRPr>
          </a:p>
        </p:txBody>
      </p:sp>
      <p:sp>
        <p:nvSpPr>
          <p:cNvPr id="8" name="object 8"/>
          <p:cNvSpPr txBox="1"/>
          <p:nvPr/>
        </p:nvSpPr>
        <p:spPr>
          <a:xfrm>
            <a:off x="4269739" y="4526279"/>
            <a:ext cx="124460" cy="736600"/>
          </a:xfrm>
          <a:prstGeom prst="rect">
            <a:avLst/>
          </a:prstGeom>
        </p:spPr>
        <p:txBody>
          <a:bodyPr vert="horz" wrap="square" lIns="0" tIns="36830" rIns="0" bIns="0" rtlCol="0">
            <a:spAutoFit/>
          </a:bodyPr>
          <a:lstStyle/>
          <a:p>
            <a:pPr marL="12700">
              <a:spcBef>
                <a:spcPts val="290"/>
              </a:spcBef>
            </a:pPr>
            <a:r>
              <a:rPr sz="1400" dirty="0">
                <a:latin typeface="Arial"/>
                <a:cs typeface="Arial"/>
              </a:rPr>
              <a:t>–</a:t>
            </a:r>
            <a:endParaRPr sz="1400">
              <a:latin typeface="Arial"/>
              <a:cs typeface="Arial"/>
            </a:endParaRPr>
          </a:p>
          <a:p>
            <a:pPr marL="12700">
              <a:spcBef>
                <a:spcPts val="190"/>
              </a:spcBef>
            </a:pPr>
            <a:r>
              <a:rPr sz="1400" dirty="0">
                <a:latin typeface="Arial"/>
                <a:cs typeface="Arial"/>
              </a:rPr>
              <a:t>–</a:t>
            </a:r>
            <a:endParaRPr sz="1400">
              <a:latin typeface="Arial"/>
              <a:cs typeface="Arial"/>
            </a:endParaRPr>
          </a:p>
          <a:p>
            <a:pPr marL="12700">
              <a:spcBef>
                <a:spcPts val="180"/>
              </a:spcBef>
            </a:pPr>
            <a:r>
              <a:rPr sz="1400" dirty="0">
                <a:latin typeface="Arial"/>
                <a:cs typeface="Arial"/>
              </a:rPr>
              <a:t>–</a:t>
            </a:r>
            <a:endParaRPr sz="1400">
              <a:latin typeface="Arial"/>
              <a:cs typeface="Arial"/>
            </a:endParaRPr>
          </a:p>
        </p:txBody>
      </p:sp>
      <p:sp>
        <p:nvSpPr>
          <p:cNvPr id="9" name="object 9"/>
          <p:cNvSpPr txBox="1"/>
          <p:nvPr/>
        </p:nvSpPr>
        <p:spPr>
          <a:xfrm>
            <a:off x="4547871" y="4537710"/>
            <a:ext cx="2902585" cy="735330"/>
          </a:xfrm>
          <a:prstGeom prst="rect">
            <a:avLst/>
          </a:prstGeom>
        </p:spPr>
        <p:txBody>
          <a:bodyPr vert="horz" wrap="square" lIns="0" tIns="12065" rIns="0" bIns="0" rtlCol="0">
            <a:spAutoFit/>
          </a:bodyPr>
          <a:lstStyle/>
          <a:p>
            <a:pPr marL="12700" marR="5080">
              <a:lnSpc>
                <a:spcPct val="111000"/>
              </a:lnSpc>
              <a:spcBef>
                <a:spcPts val="95"/>
              </a:spcBef>
            </a:pPr>
            <a:r>
              <a:rPr sz="1400" b="1" spc="-15" dirty="0">
                <a:latin typeface="Arial"/>
                <a:cs typeface="Arial"/>
              </a:rPr>
              <a:t>All </a:t>
            </a:r>
            <a:r>
              <a:rPr sz="1400" b="1" spc="-5" dirty="0">
                <a:latin typeface="Arial"/>
                <a:cs typeface="Arial"/>
              </a:rPr>
              <a:t>instructions take </a:t>
            </a:r>
            <a:r>
              <a:rPr sz="1400" b="1" dirty="0">
                <a:latin typeface="Arial"/>
                <a:cs typeface="Arial"/>
              </a:rPr>
              <a:t>5 </a:t>
            </a:r>
            <a:r>
              <a:rPr sz="1400" b="1" spc="-5" dirty="0">
                <a:latin typeface="Arial"/>
                <a:cs typeface="Arial"/>
              </a:rPr>
              <a:t>stages, and  Reads are always </a:t>
            </a:r>
            <a:r>
              <a:rPr sz="1400" b="1" spc="5" dirty="0">
                <a:latin typeface="Arial"/>
                <a:cs typeface="Arial"/>
              </a:rPr>
              <a:t>in </a:t>
            </a:r>
            <a:r>
              <a:rPr sz="1400" b="1" spc="-5" dirty="0">
                <a:latin typeface="Arial"/>
                <a:cs typeface="Arial"/>
              </a:rPr>
              <a:t>stage 2, and  Writes </a:t>
            </a:r>
            <a:r>
              <a:rPr sz="1400" b="1" dirty="0">
                <a:latin typeface="Arial"/>
                <a:cs typeface="Arial"/>
              </a:rPr>
              <a:t>are </a:t>
            </a:r>
            <a:r>
              <a:rPr sz="1400" b="1" spc="-5" dirty="0">
                <a:latin typeface="Arial"/>
                <a:cs typeface="Arial"/>
              </a:rPr>
              <a:t>always </a:t>
            </a:r>
            <a:r>
              <a:rPr sz="1400" b="1" spc="5" dirty="0">
                <a:latin typeface="Arial"/>
                <a:cs typeface="Arial"/>
              </a:rPr>
              <a:t>in </a:t>
            </a:r>
            <a:r>
              <a:rPr sz="1400" b="1" spc="-5" dirty="0">
                <a:latin typeface="Arial"/>
                <a:cs typeface="Arial"/>
              </a:rPr>
              <a:t>stage</a:t>
            </a:r>
            <a:r>
              <a:rPr sz="1400" b="1" spc="-30" dirty="0">
                <a:latin typeface="Arial"/>
                <a:cs typeface="Arial"/>
              </a:rPr>
              <a:t> </a:t>
            </a:r>
            <a:r>
              <a:rPr sz="1400" b="1" dirty="0">
                <a:latin typeface="Arial"/>
                <a:cs typeface="Arial"/>
              </a:rPr>
              <a:t>5</a:t>
            </a:r>
            <a:endParaRPr sz="1400">
              <a:latin typeface="Arial"/>
              <a:cs typeface="Arial"/>
            </a:endParaRPr>
          </a:p>
        </p:txBody>
      </p:sp>
      <p:sp>
        <p:nvSpPr>
          <p:cNvPr id="10" name="object 10"/>
          <p:cNvSpPr txBox="1"/>
          <p:nvPr/>
        </p:nvSpPr>
        <p:spPr>
          <a:xfrm>
            <a:off x="1680210" y="990601"/>
            <a:ext cx="1906270" cy="819455"/>
          </a:xfrm>
          <a:prstGeom prst="rect">
            <a:avLst/>
          </a:prstGeom>
          <a:ln w="9344">
            <a:solidFill>
              <a:srgbClr val="000000"/>
            </a:solidFill>
          </a:ln>
        </p:spPr>
        <p:txBody>
          <a:bodyPr vert="horz" wrap="square" lIns="0" tIns="46990" rIns="0" bIns="0" rtlCol="0">
            <a:spAutoFit/>
          </a:bodyPr>
          <a:lstStyle/>
          <a:p>
            <a:pPr algn="ctr">
              <a:lnSpc>
                <a:spcPts val="1914"/>
              </a:lnSpc>
              <a:spcBef>
                <a:spcPts val="370"/>
              </a:spcBef>
            </a:pPr>
            <a:r>
              <a:rPr sz="1600" spc="-5" dirty="0">
                <a:latin typeface="Arial"/>
                <a:cs typeface="Arial"/>
              </a:rPr>
              <a:t>Execution Order</a:t>
            </a:r>
            <a:r>
              <a:rPr sz="1600" spc="-50" dirty="0">
                <a:latin typeface="Arial"/>
                <a:cs typeface="Arial"/>
              </a:rPr>
              <a:t> </a:t>
            </a:r>
            <a:r>
              <a:rPr sz="1600" dirty="0">
                <a:latin typeface="Arial"/>
                <a:cs typeface="Arial"/>
              </a:rPr>
              <a:t>is:</a:t>
            </a:r>
            <a:endParaRPr sz="1600">
              <a:latin typeface="Arial"/>
              <a:cs typeface="Arial"/>
            </a:endParaRPr>
          </a:p>
          <a:p>
            <a:pPr algn="ctr">
              <a:lnSpc>
                <a:spcPts val="1914"/>
              </a:lnSpc>
            </a:pPr>
            <a:r>
              <a:rPr sz="1600" b="1" spc="-5" dirty="0">
                <a:latin typeface="Arial"/>
                <a:cs typeface="Arial"/>
              </a:rPr>
              <a:t>Instr</a:t>
            </a:r>
            <a:r>
              <a:rPr sz="1350" b="1" spc="-7" baseline="-24691" dirty="0">
                <a:latin typeface="Arial"/>
                <a:cs typeface="Arial"/>
              </a:rPr>
              <a:t>I</a:t>
            </a:r>
            <a:endParaRPr sz="1350" baseline="-24691">
              <a:latin typeface="Arial"/>
              <a:cs typeface="Arial"/>
            </a:endParaRPr>
          </a:p>
          <a:p>
            <a:pPr algn="ctr">
              <a:spcBef>
                <a:spcPts val="260"/>
              </a:spcBef>
            </a:pPr>
            <a:r>
              <a:rPr sz="1600" b="1" spc="-5" dirty="0">
                <a:latin typeface="Arial"/>
                <a:cs typeface="Arial"/>
              </a:rPr>
              <a:t>Instr</a:t>
            </a:r>
            <a:r>
              <a:rPr sz="1350" b="1" spc="-7" baseline="-24691" dirty="0">
                <a:latin typeface="Arial"/>
                <a:cs typeface="Arial"/>
              </a:rPr>
              <a:t>J</a:t>
            </a:r>
            <a:endParaRPr sz="1350" baseline="-24691">
              <a:latin typeface="Arial"/>
              <a:cs typeface="Arial"/>
            </a:endParaRPr>
          </a:p>
        </p:txBody>
      </p:sp>
      <p:graphicFrame>
        <p:nvGraphicFramePr>
          <p:cNvPr id="11" name="object 11"/>
          <p:cNvGraphicFramePr>
            <a:graphicFrameLocks noGrp="1"/>
          </p:cNvGraphicFramePr>
          <p:nvPr/>
        </p:nvGraphicFramePr>
        <p:xfrm>
          <a:off x="5240021" y="2229098"/>
          <a:ext cx="2806699" cy="1076800"/>
        </p:xfrm>
        <a:graphic>
          <a:graphicData uri="http://schemas.openxmlformats.org/drawingml/2006/table">
            <a:tbl>
              <a:tblPr firstRow="1" bandRow="1">
                <a:tableStyleId>{2D5ABB26-0587-4C30-8999-92F81FD0307C}</a:tableStyleId>
              </a:tblPr>
              <a:tblGrid>
                <a:gridCol w="488950">
                  <a:extLst>
                    <a:ext uri="{9D8B030D-6E8A-4147-A177-3AD203B41FA5}">
                      <a16:colId xmlns:a16="http://schemas.microsoft.com/office/drawing/2014/main" val="20000"/>
                    </a:ext>
                  </a:extLst>
                </a:gridCol>
                <a:gridCol w="731519">
                  <a:extLst>
                    <a:ext uri="{9D8B030D-6E8A-4147-A177-3AD203B41FA5}">
                      <a16:colId xmlns:a16="http://schemas.microsoft.com/office/drawing/2014/main" val="20001"/>
                    </a:ext>
                  </a:extLst>
                </a:gridCol>
                <a:gridCol w="1586230">
                  <a:extLst>
                    <a:ext uri="{9D8B030D-6E8A-4147-A177-3AD203B41FA5}">
                      <a16:colId xmlns:a16="http://schemas.microsoft.com/office/drawing/2014/main" val="20002"/>
                    </a:ext>
                  </a:extLst>
                </a:gridCol>
              </a:tblGrid>
              <a:tr h="355520">
                <a:tc>
                  <a:txBody>
                    <a:bodyPr/>
                    <a:lstStyle/>
                    <a:p>
                      <a:pPr marL="31750">
                        <a:lnSpc>
                          <a:spcPts val="2480"/>
                        </a:lnSpc>
                      </a:pPr>
                      <a:r>
                        <a:rPr sz="2400" b="1" spc="-5" dirty="0">
                          <a:latin typeface="Courier New"/>
                          <a:cs typeface="Courier New"/>
                        </a:rPr>
                        <a:t>I:</a:t>
                      </a:r>
                      <a:endParaRPr sz="2400">
                        <a:latin typeface="Courier New"/>
                        <a:cs typeface="Courier New"/>
                      </a:endParaRPr>
                    </a:p>
                  </a:txBody>
                  <a:tcPr marL="0" marR="0" marT="0" marB="0"/>
                </a:tc>
                <a:tc>
                  <a:txBody>
                    <a:bodyPr/>
                    <a:lstStyle/>
                    <a:p>
                      <a:pPr algn="ctr">
                        <a:lnSpc>
                          <a:spcPts val="2480"/>
                        </a:lnSpc>
                      </a:pPr>
                      <a:r>
                        <a:rPr sz="2400" b="1" spc="-5" dirty="0">
                          <a:latin typeface="Courier New"/>
                          <a:cs typeface="Courier New"/>
                        </a:rPr>
                        <a:t>sub</a:t>
                      </a:r>
                      <a:endParaRPr sz="2400">
                        <a:latin typeface="Courier New"/>
                        <a:cs typeface="Courier New"/>
                      </a:endParaRPr>
                    </a:p>
                  </a:txBody>
                  <a:tcPr marL="0" marR="0" marT="0" marB="0"/>
                </a:tc>
                <a:tc>
                  <a:txBody>
                    <a:bodyPr/>
                    <a:lstStyle/>
                    <a:p>
                      <a:pPr marR="24130" algn="r">
                        <a:lnSpc>
                          <a:spcPts val="2480"/>
                        </a:lnSpc>
                      </a:pPr>
                      <a:r>
                        <a:rPr sz="2400" b="1" spc="-5" dirty="0">
                          <a:latin typeface="Courier New"/>
                          <a:cs typeface="Courier New"/>
                        </a:rPr>
                        <a:t>r4</a:t>
                      </a:r>
                      <a:r>
                        <a:rPr sz="2400" b="1" dirty="0">
                          <a:latin typeface="Courier New"/>
                          <a:cs typeface="Courier New"/>
                        </a:rPr>
                        <a:t>,</a:t>
                      </a:r>
                      <a:r>
                        <a:rPr sz="2400" b="1" spc="-5" dirty="0">
                          <a:solidFill>
                            <a:srgbClr val="FB0027"/>
                          </a:solidFill>
                          <a:latin typeface="Courier New"/>
                          <a:cs typeface="Courier New"/>
                        </a:rPr>
                        <a:t>r1</a:t>
                      </a:r>
                      <a:r>
                        <a:rPr sz="2400" b="1" spc="-5" dirty="0">
                          <a:latin typeface="Courier New"/>
                          <a:cs typeface="Courier New"/>
                        </a:rPr>
                        <a:t>,r3</a:t>
                      </a:r>
                      <a:endParaRPr sz="2400">
                        <a:latin typeface="Courier New"/>
                        <a:cs typeface="Courier New"/>
                      </a:endParaRPr>
                    </a:p>
                  </a:txBody>
                  <a:tcPr marL="0" marR="0" marT="0" marB="0"/>
                </a:tc>
                <a:extLst>
                  <a:ext uri="{0D108BD9-81ED-4DB2-BD59-A6C34878D82A}">
                    <a16:rowId xmlns:a16="http://schemas.microsoft.com/office/drawing/2014/main" val="10000"/>
                  </a:ext>
                </a:extLst>
              </a:tr>
              <a:tr h="365760">
                <a:tc>
                  <a:txBody>
                    <a:bodyPr/>
                    <a:lstStyle/>
                    <a:p>
                      <a:pPr marL="31750">
                        <a:lnSpc>
                          <a:spcPts val="2560"/>
                        </a:lnSpc>
                      </a:pPr>
                      <a:r>
                        <a:rPr sz="2400" b="1" spc="-5" dirty="0">
                          <a:latin typeface="Courier New"/>
                          <a:cs typeface="Courier New"/>
                        </a:rPr>
                        <a:t>J:</a:t>
                      </a:r>
                      <a:endParaRPr sz="2400">
                        <a:latin typeface="Courier New"/>
                        <a:cs typeface="Courier New"/>
                      </a:endParaRPr>
                    </a:p>
                  </a:txBody>
                  <a:tcPr marL="0" marR="0" marT="0" marB="0"/>
                </a:tc>
                <a:tc>
                  <a:txBody>
                    <a:bodyPr/>
                    <a:lstStyle/>
                    <a:p>
                      <a:pPr algn="ctr">
                        <a:lnSpc>
                          <a:spcPts val="2560"/>
                        </a:lnSpc>
                      </a:pPr>
                      <a:r>
                        <a:rPr sz="2400" b="1" spc="-5" dirty="0">
                          <a:latin typeface="Courier New"/>
                          <a:cs typeface="Courier New"/>
                        </a:rPr>
                        <a:t>add</a:t>
                      </a:r>
                      <a:endParaRPr sz="2400">
                        <a:latin typeface="Courier New"/>
                        <a:cs typeface="Courier New"/>
                      </a:endParaRPr>
                    </a:p>
                  </a:txBody>
                  <a:tcPr marL="0" marR="0" marT="0" marB="0"/>
                </a:tc>
                <a:tc>
                  <a:txBody>
                    <a:bodyPr/>
                    <a:lstStyle/>
                    <a:p>
                      <a:pPr marR="24130" algn="r">
                        <a:lnSpc>
                          <a:spcPts val="2560"/>
                        </a:lnSpc>
                      </a:pPr>
                      <a:r>
                        <a:rPr sz="2400" b="1" spc="-5" dirty="0">
                          <a:solidFill>
                            <a:srgbClr val="FB0027"/>
                          </a:solidFill>
                          <a:latin typeface="Courier New"/>
                          <a:cs typeface="Courier New"/>
                        </a:rPr>
                        <a:t>r1</a:t>
                      </a:r>
                      <a:r>
                        <a:rPr sz="2400" b="1" spc="-5" dirty="0">
                          <a:latin typeface="Courier New"/>
                          <a:cs typeface="Courier New"/>
                        </a:rPr>
                        <a:t>,r2,r3</a:t>
                      </a:r>
                      <a:endParaRPr sz="2400">
                        <a:latin typeface="Courier New"/>
                        <a:cs typeface="Courier New"/>
                      </a:endParaRPr>
                    </a:p>
                  </a:txBody>
                  <a:tcPr marL="0" marR="0" marT="0" marB="0"/>
                </a:tc>
                <a:extLst>
                  <a:ext uri="{0D108BD9-81ED-4DB2-BD59-A6C34878D82A}">
                    <a16:rowId xmlns:a16="http://schemas.microsoft.com/office/drawing/2014/main" val="10001"/>
                  </a:ext>
                </a:extLst>
              </a:tr>
              <a:tr h="355520">
                <a:tc>
                  <a:txBody>
                    <a:bodyPr/>
                    <a:lstStyle/>
                    <a:p>
                      <a:pPr marL="31750">
                        <a:lnSpc>
                          <a:spcPts val="2560"/>
                        </a:lnSpc>
                      </a:pPr>
                      <a:r>
                        <a:rPr sz="2400" b="1" spc="-5" dirty="0">
                          <a:latin typeface="Courier New"/>
                          <a:cs typeface="Courier New"/>
                        </a:rPr>
                        <a:t>K:</a:t>
                      </a:r>
                      <a:endParaRPr sz="2400">
                        <a:latin typeface="Courier New"/>
                        <a:cs typeface="Courier New"/>
                      </a:endParaRPr>
                    </a:p>
                  </a:txBody>
                  <a:tcPr marL="0" marR="0" marT="0" marB="0"/>
                </a:tc>
                <a:tc>
                  <a:txBody>
                    <a:bodyPr/>
                    <a:lstStyle/>
                    <a:p>
                      <a:pPr algn="ctr">
                        <a:lnSpc>
                          <a:spcPts val="2560"/>
                        </a:lnSpc>
                      </a:pPr>
                      <a:r>
                        <a:rPr sz="2400" b="1" spc="-5" dirty="0">
                          <a:latin typeface="Courier New"/>
                          <a:cs typeface="Courier New"/>
                        </a:rPr>
                        <a:t>mul</a:t>
                      </a:r>
                      <a:endParaRPr sz="2400">
                        <a:latin typeface="Courier New"/>
                        <a:cs typeface="Courier New"/>
                      </a:endParaRPr>
                    </a:p>
                  </a:txBody>
                  <a:tcPr marL="0" marR="0" marT="0" marB="0"/>
                </a:tc>
                <a:tc>
                  <a:txBody>
                    <a:bodyPr/>
                    <a:lstStyle/>
                    <a:p>
                      <a:pPr marR="24130" algn="r">
                        <a:lnSpc>
                          <a:spcPts val="2560"/>
                        </a:lnSpc>
                      </a:pPr>
                      <a:r>
                        <a:rPr sz="2400" b="1" spc="-5" dirty="0">
                          <a:latin typeface="Courier New"/>
                          <a:cs typeface="Courier New"/>
                        </a:rPr>
                        <a:t>r6,r1,r7</a:t>
                      </a:r>
                      <a:endParaRPr sz="24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grpSp>
        <p:nvGrpSpPr>
          <p:cNvPr id="12" name="object 12"/>
          <p:cNvGrpSpPr/>
          <p:nvPr/>
        </p:nvGrpSpPr>
        <p:grpSpPr>
          <a:xfrm>
            <a:off x="4709160" y="2244089"/>
            <a:ext cx="497840" cy="513080"/>
            <a:chOff x="3185160" y="2244089"/>
            <a:chExt cx="497840" cy="513080"/>
          </a:xfrm>
        </p:grpSpPr>
        <p:sp>
          <p:nvSpPr>
            <p:cNvPr id="13" name="object 13"/>
            <p:cNvSpPr/>
            <p:nvPr/>
          </p:nvSpPr>
          <p:spPr>
            <a:xfrm>
              <a:off x="3199130" y="2287269"/>
              <a:ext cx="469900" cy="455930"/>
            </a:xfrm>
            <a:custGeom>
              <a:avLst/>
              <a:gdLst/>
              <a:ahLst/>
              <a:cxnLst/>
              <a:rect l="l" t="t" r="r" b="b"/>
              <a:pathLst>
                <a:path w="469900" h="455930">
                  <a:moveTo>
                    <a:pt x="469899" y="454659"/>
                  </a:moveTo>
                  <a:lnTo>
                    <a:pt x="455632" y="455394"/>
                  </a:lnTo>
                  <a:lnTo>
                    <a:pt x="441483" y="455771"/>
                  </a:lnTo>
                  <a:lnTo>
                    <a:pt x="427573" y="455910"/>
                  </a:lnTo>
                  <a:lnTo>
                    <a:pt x="414019" y="455929"/>
                  </a:lnTo>
                  <a:lnTo>
                    <a:pt x="352851" y="453439"/>
                  </a:lnTo>
                  <a:lnTo>
                    <a:pt x="294466" y="446208"/>
                  </a:lnTo>
                  <a:lnTo>
                    <a:pt x="239504" y="434598"/>
                  </a:lnTo>
                  <a:lnTo>
                    <a:pt x="188606" y="418969"/>
                  </a:lnTo>
                  <a:lnTo>
                    <a:pt x="142415" y="399681"/>
                  </a:lnTo>
                  <a:lnTo>
                    <a:pt x="101571" y="377096"/>
                  </a:lnTo>
                  <a:lnTo>
                    <a:pt x="66715" y="351574"/>
                  </a:lnTo>
                  <a:lnTo>
                    <a:pt x="38489" y="323475"/>
                  </a:lnTo>
                  <a:lnTo>
                    <a:pt x="4490" y="260993"/>
                  </a:lnTo>
                  <a:lnTo>
                    <a:pt x="0" y="227329"/>
                  </a:lnTo>
                  <a:lnTo>
                    <a:pt x="4796" y="190686"/>
                  </a:lnTo>
                  <a:lnTo>
                    <a:pt x="41045" y="124700"/>
                  </a:lnTo>
                  <a:lnTo>
                    <a:pt x="71079" y="95920"/>
                  </a:lnTo>
                  <a:lnTo>
                    <a:pt x="108108" y="70326"/>
                  </a:lnTo>
                  <a:lnTo>
                    <a:pt x="151424" y="48199"/>
                  </a:lnTo>
                  <a:lnTo>
                    <a:pt x="200318" y="29820"/>
                  </a:lnTo>
                  <a:lnTo>
                    <a:pt x="254081" y="15473"/>
                  </a:lnTo>
                  <a:lnTo>
                    <a:pt x="312004" y="5439"/>
                  </a:lnTo>
                  <a:lnTo>
                    <a:pt x="373380" y="0"/>
                  </a:lnTo>
                </a:path>
              </a:pathLst>
            </a:custGeom>
            <a:ln w="27940">
              <a:solidFill>
                <a:srgbClr val="000000"/>
              </a:solidFill>
            </a:ln>
          </p:spPr>
          <p:txBody>
            <a:bodyPr wrap="square" lIns="0" tIns="0" rIns="0" bIns="0" rtlCol="0"/>
            <a:lstStyle/>
            <a:p>
              <a:endParaRPr/>
            </a:p>
          </p:txBody>
        </p:sp>
        <p:sp>
          <p:nvSpPr>
            <p:cNvPr id="14" name="object 14"/>
            <p:cNvSpPr/>
            <p:nvPr/>
          </p:nvSpPr>
          <p:spPr>
            <a:xfrm>
              <a:off x="3566160" y="2244089"/>
              <a:ext cx="85090" cy="85090"/>
            </a:xfrm>
            <a:custGeom>
              <a:avLst/>
              <a:gdLst/>
              <a:ahLst/>
              <a:cxnLst/>
              <a:rect l="l" t="t" r="r" b="b"/>
              <a:pathLst>
                <a:path w="85089" h="85089">
                  <a:moveTo>
                    <a:pt x="0" y="0"/>
                  </a:moveTo>
                  <a:lnTo>
                    <a:pt x="0" y="85089"/>
                  </a:lnTo>
                  <a:lnTo>
                    <a:pt x="85089" y="43180"/>
                  </a:lnTo>
                  <a:lnTo>
                    <a:pt x="0"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55135124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88860" y="-96780"/>
            <a:ext cx="2437765" cy="1367041"/>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Data</a:t>
            </a:r>
            <a:r>
              <a:rPr spc="-80" dirty="0">
                <a:solidFill>
                  <a:srgbClr val="0136BB"/>
                </a:solidFill>
              </a:rPr>
              <a:t> </a:t>
            </a:r>
            <a:r>
              <a:rPr spc="-5" dirty="0">
                <a:solidFill>
                  <a:srgbClr val="0136BB"/>
                </a:solidFill>
              </a:rPr>
              <a:t>Hazards</a:t>
            </a:r>
          </a:p>
        </p:txBody>
      </p:sp>
      <p:sp>
        <p:nvSpPr>
          <p:cNvPr id="3" name="object 3"/>
          <p:cNvSpPr txBox="1"/>
          <p:nvPr/>
        </p:nvSpPr>
        <p:spPr>
          <a:xfrm>
            <a:off x="3812539" y="891540"/>
            <a:ext cx="2639060" cy="299720"/>
          </a:xfrm>
          <a:prstGeom prst="rect">
            <a:avLst/>
          </a:prstGeom>
        </p:spPr>
        <p:txBody>
          <a:bodyPr vert="horz" wrap="square" lIns="0" tIns="12700" rIns="0" bIns="0" rtlCol="0">
            <a:spAutoFit/>
          </a:bodyPr>
          <a:lstStyle/>
          <a:p>
            <a:pPr marL="12700">
              <a:spcBef>
                <a:spcPts val="100"/>
              </a:spcBef>
            </a:pPr>
            <a:r>
              <a:rPr b="1" dirty="0">
                <a:solidFill>
                  <a:srgbClr val="FF3300"/>
                </a:solidFill>
                <a:latin typeface="Arial"/>
                <a:cs typeface="Arial"/>
              </a:rPr>
              <a:t>Write </a:t>
            </a:r>
            <a:r>
              <a:rPr b="1" spc="-15" dirty="0">
                <a:solidFill>
                  <a:srgbClr val="FF3300"/>
                </a:solidFill>
                <a:latin typeface="Arial"/>
                <a:cs typeface="Arial"/>
              </a:rPr>
              <a:t>After </a:t>
            </a:r>
            <a:r>
              <a:rPr b="1" dirty="0">
                <a:solidFill>
                  <a:srgbClr val="FF3300"/>
                </a:solidFill>
                <a:latin typeface="Arial"/>
                <a:cs typeface="Arial"/>
              </a:rPr>
              <a:t>Write</a:t>
            </a:r>
            <a:r>
              <a:rPr b="1" spc="-50" dirty="0">
                <a:solidFill>
                  <a:srgbClr val="FF3300"/>
                </a:solidFill>
                <a:latin typeface="Arial"/>
                <a:cs typeface="Arial"/>
              </a:rPr>
              <a:t> </a:t>
            </a:r>
            <a:r>
              <a:rPr b="1" spc="-5" dirty="0">
                <a:solidFill>
                  <a:srgbClr val="FF3300"/>
                </a:solidFill>
                <a:latin typeface="Arial"/>
                <a:cs typeface="Arial"/>
              </a:rPr>
              <a:t>(WAW)</a:t>
            </a:r>
            <a:endParaRPr>
              <a:latin typeface="Arial"/>
              <a:cs typeface="Arial"/>
            </a:endParaRPr>
          </a:p>
        </p:txBody>
      </p:sp>
      <p:sp>
        <p:nvSpPr>
          <p:cNvPr id="4" name="object 4"/>
          <p:cNvSpPr txBox="1"/>
          <p:nvPr/>
        </p:nvSpPr>
        <p:spPr>
          <a:xfrm>
            <a:off x="4071620" y="1405890"/>
            <a:ext cx="4655820" cy="269240"/>
          </a:xfrm>
          <a:prstGeom prst="rect">
            <a:avLst/>
          </a:prstGeom>
        </p:spPr>
        <p:txBody>
          <a:bodyPr vert="horz" wrap="square" lIns="0" tIns="12700" rIns="0" bIns="0" rtlCol="0">
            <a:spAutoFit/>
          </a:bodyPr>
          <a:lstStyle/>
          <a:p>
            <a:pPr marL="38100">
              <a:spcBef>
                <a:spcPts val="100"/>
              </a:spcBef>
            </a:pPr>
            <a:r>
              <a:rPr sz="1600" b="1" spc="-40" dirty="0">
                <a:latin typeface="Arial"/>
                <a:cs typeface="Arial"/>
              </a:rPr>
              <a:t>Instr</a:t>
            </a:r>
            <a:r>
              <a:rPr sz="1350" b="1" spc="-60" baseline="-24691" dirty="0">
                <a:latin typeface="Arial"/>
                <a:cs typeface="Arial"/>
              </a:rPr>
              <a:t>J </a:t>
            </a:r>
            <a:r>
              <a:rPr sz="1600" b="1" spc="-5" dirty="0">
                <a:latin typeface="Arial"/>
                <a:cs typeface="Arial"/>
              </a:rPr>
              <a:t>tries to </a:t>
            </a:r>
            <a:r>
              <a:rPr sz="1600" b="1" spc="5" dirty="0">
                <a:latin typeface="Arial"/>
                <a:cs typeface="Arial"/>
              </a:rPr>
              <a:t>write </a:t>
            </a:r>
            <a:r>
              <a:rPr sz="1600" b="1" spc="-10" dirty="0">
                <a:latin typeface="Arial"/>
                <a:cs typeface="Arial"/>
              </a:rPr>
              <a:t>operand </a:t>
            </a:r>
            <a:r>
              <a:rPr sz="1600" b="1" i="1" u="sng" spc="-10" dirty="0">
                <a:uFill>
                  <a:solidFill>
                    <a:srgbClr val="000000"/>
                  </a:solidFill>
                </a:uFill>
                <a:latin typeface="Arial"/>
                <a:cs typeface="Arial"/>
              </a:rPr>
              <a:t>before</a:t>
            </a:r>
            <a:r>
              <a:rPr sz="1600" b="1" i="1" spc="-10" dirty="0">
                <a:latin typeface="Arial"/>
                <a:cs typeface="Arial"/>
              </a:rPr>
              <a:t> </a:t>
            </a:r>
            <a:r>
              <a:rPr sz="1600" b="1" spc="-25" dirty="0">
                <a:latin typeface="Arial"/>
                <a:cs typeface="Arial"/>
              </a:rPr>
              <a:t>Instr</a:t>
            </a:r>
            <a:r>
              <a:rPr sz="1350" b="1" spc="-37" baseline="-24691" dirty="0">
                <a:latin typeface="Arial"/>
                <a:cs typeface="Arial"/>
              </a:rPr>
              <a:t>I </a:t>
            </a:r>
            <a:r>
              <a:rPr sz="1600" b="1" dirty="0">
                <a:latin typeface="Arial"/>
                <a:cs typeface="Arial"/>
              </a:rPr>
              <a:t>writes</a:t>
            </a:r>
            <a:r>
              <a:rPr sz="1600" b="1" spc="-20" dirty="0">
                <a:latin typeface="Arial"/>
                <a:cs typeface="Arial"/>
              </a:rPr>
              <a:t> </a:t>
            </a:r>
            <a:r>
              <a:rPr sz="1600" b="1" dirty="0">
                <a:latin typeface="Arial"/>
                <a:cs typeface="Arial"/>
              </a:rPr>
              <a:t>it</a:t>
            </a:r>
            <a:endParaRPr sz="1600">
              <a:latin typeface="Arial"/>
              <a:cs typeface="Arial"/>
            </a:endParaRPr>
          </a:p>
        </p:txBody>
      </p:sp>
      <p:sp>
        <p:nvSpPr>
          <p:cNvPr id="5" name="object 5"/>
          <p:cNvSpPr txBox="1"/>
          <p:nvPr/>
        </p:nvSpPr>
        <p:spPr>
          <a:xfrm>
            <a:off x="4244339" y="1705609"/>
            <a:ext cx="3519170" cy="228268"/>
          </a:xfrm>
          <a:prstGeom prst="rect">
            <a:avLst/>
          </a:prstGeom>
        </p:spPr>
        <p:txBody>
          <a:bodyPr vert="horz" wrap="square" lIns="0" tIns="12700" rIns="0" bIns="0" rtlCol="0">
            <a:spAutoFit/>
          </a:bodyPr>
          <a:lstStyle/>
          <a:p>
            <a:pPr marL="38100">
              <a:spcBef>
                <a:spcPts val="100"/>
              </a:spcBef>
              <a:tabLst>
                <a:tab pos="315595" algn="l"/>
              </a:tabLst>
            </a:pPr>
            <a:r>
              <a:rPr sz="1400" dirty="0">
                <a:latin typeface="Arial"/>
                <a:cs typeface="Arial"/>
              </a:rPr>
              <a:t>–	</a:t>
            </a:r>
            <a:r>
              <a:rPr sz="2100" b="1" spc="-15" baseline="1984" dirty="0">
                <a:latin typeface="Arial"/>
                <a:cs typeface="Arial"/>
              </a:rPr>
              <a:t>Leaves </a:t>
            </a:r>
            <a:r>
              <a:rPr sz="2100" b="1" baseline="1984" dirty="0">
                <a:latin typeface="Arial"/>
                <a:cs typeface="Arial"/>
              </a:rPr>
              <a:t>wrong </a:t>
            </a:r>
            <a:r>
              <a:rPr sz="2100" b="1" spc="-7" baseline="1984" dirty="0">
                <a:latin typeface="Arial"/>
                <a:cs typeface="Arial"/>
              </a:rPr>
              <a:t>result </a:t>
            </a:r>
            <a:r>
              <a:rPr sz="2100" b="1" baseline="1984" dirty="0">
                <a:latin typeface="Arial"/>
                <a:cs typeface="Arial"/>
              </a:rPr>
              <a:t>( </a:t>
            </a:r>
            <a:r>
              <a:rPr sz="2100" b="1" spc="-22" baseline="1984" dirty="0">
                <a:latin typeface="Arial"/>
                <a:cs typeface="Arial"/>
              </a:rPr>
              <a:t>Instr</a:t>
            </a:r>
            <a:r>
              <a:rPr sz="1200" b="1" spc="-22" baseline="-20833" dirty="0">
                <a:latin typeface="Arial"/>
                <a:cs typeface="Arial"/>
              </a:rPr>
              <a:t>I </a:t>
            </a:r>
            <a:r>
              <a:rPr sz="2100" b="1" spc="-15" baseline="1984" dirty="0">
                <a:latin typeface="Arial"/>
                <a:cs typeface="Arial"/>
              </a:rPr>
              <a:t>not </a:t>
            </a:r>
            <a:r>
              <a:rPr sz="2100" b="1" spc="-44" baseline="1984" dirty="0">
                <a:latin typeface="Arial"/>
                <a:cs typeface="Arial"/>
              </a:rPr>
              <a:t>Instr</a:t>
            </a:r>
            <a:r>
              <a:rPr sz="1200" b="1" spc="-44" baseline="-20833" dirty="0">
                <a:latin typeface="Arial"/>
                <a:cs typeface="Arial"/>
              </a:rPr>
              <a:t>J</a:t>
            </a:r>
            <a:r>
              <a:rPr sz="1200" b="1" spc="-104" baseline="-20833" dirty="0">
                <a:latin typeface="Arial"/>
                <a:cs typeface="Arial"/>
              </a:rPr>
              <a:t> </a:t>
            </a:r>
            <a:r>
              <a:rPr sz="2100" b="1" baseline="1984" dirty="0">
                <a:latin typeface="Arial"/>
                <a:cs typeface="Arial"/>
              </a:rPr>
              <a:t>)</a:t>
            </a:r>
            <a:endParaRPr sz="2100" baseline="1984">
              <a:latin typeface="Arial"/>
              <a:cs typeface="Arial"/>
            </a:endParaRPr>
          </a:p>
        </p:txBody>
      </p:sp>
      <p:sp>
        <p:nvSpPr>
          <p:cNvPr id="6" name="object 6"/>
          <p:cNvSpPr txBox="1"/>
          <p:nvPr/>
        </p:nvSpPr>
        <p:spPr>
          <a:xfrm>
            <a:off x="3812540" y="3727450"/>
            <a:ext cx="9715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a:t>
            </a:r>
            <a:endParaRPr sz="1600">
              <a:latin typeface="Arial"/>
              <a:cs typeface="Arial"/>
            </a:endParaRPr>
          </a:p>
        </p:txBody>
      </p:sp>
      <p:sp>
        <p:nvSpPr>
          <p:cNvPr id="7" name="object 7"/>
          <p:cNvSpPr txBox="1"/>
          <p:nvPr/>
        </p:nvSpPr>
        <p:spPr>
          <a:xfrm>
            <a:off x="4097020" y="3738879"/>
            <a:ext cx="4966970" cy="463550"/>
          </a:xfrm>
          <a:prstGeom prst="rect">
            <a:avLst/>
          </a:prstGeom>
        </p:spPr>
        <p:txBody>
          <a:bodyPr vert="horz" wrap="square" lIns="0" tIns="62229" rIns="0" bIns="0" rtlCol="0">
            <a:spAutoFit/>
          </a:bodyPr>
          <a:lstStyle/>
          <a:p>
            <a:pPr marL="12700" marR="5080">
              <a:lnSpc>
                <a:spcPct val="79700"/>
              </a:lnSpc>
              <a:spcBef>
                <a:spcPts val="489"/>
              </a:spcBef>
            </a:pPr>
            <a:r>
              <a:rPr sz="1600" b="1" spc="-5" dirty="0">
                <a:latin typeface="Arial"/>
                <a:cs typeface="Arial"/>
              </a:rPr>
              <a:t>Called an “</a:t>
            </a:r>
            <a:r>
              <a:rPr sz="1600" b="1" spc="-5" dirty="0">
                <a:solidFill>
                  <a:srgbClr val="FB0027"/>
                </a:solidFill>
                <a:latin typeface="Arial"/>
                <a:cs typeface="Arial"/>
              </a:rPr>
              <a:t>output </a:t>
            </a:r>
            <a:r>
              <a:rPr sz="1600" b="1" spc="-10" dirty="0">
                <a:solidFill>
                  <a:srgbClr val="FB0027"/>
                </a:solidFill>
                <a:latin typeface="Arial"/>
                <a:cs typeface="Arial"/>
              </a:rPr>
              <a:t>dependence</a:t>
            </a:r>
            <a:r>
              <a:rPr sz="1600" b="1" spc="-10" dirty="0">
                <a:latin typeface="Arial"/>
                <a:cs typeface="Arial"/>
              </a:rPr>
              <a:t>” </a:t>
            </a:r>
            <a:r>
              <a:rPr sz="1600" b="1" spc="-5" dirty="0">
                <a:latin typeface="Arial"/>
                <a:cs typeface="Arial"/>
              </a:rPr>
              <a:t>by </a:t>
            </a:r>
            <a:r>
              <a:rPr sz="1600" b="1" spc="-10" dirty="0">
                <a:latin typeface="Arial"/>
                <a:cs typeface="Arial"/>
              </a:rPr>
              <a:t>compiler </a:t>
            </a:r>
            <a:r>
              <a:rPr sz="1600" b="1" dirty="0">
                <a:latin typeface="Arial"/>
                <a:cs typeface="Arial"/>
              </a:rPr>
              <a:t>writers  </a:t>
            </a:r>
            <a:r>
              <a:rPr sz="1600" b="1" spc="-5" dirty="0">
                <a:latin typeface="Arial"/>
                <a:cs typeface="Arial"/>
              </a:rPr>
              <a:t>This also results from the reuse </a:t>
            </a:r>
            <a:r>
              <a:rPr sz="1600" b="1" dirty="0">
                <a:latin typeface="Arial"/>
                <a:cs typeface="Arial"/>
              </a:rPr>
              <a:t>of </a:t>
            </a:r>
            <a:r>
              <a:rPr sz="1600" b="1" spc="-5" dirty="0">
                <a:latin typeface="Arial"/>
                <a:cs typeface="Arial"/>
              </a:rPr>
              <a:t>name</a:t>
            </a:r>
            <a:r>
              <a:rPr sz="1600" b="1" spc="-75" dirty="0">
                <a:latin typeface="Arial"/>
                <a:cs typeface="Arial"/>
              </a:rPr>
              <a:t> </a:t>
            </a:r>
            <a:r>
              <a:rPr sz="1600" b="1" dirty="0">
                <a:latin typeface="Arial"/>
                <a:cs typeface="Arial"/>
              </a:rPr>
              <a:t>“</a:t>
            </a:r>
            <a:r>
              <a:rPr sz="1600" b="1" dirty="0">
                <a:solidFill>
                  <a:srgbClr val="FB0027"/>
                </a:solidFill>
                <a:latin typeface="Arial"/>
                <a:cs typeface="Arial"/>
              </a:rPr>
              <a:t>r1</a:t>
            </a:r>
            <a:r>
              <a:rPr sz="1600" b="1" dirty="0">
                <a:latin typeface="Arial"/>
                <a:cs typeface="Arial"/>
              </a:rPr>
              <a:t>”.</a:t>
            </a:r>
            <a:endParaRPr sz="1600">
              <a:latin typeface="Arial"/>
              <a:cs typeface="Arial"/>
            </a:endParaRPr>
          </a:p>
        </p:txBody>
      </p:sp>
      <p:sp>
        <p:nvSpPr>
          <p:cNvPr id="8" name="object 8"/>
          <p:cNvSpPr txBox="1"/>
          <p:nvPr/>
        </p:nvSpPr>
        <p:spPr>
          <a:xfrm>
            <a:off x="3812540" y="4457700"/>
            <a:ext cx="9715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a:t>
            </a:r>
            <a:endParaRPr sz="1600">
              <a:latin typeface="Arial"/>
              <a:cs typeface="Arial"/>
            </a:endParaRPr>
          </a:p>
        </p:txBody>
      </p:sp>
      <p:sp>
        <p:nvSpPr>
          <p:cNvPr id="9" name="object 9"/>
          <p:cNvSpPr txBox="1"/>
          <p:nvPr/>
        </p:nvSpPr>
        <p:spPr>
          <a:xfrm>
            <a:off x="4097020" y="4470400"/>
            <a:ext cx="4605020" cy="269240"/>
          </a:xfrm>
          <a:prstGeom prst="rect">
            <a:avLst/>
          </a:prstGeom>
        </p:spPr>
        <p:txBody>
          <a:bodyPr vert="horz" wrap="square" lIns="0" tIns="12700" rIns="0" bIns="0" rtlCol="0">
            <a:spAutoFit/>
          </a:bodyPr>
          <a:lstStyle/>
          <a:p>
            <a:pPr marL="12700">
              <a:spcBef>
                <a:spcPts val="100"/>
              </a:spcBef>
            </a:pPr>
            <a:r>
              <a:rPr sz="1600" b="1" spc="-5" dirty="0">
                <a:latin typeface="Arial"/>
                <a:cs typeface="Arial"/>
              </a:rPr>
              <a:t>Can’t </a:t>
            </a:r>
            <a:r>
              <a:rPr sz="1600" b="1" spc="-10" dirty="0">
                <a:latin typeface="Arial"/>
                <a:cs typeface="Arial"/>
              </a:rPr>
              <a:t>happen </a:t>
            </a:r>
            <a:r>
              <a:rPr sz="1600" b="1" dirty="0">
                <a:latin typeface="Arial"/>
                <a:cs typeface="Arial"/>
              </a:rPr>
              <a:t>in </a:t>
            </a:r>
            <a:r>
              <a:rPr sz="1600" b="1" spc="-5" dirty="0">
                <a:latin typeface="Arial"/>
                <a:cs typeface="Arial"/>
              </a:rPr>
              <a:t>MIPS </a:t>
            </a:r>
            <a:r>
              <a:rPr sz="1600" b="1" dirty="0">
                <a:latin typeface="Arial"/>
                <a:cs typeface="Arial"/>
              </a:rPr>
              <a:t>5 </a:t>
            </a:r>
            <a:r>
              <a:rPr sz="1600" b="1" spc="-10" dirty="0">
                <a:latin typeface="Arial"/>
                <a:cs typeface="Arial"/>
              </a:rPr>
              <a:t>stage </a:t>
            </a:r>
            <a:r>
              <a:rPr sz="1600" b="1" spc="-5" dirty="0">
                <a:latin typeface="Arial"/>
                <a:cs typeface="Arial"/>
              </a:rPr>
              <a:t>pipeline</a:t>
            </a:r>
            <a:r>
              <a:rPr sz="1600" b="1" spc="-25" dirty="0">
                <a:latin typeface="Arial"/>
                <a:cs typeface="Arial"/>
              </a:rPr>
              <a:t> </a:t>
            </a:r>
            <a:r>
              <a:rPr sz="1600" b="1" spc="-10" dirty="0">
                <a:latin typeface="Arial"/>
                <a:cs typeface="Arial"/>
              </a:rPr>
              <a:t>because:</a:t>
            </a:r>
            <a:endParaRPr sz="1600">
              <a:latin typeface="Arial"/>
              <a:cs typeface="Arial"/>
            </a:endParaRPr>
          </a:p>
        </p:txBody>
      </p:sp>
      <p:sp>
        <p:nvSpPr>
          <p:cNvPr id="10" name="object 10"/>
          <p:cNvSpPr txBox="1"/>
          <p:nvPr/>
        </p:nvSpPr>
        <p:spPr>
          <a:xfrm>
            <a:off x="4269740" y="4712970"/>
            <a:ext cx="3180715" cy="500380"/>
          </a:xfrm>
          <a:prstGeom prst="rect">
            <a:avLst/>
          </a:prstGeom>
        </p:spPr>
        <p:txBody>
          <a:bodyPr vert="horz" wrap="square" lIns="0" tIns="36830" rIns="0" bIns="0" rtlCol="0">
            <a:spAutoFit/>
          </a:bodyPr>
          <a:lstStyle/>
          <a:p>
            <a:pPr marL="290830" indent="-278130">
              <a:spcBef>
                <a:spcPts val="290"/>
              </a:spcBef>
              <a:buFont typeface="Arial"/>
              <a:buChar char="–"/>
              <a:tabLst>
                <a:tab pos="290195" algn="l"/>
                <a:tab pos="290830" algn="l"/>
              </a:tabLst>
            </a:pPr>
            <a:r>
              <a:rPr sz="1400" b="1" spc="-15" dirty="0">
                <a:latin typeface="Arial"/>
                <a:cs typeface="Arial"/>
              </a:rPr>
              <a:t>All </a:t>
            </a:r>
            <a:r>
              <a:rPr sz="1400" b="1" spc="-5" dirty="0">
                <a:latin typeface="Arial"/>
                <a:cs typeface="Arial"/>
              </a:rPr>
              <a:t>instructions take </a:t>
            </a:r>
            <a:r>
              <a:rPr sz="1400" b="1" dirty="0">
                <a:latin typeface="Arial"/>
                <a:cs typeface="Arial"/>
              </a:rPr>
              <a:t>5 </a:t>
            </a:r>
            <a:r>
              <a:rPr sz="1400" b="1" spc="-5" dirty="0">
                <a:latin typeface="Arial"/>
                <a:cs typeface="Arial"/>
              </a:rPr>
              <a:t>stages,</a:t>
            </a:r>
            <a:r>
              <a:rPr sz="1400" b="1" spc="15" dirty="0">
                <a:latin typeface="Arial"/>
                <a:cs typeface="Arial"/>
              </a:rPr>
              <a:t> </a:t>
            </a:r>
            <a:r>
              <a:rPr sz="1400" b="1" spc="-5" dirty="0">
                <a:latin typeface="Arial"/>
                <a:cs typeface="Arial"/>
              </a:rPr>
              <a:t>and</a:t>
            </a:r>
            <a:endParaRPr sz="1400">
              <a:latin typeface="Arial"/>
              <a:cs typeface="Arial"/>
            </a:endParaRPr>
          </a:p>
          <a:p>
            <a:pPr marL="290830" indent="-278130">
              <a:spcBef>
                <a:spcPts val="190"/>
              </a:spcBef>
              <a:buFont typeface="Arial"/>
              <a:buChar char="–"/>
              <a:tabLst>
                <a:tab pos="290195" algn="l"/>
                <a:tab pos="290830" algn="l"/>
              </a:tabLst>
            </a:pPr>
            <a:r>
              <a:rPr sz="1400" b="1" spc="-5" dirty="0">
                <a:latin typeface="Arial"/>
                <a:cs typeface="Arial"/>
              </a:rPr>
              <a:t>Writes </a:t>
            </a:r>
            <a:r>
              <a:rPr sz="1400" b="1" dirty="0">
                <a:latin typeface="Arial"/>
                <a:cs typeface="Arial"/>
              </a:rPr>
              <a:t>are </a:t>
            </a:r>
            <a:r>
              <a:rPr sz="1400" b="1" spc="-5" dirty="0">
                <a:latin typeface="Arial"/>
                <a:cs typeface="Arial"/>
              </a:rPr>
              <a:t>always </a:t>
            </a:r>
            <a:r>
              <a:rPr sz="1400" b="1" spc="5" dirty="0">
                <a:latin typeface="Arial"/>
                <a:cs typeface="Arial"/>
              </a:rPr>
              <a:t>in </a:t>
            </a:r>
            <a:r>
              <a:rPr sz="1400" b="1" spc="-5" dirty="0">
                <a:latin typeface="Arial"/>
                <a:cs typeface="Arial"/>
              </a:rPr>
              <a:t>stage</a:t>
            </a:r>
            <a:r>
              <a:rPr sz="1400" b="1" spc="-30" dirty="0">
                <a:latin typeface="Arial"/>
                <a:cs typeface="Arial"/>
              </a:rPr>
              <a:t> </a:t>
            </a:r>
            <a:r>
              <a:rPr sz="1400" b="1" dirty="0">
                <a:latin typeface="Arial"/>
                <a:cs typeface="Arial"/>
              </a:rPr>
              <a:t>5</a:t>
            </a:r>
            <a:endParaRPr sz="1400">
              <a:latin typeface="Arial"/>
              <a:cs typeface="Arial"/>
            </a:endParaRPr>
          </a:p>
        </p:txBody>
      </p:sp>
      <p:sp>
        <p:nvSpPr>
          <p:cNvPr id="11" name="object 11"/>
          <p:cNvSpPr txBox="1"/>
          <p:nvPr/>
        </p:nvSpPr>
        <p:spPr>
          <a:xfrm>
            <a:off x="3812540" y="5372100"/>
            <a:ext cx="97155" cy="269240"/>
          </a:xfrm>
          <a:prstGeom prst="rect">
            <a:avLst/>
          </a:prstGeom>
        </p:spPr>
        <p:txBody>
          <a:bodyPr vert="horz" wrap="square" lIns="0" tIns="12700" rIns="0" bIns="0" rtlCol="0">
            <a:spAutoFit/>
          </a:bodyPr>
          <a:lstStyle/>
          <a:p>
            <a:pPr marL="12700">
              <a:spcBef>
                <a:spcPts val="100"/>
              </a:spcBef>
            </a:pPr>
            <a:r>
              <a:rPr sz="1600" dirty="0">
                <a:latin typeface="Arial"/>
                <a:cs typeface="Arial"/>
              </a:rPr>
              <a:t>•</a:t>
            </a:r>
            <a:endParaRPr sz="1600">
              <a:latin typeface="Arial"/>
              <a:cs typeface="Arial"/>
            </a:endParaRPr>
          </a:p>
        </p:txBody>
      </p:sp>
      <p:sp>
        <p:nvSpPr>
          <p:cNvPr id="12" name="object 12"/>
          <p:cNvSpPr txBox="1"/>
          <p:nvPr/>
        </p:nvSpPr>
        <p:spPr>
          <a:xfrm>
            <a:off x="4097020" y="5384800"/>
            <a:ext cx="5462270" cy="269240"/>
          </a:xfrm>
          <a:prstGeom prst="rect">
            <a:avLst/>
          </a:prstGeom>
        </p:spPr>
        <p:txBody>
          <a:bodyPr vert="horz" wrap="square" lIns="0" tIns="12700" rIns="0" bIns="0" rtlCol="0">
            <a:spAutoFit/>
          </a:bodyPr>
          <a:lstStyle/>
          <a:p>
            <a:pPr marL="12700">
              <a:spcBef>
                <a:spcPts val="100"/>
              </a:spcBef>
            </a:pPr>
            <a:r>
              <a:rPr sz="1600" b="1" spc="-5" dirty="0">
                <a:latin typeface="Arial"/>
                <a:cs typeface="Arial"/>
              </a:rPr>
              <a:t>Will see </a:t>
            </a:r>
            <a:r>
              <a:rPr sz="1600" b="1" spc="-20" dirty="0">
                <a:latin typeface="Arial"/>
                <a:cs typeface="Arial"/>
              </a:rPr>
              <a:t>WAR </a:t>
            </a:r>
            <a:r>
              <a:rPr sz="1600" b="1" spc="-5" dirty="0">
                <a:latin typeface="Arial"/>
                <a:cs typeface="Arial"/>
              </a:rPr>
              <a:t>and </a:t>
            </a:r>
            <a:r>
              <a:rPr sz="1600" b="1" spc="-25" dirty="0">
                <a:latin typeface="Arial"/>
                <a:cs typeface="Arial"/>
              </a:rPr>
              <a:t>WAW </a:t>
            </a:r>
            <a:r>
              <a:rPr sz="1600" b="1" spc="-5" dirty="0">
                <a:latin typeface="Arial"/>
                <a:cs typeface="Arial"/>
              </a:rPr>
              <a:t>later in more </a:t>
            </a:r>
            <a:r>
              <a:rPr sz="1600" b="1" spc="-10" dirty="0">
                <a:latin typeface="Arial"/>
                <a:cs typeface="Arial"/>
              </a:rPr>
              <a:t>complicated</a:t>
            </a:r>
            <a:r>
              <a:rPr sz="1600" b="1" spc="50" dirty="0">
                <a:latin typeface="Arial"/>
                <a:cs typeface="Arial"/>
              </a:rPr>
              <a:t> </a:t>
            </a:r>
            <a:r>
              <a:rPr sz="1600" b="1" spc="-5" dirty="0">
                <a:latin typeface="Arial"/>
                <a:cs typeface="Arial"/>
              </a:rPr>
              <a:t>pipes</a:t>
            </a:r>
            <a:endParaRPr sz="1600">
              <a:latin typeface="Arial"/>
              <a:cs typeface="Arial"/>
            </a:endParaRPr>
          </a:p>
        </p:txBody>
      </p:sp>
      <p:sp>
        <p:nvSpPr>
          <p:cNvPr id="13" name="object 13"/>
          <p:cNvSpPr txBox="1"/>
          <p:nvPr/>
        </p:nvSpPr>
        <p:spPr>
          <a:xfrm>
            <a:off x="1680210" y="990601"/>
            <a:ext cx="1906270" cy="819455"/>
          </a:xfrm>
          <a:prstGeom prst="rect">
            <a:avLst/>
          </a:prstGeom>
          <a:ln w="9344">
            <a:solidFill>
              <a:srgbClr val="000000"/>
            </a:solidFill>
          </a:ln>
        </p:spPr>
        <p:txBody>
          <a:bodyPr vert="horz" wrap="square" lIns="0" tIns="46990" rIns="0" bIns="0" rtlCol="0">
            <a:spAutoFit/>
          </a:bodyPr>
          <a:lstStyle/>
          <a:p>
            <a:pPr algn="ctr">
              <a:lnSpc>
                <a:spcPts val="1914"/>
              </a:lnSpc>
              <a:spcBef>
                <a:spcPts val="370"/>
              </a:spcBef>
            </a:pPr>
            <a:r>
              <a:rPr sz="1600" spc="-5" dirty="0">
                <a:latin typeface="Arial"/>
                <a:cs typeface="Arial"/>
              </a:rPr>
              <a:t>Execution Order</a:t>
            </a:r>
            <a:r>
              <a:rPr sz="1600" spc="-50" dirty="0">
                <a:latin typeface="Arial"/>
                <a:cs typeface="Arial"/>
              </a:rPr>
              <a:t> </a:t>
            </a:r>
            <a:r>
              <a:rPr sz="1600" dirty="0">
                <a:latin typeface="Arial"/>
                <a:cs typeface="Arial"/>
              </a:rPr>
              <a:t>is:</a:t>
            </a:r>
            <a:endParaRPr sz="1600">
              <a:latin typeface="Arial"/>
              <a:cs typeface="Arial"/>
            </a:endParaRPr>
          </a:p>
          <a:p>
            <a:pPr algn="ctr">
              <a:lnSpc>
                <a:spcPts val="1914"/>
              </a:lnSpc>
            </a:pPr>
            <a:r>
              <a:rPr sz="1600" b="1" spc="-5" dirty="0">
                <a:latin typeface="Arial"/>
                <a:cs typeface="Arial"/>
              </a:rPr>
              <a:t>Instr</a:t>
            </a:r>
            <a:r>
              <a:rPr sz="1350" b="1" spc="-7" baseline="-24691" dirty="0">
                <a:latin typeface="Arial"/>
                <a:cs typeface="Arial"/>
              </a:rPr>
              <a:t>I</a:t>
            </a:r>
            <a:endParaRPr sz="1350" baseline="-24691">
              <a:latin typeface="Arial"/>
              <a:cs typeface="Arial"/>
            </a:endParaRPr>
          </a:p>
          <a:p>
            <a:pPr algn="ctr">
              <a:spcBef>
                <a:spcPts val="260"/>
              </a:spcBef>
            </a:pPr>
            <a:r>
              <a:rPr sz="1600" b="1" spc="-5" dirty="0">
                <a:latin typeface="Arial"/>
                <a:cs typeface="Arial"/>
              </a:rPr>
              <a:t>Instr</a:t>
            </a:r>
            <a:r>
              <a:rPr sz="1350" b="1" spc="-7" baseline="-24691" dirty="0">
                <a:latin typeface="Arial"/>
                <a:cs typeface="Arial"/>
              </a:rPr>
              <a:t>J</a:t>
            </a:r>
            <a:endParaRPr sz="1350" baseline="-24691">
              <a:latin typeface="Arial"/>
              <a:cs typeface="Arial"/>
            </a:endParaRPr>
          </a:p>
        </p:txBody>
      </p:sp>
      <p:graphicFrame>
        <p:nvGraphicFramePr>
          <p:cNvPr id="14" name="object 14"/>
          <p:cNvGraphicFramePr>
            <a:graphicFrameLocks noGrp="1"/>
          </p:cNvGraphicFramePr>
          <p:nvPr/>
        </p:nvGraphicFramePr>
        <p:xfrm>
          <a:off x="4782821" y="2152898"/>
          <a:ext cx="2806699" cy="1076800"/>
        </p:xfrm>
        <a:graphic>
          <a:graphicData uri="http://schemas.openxmlformats.org/drawingml/2006/table">
            <a:tbl>
              <a:tblPr firstRow="1" bandRow="1">
                <a:tableStyleId>{2D5ABB26-0587-4C30-8999-92F81FD0307C}</a:tableStyleId>
              </a:tblPr>
              <a:tblGrid>
                <a:gridCol w="488950">
                  <a:extLst>
                    <a:ext uri="{9D8B030D-6E8A-4147-A177-3AD203B41FA5}">
                      <a16:colId xmlns:a16="http://schemas.microsoft.com/office/drawing/2014/main" val="20000"/>
                    </a:ext>
                  </a:extLst>
                </a:gridCol>
                <a:gridCol w="731519">
                  <a:extLst>
                    <a:ext uri="{9D8B030D-6E8A-4147-A177-3AD203B41FA5}">
                      <a16:colId xmlns:a16="http://schemas.microsoft.com/office/drawing/2014/main" val="20001"/>
                    </a:ext>
                  </a:extLst>
                </a:gridCol>
                <a:gridCol w="1586230">
                  <a:extLst>
                    <a:ext uri="{9D8B030D-6E8A-4147-A177-3AD203B41FA5}">
                      <a16:colId xmlns:a16="http://schemas.microsoft.com/office/drawing/2014/main" val="20002"/>
                    </a:ext>
                  </a:extLst>
                </a:gridCol>
              </a:tblGrid>
              <a:tr h="355520">
                <a:tc>
                  <a:txBody>
                    <a:bodyPr/>
                    <a:lstStyle/>
                    <a:p>
                      <a:pPr marL="31750">
                        <a:lnSpc>
                          <a:spcPts val="2480"/>
                        </a:lnSpc>
                      </a:pPr>
                      <a:r>
                        <a:rPr sz="2400" b="1" spc="-5" dirty="0">
                          <a:latin typeface="Courier New"/>
                          <a:cs typeface="Courier New"/>
                        </a:rPr>
                        <a:t>I:</a:t>
                      </a:r>
                      <a:endParaRPr sz="2400">
                        <a:latin typeface="Courier New"/>
                        <a:cs typeface="Courier New"/>
                      </a:endParaRPr>
                    </a:p>
                  </a:txBody>
                  <a:tcPr marL="0" marR="0" marT="0" marB="0"/>
                </a:tc>
                <a:tc>
                  <a:txBody>
                    <a:bodyPr/>
                    <a:lstStyle/>
                    <a:p>
                      <a:pPr algn="ctr">
                        <a:lnSpc>
                          <a:spcPts val="2480"/>
                        </a:lnSpc>
                      </a:pPr>
                      <a:r>
                        <a:rPr sz="2400" b="1" spc="-5" dirty="0">
                          <a:latin typeface="Courier New"/>
                          <a:cs typeface="Courier New"/>
                        </a:rPr>
                        <a:t>sub</a:t>
                      </a:r>
                      <a:endParaRPr sz="2400">
                        <a:latin typeface="Courier New"/>
                        <a:cs typeface="Courier New"/>
                      </a:endParaRPr>
                    </a:p>
                  </a:txBody>
                  <a:tcPr marL="0" marR="0" marT="0" marB="0"/>
                </a:tc>
                <a:tc>
                  <a:txBody>
                    <a:bodyPr/>
                    <a:lstStyle/>
                    <a:p>
                      <a:pPr marR="24130" algn="r">
                        <a:lnSpc>
                          <a:spcPts val="2480"/>
                        </a:lnSpc>
                      </a:pPr>
                      <a:r>
                        <a:rPr sz="2400" b="1" spc="-5" dirty="0">
                          <a:solidFill>
                            <a:srgbClr val="FB0027"/>
                          </a:solidFill>
                          <a:latin typeface="Courier New"/>
                          <a:cs typeface="Courier New"/>
                        </a:rPr>
                        <a:t>r1</a:t>
                      </a:r>
                      <a:r>
                        <a:rPr sz="2400" b="1" spc="-5" dirty="0">
                          <a:latin typeface="Courier New"/>
                          <a:cs typeface="Courier New"/>
                        </a:rPr>
                        <a:t>,r4,r3</a:t>
                      </a:r>
                      <a:endParaRPr sz="2400">
                        <a:latin typeface="Courier New"/>
                        <a:cs typeface="Courier New"/>
                      </a:endParaRPr>
                    </a:p>
                  </a:txBody>
                  <a:tcPr marL="0" marR="0" marT="0" marB="0"/>
                </a:tc>
                <a:extLst>
                  <a:ext uri="{0D108BD9-81ED-4DB2-BD59-A6C34878D82A}">
                    <a16:rowId xmlns:a16="http://schemas.microsoft.com/office/drawing/2014/main" val="10000"/>
                  </a:ext>
                </a:extLst>
              </a:tr>
              <a:tr h="365760">
                <a:tc>
                  <a:txBody>
                    <a:bodyPr/>
                    <a:lstStyle/>
                    <a:p>
                      <a:pPr marL="31750">
                        <a:lnSpc>
                          <a:spcPts val="2560"/>
                        </a:lnSpc>
                      </a:pPr>
                      <a:r>
                        <a:rPr sz="2400" b="1" spc="-5" dirty="0">
                          <a:latin typeface="Courier New"/>
                          <a:cs typeface="Courier New"/>
                        </a:rPr>
                        <a:t>J:</a:t>
                      </a:r>
                      <a:endParaRPr sz="2400">
                        <a:latin typeface="Courier New"/>
                        <a:cs typeface="Courier New"/>
                      </a:endParaRPr>
                    </a:p>
                  </a:txBody>
                  <a:tcPr marL="0" marR="0" marT="0" marB="0"/>
                </a:tc>
                <a:tc>
                  <a:txBody>
                    <a:bodyPr/>
                    <a:lstStyle/>
                    <a:p>
                      <a:pPr algn="ctr">
                        <a:lnSpc>
                          <a:spcPts val="2560"/>
                        </a:lnSpc>
                      </a:pPr>
                      <a:r>
                        <a:rPr sz="2400" b="1" spc="-5" dirty="0">
                          <a:latin typeface="Courier New"/>
                          <a:cs typeface="Courier New"/>
                        </a:rPr>
                        <a:t>add</a:t>
                      </a:r>
                      <a:endParaRPr sz="2400">
                        <a:latin typeface="Courier New"/>
                        <a:cs typeface="Courier New"/>
                      </a:endParaRPr>
                    </a:p>
                  </a:txBody>
                  <a:tcPr marL="0" marR="0" marT="0" marB="0"/>
                </a:tc>
                <a:tc>
                  <a:txBody>
                    <a:bodyPr/>
                    <a:lstStyle/>
                    <a:p>
                      <a:pPr marR="24130" algn="r">
                        <a:lnSpc>
                          <a:spcPts val="2560"/>
                        </a:lnSpc>
                      </a:pPr>
                      <a:r>
                        <a:rPr sz="2400" b="1" spc="-5" dirty="0">
                          <a:solidFill>
                            <a:srgbClr val="FB0027"/>
                          </a:solidFill>
                          <a:latin typeface="Courier New"/>
                          <a:cs typeface="Courier New"/>
                        </a:rPr>
                        <a:t>r1</a:t>
                      </a:r>
                      <a:r>
                        <a:rPr sz="2400" b="1" spc="-5" dirty="0">
                          <a:latin typeface="Courier New"/>
                          <a:cs typeface="Courier New"/>
                        </a:rPr>
                        <a:t>,r2,r3</a:t>
                      </a:r>
                      <a:endParaRPr sz="2400">
                        <a:latin typeface="Courier New"/>
                        <a:cs typeface="Courier New"/>
                      </a:endParaRPr>
                    </a:p>
                  </a:txBody>
                  <a:tcPr marL="0" marR="0" marT="0" marB="0"/>
                </a:tc>
                <a:extLst>
                  <a:ext uri="{0D108BD9-81ED-4DB2-BD59-A6C34878D82A}">
                    <a16:rowId xmlns:a16="http://schemas.microsoft.com/office/drawing/2014/main" val="10001"/>
                  </a:ext>
                </a:extLst>
              </a:tr>
              <a:tr h="355520">
                <a:tc>
                  <a:txBody>
                    <a:bodyPr/>
                    <a:lstStyle/>
                    <a:p>
                      <a:pPr marL="31750">
                        <a:lnSpc>
                          <a:spcPts val="2560"/>
                        </a:lnSpc>
                      </a:pPr>
                      <a:r>
                        <a:rPr sz="2400" b="1" spc="-5" dirty="0">
                          <a:latin typeface="Courier New"/>
                          <a:cs typeface="Courier New"/>
                        </a:rPr>
                        <a:t>K:</a:t>
                      </a:r>
                      <a:endParaRPr sz="2400">
                        <a:latin typeface="Courier New"/>
                        <a:cs typeface="Courier New"/>
                      </a:endParaRPr>
                    </a:p>
                  </a:txBody>
                  <a:tcPr marL="0" marR="0" marT="0" marB="0"/>
                </a:tc>
                <a:tc>
                  <a:txBody>
                    <a:bodyPr/>
                    <a:lstStyle/>
                    <a:p>
                      <a:pPr algn="ctr">
                        <a:lnSpc>
                          <a:spcPts val="2560"/>
                        </a:lnSpc>
                      </a:pPr>
                      <a:r>
                        <a:rPr sz="2400" b="1" spc="-5" dirty="0">
                          <a:latin typeface="Courier New"/>
                          <a:cs typeface="Courier New"/>
                        </a:rPr>
                        <a:t>mul</a:t>
                      </a:r>
                      <a:endParaRPr sz="2400">
                        <a:latin typeface="Courier New"/>
                        <a:cs typeface="Courier New"/>
                      </a:endParaRPr>
                    </a:p>
                  </a:txBody>
                  <a:tcPr marL="0" marR="0" marT="0" marB="0"/>
                </a:tc>
                <a:tc>
                  <a:txBody>
                    <a:bodyPr/>
                    <a:lstStyle/>
                    <a:p>
                      <a:pPr marR="24130" algn="r">
                        <a:lnSpc>
                          <a:spcPts val="2560"/>
                        </a:lnSpc>
                      </a:pPr>
                      <a:r>
                        <a:rPr sz="2400" b="1" spc="-5" dirty="0">
                          <a:latin typeface="Courier New"/>
                          <a:cs typeface="Courier New"/>
                        </a:rPr>
                        <a:t>r6,r1,r7</a:t>
                      </a:r>
                      <a:endParaRPr sz="2400">
                        <a:latin typeface="Courier New"/>
                        <a:cs typeface="Courier New"/>
                      </a:endParaRPr>
                    </a:p>
                  </a:txBody>
                  <a:tcPr marL="0" marR="0" marT="0" marB="0"/>
                </a:tc>
                <a:extLst>
                  <a:ext uri="{0D108BD9-81ED-4DB2-BD59-A6C34878D82A}">
                    <a16:rowId xmlns:a16="http://schemas.microsoft.com/office/drawing/2014/main" val="10002"/>
                  </a:ext>
                </a:extLst>
              </a:tr>
            </a:tbl>
          </a:graphicData>
        </a:graphic>
      </p:graphicFrame>
      <p:grpSp>
        <p:nvGrpSpPr>
          <p:cNvPr id="15" name="object 15"/>
          <p:cNvGrpSpPr/>
          <p:nvPr/>
        </p:nvGrpSpPr>
        <p:grpSpPr>
          <a:xfrm>
            <a:off x="4251960" y="2167889"/>
            <a:ext cx="483870" cy="541020"/>
            <a:chOff x="2727960" y="2167889"/>
            <a:chExt cx="483870" cy="541020"/>
          </a:xfrm>
        </p:grpSpPr>
        <p:sp>
          <p:nvSpPr>
            <p:cNvPr id="16" name="object 16"/>
            <p:cNvSpPr/>
            <p:nvPr/>
          </p:nvSpPr>
          <p:spPr>
            <a:xfrm>
              <a:off x="2741930" y="2211069"/>
              <a:ext cx="389890" cy="455930"/>
            </a:xfrm>
            <a:custGeom>
              <a:avLst/>
              <a:gdLst/>
              <a:ahLst/>
              <a:cxnLst/>
              <a:rect l="l" t="t" r="r" b="b"/>
              <a:pathLst>
                <a:path w="389889" h="455930">
                  <a:moveTo>
                    <a:pt x="389889" y="455929"/>
                  </a:moveTo>
                  <a:lnTo>
                    <a:pt x="331860" y="452036"/>
                  </a:lnTo>
                  <a:lnTo>
                    <a:pt x="276612" y="443993"/>
                  </a:lnTo>
                  <a:lnTo>
                    <a:pt x="224726" y="432056"/>
                  </a:lnTo>
                  <a:lnTo>
                    <a:pt x="176778" y="416484"/>
                  </a:lnTo>
                  <a:lnTo>
                    <a:pt x="133347" y="397534"/>
                  </a:lnTo>
                  <a:lnTo>
                    <a:pt x="95011" y="375464"/>
                  </a:lnTo>
                  <a:lnTo>
                    <a:pt x="62349" y="350532"/>
                  </a:lnTo>
                  <a:lnTo>
                    <a:pt x="35938" y="322995"/>
                  </a:lnTo>
                  <a:lnTo>
                    <a:pt x="4185" y="261136"/>
                  </a:lnTo>
                  <a:lnTo>
                    <a:pt x="0" y="227329"/>
                  </a:lnTo>
                  <a:lnTo>
                    <a:pt x="4796" y="190720"/>
                  </a:lnTo>
                  <a:lnTo>
                    <a:pt x="41045" y="124940"/>
                  </a:lnTo>
                  <a:lnTo>
                    <a:pt x="71079" y="96286"/>
                  </a:lnTo>
                  <a:lnTo>
                    <a:pt x="108108" y="70802"/>
                  </a:lnTo>
                  <a:lnTo>
                    <a:pt x="151424" y="48747"/>
                  </a:lnTo>
                  <a:lnTo>
                    <a:pt x="200318" y="30380"/>
                  </a:lnTo>
                  <a:lnTo>
                    <a:pt x="254081" y="15961"/>
                  </a:lnTo>
                  <a:lnTo>
                    <a:pt x="312004" y="5748"/>
                  </a:lnTo>
                  <a:lnTo>
                    <a:pt x="373380" y="0"/>
                  </a:lnTo>
                </a:path>
              </a:pathLst>
            </a:custGeom>
            <a:ln w="27940">
              <a:solidFill>
                <a:srgbClr val="000000"/>
              </a:solidFill>
            </a:ln>
          </p:spPr>
          <p:txBody>
            <a:bodyPr wrap="square" lIns="0" tIns="0" rIns="0" bIns="0" rtlCol="0"/>
            <a:lstStyle/>
            <a:p>
              <a:endParaRPr/>
            </a:p>
          </p:txBody>
        </p:sp>
        <p:sp>
          <p:nvSpPr>
            <p:cNvPr id="17" name="object 17"/>
            <p:cNvSpPr/>
            <p:nvPr/>
          </p:nvSpPr>
          <p:spPr>
            <a:xfrm>
              <a:off x="3108960" y="2167889"/>
              <a:ext cx="102870" cy="541020"/>
            </a:xfrm>
            <a:custGeom>
              <a:avLst/>
              <a:gdLst/>
              <a:ahLst/>
              <a:cxnLst/>
              <a:rect l="l" t="t" r="r" b="b"/>
              <a:pathLst>
                <a:path w="102869" h="541019">
                  <a:moveTo>
                    <a:pt x="85090" y="43180"/>
                  </a:moveTo>
                  <a:lnTo>
                    <a:pt x="0" y="0"/>
                  </a:lnTo>
                  <a:lnTo>
                    <a:pt x="0" y="85090"/>
                  </a:lnTo>
                  <a:lnTo>
                    <a:pt x="85090" y="43180"/>
                  </a:lnTo>
                  <a:close/>
                </a:path>
                <a:path w="102869" h="541019">
                  <a:moveTo>
                    <a:pt x="102870" y="497840"/>
                  </a:moveTo>
                  <a:lnTo>
                    <a:pt x="16510" y="455930"/>
                  </a:lnTo>
                  <a:lnTo>
                    <a:pt x="17780" y="541020"/>
                  </a:lnTo>
                  <a:lnTo>
                    <a:pt x="102870" y="49784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92435086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5804" y="-2168"/>
            <a:ext cx="8062597" cy="689932"/>
          </a:xfrm>
          <a:prstGeom prst="rect">
            <a:avLst/>
          </a:prstGeom>
        </p:spPr>
        <p:txBody>
          <a:bodyPr vert="horz" wrap="square" lIns="0" tIns="12700" rIns="0" bIns="0" rtlCol="0" anchor="ctr">
            <a:spAutoFit/>
          </a:bodyPr>
          <a:lstStyle/>
          <a:p>
            <a:pPr marL="12700">
              <a:lnSpc>
                <a:spcPct val="100000"/>
              </a:lnSpc>
              <a:spcBef>
                <a:spcPts val="100"/>
              </a:spcBef>
            </a:pPr>
            <a:r>
              <a:rPr spc="-5" dirty="0"/>
              <a:t>Data Hazard </a:t>
            </a:r>
            <a:r>
              <a:rPr spc="-10" dirty="0"/>
              <a:t>Detection </a:t>
            </a:r>
            <a:r>
              <a:rPr spc="-5" dirty="0"/>
              <a:t>in MIPS</a:t>
            </a:r>
            <a:r>
              <a:rPr spc="-70" dirty="0"/>
              <a:t> </a:t>
            </a:r>
            <a:r>
              <a:rPr dirty="0"/>
              <a:t>(1)</a:t>
            </a:r>
          </a:p>
        </p:txBody>
      </p:sp>
      <p:grpSp>
        <p:nvGrpSpPr>
          <p:cNvPr id="3" name="object 3"/>
          <p:cNvGrpSpPr/>
          <p:nvPr/>
        </p:nvGrpSpPr>
        <p:grpSpPr>
          <a:xfrm>
            <a:off x="4222115" y="2224404"/>
            <a:ext cx="4030979" cy="2291080"/>
            <a:chOff x="2698114" y="2224404"/>
            <a:chExt cx="4030979" cy="2291080"/>
          </a:xfrm>
        </p:grpSpPr>
        <p:sp>
          <p:nvSpPr>
            <p:cNvPr id="4" name="object 4"/>
            <p:cNvSpPr/>
            <p:nvPr/>
          </p:nvSpPr>
          <p:spPr>
            <a:xfrm>
              <a:off x="6497319" y="4283709"/>
              <a:ext cx="115570" cy="227329"/>
            </a:xfrm>
            <a:custGeom>
              <a:avLst/>
              <a:gdLst/>
              <a:ahLst/>
              <a:cxnLst/>
              <a:rect l="l" t="t" r="r" b="b"/>
              <a:pathLst>
                <a:path w="115570" h="227329">
                  <a:moveTo>
                    <a:pt x="115570" y="0"/>
                  </a:moveTo>
                  <a:lnTo>
                    <a:pt x="0" y="0"/>
                  </a:lnTo>
                  <a:lnTo>
                    <a:pt x="0" y="227329"/>
                  </a:lnTo>
                  <a:lnTo>
                    <a:pt x="111759" y="227329"/>
                  </a:lnTo>
                  <a:lnTo>
                    <a:pt x="115570" y="0"/>
                  </a:lnTo>
                  <a:close/>
                </a:path>
              </a:pathLst>
            </a:custGeom>
            <a:solidFill>
              <a:srgbClr val="CCCCCC"/>
            </a:solidFill>
          </p:spPr>
          <p:txBody>
            <a:bodyPr wrap="square" lIns="0" tIns="0" rIns="0" bIns="0" rtlCol="0"/>
            <a:lstStyle/>
            <a:p>
              <a:endParaRPr/>
            </a:p>
          </p:txBody>
        </p:sp>
        <p:sp>
          <p:nvSpPr>
            <p:cNvPr id="5" name="object 5"/>
            <p:cNvSpPr/>
            <p:nvPr/>
          </p:nvSpPr>
          <p:spPr>
            <a:xfrm>
              <a:off x="6497319" y="4283709"/>
              <a:ext cx="227329" cy="227329"/>
            </a:xfrm>
            <a:custGeom>
              <a:avLst/>
              <a:gdLst/>
              <a:ahLst/>
              <a:cxnLst/>
              <a:rect l="l" t="t" r="r" b="b"/>
              <a:pathLst>
                <a:path w="227329" h="227329">
                  <a:moveTo>
                    <a:pt x="111759" y="227329"/>
                  </a:moveTo>
                  <a:lnTo>
                    <a:pt x="0" y="227329"/>
                  </a:lnTo>
                  <a:lnTo>
                    <a:pt x="0" y="0"/>
                  </a:lnTo>
                  <a:lnTo>
                    <a:pt x="115570" y="0"/>
                  </a:lnTo>
                </a:path>
                <a:path w="227329" h="227329">
                  <a:moveTo>
                    <a:pt x="111759" y="0"/>
                  </a:moveTo>
                  <a:lnTo>
                    <a:pt x="227329" y="0"/>
                  </a:lnTo>
                  <a:lnTo>
                    <a:pt x="227329" y="227329"/>
                  </a:lnTo>
                  <a:lnTo>
                    <a:pt x="115570" y="227329"/>
                  </a:lnTo>
                </a:path>
              </a:pathLst>
            </a:custGeom>
            <a:ln w="8890">
              <a:solidFill>
                <a:srgbClr val="000000"/>
              </a:solidFill>
            </a:ln>
          </p:spPr>
          <p:txBody>
            <a:bodyPr wrap="square" lIns="0" tIns="0" rIns="0" bIns="0" rtlCol="0"/>
            <a:lstStyle/>
            <a:p>
              <a:endParaRPr/>
            </a:p>
          </p:txBody>
        </p:sp>
        <p:sp>
          <p:nvSpPr>
            <p:cNvPr id="6" name="object 6"/>
            <p:cNvSpPr/>
            <p:nvPr/>
          </p:nvSpPr>
          <p:spPr>
            <a:xfrm>
              <a:off x="5100319" y="3827779"/>
              <a:ext cx="656590" cy="513080"/>
            </a:xfrm>
            <a:custGeom>
              <a:avLst/>
              <a:gdLst/>
              <a:ahLst/>
              <a:cxnLst/>
              <a:rect l="l" t="t" r="r" b="b"/>
              <a:pathLst>
                <a:path w="656589" h="513079">
                  <a:moveTo>
                    <a:pt x="541019" y="513080"/>
                  </a:moveTo>
                  <a:lnTo>
                    <a:pt x="656589" y="513080"/>
                  </a:lnTo>
                </a:path>
                <a:path w="656589" h="513079">
                  <a:moveTo>
                    <a:pt x="0" y="0"/>
                  </a:moveTo>
                  <a:lnTo>
                    <a:pt x="111759" y="0"/>
                  </a:lnTo>
                </a:path>
              </a:pathLst>
            </a:custGeom>
            <a:ln w="15240">
              <a:solidFill>
                <a:srgbClr val="EA7400"/>
              </a:solidFill>
            </a:ln>
          </p:spPr>
          <p:txBody>
            <a:bodyPr wrap="square" lIns="0" tIns="0" rIns="0" bIns="0" rtlCol="0"/>
            <a:lstStyle/>
            <a:p>
              <a:endParaRPr/>
            </a:p>
          </p:txBody>
        </p:sp>
        <p:sp>
          <p:nvSpPr>
            <p:cNvPr id="7" name="object 7"/>
            <p:cNvSpPr/>
            <p:nvPr/>
          </p:nvSpPr>
          <p:spPr>
            <a:xfrm>
              <a:off x="5100319" y="3941444"/>
              <a:ext cx="111760" cy="0"/>
            </a:xfrm>
            <a:custGeom>
              <a:avLst/>
              <a:gdLst/>
              <a:ahLst/>
              <a:cxnLst/>
              <a:rect l="l" t="t" r="r" b="b"/>
              <a:pathLst>
                <a:path w="111760">
                  <a:moveTo>
                    <a:pt x="0" y="0"/>
                  </a:moveTo>
                  <a:lnTo>
                    <a:pt x="111759" y="0"/>
                  </a:lnTo>
                </a:path>
              </a:pathLst>
            </a:custGeom>
            <a:ln w="19050">
              <a:solidFill>
                <a:srgbClr val="EA7400"/>
              </a:solidFill>
            </a:ln>
          </p:spPr>
          <p:txBody>
            <a:bodyPr wrap="square" lIns="0" tIns="0" rIns="0" bIns="0" rtlCol="0"/>
            <a:lstStyle/>
            <a:p>
              <a:endParaRPr/>
            </a:p>
          </p:txBody>
        </p:sp>
        <p:sp>
          <p:nvSpPr>
            <p:cNvPr id="8" name="object 8"/>
            <p:cNvSpPr/>
            <p:nvPr/>
          </p:nvSpPr>
          <p:spPr>
            <a:xfrm>
              <a:off x="4558029" y="3428999"/>
              <a:ext cx="113030" cy="0"/>
            </a:xfrm>
            <a:custGeom>
              <a:avLst/>
              <a:gdLst/>
              <a:ahLst/>
              <a:cxnLst/>
              <a:rect l="l" t="t" r="r" b="b"/>
              <a:pathLst>
                <a:path w="113029">
                  <a:moveTo>
                    <a:pt x="0" y="0"/>
                  </a:moveTo>
                  <a:lnTo>
                    <a:pt x="113030" y="0"/>
                  </a:lnTo>
                </a:path>
              </a:pathLst>
            </a:custGeom>
            <a:ln w="15240">
              <a:solidFill>
                <a:srgbClr val="EA7400"/>
              </a:solidFill>
            </a:ln>
          </p:spPr>
          <p:txBody>
            <a:bodyPr wrap="square" lIns="0" tIns="0" rIns="0" bIns="0" rtlCol="0"/>
            <a:lstStyle/>
            <a:p>
              <a:endParaRPr/>
            </a:p>
          </p:txBody>
        </p:sp>
        <p:sp>
          <p:nvSpPr>
            <p:cNvPr id="9" name="object 9"/>
            <p:cNvSpPr/>
            <p:nvPr/>
          </p:nvSpPr>
          <p:spPr>
            <a:xfrm>
              <a:off x="4017009" y="2915919"/>
              <a:ext cx="882650" cy="397510"/>
            </a:xfrm>
            <a:custGeom>
              <a:avLst/>
              <a:gdLst/>
              <a:ahLst/>
              <a:cxnLst/>
              <a:rect l="l" t="t" r="r" b="b"/>
              <a:pathLst>
                <a:path w="882650" h="397510">
                  <a:moveTo>
                    <a:pt x="538479" y="397509"/>
                  </a:moveTo>
                  <a:lnTo>
                    <a:pt x="654050" y="397509"/>
                  </a:lnTo>
                </a:path>
                <a:path w="882650" h="397510">
                  <a:moveTo>
                    <a:pt x="739139" y="397509"/>
                  </a:moveTo>
                  <a:lnTo>
                    <a:pt x="882650" y="397509"/>
                  </a:lnTo>
                </a:path>
                <a:path w="882650" h="397510">
                  <a:moveTo>
                    <a:pt x="0" y="0"/>
                  </a:moveTo>
                  <a:lnTo>
                    <a:pt x="111760" y="0"/>
                  </a:lnTo>
                </a:path>
              </a:pathLst>
            </a:custGeom>
            <a:ln w="8890">
              <a:solidFill>
                <a:srgbClr val="000000"/>
              </a:solidFill>
            </a:ln>
          </p:spPr>
          <p:txBody>
            <a:bodyPr wrap="square" lIns="0" tIns="0" rIns="0" bIns="0" rtlCol="0"/>
            <a:lstStyle/>
            <a:p>
              <a:endParaRPr/>
            </a:p>
          </p:txBody>
        </p:sp>
        <p:sp>
          <p:nvSpPr>
            <p:cNvPr id="10" name="object 10"/>
            <p:cNvSpPr/>
            <p:nvPr/>
          </p:nvSpPr>
          <p:spPr>
            <a:xfrm>
              <a:off x="4017009" y="2801619"/>
              <a:ext cx="111760" cy="0"/>
            </a:xfrm>
            <a:custGeom>
              <a:avLst/>
              <a:gdLst/>
              <a:ahLst/>
              <a:cxnLst/>
              <a:rect l="l" t="t" r="r" b="b"/>
              <a:pathLst>
                <a:path w="111760">
                  <a:moveTo>
                    <a:pt x="0" y="0"/>
                  </a:moveTo>
                  <a:lnTo>
                    <a:pt x="111760" y="0"/>
                  </a:lnTo>
                </a:path>
              </a:pathLst>
            </a:custGeom>
            <a:ln w="17780">
              <a:solidFill>
                <a:srgbClr val="EA7400"/>
              </a:solidFill>
            </a:ln>
          </p:spPr>
          <p:txBody>
            <a:bodyPr wrap="square" lIns="0" tIns="0" rIns="0" bIns="0" rtlCol="0"/>
            <a:lstStyle/>
            <a:p>
              <a:endParaRPr/>
            </a:p>
          </p:txBody>
        </p:sp>
        <p:sp>
          <p:nvSpPr>
            <p:cNvPr id="11" name="object 11"/>
            <p:cNvSpPr/>
            <p:nvPr/>
          </p:nvSpPr>
          <p:spPr>
            <a:xfrm>
              <a:off x="4213859" y="2915919"/>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12" name="object 12"/>
            <p:cNvSpPr/>
            <p:nvPr/>
          </p:nvSpPr>
          <p:spPr>
            <a:xfrm>
              <a:off x="4756150" y="2345689"/>
              <a:ext cx="115570" cy="0"/>
            </a:xfrm>
            <a:custGeom>
              <a:avLst/>
              <a:gdLst/>
              <a:ahLst/>
              <a:cxnLst/>
              <a:rect l="l" t="t" r="r" b="b"/>
              <a:pathLst>
                <a:path w="115570">
                  <a:moveTo>
                    <a:pt x="0" y="0"/>
                  </a:moveTo>
                  <a:lnTo>
                    <a:pt x="115570" y="0"/>
                  </a:lnTo>
                </a:path>
              </a:pathLst>
            </a:custGeom>
            <a:ln w="17780">
              <a:solidFill>
                <a:srgbClr val="EA7400"/>
              </a:solidFill>
            </a:ln>
          </p:spPr>
          <p:txBody>
            <a:bodyPr wrap="square" lIns="0" tIns="0" rIns="0" bIns="0" rtlCol="0"/>
            <a:lstStyle/>
            <a:p>
              <a:endParaRPr/>
            </a:p>
          </p:txBody>
        </p:sp>
        <p:sp>
          <p:nvSpPr>
            <p:cNvPr id="13" name="object 13"/>
            <p:cNvSpPr/>
            <p:nvPr/>
          </p:nvSpPr>
          <p:spPr>
            <a:xfrm>
              <a:off x="4871719" y="2231389"/>
              <a:ext cx="113030" cy="228600"/>
            </a:xfrm>
            <a:custGeom>
              <a:avLst/>
              <a:gdLst/>
              <a:ahLst/>
              <a:cxnLst/>
              <a:rect l="l" t="t" r="r" b="b"/>
              <a:pathLst>
                <a:path w="113029" h="228600">
                  <a:moveTo>
                    <a:pt x="113029" y="0"/>
                  </a:moveTo>
                  <a:lnTo>
                    <a:pt x="0" y="0"/>
                  </a:lnTo>
                  <a:lnTo>
                    <a:pt x="0" y="228600"/>
                  </a:lnTo>
                  <a:lnTo>
                    <a:pt x="113029" y="228600"/>
                  </a:lnTo>
                  <a:lnTo>
                    <a:pt x="113029" y="0"/>
                  </a:lnTo>
                  <a:close/>
                </a:path>
              </a:pathLst>
            </a:custGeom>
            <a:solidFill>
              <a:srgbClr val="FAE1C8"/>
            </a:solidFill>
          </p:spPr>
          <p:txBody>
            <a:bodyPr wrap="square" lIns="0" tIns="0" rIns="0" bIns="0" rtlCol="0"/>
            <a:lstStyle/>
            <a:p>
              <a:endParaRPr/>
            </a:p>
          </p:txBody>
        </p:sp>
        <p:sp>
          <p:nvSpPr>
            <p:cNvPr id="14" name="object 14"/>
            <p:cNvSpPr/>
            <p:nvPr/>
          </p:nvSpPr>
          <p:spPr>
            <a:xfrm>
              <a:off x="4871719" y="2231389"/>
              <a:ext cx="113030" cy="228600"/>
            </a:xfrm>
            <a:custGeom>
              <a:avLst/>
              <a:gdLst/>
              <a:ahLst/>
              <a:cxnLst/>
              <a:rect l="l" t="t" r="r" b="b"/>
              <a:pathLst>
                <a:path w="113029" h="228600">
                  <a:moveTo>
                    <a:pt x="113029" y="228600"/>
                  </a:moveTo>
                  <a:lnTo>
                    <a:pt x="0" y="228600"/>
                  </a:lnTo>
                  <a:lnTo>
                    <a:pt x="0" y="0"/>
                  </a:lnTo>
                  <a:lnTo>
                    <a:pt x="113029" y="0"/>
                  </a:lnTo>
                </a:path>
              </a:pathLst>
            </a:custGeom>
            <a:ln w="8890">
              <a:solidFill>
                <a:srgbClr val="EA7400"/>
              </a:solidFill>
            </a:ln>
          </p:spPr>
          <p:txBody>
            <a:bodyPr wrap="square" lIns="0" tIns="0" rIns="0" bIns="0" rtlCol="0"/>
            <a:lstStyle/>
            <a:p>
              <a:endParaRPr/>
            </a:p>
          </p:txBody>
        </p:sp>
        <p:sp>
          <p:nvSpPr>
            <p:cNvPr id="15" name="object 15"/>
            <p:cNvSpPr/>
            <p:nvPr/>
          </p:nvSpPr>
          <p:spPr>
            <a:xfrm>
              <a:off x="4984750" y="2228849"/>
              <a:ext cx="115570" cy="233679"/>
            </a:xfrm>
            <a:custGeom>
              <a:avLst/>
              <a:gdLst/>
              <a:ahLst/>
              <a:cxnLst/>
              <a:rect l="l" t="t" r="r" b="b"/>
              <a:pathLst>
                <a:path w="115570" h="233680">
                  <a:moveTo>
                    <a:pt x="115570" y="233679"/>
                  </a:moveTo>
                  <a:lnTo>
                    <a:pt x="115570" y="0"/>
                  </a:lnTo>
                </a:path>
                <a:path w="115570" h="233680">
                  <a:moveTo>
                    <a:pt x="115570" y="2539"/>
                  </a:moveTo>
                  <a:lnTo>
                    <a:pt x="0" y="2539"/>
                  </a:lnTo>
                </a:path>
                <a:path w="115570" h="233680">
                  <a:moveTo>
                    <a:pt x="115570" y="231139"/>
                  </a:moveTo>
                  <a:lnTo>
                    <a:pt x="0" y="231139"/>
                  </a:lnTo>
                </a:path>
              </a:pathLst>
            </a:custGeom>
            <a:ln w="8890">
              <a:solidFill>
                <a:srgbClr val="000000"/>
              </a:solidFill>
            </a:ln>
          </p:spPr>
          <p:txBody>
            <a:bodyPr wrap="square" lIns="0" tIns="0" rIns="0" bIns="0" rtlCol="0"/>
            <a:lstStyle/>
            <a:p>
              <a:endParaRPr/>
            </a:p>
          </p:txBody>
        </p:sp>
        <p:sp>
          <p:nvSpPr>
            <p:cNvPr id="16" name="object 16"/>
            <p:cNvSpPr/>
            <p:nvPr/>
          </p:nvSpPr>
          <p:spPr>
            <a:xfrm>
              <a:off x="3359149" y="2231389"/>
              <a:ext cx="115570" cy="228600"/>
            </a:xfrm>
            <a:custGeom>
              <a:avLst/>
              <a:gdLst/>
              <a:ahLst/>
              <a:cxnLst/>
              <a:rect l="l" t="t" r="r" b="b"/>
              <a:pathLst>
                <a:path w="115570" h="228600">
                  <a:moveTo>
                    <a:pt x="115570" y="0"/>
                  </a:moveTo>
                  <a:lnTo>
                    <a:pt x="0" y="0"/>
                  </a:lnTo>
                  <a:lnTo>
                    <a:pt x="0" y="228600"/>
                  </a:lnTo>
                  <a:lnTo>
                    <a:pt x="115570" y="228600"/>
                  </a:lnTo>
                  <a:lnTo>
                    <a:pt x="115570" y="0"/>
                  </a:lnTo>
                  <a:close/>
                </a:path>
              </a:pathLst>
            </a:custGeom>
            <a:solidFill>
              <a:srgbClr val="CCCCCC"/>
            </a:solidFill>
          </p:spPr>
          <p:txBody>
            <a:bodyPr wrap="square" lIns="0" tIns="0" rIns="0" bIns="0" rtlCol="0"/>
            <a:lstStyle/>
            <a:p>
              <a:endParaRPr/>
            </a:p>
          </p:txBody>
        </p:sp>
        <p:sp>
          <p:nvSpPr>
            <p:cNvPr id="17" name="object 17"/>
            <p:cNvSpPr/>
            <p:nvPr/>
          </p:nvSpPr>
          <p:spPr>
            <a:xfrm>
              <a:off x="3243579" y="2228849"/>
              <a:ext cx="231140" cy="233679"/>
            </a:xfrm>
            <a:custGeom>
              <a:avLst/>
              <a:gdLst/>
              <a:ahLst/>
              <a:cxnLst/>
              <a:rect l="l" t="t" r="r" b="b"/>
              <a:pathLst>
                <a:path w="231139" h="233680">
                  <a:moveTo>
                    <a:pt x="115569" y="231139"/>
                  </a:moveTo>
                  <a:lnTo>
                    <a:pt x="231140" y="231139"/>
                  </a:lnTo>
                  <a:lnTo>
                    <a:pt x="231140" y="2539"/>
                  </a:lnTo>
                  <a:lnTo>
                    <a:pt x="115569" y="2539"/>
                  </a:lnTo>
                </a:path>
                <a:path w="231139" h="233680">
                  <a:moveTo>
                    <a:pt x="0" y="233679"/>
                  </a:moveTo>
                  <a:lnTo>
                    <a:pt x="3809" y="0"/>
                  </a:lnTo>
                </a:path>
                <a:path w="231139" h="233680">
                  <a:moveTo>
                    <a:pt x="0" y="2539"/>
                  </a:moveTo>
                  <a:lnTo>
                    <a:pt x="121919" y="2539"/>
                  </a:lnTo>
                </a:path>
                <a:path w="231139" h="233680">
                  <a:moveTo>
                    <a:pt x="0" y="231139"/>
                  </a:moveTo>
                  <a:lnTo>
                    <a:pt x="121919" y="231139"/>
                  </a:lnTo>
                </a:path>
              </a:pathLst>
            </a:custGeom>
            <a:ln w="8890">
              <a:solidFill>
                <a:srgbClr val="000000"/>
              </a:solidFill>
            </a:ln>
          </p:spPr>
          <p:txBody>
            <a:bodyPr wrap="square" lIns="0" tIns="0" rIns="0" bIns="0" rtlCol="0"/>
            <a:lstStyle/>
            <a:p>
              <a:endParaRPr/>
            </a:p>
          </p:txBody>
        </p:sp>
        <p:sp>
          <p:nvSpPr>
            <p:cNvPr id="18" name="object 18"/>
            <p:cNvSpPr/>
            <p:nvPr/>
          </p:nvSpPr>
          <p:spPr>
            <a:xfrm>
              <a:off x="2818129" y="2231389"/>
              <a:ext cx="111760" cy="228600"/>
            </a:xfrm>
            <a:custGeom>
              <a:avLst/>
              <a:gdLst/>
              <a:ahLst/>
              <a:cxnLst/>
              <a:rect l="l" t="t" r="r" b="b"/>
              <a:pathLst>
                <a:path w="111760" h="228600">
                  <a:moveTo>
                    <a:pt x="111759" y="0"/>
                  </a:moveTo>
                  <a:lnTo>
                    <a:pt x="0" y="0"/>
                  </a:lnTo>
                  <a:lnTo>
                    <a:pt x="0" y="228600"/>
                  </a:lnTo>
                  <a:lnTo>
                    <a:pt x="111759" y="228600"/>
                  </a:lnTo>
                  <a:lnTo>
                    <a:pt x="111759" y="0"/>
                  </a:lnTo>
                  <a:close/>
                </a:path>
              </a:pathLst>
            </a:custGeom>
            <a:solidFill>
              <a:srgbClr val="CCCCCC"/>
            </a:solidFill>
          </p:spPr>
          <p:txBody>
            <a:bodyPr wrap="square" lIns="0" tIns="0" rIns="0" bIns="0" rtlCol="0"/>
            <a:lstStyle/>
            <a:p>
              <a:endParaRPr/>
            </a:p>
          </p:txBody>
        </p:sp>
        <p:sp>
          <p:nvSpPr>
            <p:cNvPr id="19" name="object 19"/>
            <p:cNvSpPr/>
            <p:nvPr/>
          </p:nvSpPr>
          <p:spPr>
            <a:xfrm>
              <a:off x="2702559" y="2231389"/>
              <a:ext cx="3481070" cy="1766570"/>
            </a:xfrm>
            <a:custGeom>
              <a:avLst/>
              <a:gdLst/>
              <a:ahLst/>
              <a:cxnLst/>
              <a:rect l="l" t="t" r="r" b="b"/>
              <a:pathLst>
                <a:path w="3481070" h="1766570">
                  <a:moveTo>
                    <a:pt x="115569" y="228600"/>
                  </a:moveTo>
                  <a:lnTo>
                    <a:pt x="227329" y="228600"/>
                  </a:lnTo>
                  <a:lnTo>
                    <a:pt x="227329" y="0"/>
                  </a:lnTo>
                  <a:lnTo>
                    <a:pt x="115569" y="0"/>
                  </a:lnTo>
                </a:path>
                <a:path w="3481070" h="1766570">
                  <a:moveTo>
                    <a:pt x="115569" y="0"/>
                  </a:moveTo>
                  <a:lnTo>
                    <a:pt x="0" y="0"/>
                  </a:lnTo>
                  <a:lnTo>
                    <a:pt x="0" y="228600"/>
                  </a:lnTo>
                  <a:lnTo>
                    <a:pt x="115569" y="228600"/>
                  </a:lnTo>
                </a:path>
                <a:path w="3481070" h="1766570">
                  <a:moveTo>
                    <a:pt x="3365500" y="1766570"/>
                  </a:moveTo>
                  <a:lnTo>
                    <a:pt x="3481069" y="1766570"/>
                  </a:lnTo>
                  <a:lnTo>
                    <a:pt x="3481069" y="1537970"/>
                  </a:lnTo>
                  <a:lnTo>
                    <a:pt x="3368040" y="1537970"/>
                  </a:lnTo>
                </a:path>
                <a:path w="3481070" h="1766570">
                  <a:moveTo>
                    <a:pt x="3365500" y="1537970"/>
                  </a:moveTo>
                  <a:lnTo>
                    <a:pt x="3252469" y="1537970"/>
                  </a:lnTo>
                  <a:lnTo>
                    <a:pt x="3252469" y="1766570"/>
                  </a:lnTo>
                  <a:lnTo>
                    <a:pt x="3368040" y="1766570"/>
                  </a:lnTo>
                </a:path>
              </a:pathLst>
            </a:custGeom>
            <a:ln w="8890">
              <a:solidFill>
                <a:srgbClr val="000000"/>
              </a:solidFill>
            </a:ln>
          </p:spPr>
          <p:txBody>
            <a:bodyPr wrap="square" lIns="0" tIns="0" rIns="0" bIns="0" rtlCol="0"/>
            <a:lstStyle/>
            <a:p>
              <a:endParaRPr/>
            </a:p>
          </p:txBody>
        </p:sp>
      </p:grpSp>
      <p:sp>
        <p:nvSpPr>
          <p:cNvPr id="20" name="object 20"/>
          <p:cNvSpPr txBox="1"/>
          <p:nvPr/>
        </p:nvSpPr>
        <p:spPr>
          <a:xfrm>
            <a:off x="4785359" y="2258060"/>
            <a:ext cx="21209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dirty="0">
                <a:latin typeface="Arial"/>
                <a:cs typeface="Arial"/>
              </a:rPr>
              <a:t>e</a:t>
            </a:r>
            <a:r>
              <a:rPr sz="800" spc="-10" dirty="0">
                <a:latin typeface="Arial"/>
                <a:cs typeface="Arial"/>
              </a:rPr>
              <a:t>g</a:t>
            </a:r>
            <a:endParaRPr sz="800">
              <a:latin typeface="Arial"/>
              <a:cs typeface="Arial"/>
            </a:endParaRPr>
          </a:p>
        </p:txBody>
      </p:sp>
      <p:grpSp>
        <p:nvGrpSpPr>
          <p:cNvPr id="21" name="object 21"/>
          <p:cNvGrpSpPr/>
          <p:nvPr/>
        </p:nvGrpSpPr>
        <p:grpSpPr>
          <a:xfrm>
            <a:off x="4443730" y="2115186"/>
            <a:ext cx="2726055" cy="864869"/>
            <a:chOff x="2919729" y="2115185"/>
            <a:chExt cx="2726055" cy="864869"/>
          </a:xfrm>
        </p:grpSpPr>
        <p:sp>
          <p:nvSpPr>
            <p:cNvPr id="22" name="object 22"/>
            <p:cNvSpPr/>
            <p:nvPr/>
          </p:nvSpPr>
          <p:spPr>
            <a:xfrm>
              <a:off x="3359149" y="2745740"/>
              <a:ext cx="115570" cy="227329"/>
            </a:xfrm>
            <a:custGeom>
              <a:avLst/>
              <a:gdLst/>
              <a:ahLst/>
              <a:cxnLst/>
              <a:rect l="l" t="t" r="r" b="b"/>
              <a:pathLst>
                <a:path w="115570" h="227330">
                  <a:moveTo>
                    <a:pt x="115570" y="0"/>
                  </a:moveTo>
                  <a:lnTo>
                    <a:pt x="0" y="0"/>
                  </a:lnTo>
                  <a:lnTo>
                    <a:pt x="0" y="227330"/>
                  </a:lnTo>
                  <a:lnTo>
                    <a:pt x="115570" y="227330"/>
                  </a:lnTo>
                  <a:lnTo>
                    <a:pt x="115570" y="0"/>
                  </a:lnTo>
                  <a:close/>
                </a:path>
              </a:pathLst>
            </a:custGeom>
            <a:solidFill>
              <a:srgbClr val="CCCCCC"/>
            </a:solidFill>
          </p:spPr>
          <p:txBody>
            <a:bodyPr wrap="square" lIns="0" tIns="0" rIns="0" bIns="0" rtlCol="0"/>
            <a:lstStyle/>
            <a:p>
              <a:endParaRPr/>
            </a:p>
          </p:txBody>
        </p:sp>
        <p:sp>
          <p:nvSpPr>
            <p:cNvPr id="23" name="object 23"/>
            <p:cNvSpPr/>
            <p:nvPr/>
          </p:nvSpPr>
          <p:spPr>
            <a:xfrm>
              <a:off x="3247389" y="2745740"/>
              <a:ext cx="227329" cy="227329"/>
            </a:xfrm>
            <a:custGeom>
              <a:avLst/>
              <a:gdLst/>
              <a:ahLst/>
              <a:cxnLst/>
              <a:rect l="l" t="t" r="r" b="b"/>
              <a:pathLst>
                <a:path w="227329" h="227330">
                  <a:moveTo>
                    <a:pt x="111760" y="227330"/>
                  </a:moveTo>
                  <a:lnTo>
                    <a:pt x="227330" y="227330"/>
                  </a:lnTo>
                  <a:lnTo>
                    <a:pt x="227330" y="0"/>
                  </a:lnTo>
                  <a:lnTo>
                    <a:pt x="111760" y="0"/>
                  </a:lnTo>
                </a:path>
                <a:path w="227329" h="227330">
                  <a:moveTo>
                    <a:pt x="111760" y="0"/>
                  </a:moveTo>
                  <a:lnTo>
                    <a:pt x="0" y="0"/>
                  </a:lnTo>
                  <a:lnTo>
                    <a:pt x="0" y="227330"/>
                  </a:lnTo>
                  <a:lnTo>
                    <a:pt x="111760" y="227330"/>
                  </a:lnTo>
                </a:path>
              </a:pathLst>
            </a:custGeom>
            <a:ln w="8890">
              <a:solidFill>
                <a:srgbClr val="000000"/>
              </a:solidFill>
            </a:ln>
          </p:spPr>
          <p:txBody>
            <a:bodyPr wrap="square" lIns="0" tIns="0" rIns="0" bIns="0" rtlCol="0"/>
            <a:lstStyle/>
            <a:p>
              <a:endParaRPr/>
            </a:p>
          </p:txBody>
        </p:sp>
        <p:sp>
          <p:nvSpPr>
            <p:cNvPr id="24" name="object 24"/>
            <p:cNvSpPr/>
            <p:nvPr/>
          </p:nvSpPr>
          <p:spPr>
            <a:xfrm>
              <a:off x="3130549" y="2345690"/>
              <a:ext cx="121285" cy="0"/>
            </a:xfrm>
            <a:custGeom>
              <a:avLst/>
              <a:gdLst/>
              <a:ahLst/>
              <a:cxnLst/>
              <a:rect l="l" t="t" r="r" b="b"/>
              <a:pathLst>
                <a:path w="121285">
                  <a:moveTo>
                    <a:pt x="0" y="0"/>
                  </a:moveTo>
                  <a:lnTo>
                    <a:pt x="121285" y="0"/>
                  </a:lnTo>
                </a:path>
              </a:pathLst>
            </a:custGeom>
            <a:ln w="11430">
              <a:solidFill>
                <a:srgbClr val="000000"/>
              </a:solidFill>
            </a:ln>
          </p:spPr>
          <p:txBody>
            <a:bodyPr wrap="square" lIns="0" tIns="0" rIns="0" bIns="0" rtlCol="0"/>
            <a:lstStyle/>
            <a:p>
              <a:endParaRPr/>
            </a:p>
          </p:txBody>
        </p:sp>
        <p:sp>
          <p:nvSpPr>
            <p:cNvPr id="25" name="object 25"/>
            <p:cNvSpPr/>
            <p:nvPr/>
          </p:nvSpPr>
          <p:spPr>
            <a:xfrm>
              <a:off x="3472179" y="2289810"/>
              <a:ext cx="115570" cy="111760"/>
            </a:xfrm>
            <a:custGeom>
              <a:avLst/>
              <a:gdLst/>
              <a:ahLst/>
              <a:cxnLst/>
              <a:rect l="l" t="t" r="r" b="b"/>
              <a:pathLst>
                <a:path w="115570" h="111760">
                  <a:moveTo>
                    <a:pt x="0" y="0"/>
                  </a:moveTo>
                  <a:lnTo>
                    <a:pt x="115570" y="0"/>
                  </a:lnTo>
                </a:path>
                <a:path w="115570" h="111760">
                  <a:moveTo>
                    <a:pt x="0" y="111760"/>
                  </a:moveTo>
                  <a:lnTo>
                    <a:pt x="115570" y="111760"/>
                  </a:lnTo>
                </a:path>
              </a:pathLst>
            </a:custGeom>
            <a:ln w="8890">
              <a:solidFill>
                <a:srgbClr val="000000"/>
              </a:solidFill>
            </a:ln>
          </p:spPr>
          <p:txBody>
            <a:bodyPr wrap="square" lIns="0" tIns="0" rIns="0" bIns="0" rtlCol="0"/>
            <a:lstStyle/>
            <a:p>
              <a:endParaRPr/>
            </a:p>
          </p:txBody>
        </p:sp>
        <p:sp>
          <p:nvSpPr>
            <p:cNvPr id="26" name="object 26"/>
            <p:cNvSpPr/>
            <p:nvPr/>
          </p:nvSpPr>
          <p:spPr>
            <a:xfrm>
              <a:off x="3186429" y="2289810"/>
              <a:ext cx="57150" cy="54610"/>
            </a:xfrm>
            <a:custGeom>
              <a:avLst/>
              <a:gdLst/>
              <a:ahLst/>
              <a:cxnLst/>
              <a:rect l="l" t="t" r="r" b="b"/>
              <a:pathLst>
                <a:path w="57150" h="54610">
                  <a:moveTo>
                    <a:pt x="0" y="54610"/>
                  </a:moveTo>
                  <a:lnTo>
                    <a:pt x="2539" y="0"/>
                  </a:lnTo>
                  <a:lnTo>
                    <a:pt x="57150" y="0"/>
                  </a:lnTo>
                </a:path>
              </a:pathLst>
            </a:custGeom>
            <a:ln w="8890">
              <a:solidFill>
                <a:srgbClr val="000000"/>
              </a:solidFill>
            </a:ln>
          </p:spPr>
          <p:txBody>
            <a:bodyPr wrap="square" lIns="0" tIns="0" rIns="0" bIns="0" rtlCol="0"/>
            <a:lstStyle/>
            <a:p>
              <a:endParaRPr/>
            </a:p>
          </p:txBody>
        </p:sp>
        <p:sp>
          <p:nvSpPr>
            <p:cNvPr id="27" name="object 27"/>
            <p:cNvSpPr/>
            <p:nvPr/>
          </p:nvSpPr>
          <p:spPr>
            <a:xfrm>
              <a:off x="2925444" y="2345690"/>
              <a:ext cx="120014" cy="0"/>
            </a:xfrm>
            <a:custGeom>
              <a:avLst/>
              <a:gdLst/>
              <a:ahLst/>
              <a:cxnLst/>
              <a:rect l="l" t="t" r="r" b="b"/>
              <a:pathLst>
                <a:path w="120014">
                  <a:moveTo>
                    <a:pt x="0" y="0"/>
                  </a:moveTo>
                  <a:lnTo>
                    <a:pt x="120015" y="0"/>
                  </a:lnTo>
                </a:path>
              </a:pathLst>
            </a:custGeom>
            <a:ln w="11430">
              <a:solidFill>
                <a:srgbClr val="000000"/>
              </a:solidFill>
            </a:ln>
          </p:spPr>
          <p:txBody>
            <a:bodyPr wrap="square" lIns="0" tIns="0" rIns="0" bIns="0" rtlCol="0"/>
            <a:lstStyle/>
            <a:p>
              <a:endParaRPr/>
            </a:p>
          </p:txBody>
        </p:sp>
        <p:sp>
          <p:nvSpPr>
            <p:cNvPr id="28" name="object 28"/>
            <p:cNvSpPr/>
            <p:nvPr/>
          </p:nvSpPr>
          <p:spPr>
            <a:xfrm>
              <a:off x="3812539" y="2119630"/>
              <a:ext cx="173990" cy="452120"/>
            </a:xfrm>
            <a:custGeom>
              <a:avLst/>
              <a:gdLst/>
              <a:ahLst/>
              <a:cxnLst/>
              <a:rect l="l" t="t" r="r" b="b"/>
              <a:pathLst>
                <a:path w="173989" h="452119">
                  <a:moveTo>
                    <a:pt x="3810" y="0"/>
                  </a:moveTo>
                  <a:lnTo>
                    <a:pt x="0" y="0"/>
                  </a:lnTo>
                  <a:lnTo>
                    <a:pt x="3810" y="181610"/>
                  </a:lnTo>
                  <a:lnTo>
                    <a:pt x="58420" y="227330"/>
                  </a:lnTo>
                  <a:lnTo>
                    <a:pt x="3810" y="269240"/>
                  </a:lnTo>
                  <a:lnTo>
                    <a:pt x="3810" y="452120"/>
                  </a:lnTo>
                  <a:lnTo>
                    <a:pt x="173989" y="312420"/>
                  </a:lnTo>
                  <a:lnTo>
                    <a:pt x="173989" y="139700"/>
                  </a:lnTo>
                  <a:lnTo>
                    <a:pt x="3810" y="0"/>
                  </a:lnTo>
                  <a:close/>
                </a:path>
              </a:pathLst>
            </a:custGeom>
            <a:solidFill>
              <a:srgbClr val="CCCCCC"/>
            </a:solidFill>
          </p:spPr>
          <p:txBody>
            <a:bodyPr wrap="square" lIns="0" tIns="0" rIns="0" bIns="0" rtlCol="0"/>
            <a:lstStyle/>
            <a:p>
              <a:endParaRPr/>
            </a:p>
          </p:txBody>
        </p:sp>
        <p:sp>
          <p:nvSpPr>
            <p:cNvPr id="29" name="object 29"/>
            <p:cNvSpPr/>
            <p:nvPr/>
          </p:nvSpPr>
          <p:spPr>
            <a:xfrm>
              <a:off x="3812539" y="2119630"/>
              <a:ext cx="173990" cy="452120"/>
            </a:xfrm>
            <a:custGeom>
              <a:avLst/>
              <a:gdLst/>
              <a:ahLst/>
              <a:cxnLst/>
              <a:rect l="l" t="t" r="r" b="b"/>
              <a:pathLst>
                <a:path w="173989" h="452119">
                  <a:moveTo>
                    <a:pt x="0" y="0"/>
                  </a:moveTo>
                  <a:lnTo>
                    <a:pt x="3810" y="181610"/>
                  </a:lnTo>
                  <a:lnTo>
                    <a:pt x="58420" y="227330"/>
                  </a:lnTo>
                  <a:lnTo>
                    <a:pt x="3810" y="269240"/>
                  </a:lnTo>
                  <a:lnTo>
                    <a:pt x="3810" y="452120"/>
                  </a:lnTo>
                  <a:lnTo>
                    <a:pt x="173989" y="312420"/>
                  </a:lnTo>
                  <a:lnTo>
                    <a:pt x="173989" y="139700"/>
                  </a:lnTo>
                  <a:lnTo>
                    <a:pt x="3810" y="0"/>
                  </a:lnTo>
                </a:path>
              </a:pathLst>
            </a:custGeom>
            <a:ln w="8890">
              <a:solidFill>
                <a:srgbClr val="000000"/>
              </a:solidFill>
            </a:ln>
          </p:spPr>
          <p:txBody>
            <a:bodyPr wrap="square" lIns="0" tIns="0" rIns="0" bIns="0" rtlCol="0"/>
            <a:lstStyle/>
            <a:p>
              <a:endParaRPr/>
            </a:p>
          </p:txBody>
        </p:sp>
        <p:sp>
          <p:nvSpPr>
            <p:cNvPr id="30" name="object 30"/>
            <p:cNvSpPr/>
            <p:nvPr/>
          </p:nvSpPr>
          <p:spPr>
            <a:xfrm>
              <a:off x="3672839" y="228981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31" name="object 31"/>
            <p:cNvSpPr/>
            <p:nvPr/>
          </p:nvSpPr>
          <p:spPr>
            <a:xfrm>
              <a:off x="3982084" y="2345690"/>
              <a:ext cx="146685" cy="0"/>
            </a:xfrm>
            <a:custGeom>
              <a:avLst/>
              <a:gdLst/>
              <a:ahLst/>
              <a:cxnLst/>
              <a:rect l="l" t="t" r="r" b="b"/>
              <a:pathLst>
                <a:path w="146685">
                  <a:moveTo>
                    <a:pt x="0" y="0"/>
                  </a:moveTo>
                  <a:lnTo>
                    <a:pt x="146685" y="0"/>
                  </a:lnTo>
                </a:path>
              </a:pathLst>
            </a:custGeom>
            <a:ln w="11430">
              <a:solidFill>
                <a:srgbClr val="000000"/>
              </a:solidFill>
            </a:ln>
          </p:spPr>
          <p:txBody>
            <a:bodyPr wrap="square" lIns="0" tIns="0" rIns="0" bIns="0" rtlCol="0"/>
            <a:lstStyle/>
            <a:p>
              <a:endParaRPr/>
            </a:p>
          </p:txBody>
        </p:sp>
        <p:sp>
          <p:nvSpPr>
            <p:cNvPr id="32" name="object 32"/>
            <p:cNvSpPr/>
            <p:nvPr/>
          </p:nvSpPr>
          <p:spPr>
            <a:xfrm>
              <a:off x="3672839" y="240157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33" name="object 33"/>
            <p:cNvSpPr/>
            <p:nvPr/>
          </p:nvSpPr>
          <p:spPr>
            <a:xfrm>
              <a:off x="4213859" y="2345690"/>
              <a:ext cx="121285" cy="0"/>
            </a:xfrm>
            <a:custGeom>
              <a:avLst/>
              <a:gdLst/>
              <a:ahLst/>
              <a:cxnLst/>
              <a:rect l="l" t="t" r="r" b="b"/>
              <a:pathLst>
                <a:path w="121285">
                  <a:moveTo>
                    <a:pt x="0" y="0"/>
                  </a:moveTo>
                  <a:lnTo>
                    <a:pt x="121285" y="0"/>
                  </a:lnTo>
                </a:path>
              </a:pathLst>
            </a:custGeom>
            <a:ln w="11430">
              <a:solidFill>
                <a:srgbClr val="000000"/>
              </a:solidFill>
            </a:ln>
          </p:spPr>
          <p:txBody>
            <a:bodyPr wrap="square" lIns="0" tIns="0" rIns="0" bIns="0" rtlCol="0"/>
            <a:lstStyle/>
            <a:p>
              <a:endParaRPr/>
            </a:p>
          </p:txBody>
        </p:sp>
        <p:sp>
          <p:nvSpPr>
            <p:cNvPr id="34" name="object 34"/>
            <p:cNvSpPr/>
            <p:nvPr/>
          </p:nvSpPr>
          <p:spPr>
            <a:xfrm>
              <a:off x="5414009" y="2745740"/>
              <a:ext cx="115570" cy="227329"/>
            </a:xfrm>
            <a:custGeom>
              <a:avLst/>
              <a:gdLst/>
              <a:ahLst/>
              <a:cxnLst/>
              <a:rect l="l" t="t" r="r" b="b"/>
              <a:pathLst>
                <a:path w="115570" h="227330">
                  <a:moveTo>
                    <a:pt x="115569" y="0"/>
                  </a:moveTo>
                  <a:lnTo>
                    <a:pt x="0" y="0"/>
                  </a:lnTo>
                  <a:lnTo>
                    <a:pt x="0" y="227330"/>
                  </a:lnTo>
                  <a:lnTo>
                    <a:pt x="111760" y="227330"/>
                  </a:lnTo>
                  <a:lnTo>
                    <a:pt x="115569" y="0"/>
                  </a:lnTo>
                  <a:close/>
                </a:path>
              </a:pathLst>
            </a:custGeom>
            <a:solidFill>
              <a:srgbClr val="CCCCCC"/>
            </a:solidFill>
          </p:spPr>
          <p:txBody>
            <a:bodyPr wrap="square" lIns="0" tIns="0" rIns="0" bIns="0" rtlCol="0"/>
            <a:lstStyle/>
            <a:p>
              <a:endParaRPr/>
            </a:p>
          </p:txBody>
        </p:sp>
        <p:sp>
          <p:nvSpPr>
            <p:cNvPr id="35" name="object 35"/>
            <p:cNvSpPr/>
            <p:nvPr/>
          </p:nvSpPr>
          <p:spPr>
            <a:xfrm>
              <a:off x="5414009" y="2739390"/>
              <a:ext cx="227329" cy="236220"/>
            </a:xfrm>
            <a:custGeom>
              <a:avLst/>
              <a:gdLst/>
              <a:ahLst/>
              <a:cxnLst/>
              <a:rect l="l" t="t" r="r" b="b"/>
              <a:pathLst>
                <a:path w="227329" h="236219">
                  <a:moveTo>
                    <a:pt x="111760" y="233680"/>
                  </a:moveTo>
                  <a:lnTo>
                    <a:pt x="0" y="233680"/>
                  </a:lnTo>
                  <a:lnTo>
                    <a:pt x="0" y="6350"/>
                  </a:lnTo>
                  <a:lnTo>
                    <a:pt x="115569" y="6350"/>
                  </a:lnTo>
                </a:path>
                <a:path w="227329" h="236219">
                  <a:moveTo>
                    <a:pt x="227329" y="236220"/>
                  </a:moveTo>
                  <a:lnTo>
                    <a:pt x="227329" y="0"/>
                  </a:lnTo>
                </a:path>
                <a:path w="227329" h="236219">
                  <a:moveTo>
                    <a:pt x="227329" y="6350"/>
                  </a:moveTo>
                  <a:lnTo>
                    <a:pt x="109219" y="6350"/>
                  </a:lnTo>
                </a:path>
                <a:path w="227329" h="236219">
                  <a:moveTo>
                    <a:pt x="227329" y="233680"/>
                  </a:moveTo>
                  <a:lnTo>
                    <a:pt x="109219" y="233680"/>
                  </a:lnTo>
                </a:path>
              </a:pathLst>
            </a:custGeom>
            <a:ln w="8890">
              <a:solidFill>
                <a:srgbClr val="000000"/>
              </a:solidFill>
            </a:ln>
          </p:spPr>
          <p:txBody>
            <a:bodyPr wrap="square" lIns="0" tIns="0" rIns="0" bIns="0" rtlCol="0"/>
            <a:lstStyle/>
            <a:p>
              <a:endParaRPr/>
            </a:p>
          </p:txBody>
        </p:sp>
      </p:grpSp>
      <p:sp>
        <p:nvSpPr>
          <p:cNvPr id="36" name="object 36"/>
          <p:cNvSpPr txBox="1"/>
          <p:nvPr/>
        </p:nvSpPr>
        <p:spPr>
          <a:xfrm>
            <a:off x="4815840" y="2772410"/>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grpSp>
        <p:nvGrpSpPr>
          <p:cNvPr id="37" name="object 37"/>
          <p:cNvGrpSpPr/>
          <p:nvPr/>
        </p:nvGrpSpPr>
        <p:grpSpPr>
          <a:xfrm>
            <a:off x="5305425" y="2628264"/>
            <a:ext cx="754380" cy="462280"/>
            <a:chOff x="3781425" y="2628264"/>
            <a:chExt cx="754380" cy="462280"/>
          </a:xfrm>
        </p:grpSpPr>
        <p:sp>
          <p:nvSpPr>
            <p:cNvPr id="38" name="object 38"/>
            <p:cNvSpPr/>
            <p:nvPr/>
          </p:nvSpPr>
          <p:spPr>
            <a:xfrm>
              <a:off x="3901439" y="2745739"/>
              <a:ext cx="115570" cy="227329"/>
            </a:xfrm>
            <a:custGeom>
              <a:avLst/>
              <a:gdLst/>
              <a:ahLst/>
              <a:cxnLst/>
              <a:rect l="l" t="t" r="r" b="b"/>
              <a:pathLst>
                <a:path w="115570" h="227330">
                  <a:moveTo>
                    <a:pt x="115570" y="0"/>
                  </a:moveTo>
                  <a:lnTo>
                    <a:pt x="0" y="0"/>
                  </a:lnTo>
                  <a:lnTo>
                    <a:pt x="0" y="227330"/>
                  </a:lnTo>
                  <a:lnTo>
                    <a:pt x="115570" y="227330"/>
                  </a:lnTo>
                  <a:lnTo>
                    <a:pt x="115570" y="0"/>
                  </a:lnTo>
                  <a:close/>
                </a:path>
              </a:pathLst>
            </a:custGeom>
            <a:solidFill>
              <a:srgbClr val="FAE1C8"/>
            </a:solidFill>
          </p:spPr>
          <p:txBody>
            <a:bodyPr wrap="square" lIns="0" tIns="0" rIns="0" bIns="0" rtlCol="0"/>
            <a:lstStyle/>
            <a:p>
              <a:endParaRPr/>
            </a:p>
          </p:txBody>
        </p:sp>
        <p:sp>
          <p:nvSpPr>
            <p:cNvPr id="39" name="object 39"/>
            <p:cNvSpPr/>
            <p:nvPr/>
          </p:nvSpPr>
          <p:spPr>
            <a:xfrm>
              <a:off x="3901439" y="2745739"/>
              <a:ext cx="115570" cy="227329"/>
            </a:xfrm>
            <a:custGeom>
              <a:avLst/>
              <a:gdLst/>
              <a:ahLst/>
              <a:cxnLst/>
              <a:rect l="l" t="t" r="r" b="b"/>
              <a:pathLst>
                <a:path w="115570" h="227330">
                  <a:moveTo>
                    <a:pt x="0" y="227330"/>
                  </a:moveTo>
                  <a:lnTo>
                    <a:pt x="115570" y="227330"/>
                  </a:lnTo>
                  <a:lnTo>
                    <a:pt x="115570" y="0"/>
                  </a:lnTo>
                  <a:lnTo>
                    <a:pt x="0" y="0"/>
                  </a:lnTo>
                </a:path>
              </a:pathLst>
            </a:custGeom>
            <a:ln w="8890">
              <a:solidFill>
                <a:srgbClr val="EA7400"/>
              </a:solidFill>
            </a:ln>
          </p:spPr>
          <p:txBody>
            <a:bodyPr wrap="square" lIns="0" tIns="0" rIns="0" bIns="0" rtlCol="0"/>
            <a:lstStyle/>
            <a:p>
              <a:endParaRPr/>
            </a:p>
          </p:txBody>
        </p:sp>
        <p:sp>
          <p:nvSpPr>
            <p:cNvPr id="40" name="object 40"/>
            <p:cNvSpPr/>
            <p:nvPr/>
          </p:nvSpPr>
          <p:spPr>
            <a:xfrm>
              <a:off x="3785869" y="2739389"/>
              <a:ext cx="115570" cy="236220"/>
            </a:xfrm>
            <a:custGeom>
              <a:avLst/>
              <a:gdLst/>
              <a:ahLst/>
              <a:cxnLst/>
              <a:rect l="l" t="t" r="r" b="b"/>
              <a:pathLst>
                <a:path w="115570" h="236219">
                  <a:moveTo>
                    <a:pt x="0" y="236220"/>
                  </a:moveTo>
                  <a:lnTo>
                    <a:pt x="2539" y="0"/>
                  </a:lnTo>
                </a:path>
                <a:path w="115570" h="236219">
                  <a:moveTo>
                    <a:pt x="0" y="6350"/>
                  </a:moveTo>
                  <a:lnTo>
                    <a:pt x="115569" y="6350"/>
                  </a:lnTo>
                </a:path>
                <a:path w="115570" h="236219">
                  <a:moveTo>
                    <a:pt x="0" y="233680"/>
                  </a:moveTo>
                  <a:lnTo>
                    <a:pt x="115569" y="233680"/>
                  </a:lnTo>
                </a:path>
              </a:pathLst>
            </a:custGeom>
            <a:ln w="8890">
              <a:solidFill>
                <a:srgbClr val="000000"/>
              </a:solidFill>
            </a:ln>
          </p:spPr>
          <p:txBody>
            <a:bodyPr wrap="square" lIns="0" tIns="0" rIns="0" bIns="0" rtlCol="0"/>
            <a:lstStyle/>
            <a:p>
              <a:endParaRPr/>
            </a:p>
          </p:txBody>
        </p:sp>
        <p:sp>
          <p:nvSpPr>
            <p:cNvPr id="41" name="object 41"/>
            <p:cNvSpPr/>
            <p:nvPr/>
          </p:nvSpPr>
          <p:spPr>
            <a:xfrm>
              <a:off x="4357369" y="2632709"/>
              <a:ext cx="173990" cy="453390"/>
            </a:xfrm>
            <a:custGeom>
              <a:avLst/>
              <a:gdLst/>
              <a:ahLst/>
              <a:cxnLst/>
              <a:rect l="l" t="t" r="r" b="b"/>
              <a:pathLst>
                <a:path w="173989" h="453389">
                  <a:moveTo>
                    <a:pt x="0" y="0"/>
                  </a:moveTo>
                  <a:lnTo>
                    <a:pt x="0" y="182879"/>
                  </a:lnTo>
                  <a:lnTo>
                    <a:pt x="54609" y="224789"/>
                  </a:lnTo>
                  <a:lnTo>
                    <a:pt x="0" y="270510"/>
                  </a:lnTo>
                  <a:lnTo>
                    <a:pt x="0" y="453389"/>
                  </a:lnTo>
                  <a:lnTo>
                    <a:pt x="173989" y="313689"/>
                  </a:lnTo>
                  <a:lnTo>
                    <a:pt x="173989" y="137160"/>
                  </a:lnTo>
                  <a:lnTo>
                    <a:pt x="0" y="0"/>
                  </a:lnTo>
                  <a:close/>
                </a:path>
              </a:pathLst>
            </a:custGeom>
            <a:solidFill>
              <a:srgbClr val="CCCCCC"/>
            </a:solidFill>
          </p:spPr>
          <p:txBody>
            <a:bodyPr wrap="square" lIns="0" tIns="0" rIns="0" bIns="0" rtlCol="0"/>
            <a:lstStyle/>
            <a:p>
              <a:endParaRPr/>
            </a:p>
          </p:txBody>
        </p:sp>
        <p:sp>
          <p:nvSpPr>
            <p:cNvPr id="42" name="object 42"/>
            <p:cNvSpPr/>
            <p:nvPr/>
          </p:nvSpPr>
          <p:spPr>
            <a:xfrm>
              <a:off x="4357369" y="2632709"/>
              <a:ext cx="173990" cy="453390"/>
            </a:xfrm>
            <a:custGeom>
              <a:avLst/>
              <a:gdLst/>
              <a:ahLst/>
              <a:cxnLst/>
              <a:rect l="l" t="t" r="r" b="b"/>
              <a:pathLst>
                <a:path w="173989" h="453389">
                  <a:moveTo>
                    <a:pt x="0" y="0"/>
                  </a:moveTo>
                  <a:lnTo>
                    <a:pt x="0" y="182879"/>
                  </a:lnTo>
                  <a:lnTo>
                    <a:pt x="54609" y="224789"/>
                  </a:lnTo>
                  <a:lnTo>
                    <a:pt x="0" y="270510"/>
                  </a:lnTo>
                  <a:lnTo>
                    <a:pt x="0" y="453389"/>
                  </a:lnTo>
                  <a:lnTo>
                    <a:pt x="173989" y="313689"/>
                  </a:lnTo>
                  <a:lnTo>
                    <a:pt x="173989" y="137160"/>
                  </a:lnTo>
                  <a:lnTo>
                    <a:pt x="0" y="0"/>
                  </a:lnTo>
                  <a:close/>
                </a:path>
              </a:pathLst>
            </a:custGeom>
            <a:ln w="8890">
              <a:solidFill>
                <a:srgbClr val="000000"/>
              </a:solidFill>
            </a:ln>
          </p:spPr>
          <p:txBody>
            <a:bodyPr wrap="square" lIns="0" tIns="0" rIns="0" bIns="0" rtlCol="0"/>
            <a:lstStyle/>
            <a:p>
              <a:endParaRPr/>
            </a:p>
          </p:txBody>
        </p:sp>
      </p:grpSp>
      <p:sp>
        <p:nvSpPr>
          <p:cNvPr id="43" name="object 43"/>
          <p:cNvSpPr txBox="1"/>
          <p:nvPr/>
        </p:nvSpPr>
        <p:spPr>
          <a:xfrm>
            <a:off x="6951979" y="2772410"/>
            <a:ext cx="2120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44" name="object 44"/>
          <p:cNvGrpSpPr/>
          <p:nvPr/>
        </p:nvGrpSpPr>
        <p:grpSpPr>
          <a:xfrm>
            <a:off x="4565014" y="2115185"/>
            <a:ext cx="3147060" cy="1376680"/>
            <a:chOff x="3041014" y="2115185"/>
            <a:chExt cx="3147060" cy="1376680"/>
          </a:xfrm>
        </p:grpSpPr>
        <p:sp>
          <p:nvSpPr>
            <p:cNvPr id="45" name="object 45"/>
            <p:cNvSpPr/>
            <p:nvPr/>
          </p:nvSpPr>
          <p:spPr>
            <a:xfrm>
              <a:off x="3783964" y="3251835"/>
              <a:ext cx="237490" cy="240030"/>
            </a:xfrm>
            <a:prstGeom prst="rect">
              <a:avLst/>
            </a:prstGeom>
            <a:blipFill>
              <a:blip r:embed="rId2" cstate="print"/>
              <a:stretch>
                <a:fillRect/>
              </a:stretch>
            </a:blipFill>
          </p:spPr>
          <p:txBody>
            <a:bodyPr wrap="square" lIns="0" tIns="0" rIns="0" bIns="0" rtlCol="0"/>
            <a:lstStyle/>
            <a:p>
              <a:endParaRPr/>
            </a:p>
          </p:txBody>
        </p:sp>
        <p:sp>
          <p:nvSpPr>
            <p:cNvPr id="46" name="object 46"/>
            <p:cNvSpPr/>
            <p:nvPr/>
          </p:nvSpPr>
          <p:spPr>
            <a:xfrm>
              <a:off x="5950585" y="3251835"/>
              <a:ext cx="237490" cy="240030"/>
            </a:xfrm>
            <a:prstGeom prst="rect">
              <a:avLst/>
            </a:prstGeom>
            <a:blipFill>
              <a:blip r:embed="rId3" cstate="print"/>
              <a:stretch>
                <a:fillRect/>
              </a:stretch>
            </a:blipFill>
          </p:spPr>
          <p:txBody>
            <a:bodyPr wrap="square" lIns="0" tIns="0" rIns="0" bIns="0" rtlCol="0"/>
            <a:lstStyle/>
            <a:p>
              <a:endParaRPr/>
            </a:p>
          </p:txBody>
        </p:sp>
        <p:sp>
          <p:nvSpPr>
            <p:cNvPr id="47" name="object 47"/>
            <p:cNvSpPr/>
            <p:nvPr/>
          </p:nvSpPr>
          <p:spPr>
            <a:xfrm>
              <a:off x="3672839" y="2857500"/>
              <a:ext cx="115570" cy="0"/>
            </a:xfrm>
            <a:custGeom>
              <a:avLst/>
              <a:gdLst/>
              <a:ahLst/>
              <a:cxnLst/>
              <a:rect l="l" t="t" r="r" b="b"/>
              <a:pathLst>
                <a:path w="115570">
                  <a:moveTo>
                    <a:pt x="0" y="0"/>
                  </a:moveTo>
                  <a:lnTo>
                    <a:pt x="115570" y="0"/>
                  </a:lnTo>
                </a:path>
              </a:pathLst>
            </a:custGeom>
            <a:ln w="8890">
              <a:solidFill>
                <a:srgbClr val="000000"/>
              </a:solidFill>
            </a:ln>
          </p:spPr>
          <p:txBody>
            <a:bodyPr wrap="square" lIns="0" tIns="0" rIns="0" bIns="0" rtlCol="0"/>
            <a:lstStyle/>
            <a:p>
              <a:endParaRPr/>
            </a:p>
          </p:txBody>
        </p:sp>
        <p:sp>
          <p:nvSpPr>
            <p:cNvPr id="48" name="object 48"/>
            <p:cNvSpPr/>
            <p:nvPr/>
          </p:nvSpPr>
          <p:spPr>
            <a:xfrm>
              <a:off x="3729989" y="2802890"/>
              <a:ext cx="55880" cy="54610"/>
            </a:xfrm>
            <a:custGeom>
              <a:avLst/>
              <a:gdLst/>
              <a:ahLst/>
              <a:cxnLst/>
              <a:rect l="l" t="t" r="r" b="b"/>
              <a:pathLst>
                <a:path w="55879" h="54610">
                  <a:moveTo>
                    <a:pt x="0" y="54610"/>
                  </a:moveTo>
                  <a:lnTo>
                    <a:pt x="0" y="0"/>
                  </a:lnTo>
                  <a:lnTo>
                    <a:pt x="55880" y="0"/>
                  </a:lnTo>
                </a:path>
              </a:pathLst>
            </a:custGeom>
            <a:ln w="8890">
              <a:solidFill>
                <a:srgbClr val="000000"/>
              </a:solidFill>
            </a:ln>
          </p:spPr>
          <p:txBody>
            <a:bodyPr wrap="square" lIns="0" tIns="0" rIns="0" bIns="0" rtlCol="0"/>
            <a:lstStyle/>
            <a:p>
              <a:endParaRPr/>
            </a:p>
          </p:txBody>
        </p:sp>
        <p:sp>
          <p:nvSpPr>
            <p:cNvPr id="49" name="object 49"/>
            <p:cNvSpPr/>
            <p:nvPr/>
          </p:nvSpPr>
          <p:spPr>
            <a:xfrm>
              <a:off x="3472179" y="2857500"/>
              <a:ext cx="115570" cy="0"/>
            </a:xfrm>
            <a:custGeom>
              <a:avLst/>
              <a:gdLst/>
              <a:ahLst/>
              <a:cxnLst/>
              <a:rect l="l" t="t" r="r" b="b"/>
              <a:pathLst>
                <a:path w="115570">
                  <a:moveTo>
                    <a:pt x="0" y="0"/>
                  </a:moveTo>
                  <a:lnTo>
                    <a:pt x="115570" y="0"/>
                  </a:lnTo>
                </a:path>
              </a:pathLst>
            </a:custGeom>
            <a:ln w="8890">
              <a:solidFill>
                <a:srgbClr val="000000"/>
              </a:solidFill>
            </a:ln>
          </p:spPr>
          <p:txBody>
            <a:bodyPr wrap="square" lIns="0" tIns="0" rIns="0" bIns="0" rtlCol="0"/>
            <a:lstStyle/>
            <a:p>
              <a:endParaRPr/>
            </a:p>
          </p:txBody>
        </p:sp>
        <p:sp>
          <p:nvSpPr>
            <p:cNvPr id="50" name="object 50"/>
            <p:cNvSpPr/>
            <p:nvPr/>
          </p:nvSpPr>
          <p:spPr>
            <a:xfrm>
              <a:off x="3587749" y="2630170"/>
              <a:ext cx="85090" cy="455930"/>
            </a:xfrm>
            <a:custGeom>
              <a:avLst/>
              <a:gdLst/>
              <a:ahLst/>
              <a:cxnLst/>
              <a:rect l="l" t="t" r="r" b="b"/>
              <a:pathLst>
                <a:path w="85089" h="455930">
                  <a:moveTo>
                    <a:pt x="85089" y="455929"/>
                  </a:moveTo>
                  <a:lnTo>
                    <a:pt x="85089" y="0"/>
                  </a:lnTo>
                  <a:lnTo>
                    <a:pt x="0" y="0"/>
                  </a:lnTo>
                  <a:lnTo>
                    <a:pt x="0" y="455929"/>
                  </a:lnTo>
                  <a:lnTo>
                    <a:pt x="85089" y="455929"/>
                  </a:lnTo>
                  <a:close/>
                </a:path>
              </a:pathLst>
            </a:custGeom>
            <a:solidFill>
              <a:srgbClr val="CCCCCC"/>
            </a:solidFill>
          </p:spPr>
          <p:txBody>
            <a:bodyPr wrap="square" lIns="0" tIns="0" rIns="0" bIns="0" rtlCol="0"/>
            <a:lstStyle/>
            <a:p>
              <a:endParaRPr/>
            </a:p>
          </p:txBody>
        </p:sp>
        <p:sp>
          <p:nvSpPr>
            <p:cNvPr id="51" name="object 51"/>
            <p:cNvSpPr/>
            <p:nvPr/>
          </p:nvSpPr>
          <p:spPr>
            <a:xfrm>
              <a:off x="3587749" y="2630170"/>
              <a:ext cx="85090" cy="455930"/>
            </a:xfrm>
            <a:custGeom>
              <a:avLst/>
              <a:gdLst/>
              <a:ahLst/>
              <a:cxnLst/>
              <a:rect l="l" t="t" r="r" b="b"/>
              <a:pathLst>
                <a:path w="85089" h="455930">
                  <a:moveTo>
                    <a:pt x="85089" y="455929"/>
                  </a:moveTo>
                  <a:lnTo>
                    <a:pt x="85089" y="0"/>
                  </a:lnTo>
                  <a:lnTo>
                    <a:pt x="0" y="0"/>
                  </a:lnTo>
                  <a:lnTo>
                    <a:pt x="0" y="455929"/>
                  </a:lnTo>
                  <a:lnTo>
                    <a:pt x="85089" y="455929"/>
                  </a:lnTo>
                  <a:close/>
                </a:path>
              </a:pathLst>
            </a:custGeom>
            <a:ln w="8890">
              <a:solidFill>
                <a:srgbClr val="000000"/>
              </a:solidFill>
            </a:ln>
          </p:spPr>
          <p:txBody>
            <a:bodyPr wrap="square" lIns="0" tIns="0" rIns="0" bIns="0" rtlCol="0"/>
            <a:lstStyle/>
            <a:p>
              <a:endParaRPr/>
            </a:p>
          </p:txBody>
        </p:sp>
        <p:sp>
          <p:nvSpPr>
            <p:cNvPr id="52" name="object 52"/>
            <p:cNvSpPr/>
            <p:nvPr/>
          </p:nvSpPr>
          <p:spPr>
            <a:xfrm>
              <a:off x="4527550" y="285750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53" name="object 53"/>
            <p:cNvSpPr/>
            <p:nvPr/>
          </p:nvSpPr>
          <p:spPr>
            <a:xfrm>
              <a:off x="4128769" y="2630170"/>
              <a:ext cx="85090" cy="455930"/>
            </a:xfrm>
            <a:custGeom>
              <a:avLst/>
              <a:gdLst/>
              <a:ahLst/>
              <a:cxnLst/>
              <a:rect l="l" t="t" r="r" b="b"/>
              <a:pathLst>
                <a:path w="85089" h="455930">
                  <a:moveTo>
                    <a:pt x="85089" y="455929"/>
                  </a:moveTo>
                  <a:lnTo>
                    <a:pt x="85089" y="0"/>
                  </a:lnTo>
                  <a:lnTo>
                    <a:pt x="0" y="0"/>
                  </a:lnTo>
                  <a:lnTo>
                    <a:pt x="0" y="455929"/>
                  </a:lnTo>
                  <a:lnTo>
                    <a:pt x="85089" y="455929"/>
                  </a:lnTo>
                  <a:close/>
                </a:path>
              </a:pathLst>
            </a:custGeom>
            <a:solidFill>
              <a:srgbClr val="CCCCCC"/>
            </a:solidFill>
          </p:spPr>
          <p:txBody>
            <a:bodyPr wrap="square" lIns="0" tIns="0" rIns="0" bIns="0" rtlCol="0"/>
            <a:lstStyle/>
            <a:p>
              <a:endParaRPr/>
            </a:p>
          </p:txBody>
        </p:sp>
        <p:sp>
          <p:nvSpPr>
            <p:cNvPr id="54" name="object 54"/>
            <p:cNvSpPr/>
            <p:nvPr/>
          </p:nvSpPr>
          <p:spPr>
            <a:xfrm>
              <a:off x="4756150" y="2857500"/>
              <a:ext cx="115570" cy="0"/>
            </a:xfrm>
            <a:custGeom>
              <a:avLst/>
              <a:gdLst/>
              <a:ahLst/>
              <a:cxnLst/>
              <a:rect l="l" t="t" r="r" b="b"/>
              <a:pathLst>
                <a:path w="115570">
                  <a:moveTo>
                    <a:pt x="0" y="0"/>
                  </a:moveTo>
                  <a:lnTo>
                    <a:pt x="115570" y="0"/>
                  </a:lnTo>
                </a:path>
              </a:pathLst>
            </a:custGeom>
            <a:ln w="8890">
              <a:solidFill>
                <a:srgbClr val="000000"/>
              </a:solidFill>
            </a:ln>
          </p:spPr>
          <p:txBody>
            <a:bodyPr wrap="square" lIns="0" tIns="0" rIns="0" bIns="0" rtlCol="0"/>
            <a:lstStyle/>
            <a:p>
              <a:endParaRPr/>
            </a:p>
          </p:txBody>
        </p:sp>
        <p:sp>
          <p:nvSpPr>
            <p:cNvPr id="55" name="object 55"/>
            <p:cNvSpPr/>
            <p:nvPr/>
          </p:nvSpPr>
          <p:spPr>
            <a:xfrm>
              <a:off x="3045460" y="2119629"/>
              <a:ext cx="1710689" cy="966469"/>
            </a:xfrm>
            <a:custGeom>
              <a:avLst/>
              <a:gdLst/>
              <a:ahLst/>
              <a:cxnLst/>
              <a:rect l="l" t="t" r="r" b="b"/>
              <a:pathLst>
                <a:path w="1710689" h="966469">
                  <a:moveTo>
                    <a:pt x="85090" y="0"/>
                  </a:moveTo>
                  <a:lnTo>
                    <a:pt x="0" y="0"/>
                  </a:lnTo>
                  <a:lnTo>
                    <a:pt x="0" y="455930"/>
                  </a:lnTo>
                  <a:lnTo>
                    <a:pt x="85090" y="455930"/>
                  </a:lnTo>
                  <a:lnTo>
                    <a:pt x="85090" y="0"/>
                  </a:lnTo>
                  <a:close/>
                </a:path>
                <a:path w="1710689" h="966469">
                  <a:moveTo>
                    <a:pt x="1710690" y="510540"/>
                  </a:moveTo>
                  <a:lnTo>
                    <a:pt x="1625600" y="510540"/>
                  </a:lnTo>
                  <a:lnTo>
                    <a:pt x="1625600" y="966470"/>
                  </a:lnTo>
                  <a:lnTo>
                    <a:pt x="1710690" y="966470"/>
                  </a:lnTo>
                  <a:lnTo>
                    <a:pt x="1710690" y="510540"/>
                  </a:lnTo>
                  <a:close/>
                </a:path>
                <a:path w="1710689" h="966469">
                  <a:moveTo>
                    <a:pt x="1710690" y="0"/>
                  </a:moveTo>
                  <a:lnTo>
                    <a:pt x="1625600" y="0"/>
                  </a:lnTo>
                  <a:lnTo>
                    <a:pt x="1625600" y="455930"/>
                  </a:lnTo>
                  <a:lnTo>
                    <a:pt x="1710690" y="455930"/>
                  </a:lnTo>
                  <a:lnTo>
                    <a:pt x="1710690" y="0"/>
                  </a:lnTo>
                  <a:close/>
                </a:path>
              </a:pathLst>
            </a:custGeom>
            <a:solidFill>
              <a:srgbClr val="CCCCCC"/>
            </a:solidFill>
          </p:spPr>
          <p:txBody>
            <a:bodyPr wrap="square" lIns="0" tIns="0" rIns="0" bIns="0" rtlCol="0"/>
            <a:lstStyle/>
            <a:p>
              <a:endParaRPr/>
            </a:p>
          </p:txBody>
        </p:sp>
        <p:sp>
          <p:nvSpPr>
            <p:cNvPr id="56" name="object 56"/>
            <p:cNvSpPr/>
            <p:nvPr/>
          </p:nvSpPr>
          <p:spPr>
            <a:xfrm>
              <a:off x="3045459" y="2119630"/>
              <a:ext cx="85090" cy="455930"/>
            </a:xfrm>
            <a:custGeom>
              <a:avLst/>
              <a:gdLst/>
              <a:ahLst/>
              <a:cxnLst/>
              <a:rect l="l" t="t" r="r" b="b"/>
              <a:pathLst>
                <a:path w="85089" h="455930">
                  <a:moveTo>
                    <a:pt x="85089" y="45212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57" name="object 57"/>
            <p:cNvSpPr/>
            <p:nvPr/>
          </p:nvSpPr>
          <p:spPr>
            <a:xfrm>
              <a:off x="3587749" y="2119630"/>
              <a:ext cx="85090" cy="455930"/>
            </a:xfrm>
            <a:custGeom>
              <a:avLst/>
              <a:gdLst/>
              <a:ahLst/>
              <a:cxnLst/>
              <a:rect l="l" t="t" r="r" b="b"/>
              <a:pathLst>
                <a:path w="85089" h="455930">
                  <a:moveTo>
                    <a:pt x="85089" y="0"/>
                  </a:move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58" name="object 58"/>
            <p:cNvSpPr/>
            <p:nvPr/>
          </p:nvSpPr>
          <p:spPr>
            <a:xfrm>
              <a:off x="3587749" y="2119630"/>
              <a:ext cx="85090" cy="455930"/>
            </a:xfrm>
            <a:custGeom>
              <a:avLst/>
              <a:gdLst/>
              <a:ahLst/>
              <a:cxnLst/>
              <a:rect l="l" t="t" r="r" b="b"/>
              <a:pathLst>
                <a:path w="85089" h="455930">
                  <a:moveTo>
                    <a:pt x="85089" y="45212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59" name="object 59"/>
            <p:cNvSpPr/>
            <p:nvPr/>
          </p:nvSpPr>
          <p:spPr>
            <a:xfrm>
              <a:off x="4128769" y="2119630"/>
              <a:ext cx="85090" cy="455930"/>
            </a:xfrm>
            <a:custGeom>
              <a:avLst/>
              <a:gdLst/>
              <a:ahLst/>
              <a:cxnLst/>
              <a:rect l="l" t="t" r="r" b="b"/>
              <a:pathLst>
                <a:path w="85089" h="455930">
                  <a:moveTo>
                    <a:pt x="85089" y="0"/>
                  </a:move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60" name="object 60"/>
            <p:cNvSpPr/>
            <p:nvPr/>
          </p:nvSpPr>
          <p:spPr>
            <a:xfrm>
              <a:off x="4128769" y="2119630"/>
              <a:ext cx="85090" cy="455930"/>
            </a:xfrm>
            <a:custGeom>
              <a:avLst/>
              <a:gdLst/>
              <a:ahLst/>
              <a:cxnLst/>
              <a:rect l="l" t="t" r="r" b="b"/>
              <a:pathLst>
                <a:path w="85089" h="455930">
                  <a:moveTo>
                    <a:pt x="85089" y="45212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61" name="object 61"/>
            <p:cNvSpPr/>
            <p:nvPr/>
          </p:nvSpPr>
          <p:spPr>
            <a:xfrm>
              <a:off x="5096510" y="2857500"/>
              <a:ext cx="317500" cy="0"/>
            </a:xfrm>
            <a:custGeom>
              <a:avLst/>
              <a:gdLst/>
              <a:ahLst/>
              <a:cxnLst/>
              <a:rect l="l" t="t" r="r" b="b"/>
              <a:pathLst>
                <a:path w="317500">
                  <a:moveTo>
                    <a:pt x="204469" y="0"/>
                  </a:moveTo>
                  <a:lnTo>
                    <a:pt x="317500" y="0"/>
                  </a:lnTo>
                </a:path>
                <a:path w="317500">
                  <a:moveTo>
                    <a:pt x="0" y="0"/>
                  </a:moveTo>
                  <a:lnTo>
                    <a:pt x="115569" y="0"/>
                  </a:lnTo>
                </a:path>
              </a:pathLst>
            </a:custGeom>
            <a:ln w="8890">
              <a:solidFill>
                <a:srgbClr val="000000"/>
              </a:solidFill>
            </a:ln>
          </p:spPr>
          <p:txBody>
            <a:bodyPr wrap="square" lIns="0" tIns="0" rIns="0" bIns="0" rtlCol="0"/>
            <a:lstStyle/>
            <a:p>
              <a:endParaRPr/>
            </a:p>
          </p:txBody>
        </p:sp>
        <p:sp>
          <p:nvSpPr>
            <p:cNvPr id="62" name="object 62"/>
            <p:cNvSpPr/>
            <p:nvPr/>
          </p:nvSpPr>
          <p:spPr>
            <a:xfrm>
              <a:off x="5212079" y="2630170"/>
              <a:ext cx="88900" cy="455930"/>
            </a:xfrm>
            <a:custGeom>
              <a:avLst/>
              <a:gdLst/>
              <a:ahLst/>
              <a:cxnLst/>
              <a:rect l="l" t="t" r="r" b="b"/>
              <a:pathLst>
                <a:path w="88900" h="455930">
                  <a:moveTo>
                    <a:pt x="88900" y="0"/>
                  </a:moveTo>
                  <a:lnTo>
                    <a:pt x="0" y="0"/>
                  </a:lnTo>
                  <a:lnTo>
                    <a:pt x="0" y="455929"/>
                  </a:lnTo>
                  <a:lnTo>
                    <a:pt x="86360" y="455929"/>
                  </a:lnTo>
                  <a:lnTo>
                    <a:pt x="88900" y="0"/>
                  </a:lnTo>
                  <a:close/>
                </a:path>
              </a:pathLst>
            </a:custGeom>
            <a:solidFill>
              <a:srgbClr val="CCCCCC"/>
            </a:solidFill>
          </p:spPr>
          <p:txBody>
            <a:bodyPr wrap="square" lIns="0" tIns="0" rIns="0" bIns="0" rtlCol="0"/>
            <a:lstStyle/>
            <a:p>
              <a:endParaRPr/>
            </a:p>
          </p:txBody>
        </p:sp>
        <p:sp>
          <p:nvSpPr>
            <p:cNvPr id="63" name="object 63"/>
            <p:cNvSpPr/>
            <p:nvPr/>
          </p:nvSpPr>
          <p:spPr>
            <a:xfrm>
              <a:off x="5212079" y="2630170"/>
              <a:ext cx="88900" cy="455930"/>
            </a:xfrm>
            <a:custGeom>
              <a:avLst/>
              <a:gdLst/>
              <a:ahLst/>
              <a:cxnLst/>
              <a:rect l="l" t="t" r="r" b="b"/>
              <a:pathLst>
                <a:path w="88900" h="455930">
                  <a:moveTo>
                    <a:pt x="86360" y="455929"/>
                  </a:moveTo>
                  <a:lnTo>
                    <a:pt x="88900" y="0"/>
                  </a:lnTo>
                  <a:lnTo>
                    <a:pt x="0" y="0"/>
                  </a:lnTo>
                  <a:lnTo>
                    <a:pt x="0" y="455929"/>
                  </a:lnTo>
                  <a:lnTo>
                    <a:pt x="88900" y="455929"/>
                  </a:lnTo>
                </a:path>
              </a:pathLst>
            </a:custGeom>
            <a:ln w="8890">
              <a:solidFill>
                <a:srgbClr val="000000"/>
              </a:solidFill>
            </a:ln>
          </p:spPr>
          <p:txBody>
            <a:bodyPr wrap="square" lIns="0" tIns="0" rIns="0" bIns="0" rtlCol="0"/>
            <a:lstStyle/>
            <a:p>
              <a:endParaRPr/>
            </a:p>
          </p:txBody>
        </p:sp>
      </p:grpSp>
      <p:sp>
        <p:nvSpPr>
          <p:cNvPr id="64" name="object 64"/>
          <p:cNvSpPr txBox="1"/>
          <p:nvPr/>
        </p:nvSpPr>
        <p:spPr>
          <a:xfrm>
            <a:off x="3453129" y="2258060"/>
            <a:ext cx="957580" cy="134652"/>
          </a:xfrm>
          <a:prstGeom prst="rect">
            <a:avLst/>
          </a:prstGeom>
        </p:spPr>
        <p:txBody>
          <a:bodyPr vert="horz" wrap="square" lIns="0" tIns="11430" rIns="0" bIns="0" rtlCol="0">
            <a:spAutoFit/>
          </a:bodyPr>
          <a:lstStyle/>
          <a:p>
            <a:pPr marL="12700">
              <a:spcBef>
                <a:spcPts val="90"/>
              </a:spcBef>
              <a:tabLst>
                <a:tab pos="833755" algn="l"/>
              </a:tabLst>
            </a:pPr>
            <a:r>
              <a:rPr sz="800" spc="-25" dirty="0">
                <a:latin typeface="Arial"/>
                <a:cs typeface="Arial"/>
              </a:rPr>
              <a:t>s</a:t>
            </a:r>
            <a:r>
              <a:rPr sz="800" dirty="0">
                <a:latin typeface="Arial"/>
                <a:cs typeface="Arial"/>
              </a:rPr>
              <a:t>u</a:t>
            </a:r>
            <a:r>
              <a:rPr sz="800" spc="-10" dirty="0">
                <a:latin typeface="Arial"/>
                <a:cs typeface="Arial"/>
              </a:rPr>
              <a:t>b</a:t>
            </a:r>
            <a:r>
              <a:rPr sz="800" spc="5" dirty="0">
                <a:latin typeface="Arial"/>
                <a:cs typeface="Arial"/>
              </a:rPr>
              <a:t> </a:t>
            </a:r>
            <a:r>
              <a:rPr sz="800" spc="-10" dirty="0">
                <a:solidFill>
                  <a:srgbClr val="EA7400"/>
                </a:solidFill>
                <a:latin typeface="Arial"/>
                <a:cs typeface="Arial"/>
              </a:rPr>
              <a:t>$</a:t>
            </a:r>
            <a:r>
              <a:rPr sz="800" dirty="0">
                <a:solidFill>
                  <a:srgbClr val="EA7400"/>
                </a:solidFill>
                <a:latin typeface="Arial"/>
                <a:cs typeface="Arial"/>
              </a:rPr>
              <a:t>2</a:t>
            </a:r>
            <a:r>
              <a:rPr sz="800" spc="-5" dirty="0">
                <a:latin typeface="Arial"/>
                <a:cs typeface="Arial"/>
              </a:rPr>
              <a:t>,</a:t>
            </a:r>
            <a:r>
              <a:rPr sz="800" spc="-15" dirty="0">
                <a:latin typeface="Arial"/>
                <a:cs typeface="Arial"/>
              </a:rPr>
              <a:t> </a:t>
            </a:r>
            <a:r>
              <a:rPr sz="800" spc="10" dirty="0">
                <a:latin typeface="Arial"/>
                <a:cs typeface="Arial"/>
              </a:rPr>
              <a:t>$</a:t>
            </a:r>
            <a:r>
              <a:rPr sz="800" spc="-20" dirty="0">
                <a:latin typeface="Arial"/>
                <a:cs typeface="Arial"/>
              </a:rPr>
              <a:t>1</a:t>
            </a:r>
            <a:r>
              <a:rPr sz="800" spc="-5" dirty="0">
                <a:latin typeface="Arial"/>
                <a:cs typeface="Arial"/>
              </a:rPr>
              <a:t>,</a:t>
            </a:r>
            <a:r>
              <a:rPr sz="800" spc="15" dirty="0">
                <a:latin typeface="Arial"/>
                <a:cs typeface="Arial"/>
              </a:rPr>
              <a:t> </a:t>
            </a:r>
            <a:r>
              <a:rPr sz="800" spc="-20" dirty="0">
                <a:latin typeface="Arial"/>
                <a:cs typeface="Arial"/>
              </a:rPr>
              <a:t>$</a:t>
            </a:r>
            <a:r>
              <a:rPr sz="800" spc="-10" dirty="0">
                <a:latin typeface="Arial"/>
                <a:cs typeface="Arial"/>
              </a:rPr>
              <a:t>3</a:t>
            </a:r>
            <a:r>
              <a:rPr sz="800" dirty="0">
                <a:latin typeface="Arial"/>
                <a:cs typeface="Arial"/>
              </a:rPr>
              <a:t>	</a:t>
            </a:r>
            <a:r>
              <a:rPr sz="800" spc="-15" dirty="0">
                <a:latin typeface="Arial"/>
                <a:cs typeface="Arial"/>
              </a:rPr>
              <a:t>I</a:t>
            </a:r>
            <a:r>
              <a:rPr sz="800" spc="-10" dirty="0">
                <a:latin typeface="Arial"/>
                <a:cs typeface="Arial"/>
              </a:rPr>
              <a:t>M</a:t>
            </a:r>
            <a:endParaRPr sz="800">
              <a:latin typeface="Arial"/>
              <a:cs typeface="Arial"/>
            </a:endParaRPr>
          </a:p>
        </p:txBody>
      </p:sp>
      <p:sp>
        <p:nvSpPr>
          <p:cNvPr id="65" name="object 65"/>
          <p:cNvSpPr txBox="1"/>
          <p:nvPr/>
        </p:nvSpPr>
        <p:spPr>
          <a:xfrm>
            <a:off x="3763011" y="1206499"/>
            <a:ext cx="993775"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Time (in clock</a:t>
            </a:r>
            <a:r>
              <a:rPr sz="800" spc="-50" dirty="0">
                <a:latin typeface="Arial"/>
                <a:cs typeface="Arial"/>
              </a:rPr>
              <a:t> </a:t>
            </a:r>
            <a:r>
              <a:rPr sz="800" spc="-5" dirty="0">
                <a:latin typeface="Arial"/>
                <a:cs typeface="Arial"/>
              </a:rPr>
              <a:t>cycles)</a:t>
            </a:r>
            <a:endParaRPr sz="800">
              <a:latin typeface="Arial"/>
              <a:cs typeface="Arial"/>
            </a:endParaRPr>
          </a:p>
        </p:txBody>
      </p:sp>
      <p:grpSp>
        <p:nvGrpSpPr>
          <p:cNvPr id="66" name="object 66"/>
          <p:cNvGrpSpPr/>
          <p:nvPr/>
        </p:nvGrpSpPr>
        <p:grpSpPr>
          <a:xfrm>
            <a:off x="3331210" y="2230120"/>
            <a:ext cx="39370" cy="2280920"/>
            <a:chOff x="1807210" y="2230120"/>
            <a:chExt cx="39370" cy="2280920"/>
          </a:xfrm>
        </p:grpSpPr>
        <p:sp>
          <p:nvSpPr>
            <p:cNvPr id="67" name="object 67"/>
            <p:cNvSpPr/>
            <p:nvPr/>
          </p:nvSpPr>
          <p:spPr>
            <a:xfrm>
              <a:off x="1824990" y="2231390"/>
              <a:ext cx="3810" cy="2252980"/>
            </a:xfrm>
            <a:custGeom>
              <a:avLst/>
              <a:gdLst/>
              <a:ahLst/>
              <a:cxnLst/>
              <a:rect l="l" t="t" r="r" b="b"/>
              <a:pathLst>
                <a:path w="3810" h="2252979">
                  <a:moveTo>
                    <a:pt x="0" y="0"/>
                  </a:moveTo>
                  <a:lnTo>
                    <a:pt x="3810" y="2252980"/>
                  </a:lnTo>
                </a:path>
              </a:pathLst>
            </a:custGeom>
            <a:ln w="3175">
              <a:solidFill>
                <a:srgbClr val="000000"/>
              </a:solidFill>
            </a:ln>
          </p:spPr>
          <p:txBody>
            <a:bodyPr wrap="square" lIns="0" tIns="0" rIns="0" bIns="0" rtlCol="0"/>
            <a:lstStyle/>
            <a:p>
              <a:endParaRPr/>
            </a:p>
          </p:txBody>
        </p:sp>
        <p:sp>
          <p:nvSpPr>
            <p:cNvPr id="68" name="object 68"/>
            <p:cNvSpPr/>
            <p:nvPr/>
          </p:nvSpPr>
          <p:spPr>
            <a:xfrm>
              <a:off x="1807210" y="4471670"/>
              <a:ext cx="39370" cy="39370"/>
            </a:xfrm>
            <a:custGeom>
              <a:avLst/>
              <a:gdLst/>
              <a:ahLst/>
              <a:cxnLst/>
              <a:rect l="l" t="t" r="r" b="b"/>
              <a:pathLst>
                <a:path w="39369" h="39370">
                  <a:moveTo>
                    <a:pt x="39369" y="0"/>
                  </a:moveTo>
                  <a:lnTo>
                    <a:pt x="0" y="3809"/>
                  </a:lnTo>
                  <a:lnTo>
                    <a:pt x="21589" y="39369"/>
                  </a:lnTo>
                  <a:lnTo>
                    <a:pt x="39369" y="3809"/>
                  </a:lnTo>
                  <a:lnTo>
                    <a:pt x="39369" y="0"/>
                  </a:lnTo>
                  <a:close/>
                </a:path>
              </a:pathLst>
            </a:custGeom>
            <a:solidFill>
              <a:srgbClr val="000000"/>
            </a:solidFill>
          </p:spPr>
          <p:txBody>
            <a:bodyPr wrap="square" lIns="0" tIns="0" rIns="0" bIns="0" rtlCol="0"/>
            <a:lstStyle/>
            <a:p>
              <a:endParaRPr/>
            </a:p>
          </p:txBody>
        </p:sp>
      </p:grpSp>
      <p:sp>
        <p:nvSpPr>
          <p:cNvPr id="69" name="object 69"/>
          <p:cNvSpPr txBox="1"/>
          <p:nvPr/>
        </p:nvSpPr>
        <p:spPr>
          <a:xfrm>
            <a:off x="3266440" y="1708150"/>
            <a:ext cx="714375" cy="508000"/>
          </a:xfrm>
          <a:prstGeom prst="rect">
            <a:avLst/>
          </a:prstGeom>
        </p:spPr>
        <p:txBody>
          <a:bodyPr vert="horz" wrap="square" lIns="0" tIns="13335" rIns="0" bIns="0" rtlCol="0">
            <a:spAutoFit/>
          </a:bodyPr>
          <a:lstStyle/>
          <a:p>
            <a:pPr marL="12700" marR="260350">
              <a:lnSpc>
                <a:spcPct val="98400"/>
              </a:lnSpc>
              <a:spcBef>
                <a:spcPts val="105"/>
              </a:spcBef>
            </a:pPr>
            <a:r>
              <a:rPr sz="800" spc="-5" dirty="0">
                <a:latin typeface="Arial"/>
                <a:cs typeface="Arial"/>
              </a:rPr>
              <a:t>Program  </a:t>
            </a:r>
            <a:r>
              <a:rPr sz="800" spc="-20" dirty="0">
                <a:latin typeface="Arial"/>
                <a:cs typeface="Arial"/>
              </a:rPr>
              <a:t>e</a:t>
            </a:r>
            <a:r>
              <a:rPr sz="800" spc="5" dirty="0">
                <a:latin typeface="Arial"/>
                <a:cs typeface="Arial"/>
              </a:rPr>
              <a:t>x</a:t>
            </a:r>
            <a:r>
              <a:rPr sz="800" spc="10" dirty="0">
                <a:latin typeface="Arial"/>
                <a:cs typeface="Arial"/>
              </a:rPr>
              <a:t>e</a:t>
            </a:r>
            <a:r>
              <a:rPr sz="800" spc="-25" dirty="0">
                <a:latin typeface="Arial"/>
                <a:cs typeface="Arial"/>
              </a:rPr>
              <a:t>c</a:t>
            </a:r>
            <a:r>
              <a:rPr sz="800" spc="10" dirty="0">
                <a:latin typeface="Arial"/>
                <a:cs typeface="Arial"/>
              </a:rPr>
              <a:t>u</a:t>
            </a:r>
            <a:r>
              <a:rPr sz="800" spc="-15" dirty="0">
                <a:latin typeface="Arial"/>
                <a:cs typeface="Arial"/>
              </a:rPr>
              <a:t>t</a:t>
            </a:r>
            <a:r>
              <a:rPr sz="800" spc="5" dirty="0">
                <a:latin typeface="Arial"/>
                <a:cs typeface="Arial"/>
              </a:rPr>
              <a:t>i</a:t>
            </a:r>
            <a:r>
              <a:rPr sz="800" spc="-20" dirty="0">
                <a:latin typeface="Arial"/>
                <a:cs typeface="Arial"/>
              </a:rPr>
              <a:t>o</a:t>
            </a:r>
            <a:r>
              <a:rPr sz="800" spc="-5" dirty="0">
                <a:latin typeface="Arial"/>
                <a:cs typeface="Arial"/>
              </a:rPr>
              <a:t>n  </a:t>
            </a:r>
            <a:r>
              <a:rPr sz="800" dirty="0">
                <a:latin typeface="Arial"/>
                <a:cs typeface="Arial"/>
              </a:rPr>
              <a:t>order</a:t>
            </a:r>
            <a:endParaRPr sz="800">
              <a:latin typeface="Arial"/>
              <a:cs typeface="Arial"/>
            </a:endParaRPr>
          </a:p>
          <a:p>
            <a:pPr marL="12700"/>
            <a:r>
              <a:rPr sz="800" spc="-10" dirty="0">
                <a:latin typeface="Arial"/>
                <a:cs typeface="Arial"/>
              </a:rPr>
              <a:t>(in</a:t>
            </a:r>
            <a:r>
              <a:rPr sz="800" spc="-20" dirty="0">
                <a:latin typeface="Arial"/>
                <a:cs typeface="Arial"/>
              </a:rPr>
              <a:t> </a:t>
            </a:r>
            <a:r>
              <a:rPr sz="800" spc="-5" dirty="0">
                <a:latin typeface="Arial"/>
                <a:cs typeface="Arial"/>
              </a:rPr>
              <a:t>instructions)</a:t>
            </a:r>
            <a:endParaRPr sz="800">
              <a:latin typeface="Arial"/>
              <a:cs typeface="Arial"/>
            </a:endParaRPr>
          </a:p>
        </p:txBody>
      </p:sp>
      <p:sp>
        <p:nvSpPr>
          <p:cNvPr id="70" name="object 70"/>
          <p:cNvSpPr/>
          <p:nvPr/>
        </p:nvSpPr>
        <p:spPr>
          <a:xfrm>
            <a:off x="8702040" y="1276350"/>
            <a:ext cx="40640" cy="36830"/>
          </a:xfrm>
          <a:custGeom>
            <a:avLst/>
            <a:gdLst/>
            <a:ahLst/>
            <a:cxnLst/>
            <a:rect l="l" t="t" r="r" b="b"/>
            <a:pathLst>
              <a:path w="40640" h="36830">
                <a:moveTo>
                  <a:pt x="3809" y="0"/>
                </a:moveTo>
                <a:lnTo>
                  <a:pt x="0" y="0"/>
                </a:lnTo>
                <a:lnTo>
                  <a:pt x="3809" y="36829"/>
                </a:lnTo>
                <a:lnTo>
                  <a:pt x="40639" y="19050"/>
                </a:lnTo>
                <a:lnTo>
                  <a:pt x="3809" y="0"/>
                </a:lnTo>
                <a:close/>
              </a:path>
            </a:pathLst>
          </a:custGeom>
          <a:solidFill>
            <a:srgbClr val="000000"/>
          </a:solidFill>
        </p:spPr>
        <p:txBody>
          <a:bodyPr wrap="square" lIns="0" tIns="0" rIns="0" bIns="0" rtlCol="0"/>
          <a:lstStyle/>
          <a:p>
            <a:endParaRPr/>
          </a:p>
        </p:txBody>
      </p:sp>
      <p:graphicFrame>
        <p:nvGraphicFramePr>
          <p:cNvPr id="71" name="object 71"/>
          <p:cNvGraphicFramePr>
            <a:graphicFrameLocks noGrp="1"/>
          </p:cNvGraphicFramePr>
          <p:nvPr/>
        </p:nvGraphicFramePr>
        <p:xfrm>
          <a:off x="3613150" y="1295400"/>
          <a:ext cx="5217154" cy="388290"/>
        </p:xfrm>
        <a:graphic>
          <a:graphicData uri="http://schemas.openxmlformats.org/drawingml/2006/table">
            <a:tbl>
              <a:tblPr firstRow="1" bandRow="1">
                <a:tableStyleId>{2D5ABB26-0587-4C30-8999-92F81FD0307C}</a:tableStyleId>
              </a:tblPr>
              <a:tblGrid>
                <a:gridCol w="577850">
                  <a:extLst>
                    <a:ext uri="{9D8B030D-6E8A-4147-A177-3AD203B41FA5}">
                      <a16:colId xmlns:a16="http://schemas.microsoft.com/office/drawing/2014/main" val="20000"/>
                    </a:ext>
                  </a:extLst>
                </a:gridCol>
                <a:gridCol w="426719">
                  <a:extLst>
                    <a:ext uri="{9D8B030D-6E8A-4147-A177-3AD203B41FA5}">
                      <a16:colId xmlns:a16="http://schemas.microsoft.com/office/drawing/2014/main" val="20001"/>
                    </a:ext>
                  </a:extLst>
                </a:gridCol>
                <a:gridCol w="541019">
                  <a:extLst>
                    <a:ext uri="{9D8B030D-6E8A-4147-A177-3AD203B41FA5}">
                      <a16:colId xmlns:a16="http://schemas.microsoft.com/office/drawing/2014/main" val="20002"/>
                    </a:ext>
                  </a:extLst>
                </a:gridCol>
                <a:gridCol w="542289">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90550">
                  <a:extLst>
                    <a:ext uri="{9D8B030D-6E8A-4147-A177-3AD203B41FA5}">
                      <a16:colId xmlns:a16="http://schemas.microsoft.com/office/drawing/2014/main" val="20005"/>
                    </a:ext>
                  </a:extLst>
                </a:gridCol>
                <a:gridCol w="526414">
                  <a:extLst>
                    <a:ext uri="{9D8B030D-6E8A-4147-A177-3AD203B41FA5}">
                      <a16:colId xmlns:a16="http://schemas.microsoft.com/office/drawing/2014/main" val="20006"/>
                    </a:ext>
                  </a:extLst>
                </a:gridCol>
                <a:gridCol w="541020">
                  <a:extLst>
                    <a:ext uri="{9D8B030D-6E8A-4147-A177-3AD203B41FA5}">
                      <a16:colId xmlns:a16="http://schemas.microsoft.com/office/drawing/2014/main" val="20007"/>
                    </a:ext>
                  </a:extLst>
                </a:gridCol>
                <a:gridCol w="542289">
                  <a:extLst>
                    <a:ext uri="{9D8B030D-6E8A-4147-A177-3AD203B41FA5}">
                      <a16:colId xmlns:a16="http://schemas.microsoft.com/office/drawing/2014/main" val="20008"/>
                    </a:ext>
                  </a:extLst>
                </a:gridCol>
                <a:gridCol w="417829">
                  <a:extLst>
                    <a:ext uri="{9D8B030D-6E8A-4147-A177-3AD203B41FA5}">
                      <a16:colId xmlns:a16="http://schemas.microsoft.com/office/drawing/2014/main" val="20009"/>
                    </a:ext>
                  </a:extLst>
                </a:gridCol>
              </a:tblGrid>
              <a:tr h="253507">
                <a:tc>
                  <a:txBody>
                    <a:bodyPr/>
                    <a:lstStyle/>
                    <a:p>
                      <a:pPr>
                        <a:lnSpc>
                          <a:spcPct val="100000"/>
                        </a:lnSpc>
                        <a:spcBef>
                          <a:spcPts val="10"/>
                        </a:spcBef>
                      </a:pPr>
                      <a:endParaRPr sz="850">
                        <a:latin typeface="Times New Roman"/>
                        <a:cs typeface="Times New Roman"/>
                      </a:endParaRPr>
                    </a:p>
                    <a:p>
                      <a:pPr marL="31750">
                        <a:lnSpc>
                          <a:spcPts val="905"/>
                        </a:lnSpc>
                      </a:pPr>
                      <a:r>
                        <a:rPr sz="800" spc="-10" dirty="0">
                          <a:latin typeface="Arial"/>
                          <a:cs typeface="Arial"/>
                        </a:rPr>
                        <a:t>Value of</a:t>
                      </a:r>
                      <a:endParaRPr sz="800">
                        <a:latin typeface="Arial"/>
                        <a:cs typeface="Arial"/>
                      </a:endParaRPr>
                    </a:p>
                  </a:txBody>
                  <a:tcPr marL="0" marR="0" marT="1270" marB="0"/>
                </a:tc>
                <a:tc>
                  <a:txBody>
                    <a:bodyPr/>
                    <a:lstStyle/>
                    <a:p>
                      <a:pPr marR="107950" algn="ctr">
                        <a:lnSpc>
                          <a:spcPct val="100000"/>
                        </a:lnSpc>
                        <a:spcBef>
                          <a:spcPts val="750"/>
                        </a:spcBef>
                      </a:pPr>
                      <a:r>
                        <a:rPr sz="800" spc="-10" dirty="0">
                          <a:latin typeface="Arial"/>
                          <a:cs typeface="Arial"/>
                        </a:rPr>
                        <a:t>CC</a:t>
                      </a:r>
                      <a:r>
                        <a:rPr sz="800" spc="-40" dirty="0">
                          <a:latin typeface="Arial"/>
                          <a:cs typeface="Arial"/>
                        </a:rPr>
                        <a:t> </a:t>
                      </a:r>
                      <a:r>
                        <a:rPr sz="800" spc="-10" dirty="0">
                          <a:latin typeface="Arial"/>
                          <a:cs typeface="Arial"/>
                        </a:rPr>
                        <a:t>1</a:t>
                      </a:r>
                      <a:endParaRPr sz="800">
                        <a:latin typeface="Arial"/>
                        <a:cs typeface="Arial"/>
                      </a:endParaRPr>
                    </a:p>
                  </a:txBody>
                  <a:tcPr marL="0" marR="0" marT="95250" marB="0"/>
                </a:tc>
                <a:tc>
                  <a:txBody>
                    <a:bodyPr/>
                    <a:lstStyle/>
                    <a:p>
                      <a:pPr algn="ctr">
                        <a:lnSpc>
                          <a:spcPct val="100000"/>
                        </a:lnSpc>
                        <a:spcBef>
                          <a:spcPts val="750"/>
                        </a:spcBef>
                      </a:pPr>
                      <a:r>
                        <a:rPr sz="800" spc="-15" dirty="0">
                          <a:latin typeface="Arial"/>
                          <a:cs typeface="Arial"/>
                        </a:rPr>
                        <a:t>CC</a:t>
                      </a:r>
                      <a:r>
                        <a:rPr sz="800" spc="-20" dirty="0">
                          <a:latin typeface="Arial"/>
                          <a:cs typeface="Arial"/>
                        </a:rPr>
                        <a:t> </a:t>
                      </a:r>
                      <a:r>
                        <a:rPr sz="800" spc="-10" dirty="0">
                          <a:latin typeface="Arial"/>
                          <a:cs typeface="Arial"/>
                        </a:rPr>
                        <a:t>2</a:t>
                      </a:r>
                      <a:endParaRPr sz="800">
                        <a:latin typeface="Arial"/>
                        <a:cs typeface="Arial"/>
                      </a:endParaRPr>
                    </a:p>
                  </a:txBody>
                  <a:tcPr marL="0" marR="0" marT="95250" marB="0">
                    <a:lnT w="3175">
                      <a:solidFill>
                        <a:srgbClr val="000000"/>
                      </a:solidFill>
                      <a:prstDash val="solid"/>
                    </a:lnT>
                  </a:tcPr>
                </a:tc>
                <a:tc>
                  <a:txBody>
                    <a:bodyPr/>
                    <a:lstStyle/>
                    <a:p>
                      <a:pPr algn="ctr">
                        <a:lnSpc>
                          <a:spcPct val="100000"/>
                        </a:lnSpc>
                        <a:spcBef>
                          <a:spcPts val="750"/>
                        </a:spcBef>
                      </a:pPr>
                      <a:r>
                        <a:rPr sz="800" spc="-10" dirty="0">
                          <a:latin typeface="Arial"/>
                          <a:cs typeface="Arial"/>
                        </a:rPr>
                        <a:t>CC</a:t>
                      </a:r>
                      <a:r>
                        <a:rPr sz="800" spc="-20" dirty="0">
                          <a:latin typeface="Arial"/>
                          <a:cs typeface="Arial"/>
                        </a:rPr>
                        <a:t> </a:t>
                      </a:r>
                      <a:r>
                        <a:rPr sz="800" spc="-10" dirty="0">
                          <a:latin typeface="Arial"/>
                          <a:cs typeface="Arial"/>
                        </a:rPr>
                        <a:t>3</a:t>
                      </a:r>
                      <a:endParaRPr sz="800">
                        <a:latin typeface="Arial"/>
                        <a:cs typeface="Arial"/>
                      </a:endParaRPr>
                    </a:p>
                  </a:txBody>
                  <a:tcPr marL="0" marR="0" marT="95250" marB="0">
                    <a:lnT w="3175">
                      <a:solidFill>
                        <a:srgbClr val="000000"/>
                      </a:solidFill>
                      <a:prstDash val="solid"/>
                    </a:lnT>
                  </a:tcPr>
                </a:tc>
                <a:tc>
                  <a:txBody>
                    <a:bodyPr/>
                    <a:lstStyle/>
                    <a:p>
                      <a:pPr marL="33020" algn="ctr">
                        <a:lnSpc>
                          <a:spcPct val="100000"/>
                        </a:lnSpc>
                        <a:spcBef>
                          <a:spcPts val="750"/>
                        </a:spcBef>
                      </a:pPr>
                      <a:r>
                        <a:rPr sz="800" spc="-15" dirty="0">
                          <a:latin typeface="Arial"/>
                          <a:cs typeface="Arial"/>
                        </a:rPr>
                        <a:t>CC</a:t>
                      </a:r>
                      <a:r>
                        <a:rPr sz="800" spc="5" dirty="0">
                          <a:latin typeface="Arial"/>
                          <a:cs typeface="Arial"/>
                        </a:rPr>
                        <a:t> </a:t>
                      </a:r>
                      <a:r>
                        <a:rPr sz="800" spc="-10" dirty="0">
                          <a:latin typeface="Arial"/>
                          <a:cs typeface="Arial"/>
                        </a:rPr>
                        <a:t>4</a:t>
                      </a:r>
                      <a:endParaRPr sz="800">
                        <a:latin typeface="Arial"/>
                        <a:cs typeface="Arial"/>
                      </a:endParaRPr>
                    </a:p>
                  </a:txBody>
                  <a:tcPr marL="0" marR="0" marT="95250" marB="0">
                    <a:lnT w="3175">
                      <a:solidFill>
                        <a:srgbClr val="000000"/>
                      </a:solidFill>
                      <a:prstDash val="solid"/>
                    </a:lnT>
                  </a:tcPr>
                </a:tc>
                <a:tc>
                  <a:txBody>
                    <a:bodyPr/>
                    <a:lstStyle/>
                    <a:p>
                      <a:pPr marL="13335" algn="ctr">
                        <a:lnSpc>
                          <a:spcPct val="100000"/>
                        </a:lnSpc>
                        <a:spcBef>
                          <a:spcPts val="750"/>
                        </a:spcBef>
                      </a:pPr>
                      <a:r>
                        <a:rPr sz="800" spc="-10" dirty="0">
                          <a:latin typeface="Arial"/>
                          <a:cs typeface="Arial"/>
                        </a:rPr>
                        <a:t>CC</a:t>
                      </a:r>
                      <a:r>
                        <a:rPr sz="800" dirty="0">
                          <a:latin typeface="Arial"/>
                          <a:cs typeface="Arial"/>
                        </a:rPr>
                        <a:t> </a:t>
                      </a:r>
                      <a:r>
                        <a:rPr sz="800" spc="-10" dirty="0">
                          <a:latin typeface="Arial"/>
                          <a:cs typeface="Arial"/>
                        </a:rPr>
                        <a:t>5</a:t>
                      </a:r>
                      <a:endParaRPr sz="800">
                        <a:latin typeface="Arial"/>
                        <a:cs typeface="Arial"/>
                      </a:endParaRPr>
                    </a:p>
                  </a:txBody>
                  <a:tcPr marL="0" marR="0" marT="95250" marB="0">
                    <a:lnT w="3175">
                      <a:solidFill>
                        <a:srgbClr val="000000"/>
                      </a:solidFill>
                      <a:prstDash val="solid"/>
                    </a:lnT>
                  </a:tcPr>
                </a:tc>
                <a:tc>
                  <a:txBody>
                    <a:bodyPr/>
                    <a:lstStyle/>
                    <a:p>
                      <a:pPr marR="11430" algn="ctr">
                        <a:lnSpc>
                          <a:spcPct val="100000"/>
                        </a:lnSpc>
                        <a:spcBef>
                          <a:spcPts val="750"/>
                        </a:spcBef>
                      </a:pPr>
                      <a:r>
                        <a:rPr sz="800" dirty="0">
                          <a:latin typeface="Arial"/>
                          <a:cs typeface="Arial"/>
                        </a:rPr>
                        <a:t>CC</a:t>
                      </a:r>
                      <a:r>
                        <a:rPr sz="800" spc="-20" dirty="0">
                          <a:latin typeface="Arial"/>
                          <a:cs typeface="Arial"/>
                        </a:rPr>
                        <a:t> </a:t>
                      </a:r>
                      <a:r>
                        <a:rPr sz="800" spc="-10" dirty="0">
                          <a:latin typeface="Arial"/>
                          <a:cs typeface="Arial"/>
                        </a:rPr>
                        <a:t>6</a:t>
                      </a:r>
                      <a:endParaRPr sz="800">
                        <a:latin typeface="Arial"/>
                        <a:cs typeface="Arial"/>
                      </a:endParaRPr>
                    </a:p>
                  </a:txBody>
                  <a:tcPr marL="0" marR="0" marT="95250" marB="0">
                    <a:lnT w="3175">
                      <a:solidFill>
                        <a:srgbClr val="000000"/>
                      </a:solidFill>
                      <a:prstDash val="solid"/>
                    </a:lnT>
                  </a:tcPr>
                </a:tc>
                <a:tc>
                  <a:txBody>
                    <a:bodyPr/>
                    <a:lstStyle/>
                    <a:p>
                      <a:pPr marL="156210">
                        <a:lnSpc>
                          <a:spcPct val="100000"/>
                        </a:lnSpc>
                        <a:spcBef>
                          <a:spcPts val="750"/>
                        </a:spcBef>
                      </a:pPr>
                      <a:r>
                        <a:rPr sz="800" spc="-15" dirty="0">
                          <a:latin typeface="Arial"/>
                          <a:cs typeface="Arial"/>
                        </a:rPr>
                        <a:t>CC</a:t>
                      </a:r>
                      <a:r>
                        <a:rPr sz="800" spc="-20" dirty="0">
                          <a:latin typeface="Arial"/>
                          <a:cs typeface="Arial"/>
                        </a:rPr>
                        <a:t> </a:t>
                      </a:r>
                      <a:r>
                        <a:rPr sz="800" spc="-10" dirty="0">
                          <a:latin typeface="Arial"/>
                          <a:cs typeface="Arial"/>
                        </a:rPr>
                        <a:t>7</a:t>
                      </a:r>
                      <a:endParaRPr sz="800">
                        <a:latin typeface="Arial"/>
                        <a:cs typeface="Arial"/>
                      </a:endParaRPr>
                    </a:p>
                  </a:txBody>
                  <a:tcPr marL="0" marR="0" marT="95250" marB="0">
                    <a:lnT w="3175">
                      <a:solidFill>
                        <a:srgbClr val="000000"/>
                      </a:solidFill>
                      <a:prstDash val="solid"/>
                    </a:lnT>
                  </a:tcPr>
                </a:tc>
                <a:tc>
                  <a:txBody>
                    <a:bodyPr/>
                    <a:lstStyle/>
                    <a:p>
                      <a:pPr marL="156210">
                        <a:lnSpc>
                          <a:spcPct val="100000"/>
                        </a:lnSpc>
                        <a:spcBef>
                          <a:spcPts val="750"/>
                        </a:spcBef>
                      </a:pPr>
                      <a:r>
                        <a:rPr sz="800" spc="-10" dirty="0">
                          <a:latin typeface="Arial"/>
                          <a:cs typeface="Arial"/>
                        </a:rPr>
                        <a:t>CC</a:t>
                      </a:r>
                      <a:r>
                        <a:rPr sz="800" spc="-20" dirty="0">
                          <a:latin typeface="Arial"/>
                          <a:cs typeface="Arial"/>
                        </a:rPr>
                        <a:t> </a:t>
                      </a:r>
                      <a:r>
                        <a:rPr sz="800" spc="-10" dirty="0">
                          <a:latin typeface="Arial"/>
                          <a:cs typeface="Arial"/>
                        </a:rPr>
                        <a:t>8</a:t>
                      </a:r>
                      <a:endParaRPr sz="800">
                        <a:latin typeface="Arial"/>
                        <a:cs typeface="Arial"/>
                      </a:endParaRPr>
                    </a:p>
                  </a:txBody>
                  <a:tcPr marL="0" marR="0" marT="95250" marB="0">
                    <a:lnT w="3175">
                      <a:solidFill>
                        <a:srgbClr val="000000"/>
                      </a:solidFill>
                      <a:prstDash val="solid"/>
                    </a:lnT>
                  </a:tcPr>
                </a:tc>
                <a:tc>
                  <a:txBody>
                    <a:bodyPr/>
                    <a:lstStyle/>
                    <a:p>
                      <a:pPr marR="24130" algn="r">
                        <a:lnSpc>
                          <a:spcPct val="100000"/>
                        </a:lnSpc>
                        <a:spcBef>
                          <a:spcPts val="750"/>
                        </a:spcBef>
                      </a:pPr>
                      <a:r>
                        <a:rPr sz="800" spc="-15" dirty="0">
                          <a:latin typeface="Arial"/>
                          <a:cs typeface="Arial"/>
                        </a:rPr>
                        <a:t>CC</a:t>
                      </a:r>
                      <a:r>
                        <a:rPr sz="800" spc="-85" dirty="0">
                          <a:latin typeface="Arial"/>
                          <a:cs typeface="Arial"/>
                        </a:rPr>
                        <a:t> </a:t>
                      </a:r>
                      <a:r>
                        <a:rPr sz="800" spc="-10" dirty="0">
                          <a:latin typeface="Arial"/>
                          <a:cs typeface="Arial"/>
                        </a:rPr>
                        <a:t>9</a:t>
                      </a:r>
                      <a:endParaRPr sz="800">
                        <a:latin typeface="Arial"/>
                        <a:cs typeface="Arial"/>
                      </a:endParaRPr>
                    </a:p>
                  </a:txBody>
                  <a:tcPr marL="0" marR="0" marT="95250" marB="0">
                    <a:lnT w="3175">
                      <a:solidFill>
                        <a:srgbClr val="000000"/>
                      </a:solidFill>
                      <a:prstDash val="solid"/>
                    </a:lnT>
                  </a:tcPr>
                </a:tc>
                <a:extLst>
                  <a:ext uri="{0D108BD9-81ED-4DB2-BD59-A6C34878D82A}">
                    <a16:rowId xmlns:a16="http://schemas.microsoft.com/office/drawing/2014/main" val="10000"/>
                  </a:ext>
                </a:extLst>
              </a:tr>
              <a:tr h="134783">
                <a:tc>
                  <a:txBody>
                    <a:bodyPr/>
                    <a:lstStyle/>
                    <a:p>
                      <a:pPr marL="31750">
                        <a:lnSpc>
                          <a:spcPts val="915"/>
                        </a:lnSpc>
                      </a:pPr>
                      <a:r>
                        <a:rPr sz="800" spc="-5" dirty="0">
                          <a:latin typeface="Arial"/>
                          <a:cs typeface="Arial"/>
                        </a:rPr>
                        <a:t>register</a:t>
                      </a:r>
                      <a:r>
                        <a:rPr sz="800" spc="-45" dirty="0">
                          <a:latin typeface="Arial"/>
                          <a:cs typeface="Arial"/>
                        </a:rPr>
                        <a:t> </a:t>
                      </a:r>
                      <a:r>
                        <a:rPr sz="800" spc="-5" dirty="0">
                          <a:latin typeface="Arial"/>
                          <a:cs typeface="Arial"/>
                        </a:rPr>
                        <a:t>$2:</a:t>
                      </a:r>
                      <a:endParaRPr sz="800">
                        <a:latin typeface="Arial"/>
                        <a:cs typeface="Arial"/>
                      </a:endParaRPr>
                    </a:p>
                  </a:txBody>
                  <a:tcPr marL="0" marR="0" marT="0" marB="0"/>
                </a:tc>
                <a:tc>
                  <a:txBody>
                    <a:bodyPr/>
                    <a:lstStyle/>
                    <a:p>
                      <a:pPr marR="128270"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14604"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12700"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L="7620" algn="ctr">
                        <a:lnSpc>
                          <a:spcPts val="865"/>
                        </a:lnSpc>
                        <a:spcBef>
                          <a:spcPts val="90"/>
                        </a:spcBef>
                      </a:pPr>
                      <a:r>
                        <a:rPr sz="800" spc="-15" dirty="0">
                          <a:latin typeface="Arial"/>
                          <a:cs typeface="Arial"/>
                        </a:rPr>
                        <a:t>10</a:t>
                      </a:r>
                      <a:endParaRPr sz="800">
                        <a:latin typeface="Arial"/>
                        <a:cs typeface="Arial"/>
                      </a:endParaRPr>
                    </a:p>
                  </a:txBody>
                  <a:tcPr marL="0" marR="0" marT="11430" marB="0"/>
                </a:tc>
                <a:tc>
                  <a:txBody>
                    <a:bodyPr/>
                    <a:lstStyle/>
                    <a:p>
                      <a:pPr marR="7620" algn="ctr">
                        <a:lnSpc>
                          <a:spcPts val="865"/>
                        </a:lnSpc>
                        <a:spcBef>
                          <a:spcPts val="90"/>
                        </a:spcBef>
                      </a:pPr>
                      <a:r>
                        <a:rPr sz="800" spc="-10" dirty="0">
                          <a:latin typeface="Arial"/>
                          <a:cs typeface="Arial"/>
                        </a:rPr>
                        <a:t>10/–</a:t>
                      </a:r>
                      <a:r>
                        <a:rPr sz="800" spc="-75" dirty="0">
                          <a:latin typeface="Arial"/>
                          <a:cs typeface="Arial"/>
                        </a:rPr>
                        <a:t> </a:t>
                      </a:r>
                      <a:r>
                        <a:rPr sz="800" dirty="0">
                          <a:latin typeface="Arial"/>
                          <a:cs typeface="Arial"/>
                        </a:rPr>
                        <a:t>20</a:t>
                      </a:r>
                      <a:endParaRPr sz="800">
                        <a:latin typeface="Arial"/>
                        <a:cs typeface="Arial"/>
                      </a:endParaRPr>
                    </a:p>
                  </a:txBody>
                  <a:tcPr marL="0" marR="0" marT="11430" marB="0"/>
                </a:tc>
                <a:tc>
                  <a:txBody>
                    <a:bodyPr/>
                    <a:lstStyle/>
                    <a:p>
                      <a:pPr marR="8255" algn="ctr">
                        <a:lnSpc>
                          <a:spcPts val="865"/>
                        </a:lnSpc>
                        <a:spcBef>
                          <a:spcPts val="90"/>
                        </a:spcBef>
                      </a:pPr>
                      <a:r>
                        <a:rPr sz="800" spc="-10" dirty="0">
                          <a:latin typeface="Arial"/>
                          <a:cs typeface="Arial"/>
                        </a:rPr>
                        <a:t>–</a:t>
                      </a:r>
                      <a:r>
                        <a:rPr sz="800" spc="-75" dirty="0">
                          <a:latin typeface="Arial"/>
                          <a:cs typeface="Arial"/>
                        </a:rPr>
                        <a:t> </a:t>
                      </a:r>
                      <a:r>
                        <a:rPr sz="800" spc="-15" dirty="0">
                          <a:latin typeface="Arial"/>
                          <a:cs typeface="Arial"/>
                        </a:rPr>
                        <a:t>20</a:t>
                      </a:r>
                      <a:endParaRPr sz="800">
                        <a:latin typeface="Arial"/>
                        <a:cs typeface="Arial"/>
                      </a:endParaRPr>
                    </a:p>
                  </a:txBody>
                  <a:tcPr marL="0" marR="0" marT="11430" marB="0"/>
                </a:tc>
                <a:tc>
                  <a:txBody>
                    <a:bodyPr/>
                    <a:lstStyle/>
                    <a:p>
                      <a:pPr marL="177800">
                        <a:lnSpc>
                          <a:spcPts val="865"/>
                        </a:lnSpc>
                        <a:spcBef>
                          <a:spcPts val="90"/>
                        </a:spcBef>
                      </a:pPr>
                      <a:r>
                        <a:rPr sz="800" spc="-10" dirty="0">
                          <a:latin typeface="Arial"/>
                          <a:cs typeface="Arial"/>
                        </a:rPr>
                        <a:t>–</a:t>
                      </a:r>
                      <a:r>
                        <a:rPr sz="800" spc="-75" dirty="0">
                          <a:latin typeface="Arial"/>
                          <a:cs typeface="Arial"/>
                        </a:rPr>
                        <a:t> </a:t>
                      </a:r>
                      <a:r>
                        <a:rPr sz="800" spc="-15" dirty="0">
                          <a:latin typeface="Arial"/>
                          <a:cs typeface="Arial"/>
                        </a:rPr>
                        <a:t>20</a:t>
                      </a:r>
                      <a:endParaRPr sz="800">
                        <a:latin typeface="Arial"/>
                        <a:cs typeface="Arial"/>
                      </a:endParaRPr>
                    </a:p>
                  </a:txBody>
                  <a:tcPr marL="0" marR="0" marT="11430" marB="0"/>
                </a:tc>
                <a:tc>
                  <a:txBody>
                    <a:bodyPr/>
                    <a:lstStyle/>
                    <a:p>
                      <a:pPr marL="177800">
                        <a:lnSpc>
                          <a:spcPts val="865"/>
                        </a:lnSpc>
                        <a:spcBef>
                          <a:spcPts val="90"/>
                        </a:spcBef>
                      </a:pPr>
                      <a:r>
                        <a:rPr sz="800" spc="-10" dirty="0">
                          <a:latin typeface="Arial"/>
                          <a:cs typeface="Arial"/>
                        </a:rPr>
                        <a:t>–</a:t>
                      </a:r>
                      <a:r>
                        <a:rPr sz="800" spc="-75" dirty="0">
                          <a:latin typeface="Arial"/>
                          <a:cs typeface="Arial"/>
                        </a:rPr>
                        <a:t> </a:t>
                      </a:r>
                      <a:r>
                        <a:rPr sz="800" dirty="0">
                          <a:latin typeface="Arial"/>
                          <a:cs typeface="Arial"/>
                        </a:rPr>
                        <a:t>20</a:t>
                      </a:r>
                      <a:endParaRPr sz="800">
                        <a:latin typeface="Arial"/>
                        <a:cs typeface="Arial"/>
                      </a:endParaRPr>
                    </a:p>
                  </a:txBody>
                  <a:tcPr marL="0" marR="0" marT="11430" marB="0"/>
                </a:tc>
                <a:tc>
                  <a:txBody>
                    <a:bodyPr/>
                    <a:lstStyle/>
                    <a:p>
                      <a:pPr marR="43180" algn="r">
                        <a:lnSpc>
                          <a:spcPts val="865"/>
                        </a:lnSpc>
                        <a:spcBef>
                          <a:spcPts val="90"/>
                        </a:spcBef>
                      </a:pPr>
                      <a:r>
                        <a:rPr sz="800" spc="-10" dirty="0">
                          <a:latin typeface="Arial"/>
                          <a:cs typeface="Arial"/>
                        </a:rPr>
                        <a:t>–</a:t>
                      </a:r>
                      <a:r>
                        <a:rPr sz="800" spc="-155" dirty="0">
                          <a:latin typeface="Arial"/>
                          <a:cs typeface="Arial"/>
                        </a:rPr>
                        <a:t> </a:t>
                      </a:r>
                      <a:r>
                        <a:rPr sz="800" spc="-5" dirty="0">
                          <a:latin typeface="Arial"/>
                          <a:cs typeface="Arial"/>
                        </a:rPr>
                        <a:t>20</a:t>
                      </a:r>
                      <a:endParaRPr sz="800" dirty="0">
                        <a:latin typeface="Arial"/>
                        <a:cs typeface="Arial"/>
                      </a:endParaRPr>
                    </a:p>
                  </a:txBody>
                  <a:tcPr marL="0" marR="0" marT="11430" marB="0"/>
                </a:tc>
                <a:extLst>
                  <a:ext uri="{0D108BD9-81ED-4DB2-BD59-A6C34878D82A}">
                    <a16:rowId xmlns:a16="http://schemas.microsoft.com/office/drawing/2014/main" val="10001"/>
                  </a:ext>
                </a:extLst>
              </a:tr>
            </a:tbl>
          </a:graphicData>
        </a:graphic>
      </p:graphicFrame>
      <p:sp>
        <p:nvSpPr>
          <p:cNvPr id="72" name="object 72"/>
          <p:cNvSpPr txBox="1"/>
          <p:nvPr/>
        </p:nvSpPr>
        <p:spPr>
          <a:xfrm>
            <a:off x="3453129" y="2772410"/>
            <a:ext cx="72898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and $12, </a:t>
            </a:r>
            <a:r>
              <a:rPr sz="800" spc="-5" dirty="0">
                <a:solidFill>
                  <a:srgbClr val="EA7400"/>
                </a:solidFill>
                <a:latin typeface="Arial"/>
                <a:cs typeface="Arial"/>
              </a:rPr>
              <a:t>$2</a:t>
            </a:r>
            <a:r>
              <a:rPr sz="800" spc="-5" dirty="0">
                <a:latin typeface="Arial"/>
                <a:cs typeface="Arial"/>
              </a:rPr>
              <a:t>,</a:t>
            </a:r>
            <a:r>
              <a:rPr sz="800" spc="-30" dirty="0">
                <a:latin typeface="Arial"/>
                <a:cs typeface="Arial"/>
              </a:rPr>
              <a:t> </a:t>
            </a:r>
            <a:r>
              <a:rPr sz="800" dirty="0">
                <a:latin typeface="Arial"/>
                <a:cs typeface="Arial"/>
              </a:rPr>
              <a:t>$5</a:t>
            </a:r>
            <a:endParaRPr sz="800">
              <a:latin typeface="Arial"/>
              <a:cs typeface="Arial"/>
            </a:endParaRPr>
          </a:p>
        </p:txBody>
      </p:sp>
      <p:sp>
        <p:nvSpPr>
          <p:cNvPr id="73" name="object 73"/>
          <p:cNvSpPr txBox="1"/>
          <p:nvPr/>
        </p:nvSpPr>
        <p:spPr>
          <a:xfrm>
            <a:off x="5358129" y="3282950"/>
            <a:ext cx="1358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I</a:t>
            </a:r>
            <a:r>
              <a:rPr sz="800" spc="-10" dirty="0">
                <a:latin typeface="Arial"/>
                <a:cs typeface="Arial"/>
              </a:rPr>
              <a:t>M</a:t>
            </a:r>
            <a:endParaRPr sz="800">
              <a:latin typeface="Arial"/>
              <a:cs typeface="Arial"/>
            </a:endParaRPr>
          </a:p>
        </p:txBody>
      </p:sp>
      <p:sp>
        <p:nvSpPr>
          <p:cNvPr id="74" name="object 74"/>
          <p:cNvSpPr/>
          <p:nvPr/>
        </p:nvSpPr>
        <p:spPr>
          <a:xfrm>
            <a:off x="5846445" y="3248025"/>
            <a:ext cx="240030" cy="246380"/>
          </a:xfrm>
          <a:prstGeom prst="rect">
            <a:avLst/>
          </a:prstGeom>
          <a:blipFill>
            <a:blip r:embed="rId4" cstate="print"/>
            <a:stretch>
              <a:fillRect/>
            </a:stretch>
          </a:blipFill>
        </p:spPr>
        <p:txBody>
          <a:bodyPr wrap="square" lIns="0" tIns="0" rIns="0" bIns="0" rtlCol="0"/>
          <a:lstStyle/>
          <a:p>
            <a:endParaRPr/>
          </a:p>
        </p:txBody>
      </p:sp>
      <p:sp>
        <p:nvSpPr>
          <p:cNvPr id="75" name="object 75"/>
          <p:cNvSpPr txBox="1"/>
          <p:nvPr/>
        </p:nvSpPr>
        <p:spPr>
          <a:xfrm>
            <a:off x="5871209" y="3313429"/>
            <a:ext cx="209550" cy="134652"/>
          </a:xfrm>
          <a:prstGeom prst="rect">
            <a:avLst/>
          </a:prstGeom>
        </p:spPr>
        <p:txBody>
          <a:bodyPr vert="horz" wrap="square" lIns="0" tIns="11430" rIns="0" bIns="0" rtlCol="0">
            <a:spAutoFit/>
          </a:bodyPr>
          <a:lstStyle/>
          <a:p>
            <a:pPr marL="12700">
              <a:spcBef>
                <a:spcPts val="90"/>
              </a:spcBef>
            </a:pPr>
            <a:r>
              <a:rPr sz="800" spc="-5" dirty="0">
                <a:solidFill>
                  <a:srgbClr val="EA7400"/>
                </a:solidFill>
                <a:latin typeface="Arial"/>
                <a:cs typeface="Arial"/>
              </a:rPr>
              <a:t>R</a:t>
            </a:r>
            <a:r>
              <a:rPr sz="800" spc="-2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grpSp>
        <p:nvGrpSpPr>
          <p:cNvPr id="76" name="object 76"/>
          <p:cNvGrpSpPr/>
          <p:nvPr/>
        </p:nvGrpSpPr>
        <p:grpSpPr>
          <a:xfrm>
            <a:off x="6423660" y="3147060"/>
            <a:ext cx="746125" cy="449580"/>
            <a:chOff x="4899659" y="3147060"/>
            <a:chExt cx="746125" cy="449580"/>
          </a:xfrm>
        </p:grpSpPr>
        <p:sp>
          <p:nvSpPr>
            <p:cNvPr id="77" name="object 77"/>
            <p:cNvSpPr/>
            <p:nvPr/>
          </p:nvSpPr>
          <p:spPr>
            <a:xfrm>
              <a:off x="4899659" y="3147060"/>
              <a:ext cx="172720" cy="449580"/>
            </a:xfrm>
            <a:custGeom>
              <a:avLst/>
              <a:gdLst/>
              <a:ahLst/>
              <a:cxnLst/>
              <a:rect l="l" t="t" r="r" b="b"/>
              <a:pathLst>
                <a:path w="172720" h="449579">
                  <a:moveTo>
                    <a:pt x="0" y="0"/>
                  </a:moveTo>
                  <a:lnTo>
                    <a:pt x="0" y="181610"/>
                  </a:lnTo>
                  <a:lnTo>
                    <a:pt x="54610" y="224789"/>
                  </a:lnTo>
                  <a:lnTo>
                    <a:pt x="0" y="266700"/>
                  </a:lnTo>
                  <a:lnTo>
                    <a:pt x="0" y="449579"/>
                  </a:lnTo>
                  <a:lnTo>
                    <a:pt x="172719" y="312419"/>
                  </a:lnTo>
                  <a:lnTo>
                    <a:pt x="172719" y="135889"/>
                  </a:lnTo>
                  <a:lnTo>
                    <a:pt x="0" y="0"/>
                  </a:lnTo>
                  <a:close/>
                </a:path>
              </a:pathLst>
            </a:custGeom>
            <a:solidFill>
              <a:srgbClr val="CCCCCC"/>
            </a:solidFill>
          </p:spPr>
          <p:txBody>
            <a:bodyPr wrap="square" lIns="0" tIns="0" rIns="0" bIns="0" rtlCol="0"/>
            <a:lstStyle/>
            <a:p>
              <a:endParaRPr/>
            </a:p>
          </p:txBody>
        </p:sp>
        <p:sp>
          <p:nvSpPr>
            <p:cNvPr id="78" name="object 78"/>
            <p:cNvSpPr/>
            <p:nvPr/>
          </p:nvSpPr>
          <p:spPr>
            <a:xfrm>
              <a:off x="5414009" y="3258820"/>
              <a:ext cx="227329" cy="228600"/>
            </a:xfrm>
            <a:custGeom>
              <a:avLst/>
              <a:gdLst/>
              <a:ahLst/>
              <a:cxnLst/>
              <a:rect l="l" t="t" r="r" b="b"/>
              <a:pathLst>
                <a:path w="227329" h="228600">
                  <a:moveTo>
                    <a:pt x="227329" y="224789"/>
                  </a:moveTo>
                  <a:lnTo>
                    <a:pt x="227329" y="0"/>
                  </a:lnTo>
                  <a:lnTo>
                    <a:pt x="0" y="0"/>
                  </a:lnTo>
                  <a:lnTo>
                    <a:pt x="0" y="228600"/>
                  </a:lnTo>
                  <a:lnTo>
                    <a:pt x="227329" y="228600"/>
                  </a:lnTo>
                </a:path>
              </a:pathLst>
            </a:custGeom>
            <a:ln w="8890">
              <a:solidFill>
                <a:srgbClr val="000000"/>
              </a:solidFill>
            </a:ln>
          </p:spPr>
          <p:txBody>
            <a:bodyPr wrap="square" lIns="0" tIns="0" rIns="0" bIns="0" rtlCol="0"/>
            <a:lstStyle/>
            <a:p>
              <a:endParaRPr/>
            </a:p>
          </p:txBody>
        </p:sp>
      </p:grpSp>
      <p:sp>
        <p:nvSpPr>
          <p:cNvPr id="79" name="object 79"/>
          <p:cNvSpPr txBox="1"/>
          <p:nvPr/>
        </p:nvSpPr>
        <p:spPr>
          <a:xfrm>
            <a:off x="6960870" y="3282950"/>
            <a:ext cx="18542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80" name="object 80"/>
          <p:cNvSpPr txBox="1"/>
          <p:nvPr/>
        </p:nvSpPr>
        <p:spPr>
          <a:xfrm>
            <a:off x="7496809" y="3282950"/>
            <a:ext cx="20955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81" name="object 81"/>
          <p:cNvGrpSpPr/>
          <p:nvPr/>
        </p:nvGrpSpPr>
        <p:grpSpPr>
          <a:xfrm>
            <a:off x="5532754" y="3138804"/>
            <a:ext cx="2720340" cy="869950"/>
            <a:chOff x="4008754" y="3138804"/>
            <a:chExt cx="2720340" cy="869950"/>
          </a:xfrm>
        </p:grpSpPr>
        <p:sp>
          <p:nvSpPr>
            <p:cNvPr id="82" name="object 82"/>
            <p:cNvSpPr/>
            <p:nvPr/>
          </p:nvSpPr>
          <p:spPr>
            <a:xfrm>
              <a:off x="4442459" y="3769359"/>
              <a:ext cx="115570" cy="228600"/>
            </a:xfrm>
            <a:custGeom>
              <a:avLst/>
              <a:gdLst/>
              <a:ahLst/>
              <a:cxnLst/>
              <a:rect l="l" t="t" r="r" b="b"/>
              <a:pathLst>
                <a:path w="115570" h="228600">
                  <a:moveTo>
                    <a:pt x="115569" y="0"/>
                  </a:moveTo>
                  <a:lnTo>
                    <a:pt x="0" y="0"/>
                  </a:lnTo>
                  <a:lnTo>
                    <a:pt x="0" y="228600"/>
                  </a:lnTo>
                  <a:lnTo>
                    <a:pt x="115569" y="228600"/>
                  </a:lnTo>
                  <a:lnTo>
                    <a:pt x="115569" y="0"/>
                  </a:lnTo>
                  <a:close/>
                </a:path>
              </a:pathLst>
            </a:custGeom>
            <a:solidFill>
              <a:srgbClr val="CCCCCC"/>
            </a:solidFill>
          </p:spPr>
          <p:txBody>
            <a:bodyPr wrap="square" lIns="0" tIns="0" rIns="0" bIns="0" rtlCol="0"/>
            <a:lstStyle/>
            <a:p>
              <a:endParaRPr/>
            </a:p>
          </p:txBody>
        </p:sp>
        <p:sp>
          <p:nvSpPr>
            <p:cNvPr id="83" name="object 83"/>
            <p:cNvSpPr/>
            <p:nvPr/>
          </p:nvSpPr>
          <p:spPr>
            <a:xfrm>
              <a:off x="4330699" y="3769359"/>
              <a:ext cx="227329" cy="228600"/>
            </a:xfrm>
            <a:custGeom>
              <a:avLst/>
              <a:gdLst/>
              <a:ahLst/>
              <a:cxnLst/>
              <a:rect l="l" t="t" r="r" b="b"/>
              <a:pathLst>
                <a:path w="227329" h="228600">
                  <a:moveTo>
                    <a:pt x="111760" y="228600"/>
                  </a:moveTo>
                  <a:lnTo>
                    <a:pt x="227329" y="228600"/>
                  </a:lnTo>
                  <a:lnTo>
                    <a:pt x="227329" y="0"/>
                  </a:lnTo>
                  <a:lnTo>
                    <a:pt x="111760" y="0"/>
                  </a:lnTo>
                </a:path>
                <a:path w="227329" h="228600">
                  <a:moveTo>
                    <a:pt x="111760" y="0"/>
                  </a:moveTo>
                  <a:lnTo>
                    <a:pt x="0" y="0"/>
                  </a:lnTo>
                  <a:lnTo>
                    <a:pt x="0" y="228600"/>
                  </a:lnTo>
                  <a:lnTo>
                    <a:pt x="111760" y="228600"/>
                  </a:lnTo>
                </a:path>
              </a:pathLst>
            </a:custGeom>
            <a:ln w="8890">
              <a:solidFill>
                <a:srgbClr val="000000"/>
              </a:solidFill>
            </a:ln>
          </p:spPr>
          <p:txBody>
            <a:bodyPr wrap="square" lIns="0" tIns="0" rIns="0" bIns="0" rtlCol="0"/>
            <a:lstStyle/>
            <a:p>
              <a:endParaRPr/>
            </a:p>
          </p:txBody>
        </p:sp>
        <p:sp>
          <p:nvSpPr>
            <p:cNvPr id="84" name="object 84"/>
            <p:cNvSpPr/>
            <p:nvPr/>
          </p:nvSpPr>
          <p:spPr>
            <a:xfrm>
              <a:off x="4213859" y="3371849"/>
              <a:ext cx="116839" cy="0"/>
            </a:xfrm>
            <a:custGeom>
              <a:avLst/>
              <a:gdLst/>
              <a:ahLst/>
              <a:cxnLst/>
              <a:rect l="l" t="t" r="r" b="b"/>
              <a:pathLst>
                <a:path w="116839">
                  <a:moveTo>
                    <a:pt x="0" y="0"/>
                  </a:moveTo>
                  <a:lnTo>
                    <a:pt x="116839" y="0"/>
                  </a:lnTo>
                </a:path>
              </a:pathLst>
            </a:custGeom>
            <a:ln w="8890">
              <a:solidFill>
                <a:srgbClr val="000000"/>
              </a:solidFill>
            </a:ln>
          </p:spPr>
          <p:txBody>
            <a:bodyPr wrap="square" lIns="0" tIns="0" rIns="0" bIns="0" rtlCol="0"/>
            <a:lstStyle/>
            <a:p>
              <a:endParaRPr/>
            </a:p>
          </p:txBody>
        </p:sp>
        <p:sp>
          <p:nvSpPr>
            <p:cNvPr id="85" name="object 85"/>
            <p:cNvSpPr/>
            <p:nvPr/>
          </p:nvSpPr>
          <p:spPr>
            <a:xfrm>
              <a:off x="4272279" y="3313429"/>
              <a:ext cx="58419" cy="58419"/>
            </a:xfrm>
            <a:custGeom>
              <a:avLst/>
              <a:gdLst/>
              <a:ahLst/>
              <a:cxnLst/>
              <a:rect l="l" t="t" r="r" b="b"/>
              <a:pathLst>
                <a:path w="58420" h="58420">
                  <a:moveTo>
                    <a:pt x="0" y="58420"/>
                  </a:moveTo>
                  <a:lnTo>
                    <a:pt x="0" y="0"/>
                  </a:lnTo>
                  <a:lnTo>
                    <a:pt x="58420" y="0"/>
                  </a:lnTo>
                </a:path>
              </a:pathLst>
            </a:custGeom>
            <a:ln w="8890">
              <a:solidFill>
                <a:srgbClr val="000000"/>
              </a:solidFill>
            </a:ln>
          </p:spPr>
          <p:txBody>
            <a:bodyPr wrap="square" lIns="0" tIns="0" rIns="0" bIns="0" rtlCol="0"/>
            <a:lstStyle/>
            <a:p>
              <a:endParaRPr/>
            </a:p>
          </p:txBody>
        </p:sp>
        <p:sp>
          <p:nvSpPr>
            <p:cNvPr id="86" name="object 86"/>
            <p:cNvSpPr/>
            <p:nvPr/>
          </p:nvSpPr>
          <p:spPr>
            <a:xfrm>
              <a:off x="4013199" y="3371849"/>
              <a:ext cx="115570" cy="0"/>
            </a:xfrm>
            <a:custGeom>
              <a:avLst/>
              <a:gdLst/>
              <a:ahLst/>
              <a:cxnLst/>
              <a:rect l="l" t="t" r="r" b="b"/>
              <a:pathLst>
                <a:path w="115570">
                  <a:moveTo>
                    <a:pt x="0" y="0"/>
                  </a:moveTo>
                  <a:lnTo>
                    <a:pt x="115570" y="0"/>
                  </a:lnTo>
                </a:path>
              </a:pathLst>
            </a:custGeom>
            <a:ln w="8890">
              <a:solidFill>
                <a:srgbClr val="000000"/>
              </a:solidFill>
            </a:ln>
          </p:spPr>
          <p:txBody>
            <a:bodyPr wrap="square" lIns="0" tIns="0" rIns="0" bIns="0" rtlCol="0"/>
            <a:lstStyle/>
            <a:p>
              <a:endParaRPr/>
            </a:p>
          </p:txBody>
        </p:sp>
        <p:sp>
          <p:nvSpPr>
            <p:cNvPr id="87" name="object 87"/>
            <p:cNvSpPr/>
            <p:nvPr/>
          </p:nvSpPr>
          <p:spPr>
            <a:xfrm>
              <a:off x="4128769" y="3143249"/>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solidFill>
              <a:srgbClr val="CCCCCC"/>
            </a:solidFill>
          </p:spPr>
          <p:txBody>
            <a:bodyPr wrap="square" lIns="0" tIns="0" rIns="0" bIns="0" rtlCol="0"/>
            <a:lstStyle/>
            <a:p>
              <a:endParaRPr/>
            </a:p>
          </p:txBody>
        </p:sp>
        <p:sp>
          <p:nvSpPr>
            <p:cNvPr id="88" name="object 88"/>
            <p:cNvSpPr/>
            <p:nvPr/>
          </p:nvSpPr>
          <p:spPr>
            <a:xfrm>
              <a:off x="4128769" y="3143249"/>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ln w="8890">
              <a:solidFill>
                <a:srgbClr val="000000"/>
              </a:solidFill>
            </a:ln>
          </p:spPr>
          <p:txBody>
            <a:bodyPr wrap="square" lIns="0" tIns="0" rIns="0" bIns="0" rtlCol="0"/>
            <a:lstStyle/>
            <a:p>
              <a:endParaRPr/>
            </a:p>
          </p:txBody>
        </p:sp>
        <p:sp>
          <p:nvSpPr>
            <p:cNvPr id="89" name="object 89"/>
            <p:cNvSpPr/>
            <p:nvPr/>
          </p:nvSpPr>
          <p:spPr>
            <a:xfrm>
              <a:off x="5069839" y="3371849"/>
              <a:ext cx="142240" cy="0"/>
            </a:xfrm>
            <a:custGeom>
              <a:avLst/>
              <a:gdLst/>
              <a:ahLst/>
              <a:cxnLst/>
              <a:rect l="l" t="t" r="r" b="b"/>
              <a:pathLst>
                <a:path w="142239">
                  <a:moveTo>
                    <a:pt x="0" y="0"/>
                  </a:moveTo>
                  <a:lnTo>
                    <a:pt x="142239" y="0"/>
                  </a:lnTo>
                </a:path>
              </a:pathLst>
            </a:custGeom>
            <a:ln w="8890">
              <a:solidFill>
                <a:srgbClr val="000000"/>
              </a:solidFill>
            </a:ln>
          </p:spPr>
          <p:txBody>
            <a:bodyPr wrap="square" lIns="0" tIns="0" rIns="0" bIns="0" rtlCol="0"/>
            <a:lstStyle/>
            <a:p>
              <a:endParaRPr/>
            </a:p>
          </p:txBody>
        </p:sp>
        <p:sp>
          <p:nvSpPr>
            <p:cNvPr id="90" name="object 90"/>
            <p:cNvSpPr/>
            <p:nvPr/>
          </p:nvSpPr>
          <p:spPr>
            <a:xfrm>
              <a:off x="4671059" y="3143249"/>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solidFill>
              <a:srgbClr val="CCCCCC"/>
            </a:solidFill>
          </p:spPr>
          <p:txBody>
            <a:bodyPr wrap="square" lIns="0" tIns="0" rIns="0" bIns="0" rtlCol="0"/>
            <a:lstStyle/>
            <a:p>
              <a:endParaRPr/>
            </a:p>
          </p:txBody>
        </p:sp>
        <p:sp>
          <p:nvSpPr>
            <p:cNvPr id="91" name="object 91"/>
            <p:cNvSpPr/>
            <p:nvPr/>
          </p:nvSpPr>
          <p:spPr>
            <a:xfrm>
              <a:off x="4671059" y="3143249"/>
              <a:ext cx="85090" cy="455930"/>
            </a:xfrm>
            <a:custGeom>
              <a:avLst/>
              <a:gdLst/>
              <a:ahLst/>
              <a:cxnLst/>
              <a:rect l="l" t="t" r="r" b="b"/>
              <a:pathLst>
                <a:path w="85089" h="455929">
                  <a:moveTo>
                    <a:pt x="85089" y="455929"/>
                  </a:moveTo>
                  <a:lnTo>
                    <a:pt x="85089" y="0"/>
                  </a:lnTo>
                  <a:lnTo>
                    <a:pt x="0" y="0"/>
                  </a:lnTo>
                  <a:lnTo>
                    <a:pt x="0" y="455929"/>
                  </a:lnTo>
                  <a:lnTo>
                    <a:pt x="85089" y="455929"/>
                  </a:lnTo>
                  <a:close/>
                </a:path>
              </a:pathLst>
            </a:custGeom>
            <a:ln w="8890">
              <a:solidFill>
                <a:srgbClr val="000000"/>
              </a:solidFill>
            </a:ln>
          </p:spPr>
          <p:txBody>
            <a:bodyPr wrap="square" lIns="0" tIns="0" rIns="0" bIns="0" rtlCol="0"/>
            <a:lstStyle/>
            <a:p>
              <a:endParaRPr/>
            </a:p>
          </p:txBody>
        </p:sp>
        <p:sp>
          <p:nvSpPr>
            <p:cNvPr id="92" name="object 92"/>
            <p:cNvSpPr/>
            <p:nvPr/>
          </p:nvSpPr>
          <p:spPr>
            <a:xfrm>
              <a:off x="5300979" y="3371849"/>
              <a:ext cx="455930" cy="0"/>
            </a:xfrm>
            <a:custGeom>
              <a:avLst/>
              <a:gdLst/>
              <a:ahLst/>
              <a:cxnLst/>
              <a:rect l="l" t="t" r="r" b="b"/>
              <a:pathLst>
                <a:path w="455929">
                  <a:moveTo>
                    <a:pt x="0" y="0"/>
                  </a:moveTo>
                  <a:lnTo>
                    <a:pt x="113030" y="0"/>
                  </a:lnTo>
                </a:path>
                <a:path w="455929">
                  <a:moveTo>
                    <a:pt x="337820" y="0"/>
                  </a:moveTo>
                  <a:lnTo>
                    <a:pt x="455930" y="0"/>
                  </a:lnTo>
                </a:path>
              </a:pathLst>
            </a:custGeom>
            <a:ln w="8890">
              <a:solidFill>
                <a:srgbClr val="000000"/>
              </a:solidFill>
            </a:ln>
          </p:spPr>
          <p:txBody>
            <a:bodyPr wrap="square" lIns="0" tIns="0" rIns="0" bIns="0" rtlCol="0"/>
            <a:lstStyle/>
            <a:p>
              <a:endParaRPr/>
            </a:p>
          </p:txBody>
        </p:sp>
        <p:sp>
          <p:nvSpPr>
            <p:cNvPr id="93" name="object 93"/>
            <p:cNvSpPr/>
            <p:nvPr/>
          </p:nvSpPr>
          <p:spPr>
            <a:xfrm>
              <a:off x="5355589" y="3371849"/>
              <a:ext cx="401320" cy="170180"/>
            </a:xfrm>
            <a:custGeom>
              <a:avLst/>
              <a:gdLst/>
              <a:ahLst/>
              <a:cxnLst/>
              <a:rect l="l" t="t" r="r" b="b"/>
              <a:pathLst>
                <a:path w="401320" h="170179">
                  <a:moveTo>
                    <a:pt x="0" y="0"/>
                  </a:moveTo>
                  <a:lnTo>
                    <a:pt x="0" y="170179"/>
                  </a:lnTo>
                  <a:lnTo>
                    <a:pt x="344170" y="170179"/>
                  </a:lnTo>
                  <a:lnTo>
                    <a:pt x="344170" y="57150"/>
                  </a:lnTo>
                  <a:lnTo>
                    <a:pt x="401320" y="57150"/>
                  </a:lnTo>
                </a:path>
              </a:pathLst>
            </a:custGeom>
            <a:ln w="8890">
              <a:solidFill>
                <a:srgbClr val="000000"/>
              </a:solidFill>
            </a:ln>
          </p:spPr>
          <p:txBody>
            <a:bodyPr wrap="square" lIns="0" tIns="0" rIns="0" bIns="0" rtlCol="0"/>
            <a:lstStyle/>
            <a:p>
              <a:endParaRPr/>
            </a:p>
          </p:txBody>
        </p:sp>
        <p:sp>
          <p:nvSpPr>
            <p:cNvPr id="94" name="object 94"/>
            <p:cNvSpPr/>
            <p:nvPr/>
          </p:nvSpPr>
          <p:spPr>
            <a:xfrm>
              <a:off x="5212079" y="3143249"/>
              <a:ext cx="88900" cy="455930"/>
            </a:xfrm>
            <a:custGeom>
              <a:avLst/>
              <a:gdLst/>
              <a:ahLst/>
              <a:cxnLst/>
              <a:rect l="l" t="t" r="r" b="b"/>
              <a:pathLst>
                <a:path w="88900" h="455929">
                  <a:moveTo>
                    <a:pt x="88900" y="0"/>
                  </a:moveTo>
                  <a:lnTo>
                    <a:pt x="0" y="0"/>
                  </a:lnTo>
                  <a:lnTo>
                    <a:pt x="0" y="455929"/>
                  </a:lnTo>
                  <a:lnTo>
                    <a:pt x="86360" y="455929"/>
                  </a:lnTo>
                  <a:lnTo>
                    <a:pt x="88900" y="0"/>
                  </a:lnTo>
                  <a:close/>
                </a:path>
              </a:pathLst>
            </a:custGeom>
            <a:solidFill>
              <a:srgbClr val="CCCCCC"/>
            </a:solidFill>
          </p:spPr>
          <p:txBody>
            <a:bodyPr wrap="square" lIns="0" tIns="0" rIns="0" bIns="0" rtlCol="0"/>
            <a:lstStyle/>
            <a:p>
              <a:endParaRPr/>
            </a:p>
          </p:txBody>
        </p:sp>
        <p:sp>
          <p:nvSpPr>
            <p:cNvPr id="95" name="object 95"/>
            <p:cNvSpPr/>
            <p:nvPr/>
          </p:nvSpPr>
          <p:spPr>
            <a:xfrm>
              <a:off x="5842000" y="3371849"/>
              <a:ext cx="113030" cy="0"/>
            </a:xfrm>
            <a:custGeom>
              <a:avLst/>
              <a:gdLst/>
              <a:ahLst/>
              <a:cxnLst/>
              <a:rect l="l" t="t" r="r" b="b"/>
              <a:pathLst>
                <a:path w="113029">
                  <a:moveTo>
                    <a:pt x="0" y="0"/>
                  </a:moveTo>
                  <a:lnTo>
                    <a:pt x="113029" y="0"/>
                  </a:lnTo>
                </a:path>
              </a:pathLst>
            </a:custGeom>
            <a:ln w="8890">
              <a:solidFill>
                <a:srgbClr val="000000"/>
              </a:solidFill>
            </a:ln>
          </p:spPr>
          <p:txBody>
            <a:bodyPr wrap="square" lIns="0" tIns="0" rIns="0" bIns="0" rtlCol="0"/>
            <a:lstStyle/>
            <a:p>
              <a:endParaRPr/>
            </a:p>
          </p:txBody>
        </p:sp>
        <p:sp>
          <p:nvSpPr>
            <p:cNvPr id="96" name="object 96"/>
            <p:cNvSpPr/>
            <p:nvPr/>
          </p:nvSpPr>
          <p:spPr>
            <a:xfrm>
              <a:off x="5756909" y="3143249"/>
              <a:ext cx="85090" cy="455930"/>
            </a:xfrm>
            <a:custGeom>
              <a:avLst/>
              <a:gdLst/>
              <a:ahLst/>
              <a:cxnLst/>
              <a:rect l="l" t="t" r="r" b="b"/>
              <a:pathLst>
                <a:path w="85089" h="455929">
                  <a:moveTo>
                    <a:pt x="85089" y="0"/>
                  </a:moveTo>
                  <a:lnTo>
                    <a:pt x="0" y="0"/>
                  </a:lnTo>
                  <a:lnTo>
                    <a:pt x="0" y="455929"/>
                  </a:lnTo>
                  <a:lnTo>
                    <a:pt x="82550" y="455929"/>
                  </a:lnTo>
                  <a:lnTo>
                    <a:pt x="85089" y="0"/>
                  </a:lnTo>
                  <a:close/>
                </a:path>
              </a:pathLst>
            </a:custGeom>
            <a:solidFill>
              <a:srgbClr val="CCCCCC"/>
            </a:solidFill>
          </p:spPr>
          <p:txBody>
            <a:bodyPr wrap="square" lIns="0" tIns="0" rIns="0" bIns="0" rtlCol="0"/>
            <a:lstStyle/>
            <a:p>
              <a:endParaRPr/>
            </a:p>
          </p:txBody>
        </p:sp>
        <p:sp>
          <p:nvSpPr>
            <p:cNvPr id="97" name="object 97"/>
            <p:cNvSpPr/>
            <p:nvPr/>
          </p:nvSpPr>
          <p:spPr>
            <a:xfrm>
              <a:off x="5756909" y="3143249"/>
              <a:ext cx="85090" cy="455930"/>
            </a:xfrm>
            <a:custGeom>
              <a:avLst/>
              <a:gdLst/>
              <a:ahLst/>
              <a:cxnLst/>
              <a:rect l="l" t="t" r="r" b="b"/>
              <a:pathLst>
                <a:path w="85089" h="455929">
                  <a:moveTo>
                    <a:pt x="82550" y="455929"/>
                  </a:moveTo>
                  <a:lnTo>
                    <a:pt x="85089" y="0"/>
                  </a:lnTo>
                  <a:lnTo>
                    <a:pt x="0" y="0"/>
                  </a:lnTo>
                  <a:lnTo>
                    <a:pt x="0" y="455929"/>
                  </a:lnTo>
                  <a:lnTo>
                    <a:pt x="85089" y="455929"/>
                  </a:lnTo>
                </a:path>
              </a:pathLst>
            </a:custGeom>
            <a:ln w="8890">
              <a:solidFill>
                <a:srgbClr val="000000"/>
              </a:solidFill>
            </a:ln>
          </p:spPr>
          <p:txBody>
            <a:bodyPr wrap="square" lIns="0" tIns="0" rIns="0" bIns="0" rtlCol="0"/>
            <a:lstStyle/>
            <a:p>
              <a:endParaRPr/>
            </a:p>
          </p:txBody>
        </p:sp>
        <p:sp>
          <p:nvSpPr>
            <p:cNvPr id="98" name="object 98"/>
            <p:cNvSpPr/>
            <p:nvPr/>
          </p:nvSpPr>
          <p:spPr>
            <a:xfrm>
              <a:off x="6497319" y="3769359"/>
              <a:ext cx="115570" cy="228600"/>
            </a:xfrm>
            <a:custGeom>
              <a:avLst/>
              <a:gdLst/>
              <a:ahLst/>
              <a:cxnLst/>
              <a:rect l="l" t="t" r="r" b="b"/>
              <a:pathLst>
                <a:path w="115570" h="228600">
                  <a:moveTo>
                    <a:pt x="115570" y="0"/>
                  </a:moveTo>
                  <a:lnTo>
                    <a:pt x="0" y="0"/>
                  </a:lnTo>
                  <a:lnTo>
                    <a:pt x="0" y="228600"/>
                  </a:lnTo>
                  <a:lnTo>
                    <a:pt x="111759" y="228600"/>
                  </a:lnTo>
                  <a:lnTo>
                    <a:pt x="115570" y="0"/>
                  </a:lnTo>
                  <a:close/>
                </a:path>
              </a:pathLst>
            </a:custGeom>
            <a:solidFill>
              <a:srgbClr val="CCCCCC"/>
            </a:solidFill>
          </p:spPr>
          <p:txBody>
            <a:bodyPr wrap="square" lIns="0" tIns="0" rIns="0" bIns="0" rtlCol="0"/>
            <a:lstStyle/>
            <a:p>
              <a:endParaRPr/>
            </a:p>
          </p:txBody>
        </p:sp>
        <p:sp>
          <p:nvSpPr>
            <p:cNvPr id="99" name="object 99"/>
            <p:cNvSpPr/>
            <p:nvPr/>
          </p:nvSpPr>
          <p:spPr>
            <a:xfrm>
              <a:off x="6497319" y="3766819"/>
              <a:ext cx="227329" cy="237490"/>
            </a:xfrm>
            <a:custGeom>
              <a:avLst/>
              <a:gdLst/>
              <a:ahLst/>
              <a:cxnLst/>
              <a:rect l="l" t="t" r="r" b="b"/>
              <a:pathLst>
                <a:path w="227329" h="237489">
                  <a:moveTo>
                    <a:pt x="111759" y="231139"/>
                  </a:moveTo>
                  <a:lnTo>
                    <a:pt x="0" y="231139"/>
                  </a:lnTo>
                  <a:lnTo>
                    <a:pt x="0" y="2539"/>
                  </a:lnTo>
                  <a:lnTo>
                    <a:pt x="115570" y="2539"/>
                  </a:lnTo>
                </a:path>
                <a:path w="227329" h="237489">
                  <a:moveTo>
                    <a:pt x="227329" y="237489"/>
                  </a:moveTo>
                  <a:lnTo>
                    <a:pt x="227329" y="0"/>
                  </a:lnTo>
                </a:path>
                <a:path w="227329" h="237489">
                  <a:moveTo>
                    <a:pt x="227329" y="2539"/>
                  </a:moveTo>
                  <a:lnTo>
                    <a:pt x="109220" y="2539"/>
                  </a:lnTo>
                </a:path>
                <a:path w="227329" h="237489">
                  <a:moveTo>
                    <a:pt x="227329" y="231139"/>
                  </a:moveTo>
                  <a:lnTo>
                    <a:pt x="109220" y="231139"/>
                  </a:lnTo>
                </a:path>
              </a:pathLst>
            </a:custGeom>
            <a:ln w="8890">
              <a:solidFill>
                <a:srgbClr val="000000"/>
              </a:solidFill>
            </a:ln>
          </p:spPr>
          <p:txBody>
            <a:bodyPr wrap="square" lIns="0" tIns="0" rIns="0" bIns="0" rtlCol="0"/>
            <a:lstStyle/>
            <a:p>
              <a:endParaRPr/>
            </a:p>
          </p:txBody>
        </p:sp>
      </p:grpSp>
      <p:sp>
        <p:nvSpPr>
          <p:cNvPr id="100" name="object 100"/>
          <p:cNvSpPr txBox="1"/>
          <p:nvPr/>
        </p:nvSpPr>
        <p:spPr>
          <a:xfrm>
            <a:off x="5899150" y="3796029"/>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grpSp>
        <p:nvGrpSpPr>
          <p:cNvPr id="101" name="object 101"/>
          <p:cNvGrpSpPr/>
          <p:nvPr/>
        </p:nvGrpSpPr>
        <p:grpSpPr>
          <a:xfrm>
            <a:off x="6391276" y="3657600"/>
            <a:ext cx="747395" cy="452120"/>
            <a:chOff x="4867275" y="3657600"/>
            <a:chExt cx="747395" cy="452120"/>
          </a:xfrm>
        </p:grpSpPr>
        <p:sp>
          <p:nvSpPr>
            <p:cNvPr id="102" name="object 102"/>
            <p:cNvSpPr/>
            <p:nvPr/>
          </p:nvSpPr>
          <p:spPr>
            <a:xfrm>
              <a:off x="4984750" y="3769360"/>
              <a:ext cx="115570" cy="228600"/>
            </a:xfrm>
            <a:custGeom>
              <a:avLst/>
              <a:gdLst/>
              <a:ahLst/>
              <a:cxnLst/>
              <a:rect l="l" t="t" r="r" b="b"/>
              <a:pathLst>
                <a:path w="115570" h="228600">
                  <a:moveTo>
                    <a:pt x="115570" y="0"/>
                  </a:moveTo>
                  <a:lnTo>
                    <a:pt x="0" y="0"/>
                  </a:lnTo>
                  <a:lnTo>
                    <a:pt x="0" y="228600"/>
                  </a:lnTo>
                  <a:lnTo>
                    <a:pt x="115570" y="228600"/>
                  </a:lnTo>
                  <a:lnTo>
                    <a:pt x="115570" y="0"/>
                  </a:lnTo>
                  <a:close/>
                </a:path>
              </a:pathLst>
            </a:custGeom>
            <a:solidFill>
              <a:srgbClr val="FAE1C8"/>
            </a:solidFill>
          </p:spPr>
          <p:txBody>
            <a:bodyPr wrap="square" lIns="0" tIns="0" rIns="0" bIns="0" rtlCol="0"/>
            <a:lstStyle/>
            <a:p>
              <a:endParaRPr/>
            </a:p>
          </p:txBody>
        </p:sp>
        <p:sp>
          <p:nvSpPr>
            <p:cNvPr id="103" name="object 103"/>
            <p:cNvSpPr/>
            <p:nvPr/>
          </p:nvSpPr>
          <p:spPr>
            <a:xfrm>
              <a:off x="4984750" y="3769360"/>
              <a:ext cx="115570" cy="228600"/>
            </a:xfrm>
            <a:custGeom>
              <a:avLst/>
              <a:gdLst/>
              <a:ahLst/>
              <a:cxnLst/>
              <a:rect l="l" t="t" r="r" b="b"/>
              <a:pathLst>
                <a:path w="115570" h="228600">
                  <a:moveTo>
                    <a:pt x="0" y="228600"/>
                  </a:moveTo>
                  <a:lnTo>
                    <a:pt x="115570" y="228600"/>
                  </a:lnTo>
                  <a:lnTo>
                    <a:pt x="115570" y="0"/>
                  </a:lnTo>
                  <a:lnTo>
                    <a:pt x="0" y="0"/>
                  </a:lnTo>
                </a:path>
              </a:pathLst>
            </a:custGeom>
            <a:ln w="8890">
              <a:solidFill>
                <a:srgbClr val="EA7400"/>
              </a:solidFill>
            </a:ln>
          </p:spPr>
          <p:txBody>
            <a:bodyPr wrap="square" lIns="0" tIns="0" rIns="0" bIns="0" rtlCol="0"/>
            <a:lstStyle/>
            <a:p>
              <a:endParaRPr/>
            </a:p>
          </p:txBody>
        </p:sp>
        <p:sp>
          <p:nvSpPr>
            <p:cNvPr id="104" name="object 104"/>
            <p:cNvSpPr/>
            <p:nvPr/>
          </p:nvSpPr>
          <p:spPr>
            <a:xfrm>
              <a:off x="4871719" y="3766820"/>
              <a:ext cx="113030" cy="237490"/>
            </a:xfrm>
            <a:custGeom>
              <a:avLst/>
              <a:gdLst/>
              <a:ahLst/>
              <a:cxnLst/>
              <a:rect l="l" t="t" r="r" b="b"/>
              <a:pathLst>
                <a:path w="113029" h="237489">
                  <a:moveTo>
                    <a:pt x="0" y="237489"/>
                  </a:moveTo>
                  <a:lnTo>
                    <a:pt x="0" y="0"/>
                  </a:lnTo>
                </a:path>
                <a:path w="113029" h="237489">
                  <a:moveTo>
                    <a:pt x="0" y="2539"/>
                  </a:moveTo>
                  <a:lnTo>
                    <a:pt x="113029" y="2539"/>
                  </a:lnTo>
                </a:path>
                <a:path w="113029" h="237489">
                  <a:moveTo>
                    <a:pt x="0" y="231139"/>
                  </a:moveTo>
                  <a:lnTo>
                    <a:pt x="113029" y="231139"/>
                  </a:lnTo>
                </a:path>
              </a:pathLst>
            </a:custGeom>
            <a:ln w="8890">
              <a:solidFill>
                <a:srgbClr val="000000"/>
              </a:solidFill>
            </a:ln>
          </p:spPr>
          <p:txBody>
            <a:bodyPr wrap="square" lIns="0" tIns="0" rIns="0" bIns="0" rtlCol="0"/>
            <a:lstStyle/>
            <a:p>
              <a:endParaRPr/>
            </a:p>
          </p:txBody>
        </p:sp>
        <p:sp>
          <p:nvSpPr>
            <p:cNvPr id="105" name="object 105"/>
            <p:cNvSpPr/>
            <p:nvPr/>
          </p:nvSpPr>
          <p:spPr>
            <a:xfrm>
              <a:off x="5440680" y="3657600"/>
              <a:ext cx="173990" cy="452120"/>
            </a:xfrm>
            <a:custGeom>
              <a:avLst/>
              <a:gdLst/>
              <a:ahLst/>
              <a:cxnLst/>
              <a:rect l="l" t="t" r="r" b="b"/>
              <a:pathLst>
                <a:path w="173989" h="452120">
                  <a:moveTo>
                    <a:pt x="0" y="0"/>
                  </a:moveTo>
                  <a:lnTo>
                    <a:pt x="0" y="185419"/>
                  </a:lnTo>
                  <a:lnTo>
                    <a:pt x="54610" y="227330"/>
                  </a:lnTo>
                  <a:lnTo>
                    <a:pt x="0" y="270510"/>
                  </a:lnTo>
                  <a:lnTo>
                    <a:pt x="0" y="452119"/>
                  </a:lnTo>
                  <a:lnTo>
                    <a:pt x="173990" y="316230"/>
                  </a:lnTo>
                  <a:lnTo>
                    <a:pt x="173990" y="139700"/>
                  </a:lnTo>
                  <a:lnTo>
                    <a:pt x="0" y="0"/>
                  </a:lnTo>
                  <a:close/>
                </a:path>
              </a:pathLst>
            </a:custGeom>
            <a:solidFill>
              <a:srgbClr val="CCCCCC"/>
            </a:solidFill>
          </p:spPr>
          <p:txBody>
            <a:bodyPr wrap="square" lIns="0" tIns="0" rIns="0" bIns="0" rtlCol="0"/>
            <a:lstStyle/>
            <a:p>
              <a:endParaRPr/>
            </a:p>
          </p:txBody>
        </p:sp>
      </p:grpSp>
      <p:sp>
        <p:nvSpPr>
          <p:cNvPr id="106" name="object 106"/>
          <p:cNvSpPr txBox="1"/>
          <p:nvPr/>
        </p:nvSpPr>
        <p:spPr>
          <a:xfrm>
            <a:off x="7505700" y="3796029"/>
            <a:ext cx="18288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D</a:t>
            </a:r>
            <a:r>
              <a:rPr sz="800" spc="-10" dirty="0">
                <a:latin typeface="Arial"/>
                <a:cs typeface="Arial"/>
              </a:rPr>
              <a:t>M</a:t>
            </a:r>
            <a:endParaRPr sz="800">
              <a:latin typeface="Arial"/>
              <a:cs typeface="Arial"/>
            </a:endParaRPr>
          </a:p>
        </p:txBody>
      </p:sp>
      <p:sp>
        <p:nvSpPr>
          <p:cNvPr id="107" name="object 107"/>
          <p:cNvSpPr txBox="1"/>
          <p:nvPr/>
        </p:nvSpPr>
        <p:spPr>
          <a:xfrm>
            <a:off x="8039101" y="3796029"/>
            <a:ext cx="208279"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08" name="object 108"/>
          <p:cNvGrpSpPr/>
          <p:nvPr/>
        </p:nvGrpSpPr>
        <p:grpSpPr>
          <a:xfrm>
            <a:off x="6075045" y="3653154"/>
            <a:ext cx="2720340" cy="866140"/>
            <a:chOff x="4551045" y="3653154"/>
            <a:chExt cx="2720340" cy="866140"/>
          </a:xfrm>
        </p:grpSpPr>
        <p:sp>
          <p:nvSpPr>
            <p:cNvPr id="109" name="object 109"/>
            <p:cNvSpPr/>
            <p:nvPr/>
          </p:nvSpPr>
          <p:spPr>
            <a:xfrm>
              <a:off x="4984750" y="4283709"/>
              <a:ext cx="115570" cy="227329"/>
            </a:xfrm>
            <a:custGeom>
              <a:avLst/>
              <a:gdLst/>
              <a:ahLst/>
              <a:cxnLst/>
              <a:rect l="l" t="t" r="r" b="b"/>
              <a:pathLst>
                <a:path w="115570" h="227329">
                  <a:moveTo>
                    <a:pt x="115570" y="0"/>
                  </a:moveTo>
                  <a:lnTo>
                    <a:pt x="0" y="0"/>
                  </a:lnTo>
                  <a:lnTo>
                    <a:pt x="0" y="227329"/>
                  </a:lnTo>
                  <a:lnTo>
                    <a:pt x="115570" y="227329"/>
                  </a:lnTo>
                  <a:lnTo>
                    <a:pt x="115570" y="0"/>
                  </a:lnTo>
                  <a:close/>
                </a:path>
              </a:pathLst>
            </a:custGeom>
            <a:solidFill>
              <a:srgbClr val="CCCCCC"/>
            </a:solidFill>
          </p:spPr>
          <p:txBody>
            <a:bodyPr wrap="square" lIns="0" tIns="0" rIns="0" bIns="0" rtlCol="0"/>
            <a:lstStyle/>
            <a:p>
              <a:endParaRPr/>
            </a:p>
          </p:txBody>
        </p:sp>
        <p:sp>
          <p:nvSpPr>
            <p:cNvPr id="110" name="object 110"/>
            <p:cNvSpPr/>
            <p:nvPr/>
          </p:nvSpPr>
          <p:spPr>
            <a:xfrm>
              <a:off x="4871720" y="4279899"/>
              <a:ext cx="2395220" cy="234950"/>
            </a:xfrm>
            <a:custGeom>
              <a:avLst/>
              <a:gdLst/>
              <a:ahLst/>
              <a:cxnLst/>
              <a:rect l="l" t="t" r="r" b="b"/>
              <a:pathLst>
                <a:path w="2395220" h="234950">
                  <a:moveTo>
                    <a:pt x="113029" y="231139"/>
                  </a:moveTo>
                  <a:lnTo>
                    <a:pt x="228600" y="231139"/>
                  </a:lnTo>
                  <a:lnTo>
                    <a:pt x="228600" y="3810"/>
                  </a:lnTo>
                  <a:lnTo>
                    <a:pt x="113029" y="3810"/>
                  </a:lnTo>
                </a:path>
                <a:path w="2395220" h="234950">
                  <a:moveTo>
                    <a:pt x="113029" y="3810"/>
                  </a:moveTo>
                  <a:lnTo>
                    <a:pt x="0" y="3810"/>
                  </a:lnTo>
                  <a:lnTo>
                    <a:pt x="0" y="231139"/>
                  </a:lnTo>
                  <a:lnTo>
                    <a:pt x="113029" y="231139"/>
                  </a:lnTo>
                </a:path>
                <a:path w="2395220" h="234950">
                  <a:moveTo>
                    <a:pt x="2282189" y="231139"/>
                  </a:moveTo>
                  <a:lnTo>
                    <a:pt x="2166620" y="231139"/>
                  </a:lnTo>
                  <a:lnTo>
                    <a:pt x="2166620" y="3810"/>
                  </a:lnTo>
                  <a:lnTo>
                    <a:pt x="2282189" y="3810"/>
                  </a:lnTo>
                </a:path>
                <a:path w="2395220" h="234950">
                  <a:moveTo>
                    <a:pt x="2395220" y="234950"/>
                  </a:moveTo>
                  <a:lnTo>
                    <a:pt x="2395220" y="0"/>
                  </a:lnTo>
                </a:path>
                <a:path w="2395220" h="234950">
                  <a:moveTo>
                    <a:pt x="2395220" y="3810"/>
                  </a:moveTo>
                  <a:lnTo>
                    <a:pt x="2275839" y="3810"/>
                  </a:lnTo>
                </a:path>
                <a:path w="2395220" h="234950">
                  <a:moveTo>
                    <a:pt x="2395220" y="231139"/>
                  </a:moveTo>
                  <a:lnTo>
                    <a:pt x="2275839" y="231139"/>
                  </a:lnTo>
                </a:path>
              </a:pathLst>
            </a:custGeom>
            <a:ln w="8890">
              <a:solidFill>
                <a:srgbClr val="000000"/>
              </a:solidFill>
            </a:ln>
          </p:spPr>
          <p:txBody>
            <a:bodyPr wrap="square" lIns="0" tIns="0" rIns="0" bIns="0" rtlCol="0"/>
            <a:lstStyle/>
            <a:p>
              <a:endParaRPr/>
            </a:p>
          </p:txBody>
        </p:sp>
        <p:sp>
          <p:nvSpPr>
            <p:cNvPr id="111" name="object 111"/>
            <p:cNvSpPr/>
            <p:nvPr/>
          </p:nvSpPr>
          <p:spPr>
            <a:xfrm>
              <a:off x="4756150" y="388492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12" name="object 112"/>
            <p:cNvSpPr/>
            <p:nvPr/>
          </p:nvSpPr>
          <p:spPr>
            <a:xfrm>
              <a:off x="4813300" y="3827779"/>
              <a:ext cx="58419" cy="57150"/>
            </a:xfrm>
            <a:custGeom>
              <a:avLst/>
              <a:gdLst/>
              <a:ahLst/>
              <a:cxnLst/>
              <a:rect l="l" t="t" r="r" b="b"/>
              <a:pathLst>
                <a:path w="58420" h="57150">
                  <a:moveTo>
                    <a:pt x="0" y="57150"/>
                  </a:moveTo>
                  <a:lnTo>
                    <a:pt x="0" y="0"/>
                  </a:lnTo>
                  <a:lnTo>
                    <a:pt x="58420" y="0"/>
                  </a:lnTo>
                </a:path>
              </a:pathLst>
            </a:custGeom>
            <a:ln w="8890">
              <a:solidFill>
                <a:srgbClr val="000000"/>
              </a:solidFill>
            </a:ln>
          </p:spPr>
          <p:txBody>
            <a:bodyPr wrap="square" lIns="0" tIns="0" rIns="0" bIns="0" rtlCol="0"/>
            <a:lstStyle/>
            <a:p>
              <a:endParaRPr/>
            </a:p>
          </p:txBody>
        </p:sp>
        <p:sp>
          <p:nvSpPr>
            <p:cNvPr id="113" name="object 113"/>
            <p:cNvSpPr/>
            <p:nvPr/>
          </p:nvSpPr>
          <p:spPr>
            <a:xfrm>
              <a:off x="4555490" y="3884929"/>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14" name="object 114"/>
            <p:cNvSpPr/>
            <p:nvPr/>
          </p:nvSpPr>
          <p:spPr>
            <a:xfrm>
              <a:off x="4671060" y="365759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solidFill>
              <a:srgbClr val="CCCCCC"/>
            </a:solidFill>
          </p:spPr>
          <p:txBody>
            <a:bodyPr wrap="square" lIns="0" tIns="0" rIns="0" bIns="0" rtlCol="0"/>
            <a:lstStyle/>
            <a:p>
              <a:endParaRPr/>
            </a:p>
          </p:txBody>
        </p:sp>
        <p:sp>
          <p:nvSpPr>
            <p:cNvPr id="115" name="object 115"/>
            <p:cNvSpPr/>
            <p:nvPr/>
          </p:nvSpPr>
          <p:spPr>
            <a:xfrm>
              <a:off x="4671060" y="3657599"/>
              <a:ext cx="85090" cy="455930"/>
            </a:xfrm>
            <a:custGeom>
              <a:avLst/>
              <a:gdLst/>
              <a:ahLst/>
              <a:cxnLst/>
              <a:rect l="l" t="t" r="r" b="b"/>
              <a:pathLst>
                <a:path w="85089" h="455929">
                  <a:moveTo>
                    <a:pt x="85089" y="455930"/>
                  </a:moveTo>
                  <a:lnTo>
                    <a:pt x="85089" y="0"/>
                  </a:lnTo>
                  <a:lnTo>
                    <a:pt x="0" y="0"/>
                  </a:lnTo>
                  <a:lnTo>
                    <a:pt x="0" y="455930"/>
                  </a:lnTo>
                  <a:lnTo>
                    <a:pt x="85089" y="455930"/>
                  </a:lnTo>
                  <a:close/>
                </a:path>
              </a:pathLst>
            </a:custGeom>
            <a:ln w="8890">
              <a:solidFill>
                <a:srgbClr val="000000"/>
              </a:solidFill>
            </a:ln>
          </p:spPr>
          <p:txBody>
            <a:bodyPr wrap="square" lIns="0" tIns="0" rIns="0" bIns="0" rtlCol="0"/>
            <a:lstStyle/>
            <a:p>
              <a:endParaRPr/>
            </a:p>
          </p:txBody>
        </p:sp>
        <p:sp>
          <p:nvSpPr>
            <p:cNvPr id="116" name="object 116"/>
            <p:cNvSpPr/>
            <p:nvPr/>
          </p:nvSpPr>
          <p:spPr>
            <a:xfrm>
              <a:off x="5212080" y="3657599"/>
              <a:ext cx="88900" cy="455930"/>
            </a:xfrm>
            <a:custGeom>
              <a:avLst/>
              <a:gdLst/>
              <a:ahLst/>
              <a:cxnLst/>
              <a:rect l="l" t="t" r="r" b="b"/>
              <a:pathLst>
                <a:path w="88900" h="455929">
                  <a:moveTo>
                    <a:pt x="88900" y="0"/>
                  </a:moveTo>
                  <a:lnTo>
                    <a:pt x="0" y="0"/>
                  </a:lnTo>
                  <a:lnTo>
                    <a:pt x="0" y="455930"/>
                  </a:lnTo>
                  <a:lnTo>
                    <a:pt x="86360" y="455930"/>
                  </a:lnTo>
                  <a:lnTo>
                    <a:pt x="88900" y="0"/>
                  </a:lnTo>
                  <a:close/>
                </a:path>
              </a:pathLst>
            </a:custGeom>
            <a:solidFill>
              <a:srgbClr val="CCCCCC"/>
            </a:solidFill>
          </p:spPr>
          <p:txBody>
            <a:bodyPr wrap="square" lIns="0" tIns="0" rIns="0" bIns="0" rtlCol="0"/>
            <a:lstStyle/>
            <a:p>
              <a:endParaRPr/>
            </a:p>
          </p:txBody>
        </p:sp>
        <p:sp>
          <p:nvSpPr>
            <p:cNvPr id="117" name="object 117"/>
            <p:cNvSpPr/>
            <p:nvPr/>
          </p:nvSpPr>
          <p:spPr>
            <a:xfrm>
              <a:off x="5212080" y="3657599"/>
              <a:ext cx="88900" cy="455930"/>
            </a:xfrm>
            <a:custGeom>
              <a:avLst/>
              <a:gdLst/>
              <a:ahLst/>
              <a:cxnLst/>
              <a:rect l="l" t="t" r="r" b="b"/>
              <a:pathLst>
                <a:path w="88900" h="455929">
                  <a:moveTo>
                    <a:pt x="86360" y="455930"/>
                  </a:moveTo>
                  <a:lnTo>
                    <a:pt x="88900" y="0"/>
                  </a:lnTo>
                  <a:lnTo>
                    <a:pt x="0" y="0"/>
                  </a:lnTo>
                  <a:lnTo>
                    <a:pt x="0" y="455930"/>
                  </a:lnTo>
                  <a:lnTo>
                    <a:pt x="88900" y="455930"/>
                  </a:lnTo>
                </a:path>
              </a:pathLst>
            </a:custGeom>
            <a:ln w="8890">
              <a:solidFill>
                <a:srgbClr val="000000"/>
              </a:solidFill>
            </a:ln>
          </p:spPr>
          <p:txBody>
            <a:bodyPr wrap="square" lIns="0" tIns="0" rIns="0" bIns="0" rtlCol="0"/>
            <a:lstStyle/>
            <a:p>
              <a:endParaRPr/>
            </a:p>
          </p:txBody>
        </p:sp>
        <p:sp>
          <p:nvSpPr>
            <p:cNvPr id="118" name="object 118"/>
            <p:cNvSpPr/>
            <p:nvPr/>
          </p:nvSpPr>
          <p:spPr>
            <a:xfrm>
              <a:off x="5842000" y="3884929"/>
              <a:ext cx="457200" cy="0"/>
            </a:xfrm>
            <a:custGeom>
              <a:avLst/>
              <a:gdLst/>
              <a:ahLst/>
              <a:cxnLst/>
              <a:rect l="l" t="t" r="r" b="b"/>
              <a:pathLst>
                <a:path w="457200">
                  <a:moveTo>
                    <a:pt x="0" y="0"/>
                  </a:moveTo>
                  <a:lnTo>
                    <a:pt x="113029" y="0"/>
                  </a:lnTo>
                </a:path>
                <a:path w="457200">
                  <a:moveTo>
                    <a:pt x="341629" y="0"/>
                  </a:moveTo>
                  <a:lnTo>
                    <a:pt x="457200" y="0"/>
                  </a:lnTo>
                </a:path>
              </a:pathLst>
            </a:custGeom>
            <a:ln w="8889">
              <a:solidFill>
                <a:srgbClr val="000000"/>
              </a:solidFill>
            </a:ln>
          </p:spPr>
          <p:txBody>
            <a:bodyPr wrap="square" lIns="0" tIns="0" rIns="0" bIns="0" rtlCol="0"/>
            <a:lstStyle/>
            <a:p>
              <a:endParaRPr/>
            </a:p>
          </p:txBody>
        </p:sp>
        <p:sp>
          <p:nvSpPr>
            <p:cNvPr id="119" name="object 119"/>
            <p:cNvSpPr/>
            <p:nvPr/>
          </p:nvSpPr>
          <p:spPr>
            <a:xfrm>
              <a:off x="5897880" y="3884929"/>
              <a:ext cx="401320" cy="170180"/>
            </a:xfrm>
            <a:custGeom>
              <a:avLst/>
              <a:gdLst/>
              <a:ahLst/>
              <a:cxnLst/>
              <a:rect l="l" t="t" r="r" b="b"/>
              <a:pathLst>
                <a:path w="401320" h="170179">
                  <a:moveTo>
                    <a:pt x="0" y="0"/>
                  </a:moveTo>
                  <a:lnTo>
                    <a:pt x="0" y="170180"/>
                  </a:lnTo>
                  <a:lnTo>
                    <a:pt x="342900" y="170180"/>
                  </a:lnTo>
                  <a:lnTo>
                    <a:pt x="342900" y="58420"/>
                  </a:lnTo>
                  <a:lnTo>
                    <a:pt x="401320" y="58420"/>
                  </a:lnTo>
                </a:path>
              </a:pathLst>
            </a:custGeom>
            <a:ln w="8890">
              <a:solidFill>
                <a:srgbClr val="000000"/>
              </a:solidFill>
            </a:ln>
          </p:spPr>
          <p:txBody>
            <a:bodyPr wrap="square" lIns="0" tIns="0" rIns="0" bIns="0" rtlCol="0"/>
            <a:lstStyle/>
            <a:p>
              <a:endParaRPr/>
            </a:p>
          </p:txBody>
        </p:sp>
        <p:sp>
          <p:nvSpPr>
            <p:cNvPr id="120" name="object 120"/>
            <p:cNvSpPr/>
            <p:nvPr/>
          </p:nvSpPr>
          <p:spPr>
            <a:xfrm>
              <a:off x="5610860" y="3884929"/>
              <a:ext cx="146050" cy="0"/>
            </a:xfrm>
            <a:custGeom>
              <a:avLst/>
              <a:gdLst/>
              <a:ahLst/>
              <a:cxnLst/>
              <a:rect l="l" t="t" r="r" b="b"/>
              <a:pathLst>
                <a:path w="146050">
                  <a:moveTo>
                    <a:pt x="0" y="0"/>
                  </a:moveTo>
                  <a:lnTo>
                    <a:pt x="146050" y="0"/>
                  </a:lnTo>
                </a:path>
              </a:pathLst>
            </a:custGeom>
            <a:ln w="8889">
              <a:solidFill>
                <a:srgbClr val="000000"/>
              </a:solidFill>
            </a:ln>
          </p:spPr>
          <p:txBody>
            <a:bodyPr wrap="square" lIns="0" tIns="0" rIns="0" bIns="0" rtlCol="0"/>
            <a:lstStyle/>
            <a:p>
              <a:endParaRPr/>
            </a:p>
          </p:txBody>
        </p:sp>
        <p:sp>
          <p:nvSpPr>
            <p:cNvPr id="121" name="object 121"/>
            <p:cNvSpPr/>
            <p:nvPr/>
          </p:nvSpPr>
          <p:spPr>
            <a:xfrm>
              <a:off x="5756910" y="3657599"/>
              <a:ext cx="85090" cy="455930"/>
            </a:xfrm>
            <a:custGeom>
              <a:avLst/>
              <a:gdLst/>
              <a:ahLst/>
              <a:cxnLst/>
              <a:rect l="l" t="t" r="r" b="b"/>
              <a:pathLst>
                <a:path w="85089" h="455929">
                  <a:moveTo>
                    <a:pt x="85089" y="0"/>
                  </a:moveTo>
                  <a:lnTo>
                    <a:pt x="0" y="0"/>
                  </a:lnTo>
                  <a:lnTo>
                    <a:pt x="0" y="455930"/>
                  </a:lnTo>
                  <a:lnTo>
                    <a:pt x="82550" y="455930"/>
                  </a:lnTo>
                  <a:lnTo>
                    <a:pt x="85089" y="0"/>
                  </a:lnTo>
                  <a:close/>
                </a:path>
              </a:pathLst>
            </a:custGeom>
            <a:solidFill>
              <a:srgbClr val="CCCCCC"/>
            </a:solidFill>
          </p:spPr>
          <p:txBody>
            <a:bodyPr wrap="square" lIns="0" tIns="0" rIns="0" bIns="0" rtlCol="0"/>
            <a:lstStyle/>
            <a:p>
              <a:endParaRPr/>
            </a:p>
          </p:txBody>
        </p:sp>
        <p:sp>
          <p:nvSpPr>
            <p:cNvPr id="122" name="object 122"/>
            <p:cNvSpPr/>
            <p:nvPr/>
          </p:nvSpPr>
          <p:spPr>
            <a:xfrm>
              <a:off x="5756910" y="3657599"/>
              <a:ext cx="85090" cy="455930"/>
            </a:xfrm>
            <a:custGeom>
              <a:avLst/>
              <a:gdLst/>
              <a:ahLst/>
              <a:cxnLst/>
              <a:rect l="l" t="t" r="r" b="b"/>
              <a:pathLst>
                <a:path w="85089" h="455929">
                  <a:moveTo>
                    <a:pt x="82550" y="45593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23" name="object 123"/>
            <p:cNvSpPr/>
            <p:nvPr/>
          </p:nvSpPr>
          <p:spPr>
            <a:xfrm>
              <a:off x="6384290" y="3884929"/>
              <a:ext cx="113030" cy="0"/>
            </a:xfrm>
            <a:custGeom>
              <a:avLst/>
              <a:gdLst/>
              <a:ahLst/>
              <a:cxnLst/>
              <a:rect l="l" t="t" r="r" b="b"/>
              <a:pathLst>
                <a:path w="113029">
                  <a:moveTo>
                    <a:pt x="0" y="0"/>
                  </a:moveTo>
                  <a:lnTo>
                    <a:pt x="113030" y="0"/>
                  </a:lnTo>
                </a:path>
              </a:pathLst>
            </a:custGeom>
            <a:ln w="8889">
              <a:solidFill>
                <a:srgbClr val="000000"/>
              </a:solidFill>
            </a:ln>
          </p:spPr>
          <p:txBody>
            <a:bodyPr wrap="square" lIns="0" tIns="0" rIns="0" bIns="0" rtlCol="0"/>
            <a:lstStyle/>
            <a:p>
              <a:endParaRPr/>
            </a:p>
          </p:txBody>
        </p:sp>
        <p:sp>
          <p:nvSpPr>
            <p:cNvPr id="124" name="object 124"/>
            <p:cNvSpPr/>
            <p:nvPr/>
          </p:nvSpPr>
          <p:spPr>
            <a:xfrm>
              <a:off x="6299200" y="3657599"/>
              <a:ext cx="85090" cy="455930"/>
            </a:xfrm>
            <a:custGeom>
              <a:avLst/>
              <a:gdLst/>
              <a:ahLst/>
              <a:cxnLst/>
              <a:rect l="l" t="t" r="r" b="b"/>
              <a:pathLst>
                <a:path w="85089" h="455929">
                  <a:moveTo>
                    <a:pt x="85089" y="0"/>
                  </a:moveTo>
                  <a:lnTo>
                    <a:pt x="0" y="0"/>
                  </a:lnTo>
                  <a:lnTo>
                    <a:pt x="0" y="455930"/>
                  </a:lnTo>
                  <a:lnTo>
                    <a:pt x="82550" y="455930"/>
                  </a:lnTo>
                  <a:lnTo>
                    <a:pt x="85089" y="0"/>
                  </a:lnTo>
                  <a:close/>
                </a:path>
              </a:pathLst>
            </a:custGeom>
            <a:solidFill>
              <a:srgbClr val="CCCCCC"/>
            </a:solidFill>
          </p:spPr>
          <p:txBody>
            <a:bodyPr wrap="square" lIns="0" tIns="0" rIns="0" bIns="0" rtlCol="0"/>
            <a:lstStyle/>
            <a:p>
              <a:endParaRPr/>
            </a:p>
          </p:txBody>
        </p:sp>
        <p:sp>
          <p:nvSpPr>
            <p:cNvPr id="125" name="object 125"/>
            <p:cNvSpPr/>
            <p:nvPr/>
          </p:nvSpPr>
          <p:spPr>
            <a:xfrm>
              <a:off x="6299200" y="3657599"/>
              <a:ext cx="85090" cy="455930"/>
            </a:xfrm>
            <a:custGeom>
              <a:avLst/>
              <a:gdLst/>
              <a:ahLst/>
              <a:cxnLst/>
              <a:rect l="l" t="t" r="r" b="b"/>
              <a:pathLst>
                <a:path w="85089" h="455929">
                  <a:moveTo>
                    <a:pt x="82550" y="45593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grpSp>
      <p:sp>
        <p:nvSpPr>
          <p:cNvPr id="126" name="object 126"/>
          <p:cNvSpPr txBox="1"/>
          <p:nvPr/>
        </p:nvSpPr>
        <p:spPr>
          <a:xfrm>
            <a:off x="6441440" y="4310379"/>
            <a:ext cx="13589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I</a:t>
            </a:r>
            <a:r>
              <a:rPr sz="800" spc="-10" dirty="0">
                <a:latin typeface="Arial"/>
                <a:cs typeface="Arial"/>
              </a:rPr>
              <a:t>M</a:t>
            </a:r>
            <a:endParaRPr sz="800">
              <a:latin typeface="Arial"/>
              <a:cs typeface="Arial"/>
            </a:endParaRPr>
          </a:p>
        </p:txBody>
      </p:sp>
      <p:grpSp>
        <p:nvGrpSpPr>
          <p:cNvPr id="127" name="object 127"/>
          <p:cNvGrpSpPr/>
          <p:nvPr/>
        </p:nvGrpSpPr>
        <p:grpSpPr>
          <a:xfrm>
            <a:off x="6931660" y="4166234"/>
            <a:ext cx="752475" cy="462280"/>
            <a:chOff x="5407659" y="4166234"/>
            <a:chExt cx="752475" cy="462280"/>
          </a:xfrm>
        </p:grpSpPr>
        <p:sp>
          <p:nvSpPr>
            <p:cNvPr id="128" name="object 128"/>
            <p:cNvSpPr/>
            <p:nvPr/>
          </p:nvSpPr>
          <p:spPr>
            <a:xfrm>
              <a:off x="5525769" y="4283709"/>
              <a:ext cx="115570" cy="227329"/>
            </a:xfrm>
            <a:custGeom>
              <a:avLst/>
              <a:gdLst/>
              <a:ahLst/>
              <a:cxnLst/>
              <a:rect l="l" t="t" r="r" b="b"/>
              <a:pathLst>
                <a:path w="115570" h="227329">
                  <a:moveTo>
                    <a:pt x="115569" y="0"/>
                  </a:moveTo>
                  <a:lnTo>
                    <a:pt x="3809" y="0"/>
                  </a:lnTo>
                  <a:lnTo>
                    <a:pt x="0" y="227329"/>
                  </a:lnTo>
                  <a:lnTo>
                    <a:pt x="115569" y="227329"/>
                  </a:lnTo>
                  <a:lnTo>
                    <a:pt x="115569" y="0"/>
                  </a:lnTo>
                  <a:close/>
                </a:path>
              </a:pathLst>
            </a:custGeom>
            <a:solidFill>
              <a:srgbClr val="FAE1C8"/>
            </a:solidFill>
          </p:spPr>
          <p:txBody>
            <a:bodyPr wrap="square" lIns="0" tIns="0" rIns="0" bIns="0" rtlCol="0"/>
            <a:lstStyle/>
            <a:p>
              <a:endParaRPr/>
            </a:p>
          </p:txBody>
        </p:sp>
        <p:sp>
          <p:nvSpPr>
            <p:cNvPr id="129" name="object 129"/>
            <p:cNvSpPr/>
            <p:nvPr/>
          </p:nvSpPr>
          <p:spPr>
            <a:xfrm>
              <a:off x="5525769" y="4283709"/>
              <a:ext cx="115570" cy="227329"/>
            </a:xfrm>
            <a:custGeom>
              <a:avLst/>
              <a:gdLst/>
              <a:ahLst/>
              <a:cxnLst/>
              <a:rect l="l" t="t" r="r" b="b"/>
              <a:pathLst>
                <a:path w="115570" h="227329">
                  <a:moveTo>
                    <a:pt x="0" y="227329"/>
                  </a:moveTo>
                  <a:lnTo>
                    <a:pt x="115569" y="227329"/>
                  </a:lnTo>
                  <a:lnTo>
                    <a:pt x="115569" y="0"/>
                  </a:lnTo>
                  <a:lnTo>
                    <a:pt x="3809" y="0"/>
                  </a:lnTo>
                </a:path>
              </a:pathLst>
            </a:custGeom>
            <a:ln w="8890">
              <a:solidFill>
                <a:srgbClr val="EA7400"/>
              </a:solidFill>
            </a:ln>
          </p:spPr>
          <p:txBody>
            <a:bodyPr wrap="square" lIns="0" tIns="0" rIns="0" bIns="0" rtlCol="0"/>
            <a:lstStyle/>
            <a:p>
              <a:endParaRPr/>
            </a:p>
          </p:txBody>
        </p:sp>
        <p:sp>
          <p:nvSpPr>
            <p:cNvPr id="130" name="object 130"/>
            <p:cNvSpPr/>
            <p:nvPr/>
          </p:nvSpPr>
          <p:spPr>
            <a:xfrm>
              <a:off x="5414009" y="4279899"/>
              <a:ext cx="115570" cy="234950"/>
            </a:xfrm>
            <a:custGeom>
              <a:avLst/>
              <a:gdLst/>
              <a:ahLst/>
              <a:cxnLst/>
              <a:rect l="l" t="t" r="r" b="b"/>
              <a:pathLst>
                <a:path w="115570" h="234950">
                  <a:moveTo>
                    <a:pt x="0" y="234950"/>
                  </a:moveTo>
                  <a:lnTo>
                    <a:pt x="0" y="0"/>
                  </a:lnTo>
                </a:path>
                <a:path w="115570" h="234950">
                  <a:moveTo>
                    <a:pt x="0" y="3810"/>
                  </a:moveTo>
                  <a:lnTo>
                    <a:pt x="115569" y="3810"/>
                  </a:lnTo>
                </a:path>
              </a:pathLst>
            </a:custGeom>
            <a:ln w="8890">
              <a:solidFill>
                <a:srgbClr val="000000"/>
              </a:solidFill>
            </a:ln>
          </p:spPr>
          <p:txBody>
            <a:bodyPr wrap="square" lIns="0" tIns="0" rIns="0" bIns="0" rtlCol="0"/>
            <a:lstStyle/>
            <a:p>
              <a:endParaRPr/>
            </a:p>
          </p:txBody>
        </p:sp>
        <p:sp>
          <p:nvSpPr>
            <p:cNvPr id="131" name="object 131"/>
            <p:cNvSpPr/>
            <p:nvPr/>
          </p:nvSpPr>
          <p:spPr>
            <a:xfrm>
              <a:off x="5414009" y="4511039"/>
              <a:ext cx="115570" cy="3810"/>
            </a:xfrm>
            <a:custGeom>
              <a:avLst/>
              <a:gdLst/>
              <a:ahLst/>
              <a:cxnLst/>
              <a:rect l="l" t="t" r="r" b="b"/>
              <a:pathLst>
                <a:path w="115570" h="3810">
                  <a:moveTo>
                    <a:pt x="-4444" y="1905"/>
                  </a:moveTo>
                  <a:lnTo>
                    <a:pt x="120014" y="1905"/>
                  </a:lnTo>
                </a:path>
              </a:pathLst>
            </a:custGeom>
            <a:ln w="12700">
              <a:solidFill>
                <a:srgbClr val="000000"/>
              </a:solidFill>
            </a:ln>
          </p:spPr>
          <p:txBody>
            <a:bodyPr wrap="square" lIns="0" tIns="0" rIns="0" bIns="0" rtlCol="0"/>
            <a:lstStyle/>
            <a:p>
              <a:endParaRPr/>
            </a:p>
          </p:txBody>
        </p:sp>
        <p:sp>
          <p:nvSpPr>
            <p:cNvPr id="132" name="object 132"/>
            <p:cNvSpPr/>
            <p:nvPr/>
          </p:nvSpPr>
          <p:spPr>
            <a:xfrm>
              <a:off x="5982969" y="4170679"/>
              <a:ext cx="172720" cy="453390"/>
            </a:xfrm>
            <a:custGeom>
              <a:avLst/>
              <a:gdLst/>
              <a:ahLst/>
              <a:cxnLst/>
              <a:rect l="l" t="t" r="r" b="b"/>
              <a:pathLst>
                <a:path w="172720" h="453389">
                  <a:moveTo>
                    <a:pt x="0" y="0"/>
                  </a:moveTo>
                  <a:lnTo>
                    <a:pt x="0" y="182880"/>
                  </a:lnTo>
                  <a:lnTo>
                    <a:pt x="54609" y="228600"/>
                  </a:lnTo>
                  <a:lnTo>
                    <a:pt x="0" y="270510"/>
                  </a:lnTo>
                  <a:lnTo>
                    <a:pt x="0" y="453390"/>
                  </a:lnTo>
                  <a:lnTo>
                    <a:pt x="172719" y="313690"/>
                  </a:lnTo>
                  <a:lnTo>
                    <a:pt x="172719" y="139700"/>
                  </a:lnTo>
                  <a:lnTo>
                    <a:pt x="0" y="0"/>
                  </a:lnTo>
                  <a:close/>
                </a:path>
              </a:pathLst>
            </a:custGeom>
            <a:solidFill>
              <a:srgbClr val="CCCCCC"/>
            </a:solidFill>
          </p:spPr>
          <p:txBody>
            <a:bodyPr wrap="square" lIns="0" tIns="0" rIns="0" bIns="0" rtlCol="0"/>
            <a:lstStyle/>
            <a:p>
              <a:endParaRPr/>
            </a:p>
          </p:txBody>
        </p:sp>
        <p:sp>
          <p:nvSpPr>
            <p:cNvPr id="133" name="object 133"/>
            <p:cNvSpPr/>
            <p:nvPr/>
          </p:nvSpPr>
          <p:spPr>
            <a:xfrm>
              <a:off x="5982969" y="4170679"/>
              <a:ext cx="172720" cy="453390"/>
            </a:xfrm>
            <a:custGeom>
              <a:avLst/>
              <a:gdLst/>
              <a:ahLst/>
              <a:cxnLst/>
              <a:rect l="l" t="t" r="r" b="b"/>
              <a:pathLst>
                <a:path w="172720" h="453389">
                  <a:moveTo>
                    <a:pt x="0" y="0"/>
                  </a:moveTo>
                  <a:lnTo>
                    <a:pt x="0" y="182880"/>
                  </a:lnTo>
                  <a:lnTo>
                    <a:pt x="54609" y="228600"/>
                  </a:lnTo>
                  <a:lnTo>
                    <a:pt x="0" y="270510"/>
                  </a:lnTo>
                  <a:lnTo>
                    <a:pt x="0" y="453390"/>
                  </a:lnTo>
                  <a:lnTo>
                    <a:pt x="172719" y="313690"/>
                  </a:lnTo>
                  <a:lnTo>
                    <a:pt x="172719" y="139700"/>
                  </a:lnTo>
                  <a:lnTo>
                    <a:pt x="0" y="0"/>
                  </a:lnTo>
                  <a:close/>
                </a:path>
              </a:pathLst>
            </a:custGeom>
            <a:ln w="8890">
              <a:solidFill>
                <a:srgbClr val="000000"/>
              </a:solidFill>
            </a:ln>
          </p:spPr>
          <p:txBody>
            <a:bodyPr wrap="square" lIns="0" tIns="0" rIns="0" bIns="0" rtlCol="0"/>
            <a:lstStyle/>
            <a:p>
              <a:endParaRPr/>
            </a:p>
          </p:txBody>
        </p:sp>
      </p:grpSp>
      <p:sp>
        <p:nvSpPr>
          <p:cNvPr id="134" name="object 134"/>
          <p:cNvSpPr txBox="1"/>
          <p:nvPr/>
        </p:nvSpPr>
        <p:spPr>
          <a:xfrm>
            <a:off x="8047990" y="4310379"/>
            <a:ext cx="18161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135" name="object 135"/>
          <p:cNvSpPr txBox="1"/>
          <p:nvPr/>
        </p:nvSpPr>
        <p:spPr>
          <a:xfrm>
            <a:off x="8580119" y="4310379"/>
            <a:ext cx="20955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36" name="object 136"/>
          <p:cNvGrpSpPr/>
          <p:nvPr/>
        </p:nvGrpSpPr>
        <p:grpSpPr>
          <a:xfrm>
            <a:off x="5850254" y="2226945"/>
            <a:ext cx="2722880" cy="2404110"/>
            <a:chOff x="4326254" y="2226945"/>
            <a:chExt cx="2722880" cy="2404110"/>
          </a:xfrm>
        </p:grpSpPr>
        <p:sp>
          <p:nvSpPr>
            <p:cNvPr id="137" name="object 137"/>
            <p:cNvSpPr/>
            <p:nvPr/>
          </p:nvSpPr>
          <p:spPr>
            <a:xfrm>
              <a:off x="6383019" y="4397375"/>
              <a:ext cx="457200" cy="0"/>
            </a:xfrm>
            <a:custGeom>
              <a:avLst/>
              <a:gdLst/>
              <a:ahLst/>
              <a:cxnLst/>
              <a:rect l="l" t="t" r="r" b="b"/>
              <a:pathLst>
                <a:path w="457200">
                  <a:moveTo>
                    <a:pt x="0" y="0"/>
                  </a:moveTo>
                  <a:lnTo>
                    <a:pt x="118745" y="0"/>
                  </a:lnTo>
                </a:path>
                <a:path w="457200">
                  <a:moveTo>
                    <a:pt x="337184" y="0"/>
                  </a:moveTo>
                  <a:lnTo>
                    <a:pt x="457200" y="0"/>
                  </a:lnTo>
                </a:path>
              </a:pathLst>
            </a:custGeom>
            <a:ln w="12700">
              <a:solidFill>
                <a:srgbClr val="000000"/>
              </a:solidFill>
            </a:ln>
          </p:spPr>
          <p:txBody>
            <a:bodyPr wrap="square" lIns="0" tIns="0" rIns="0" bIns="0" rtlCol="0"/>
            <a:lstStyle/>
            <a:p>
              <a:endParaRPr/>
            </a:p>
          </p:txBody>
        </p:sp>
        <p:sp>
          <p:nvSpPr>
            <p:cNvPr id="138" name="object 138"/>
            <p:cNvSpPr/>
            <p:nvPr/>
          </p:nvSpPr>
          <p:spPr>
            <a:xfrm>
              <a:off x="6438900" y="4395470"/>
              <a:ext cx="401320" cy="173990"/>
            </a:xfrm>
            <a:custGeom>
              <a:avLst/>
              <a:gdLst/>
              <a:ahLst/>
              <a:cxnLst/>
              <a:rect l="l" t="t" r="r" b="b"/>
              <a:pathLst>
                <a:path w="401320" h="173989">
                  <a:moveTo>
                    <a:pt x="0" y="0"/>
                  </a:moveTo>
                  <a:lnTo>
                    <a:pt x="2539" y="173989"/>
                  </a:lnTo>
                  <a:lnTo>
                    <a:pt x="344170" y="173989"/>
                  </a:lnTo>
                  <a:lnTo>
                    <a:pt x="344170" y="58419"/>
                  </a:lnTo>
                  <a:lnTo>
                    <a:pt x="401320" y="58419"/>
                  </a:lnTo>
                </a:path>
              </a:pathLst>
            </a:custGeom>
            <a:ln w="8890">
              <a:solidFill>
                <a:srgbClr val="000000"/>
              </a:solidFill>
            </a:ln>
          </p:spPr>
          <p:txBody>
            <a:bodyPr wrap="square" lIns="0" tIns="0" rIns="0" bIns="0" rtlCol="0"/>
            <a:lstStyle/>
            <a:p>
              <a:endParaRPr/>
            </a:p>
          </p:txBody>
        </p:sp>
        <p:sp>
          <p:nvSpPr>
            <p:cNvPr id="139" name="object 139"/>
            <p:cNvSpPr/>
            <p:nvPr/>
          </p:nvSpPr>
          <p:spPr>
            <a:xfrm>
              <a:off x="5299709" y="4397375"/>
              <a:ext cx="118745" cy="0"/>
            </a:xfrm>
            <a:custGeom>
              <a:avLst/>
              <a:gdLst/>
              <a:ahLst/>
              <a:cxnLst/>
              <a:rect l="l" t="t" r="r" b="b"/>
              <a:pathLst>
                <a:path w="118745">
                  <a:moveTo>
                    <a:pt x="0" y="0"/>
                  </a:moveTo>
                  <a:lnTo>
                    <a:pt x="118745" y="0"/>
                  </a:lnTo>
                </a:path>
              </a:pathLst>
            </a:custGeom>
            <a:ln w="12700">
              <a:solidFill>
                <a:srgbClr val="000000"/>
              </a:solidFill>
            </a:ln>
          </p:spPr>
          <p:txBody>
            <a:bodyPr wrap="square" lIns="0" tIns="0" rIns="0" bIns="0" rtlCol="0"/>
            <a:lstStyle/>
            <a:p>
              <a:endParaRPr/>
            </a:p>
          </p:txBody>
        </p:sp>
        <p:sp>
          <p:nvSpPr>
            <p:cNvPr id="140" name="object 140"/>
            <p:cNvSpPr/>
            <p:nvPr/>
          </p:nvSpPr>
          <p:spPr>
            <a:xfrm>
              <a:off x="5641339" y="4453890"/>
              <a:ext cx="115570" cy="0"/>
            </a:xfrm>
            <a:custGeom>
              <a:avLst/>
              <a:gdLst/>
              <a:ahLst/>
              <a:cxnLst/>
              <a:rect l="l" t="t" r="r" b="b"/>
              <a:pathLst>
                <a:path w="115570">
                  <a:moveTo>
                    <a:pt x="0" y="0"/>
                  </a:moveTo>
                  <a:lnTo>
                    <a:pt x="115570" y="0"/>
                  </a:lnTo>
                </a:path>
              </a:pathLst>
            </a:custGeom>
            <a:ln w="8889">
              <a:solidFill>
                <a:srgbClr val="000000"/>
              </a:solidFill>
            </a:ln>
          </p:spPr>
          <p:txBody>
            <a:bodyPr wrap="square" lIns="0" tIns="0" rIns="0" bIns="0" rtlCol="0"/>
            <a:lstStyle/>
            <a:p>
              <a:endParaRPr/>
            </a:p>
          </p:txBody>
        </p:sp>
        <p:sp>
          <p:nvSpPr>
            <p:cNvPr id="141" name="object 141"/>
            <p:cNvSpPr/>
            <p:nvPr/>
          </p:nvSpPr>
          <p:spPr>
            <a:xfrm>
              <a:off x="5355589" y="4340860"/>
              <a:ext cx="58419" cy="54610"/>
            </a:xfrm>
            <a:custGeom>
              <a:avLst/>
              <a:gdLst/>
              <a:ahLst/>
              <a:cxnLst/>
              <a:rect l="l" t="t" r="r" b="b"/>
              <a:pathLst>
                <a:path w="58420" h="54610">
                  <a:moveTo>
                    <a:pt x="0" y="54609"/>
                  </a:moveTo>
                  <a:lnTo>
                    <a:pt x="0" y="0"/>
                  </a:lnTo>
                  <a:lnTo>
                    <a:pt x="58420" y="0"/>
                  </a:lnTo>
                </a:path>
              </a:pathLst>
            </a:custGeom>
            <a:ln w="8890">
              <a:solidFill>
                <a:srgbClr val="000000"/>
              </a:solidFill>
            </a:ln>
          </p:spPr>
          <p:txBody>
            <a:bodyPr wrap="square" lIns="0" tIns="0" rIns="0" bIns="0" rtlCol="0"/>
            <a:lstStyle/>
            <a:p>
              <a:endParaRPr/>
            </a:p>
          </p:txBody>
        </p:sp>
        <p:sp>
          <p:nvSpPr>
            <p:cNvPr id="142" name="object 142"/>
            <p:cNvSpPr/>
            <p:nvPr/>
          </p:nvSpPr>
          <p:spPr>
            <a:xfrm>
              <a:off x="5095874" y="4397375"/>
              <a:ext cx="116205" cy="0"/>
            </a:xfrm>
            <a:custGeom>
              <a:avLst/>
              <a:gdLst/>
              <a:ahLst/>
              <a:cxnLst/>
              <a:rect l="l" t="t" r="r" b="b"/>
              <a:pathLst>
                <a:path w="116204">
                  <a:moveTo>
                    <a:pt x="0" y="0"/>
                  </a:moveTo>
                  <a:lnTo>
                    <a:pt x="116204" y="0"/>
                  </a:lnTo>
                </a:path>
              </a:pathLst>
            </a:custGeom>
            <a:ln w="12700">
              <a:solidFill>
                <a:srgbClr val="000000"/>
              </a:solidFill>
            </a:ln>
          </p:spPr>
          <p:txBody>
            <a:bodyPr wrap="square" lIns="0" tIns="0" rIns="0" bIns="0" rtlCol="0"/>
            <a:lstStyle/>
            <a:p>
              <a:endParaRPr/>
            </a:p>
          </p:txBody>
        </p:sp>
        <p:sp>
          <p:nvSpPr>
            <p:cNvPr id="143" name="object 143"/>
            <p:cNvSpPr/>
            <p:nvPr/>
          </p:nvSpPr>
          <p:spPr>
            <a:xfrm>
              <a:off x="5212080" y="4170679"/>
              <a:ext cx="87630" cy="455930"/>
            </a:xfrm>
            <a:custGeom>
              <a:avLst/>
              <a:gdLst/>
              <a:ahLst/>
              <a:cxnLst/>
              <a:rect l="l" t="t" r="r" b="b"/>
              <a:pathLst>
                <a:path w="87629" h="455929">
                  <a:moveTo>
                    <a:pt x="87617" y="0"/>
                  </a:moveTo>
                  <a:lnTo>
                    <a:pt x="0" y="0"/>
                  </a:lnTo>
                  <a:lnTo>
                    <a:pt x="0" y="453390"/>
                  </a:lnTo>
                  <a:lnTo>
                    <a:pt x="0" y="455930"/>
                  </a:lnTo>
                  <a:lnTo>
                    <a:pt x="87617" y="455930"/>
                  </a:lnTo>
                  <a:lnTo>
                    <a:pt x="87617" y="453390"/>
                  </a:lnTo>
                  <a:lnTo>
                    <a:pt x="87617" y="0"/>
                  </a:lnTo>
                  <a:close/>
                </a:path>
              </a:pathLst>
            </a:custGeom>
            <a:solidFill>
              <a:srgbClr val="CCCCCC"/>
            </a:solidFill>
          </p:spPr>
          <p:txBody>
            <a:bodyPr wrap="square" lIns="0" tIns="0" rIns="0" bIns="0" rtlCol="0"/>
            <a:lstStyle/>
            <a:p>
              <a:endParaRPr/>
            </a:p>
          </p:txBody>
        </p:sp>
        <p:sp>
          <p:nvSpPr>
            <p:cNvPr id="144" name="object 144"/>
            <p:cNvSpPr/>
            <p:nvPr/>
          </p:nvSpPr>
          <p:spPr>
            <a:xfrm>
              <a:off x="5212079" y="4170680"/>
              <a:ext cx="88900" cy="455930"/>
            </a:xfrm>
            <a:custGeom>
              <a:avLst/>
              <a:gdLst/>
              <a:ahLst/>
              <a:cxnLst/>
              <a:rect l="l" t="t" r="r" b="b"/>
              <a:pathLst>
                <a:path w="88900" h="455929">
                  <a:moveTo>
                    <a:pt x="86360" y="453390"/>
                  </a:moveTo>
                  <a:lnTo>
                    <a:pt x="88900" y="0"/>
                  </a:lnTo>
                  <a:lnTo>
                    <a:pt x="0" y="0"/>
                  </a:lnTo>
                  <a:lnTo>
                    <a:pt x="0" y="455930"/>
                  </a:lnTo>
                  <a:lnTo>
                    <a:pt x="88900" y="455930"/>
                  </a:lnTo>
                </a:path>
              </a:pathLst>
            </a:custGeom>
            <a:ln w="8890">
              <a:solidFill>
                <a:srgbClr val="000000"/>
              </a:solidFill>
            </a:ln>
          </p:spPr>
          <p:txBody>
            <a:bodyPr wrap="square" lIns="0" tIns="0" rIns="0" bIns="0" rtlCol="0"/>
            <a:lstStyle/>
            <a:p>
              <a:endParaRPr/>
            </a:p>
          </p:txBody>
        </p:sp>
        <p:sp>
          <p:nvSpPr>
            <p:cNvPr id="145" name="object 145"/>
            <p:cNvSpPr/>
            <p:nvPr/>
          </p:nvSpPr>
          <p:spPr>
            <a:xfrm>
              <a:off x="6151244" y="4397375"/>
              <a:ext cx="147955" cy="0"/>
            </a:xfrm>
            <a:custGeom>
              <a:avLst/>
              <a:gdLst/>
              <a:ahLst/>
              <a:cxnLst/>
              <a:rect l="l" t="t" r="r" b="b"/>
              <a:pathLst>
                <a:path w="147954">
                  <a:moveTo>
                    <a:pt x="0" y="0"/>
                  </a:moveTo>
                  <a:lnTo>
                    <a:pt x="147955" y="0"/>
                  </a:lnTo>
                </a:path>
              </a:pathLst>
            </a:custGeom>
            <a:ln w="12700">
              <a:solidFill>
                <a:srgbClr val="000000"/>
              </a:solidFill>
            </a:ln>
          </p:spPr>
          <p:txBody>
            <a:bodyPr wrap="square" lIns="0" tIns="0" rIns="0" bIns="0" rtlCol="0"/>
            <a:lstStyle/>
            <a:p>
              <a:endParaRPr/>
            </a:p>
          </p:txBody>
        </p:sp>
        <p:sp>
          <p:nvSpPr>
            <p:cNvPr id="146" name="object 146"/>
            <p:cNvSpPr/>
            <p:nvPr/>
          </p:nvSpPr>
          <p:spPr>
            <a:xfrm>
              <a:off x="5840729" y="4453890"/>
              <a:ext cx="142240" cy="0"/>
            </a:xfrm>
            <a:custGeom>
              <a:avLst/>
              <a:gdLst/>
              <a:ahLst/>
              <a:cxnLst/>
              <a:rect l="l" t="t" r="r" b="b"/>
              <a:pathLst>
                <a:path w="142239">
                  <a:moveTo>
                    <a:pt x="0" y="0"/>
                  </a:moveTo>
                  <a:lnTo>
                    <a:pt x="142240" y="0"/>
                  </a:lnTo>
                </a:path>
              </a:pathLst>
            </a:custGeom>
            <a:ln w="8889">
              <a:solidFill>
                <a:srgbClr val="000000"/>
              </a:solidFill>
            </a:ln>
          </p:spPr>
          <p:txBody>
            <a:bodyPr wrap="square" lIns="0" tIns="0" rIns="0" bIns="0" rtlCol="0"/>
            <a:lstStyle/>
            <a:p>
              <a:endParaRPr/>
            </a:p>
          </p:txBody>
        </p:sp>
        <p:sp>
          <p:nvSpPr>
            <p:cNvPr id="147" name="object 147"/>
            <p:cNvSpPr/>
            <p:nvPr/>
          </p:nvSpPr>
          <p:spPr>
            <a:xfrm>
              <a:off x="5756909" y="4170680"/>
              <a:ext cx="83820" cy="455930"/>
            </a:xfrm>
            <a:custGeom>
              <a:avLst/>
              <a:gdLst/>
              <a:ahLst/>
              <a:cxnLst/>
              <a:rect l="l" t="t" r="r" b="b"/>
              <a:pathLst>
                <a:path w="83820" h="455929">
                  <a:moveTo>
                    <a:pt x="0" y="455930"/>
                  </a:moveTo>
                  <a:lnTo>
                    <a:pt x="83819" y="455930"/>
                  </a:lnTo>
                  <a:lnTo>
                    <a:pt x="83819" y="0"/>
                  </a:lnTo>
                  <a:lnTo>
                    <a:pt x="0" y="0"/>
                  </a:lnTo>
                  <a:lnTo>
                    <a:pt x="0" y="455930"/>
                  </a:lnTo>
                  <a:close/>
                </a:path>
              </a:pathLst>
            </a:custGeom>
            <a:solidFill>
              <a:srgbClr val="CCCCCC"/>
            </a:solidFill>
          </p:spPr>
          <p:txBody>
            <a:bodyPr wrap="square" lIns="0" tIns="0" rIns="0" bIns="0" rtlCol="0"/>
            <a:lstStyle/>
            <a:p>
              <a:endParaRPr/>
            </a:p>
          </p:txBody>
        </p:sp>
        <p:sp>
          <p:nvSpPr>
            <p:cNvPr id="148" name="object 148"/>
            <p:cNvSpPr/>
            <p:nvPr/>
          </p:nvSpPr>
          <p:spPr>
            <a:xfrm>
              <a:off x="5756909" y="4170680"/>
              <a:ext cx="85090" cy="455930"/>
            </a:xfrm>
            <a:custGeom>
              <a:avLst/>
              <a:gdLst/>
              <a:ahLst/>
              <a:cxnLst/>
              <a:rect l="l" t="t" r="r" b="b"/>
              <a:pathLst>
                <a:path w="85089" h="455929">
                  <a:moveTo>
                    <a:pt x="82550" y="45339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49" name="object 149"/>
            <p:cNvSpPr/>
            <p:nvPr/>
          </p:nvSpPr>
          <p:spPr>
            <a:xfrm>
              <a:off x="6299200" y="4170680"/>
              <a:ext cx="83820" cy="455930"/>
            </a:xfrm>
            <a:custGeom>
              <a:avLst/>
              <a:gdLst/>
              <a:ahLst/>
              <a:cxnLst/>
              <a:rect l="l" t="t" r="r" b="b"/>
              <a:pathLst>
                <a:path w="83820" h="455929">
                  <a:moveTo>
                    <a:pt x="0" y="455930"/>
                  </a:moveTo>
                  <a:lnTo>
                    <a:pt x="83820" y="455930"/>
                  </a:lnTo>
                  <a:lnTo>
                    <a:pt x="83820" y="0"/>
                  </a:lnTo>
                  <a:lnTo>
                    <a:pt x="0" y="0"/>
                  </a:lnTo>
                  <a:lnTo>
                    <a:pt x="0" y="455930"/>
                  </a:lnTo>
                  <a:close/>
                </a:path>
              </a:pathLst>
            </a:custGeom>
            <a:solidFill>
              <a:srgbClr val="CCCCCC"/>
            </a:solidFill>
          </p:spPr>
          <p:txBody>
            <a:bodyPr wrap="square" lIns="0" tIns="0" rIns="0" bIns="0" rtlCol="0"/>
            <a:lstStyle/>
            <a:p>
              <a:endParaRPr/>
            </a:p>
          </p:txBody>
        </p:sp>
        <p:sp>
          <p:nvSpPr>
            <p:cNvPr id="150" name="object 150"/>
            <p:cNvSpPr/>
            <p:nvPr/>
          </p:nvSpPr>
          <p:spPr>
            <a:xfrm>
              <a:off x="6299200" y="4170680"/>
              <a:ext cx="85090" cy="455930"/>
            </a:xfrm>
            <a:custGeom>
              <a:avLst/>
              <a:gdLst/>
              <a:ahLst/>
              <a:cxnLst/>
              <a:rect l="l" t="t" r="r" b="b"/>
              <a:pathLst>
                <a:path w="85089" h="455929">
                  <a:moveTo>
                    <a:pt x="82550" y="453390"/>
                  </a:moveTo>
                  <a:lnTo>
                    <a:pt x="85089" y="0"/>
                  </a:lnTo>
                  <a:lnTo>
                    <a:pt x="0" y="0"/>
                  </a:lnTo>
                  <a:lnTo>
                    <a:pt x="0" y="455930"/>
                  </a:lnTo>
                  <a:lnTo>
                    <a:pt x="85089" y="455930"/>
                  </a:lnTo>
                </a:path>
              </a:pathLst>
            </a:custGeom>
            <a:ln w="8890">
              <a:solidFill>
                <a:srgbClr val="000000"/>
              </a:solidFill>
            </a:ln>
          </p:spPr>
          <p:txBody>
            <a:bodyPr wrap="square" lIns="0" tIns="0" rIns="0" bIns="0" rtlCol="0"/>
            <a:lstStyle/>
            <a:p>
              <a:endParaRPr/>
            </a:p>
          </p:txBody>
        </p:sp>
        <p:sp>
          <p:nvSpPr>
            <p:cNvPr id="151" name="object 151"/>
            <p:cNvSpPr/>
            <p:nvPr/>
          </p:nvSpPr>
          <p:spPr>
            <a:xfrm>
              <a:off x="6926579" y="4397375"/>
              <a:ext cx="116205" cy="0"/>
            </a:xfrm>
            <a:custGeom>
              <a:avLst/>
              <a:gdLst/>
              <a:ahLst/>
              <a:cxnLst/>
              <a:rect l="l" t="t" r="r" b="b"/>
              <a:pathLst>
                <a:path w="116204">
                  <a:moveTo>
                    <a:pt x="0" y="0"/>
                  </a:moveTo>
                  <a:lnTo>
                    <a:pt x="116205" y="0"/>
                  </a:lnTo>
                </a:path>
              </a:pathLst>
            </a:custGeom>
            <a:ln w="12700">
              <a:solidFill>
                <a:srgbClr val="000000"/>
              </a:solidFill>
            </a:ln>
          </p:spPr>
          <p:txBody>
            <a:bodyPr wrap="square" lIns="0" tIns="0" rIns="0" bIns="0" rtlCol="0"/>
            <a:lstStyle/>
            <a:p>
              <a:endParaRPr/>
            </a:p>
          </p:txBody>
        </p:sp>
        <p:sp>
          <p:nvSpPr>
            <p:cNvPr id="152" name="object 152"/>
            <p:cNvSpPr/>
            <p:nvPr/>
          </p:nvSpPr>
          <p:spPr>
            <a:xfrm>
              <a:off x="6840219" y="4170680"/>
              <a:ext cx="86360" cy="455930"/>
            </a:xfrm>
            <a:custGeom>
              <a:avLst/>
              <a:gdLst/>
              <a:ahLst/>
              <a:cxnLst/>
              <a:rect l="l" t="t" r="r" b="b"/>
              <a:pathLst>
                <a:path w="86359" h="455929">
                  <a:moveTo>
                    <a:pt x="86359" y="0"/>
                  </a:moveTo>
                  <a:lnTo>
                    <a:pt x="0" y="0"/>
                  </a:lnTo>
                  <a:lnTo>
                    <a:pt x="0" y="455930"/>
                  </a:lnTo>
                  <a:lnTo>
                    <a:pt x="86359" y="455930"/>
                  </a:lnTo>
                  <a:close/>
                </a:path>
              </a:pathLst>
            </a:custGeom>
            <a:solidFill>
              <a:srgbClr val="CCCCCC"/>
            </a:solidFill>
          </p:spPr>
          <p:txBody>
            <a:bodyPr wrap="square" lIns="0" tIns="0" rIns="0" bIns="0" rtlCol="0"/>
            <a:lstStyle/>
            <a:p>
              <a:endParaRPr/>
            </a:p>
          </p:txBody>
        </p:sp>
        <p:sp>
          <p:nvSpPr>
            <p:cNvPr id="153" name="object 153"/>
            <p:cNvSpPr/>
            <p:nvPr/>
          </p:nvSpPr>
          <p:spPr>
            <a:xfrm>
              <a:off x="4330699" y="2231390"/>
              <a:ext cx="2595880" cy="2395220"/>
            </a:xfrm>
            <a:custGeom>
              <a:avLst/>
              <a:gdLst/>
              <a:ahLst/>
              <a:cxnLst/>
              <a:rect l="l" t="t" r="r" b="b"/>
              <a:pathLst>
                <a:path w="2595879" h="2395220">
                  <a:moveTo>
                    <a:pt x="2595879" y="2392680"/>
                  </a:moveTo>
                  <a:lnTo>
                    <a:pt x="2595879" y="1939290"/>
                  </a:lnTo>
                  <a:lnTo>
                    <a:pt x="2509520" y="1939290"/>
                  </a:lnTo>
                  <a:lnTo>
                    <a:pt x="2509520" y="2395220"/>
                  </a:lnTo>
                  <a:lnTo>
                    <a:pt x="2595879" y="2395220"/>
                  </a:lnTo>
                </a:path>
                <a:path w="2595879" h="2395220">
                  <a:moveTo>
                    <a:pt x="224789" y="228600"/>
                  </a:moveTo>
                  <a:lnTo>
                    <a:pt x="227329" y="0"/>
                  </a:lnTo>
                  <a:lnTo>
                    <a:pt x="0" y="0"/>
                  </a:lnTo>
                  <a:lnTo>
                    <a:pt x="0" y="228600"/>
                  </a:lnTo>
                  <a:lnTo>
                    <a:pt x="227329" y="228600"/>
                  </a:lnTo>
                </a:path>
              </a:pathLst>
            </a:custGeom>
            <a:ln w="8890">
              <a:solidFill>
                <a:srgbClr val="000000"/>
              </a:solidFill>
            </a:ln>
          </p:spPr>
          <p:txBody>
            <a:bodyPr wrap="square" lIns="0" tIns="0" rIns="0" bIns="0" rtlCol="0"/>
            <a:lstStyle/>
            <a:p>
              <a:endParaRPr/>
            </a:p>
          </p:txBody>
        </p:sp>
      </p:grpSp>
      <p:sp>
        <p:nvSpPr>
          <p:cNvPr id="154" name="object 154"/>
          <p:cNvSpPr txBox="1"/>
          <p:nvPr/>
        </p:nvSpPr>
        <p:spPr>
          <a:xfrm>
            <a:off x="3453129" y="3285490"/>
            <a:ext cx="65024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or $13, </a:t>
            </a:r>
            <a:r>
              <a:rPr sz="800" spc="-5" dirty="0">
                <a:latin typeface="Arial"/>
                <a:cs typeface="Arial"/>
              </a:rPr>
              <a:t>$6,</a:t>
            </a:r>
            <a:r>
              <a:rPr sz="800" spc="-35" dirty="0">
                <a:latin typeface="Arial"/>
                <a:cs typeface="Arial"/>
              </a:rPr>
              <a:t> </a:t>
            </a:r>
            <a:r>
              <a:rPr sz="800" dirty="0">
                <a:solidFill>
                  <a:srgbClr val="EA7400"/>
                </a:solidFill>
                <a:latin typeface="Arial"/>
                <a:cs typeface="Arial"/>
              </a:rPr>
              <a:t>$2</a:t>
            </a:r>
            <a:endParaRPr sz="800">
              <a:latin typeface="Arial"/>
              <a:cs typeface="Arial"/>
            </a:endParaRPr>
          </a:p>
        </p:txBody>
      </p:sp>
      <p:sp>
        <p:nvSpPr>
          <p:cNvPr id="155" name="object 155"/>
          <p:cNvSpPr txBox="1"/>
          <p:nvPr/>
        </p:nvSpPr>
        <p:spPr>
          <a:xfrm>
            <a:off x="3453129" y="3796029"/>
            <a:ext cx="72898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add $14, </a:t>
            </a:r>
            <a:r>
              <a:rPr sz="800" spc="-5" dirty="0">
                <a:solidFill>
                  <a:srgbClr val="EA7400"/>
                </a:solidFill>
                <a:latin typeface="Arial"/>
                <a:cs typeface="Arial"/>
              </a:rPr>
              <a:t>$2</a:t>
            </a:r>
            <a:r>
              <a:rPr sz="800" spc="-5" dirty="0">
                <a:latin typeface="Arial"/>
                <a:cs typeface="Arial"/>
              </a:rPr>
              <a:t>,</a:t>
            </a:r>
            <a:r>
              <a:rPr sz="800" spc="-30" dirty="0">
                <a:latin typeface="Arial"/>
                <a:cs typeface="Arial"/>
              </a:rPr>
              <a:t> </a:t>
            </a:r>
            <a:r>
              <a:rPr sz="800" dirty="0">
                <a:solidFill>
                  <a:srgbClr val="EA7400"/>
                </a:solidFill>
                <a:latin typeface="Arial"/>
                <a:cs typeface="Arial"/>
              </a:rPr>
              <a:t>$2</a:t>
            </a:r>
            <a:endParaRPr sz="800">
              <a:latin typeface="Arial"/>
              <a:cs typeface="Arial"/>
            </a:endParaRPr>
          </a:p>
        </p:txBody>
      </p:sp>
      <p:sp>
        <p:nvSpPr>
          <p:cNvPr id="156" name="object 156"/>
          <p:cNvSpPr txBox="1"/>
          <p:nvPr/>
        </p:nvSpPr>
        <p:spPr>
          <a:xfrm>
            <a:off x="3453130" y="4310379"/>
            <a:ext cx="752475"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sw </a:t>
            </a:r>
            <a:r>
              <a:rPr sz="800" spc="-10" dirty="0">
                <a:latin typeface="Arial"/>
                <a:cs typeface="Arial"/>
              </a:rPr>
              <a:t>$15,</a:t>
            </a:r>
            <a:r>
              <a:rPr sz="800" dirty="0">
                <a:latin typeface="Arial"/>
                <a:cs typeface="Arial"/>
              </a:rPr>
              <a:t> </a:t>
            </a:r>
            <a:r>
              <a:rPr sz="800" spc="-5" dirty="0">
                <a:latin typeface="Arial"/>
                <a:cs typeface="Arial"/>
              </a:rPr>
              <a:t>100</a:t>
            </a:r>
            <a:r>
              <a:rPr sz="800" spc="-5" dirty="0">
                <a:solidFill>
                  <a:srgbClr val="EA7400"/>
                </a:solidFill>
                <a:latin typeface="Arial"/>
                <a:cs typeface="Arial"/>
              </a:rPr>
              <a:t>($2)</a:t>
            </a:r>
            <a:endParaRPr sz="800">
              <a:latin typeface="Arial"/>
              <a:cs typeface="Arial"/>
            </a:endParaRPr>
          </a:p>
        </p:txBody>
      </p:sp>
      <p:sp>
        <p:nvSpPr>
          <p:cNvPr id="157" name="object 157"/>
          <p:cNvSpPr txBox="1"/>
          <p:nvPr/>
        </p:nvSpPr>
        <p:spPr>
          <a:xfrm>
            <a:off x="5877559" y="2258060"/>
            <a:ext cx="182880" cy="134652"/>
          </a:xfrm>
          <a:prstGeom prst="rect">
            <a:avLst/>
          </a:prstGeom>
        </p:spPr>
        <p:txBody>
          <a:bodyPr vert="horz" wrap="square" lIns="0" tIns="11430" rIns="0" bIns="0" rtlCol="0">
            <a:spAutoFit/>
          </a:bodyPr>
          <a:lstStyle/>
          <a:p>
            <a:pPr marL="12700">
              <a:spcBef>
                <a:spcPts val="90"/>
              </a:spcBef>
            </a:pPr>
            <a:r>
              <a:rPr sz="800" spc="-5" dirty="0">
                <a:latin typeface="Arial"/>
                <a:cs typeface="Arial"/>
              </a:rPr>
              <a:t>D</a:t>
            </a:r>
            <a:r>
              <a:rPr sz="800" spc="-10" dirty="0">
                <a:latin typeface="Arial"/>
                <a:cs typeface="Arial"/>
              </a:rPr>
              <a:t>M</a:t>
            </a:r>
            <a:endParaRPr sz="800">
              <a:latin typeface="Arial"/>
              <a:cs typeface="Arial"/>
            </a:endParaRPr>
          </a:p>
        </p:txBody>
      </p:sp>
      <p:sp>
        <p:nvSpPr>
          <p:cNvPr id="158" name="object 158"/>
          <p:cNvSpPr/>
          <p:nvPr/>
        </p:nvSpPr>
        <p:spPr>
          <a:xfrm>
            <a:off x="6079490" y="2344420"/>
            <a:ext cx="115570" cy="2540"/>
          </a:xfrm>
          <a:custGeom>
            <a:avLst/>
            <a:gdLst/>
            <a:ahLst/>
            <a:cxnLst/>
            <a:rect l="l" t="t" r="r" b="b"/>
            <a:pathLst>
              <a:path w="115570" h="2539">
                <a:moveTo>
                  <a:pt x="0" y="0"/>
                </a:moveTo>
                <a:lnTo>
                  <a:pt x="115570" y="2539"/>
                </a:lnTo>
              </a:path>
            </a:pathLst>
          </a:custGeom>
          <a:ln w="8890">
            <a:solidFill>
              <a:srgbClr val="000000"/>
            </a:solidFill>
          </a:ln>
        </p:spPr>
        <p:txBody>
          <a:bodyPr wrap="square" lIns="0" tIns="0" rIns="0" bIns="0" rtlCol="0"/>
          <a:lstStyle/>
          <a:p>
            <a:endParaRPr/>
          </a:p>
        </p:txBody>
      </p:sp>
      <p:sp>
        <p:nvSpPr>
          <p:cNvPr id="159" name="object 159"/>
          <p:cNvSpPr txBox="1"/>
          <p:nvPr/>
        </p:nvSpPr>
        <p:spPr>
          <a:xfrm>
            <a:off x="6413500" y="2218690"/>
            <a:ext cx="212090" cy="134652"/>
          </a:xfrm>
          <a:prstGeom prst="rect">
            <a:avLst/>
          </a:prstGeom>
        </p:spPr>
        <p:txBody>
          <a:bodyPr vert="horz" wrap="square" lIns="0" tIns="11430" rIns="0" bIns="0" rtlCol="0">
            <a:spAutoFit/>
          </a:bodyPr>
          <a:lstStyle/>
          <a:p>
            <a:pPr marL="12700">
              <a:spcBef>
                <a:spcPts val="90"/>
              </a:spcBef>
            </a:pPr>
            <a:r>
              <a:rPr sz="800" spc="-5" dirty="0">
                <a:solidFill>
                  <a:srgbClr val="EA7400"/>
                </a:solidFill>
                <a:latin typeface="Arial"/>
                <a:cs typeface="Arial"/>
              </a:rPr>
              <a:t>R</a:t>
            </a:r>
            <a:r>
              <a:rPr sz="80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sp>
        <p:nvSpPr>
          <p:cNvPr id="160" name="object 160"/>
          <p:cNvSpPr txBox="1"/>
          <p:nvPr/>
        </p:nvSpPr>
        <p:spPr>
          <a:xfrm>
            <a:off x="5330190" y="2805429"/>
            <a:ext cx="20955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10" dirty="0">
                <a:solidFill>
                  <a:srgbClr val="EA7400"/>
                </a:solidFill>
                <a:latin typeface="Arial"/>
                <a:cs typeface="Arial"/>
              </a:rPr>
              <a:t>eg</a:t>
            </a:r>
            <a:endParaRPr sz="800">
              <a:latin typeface="Arial"/>
              <a:cs typeface="Arial"/>
            </a:endParaRPr>
          </a:p>
        </p:txBody>
      </p:sp>
      <p:sp>
        <p:nvSpPr>
          <p:cNvPr id="161" name="object 161"/>
          <p:cNvSpPr/>
          <p:nvPr/>
        </p:nvSpPr>
        <p:spPr>
          <a:xfrm>
            <a:off x="5737859" y="2800350"/>
            <a:ext cx="685800" cy="628650"/>
          </a:xfrm>
          <a:custGeom>
            <a:avLst/>
            <a:gdLst/>
            <a:ahLst/>
            <a:cxnLst/>
            <a:rect l="l" t="t" r="r" b="b"/>
            <a:pathLst>
              <a:path w="685800" h="628650">
                <a:moveTo>
                  <a:pt x="542289" y="628650"/>
                </a:moveTo>
                <a:lnTo>
                  <a:pt x="685800" y="628650"/>
                </a:lnTo>
              </a:path>
              <a:path w="685800" h="628650">
                <a:moveTo>
                  <a:pt x="0" y="0"/>
                </a:moveTo>
                <a:lnTo>
                  <a:pt x="143510" y="2539"/>
                </a:lnTo>
              </a:path>
            </a:pathLst>
          </a:custGeom>
          <a:ln w="8890">
            <a:solidFill>
              <a:srgbClr val="000000"/>
            </a:solidFill>
          </a:ln>
        </p:spPr>
        <p:txBody>
          <a:bodyPr wrap="square" lIns="0" tIns="0" rIns="0" bIns="0" rtlCol="0"/>
          <a:lstStyle/>
          <a:p>
            <a:endParaRPr/>
          </a:p>
        </p:txBody>
      </p:sp>
      <p:sp>
        <p:nvSpPr>
          <p:cNvPr id="162" name="object 162"/>
          <p:cNvSpPr txBox="1"/>
          <p:nvPr/>
        </p:nvSpPr>
        <p:spPr>
          <a:xfrm>
            <a:off x="6951979" y="4334509"/>
            <a:ext cx="21209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2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sp>
        <p:nvSpPr>
          <p:cNvPr id="163" name="object 163"/>
          <p:cNvSpPr txBox="1"/>
          <p:nvPr/>
        </p:nvSpPr>
        <p:spPr>
          <a:xfrm>
            <a:off x="6410959" y="3823970"/>
            <a:ext cx="21209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R</a:t>
            </a:r>
            <a:r>
              <a:rPr sz="800" spc="10" dirty="0">
                <a:solidFill>
                  <a:srgbClr val="EA7400"/>
                </a:solidFill>
                <a:latin typeface="Arial"/>
                <a:cs typeface="Arial"/>
              </a:rPr>
              <a:t>e</a:t>
            </a:r>
            <a:r>
              <a:rPr sz="800" spc="-10" dirty="0">
                <a:solidFill>
                  <a:srgbClr val="EA7400"/>
                </a:solidFill>
                <a:latin typeface="Arial"/>
                <a:cs typeface="Arial"/>
              </a:rPr>
              <a:t>g</a:t>
            </a:r>
            <a:endParaRPr sz="800">
              <a:latin typeface="Arial"/>
              <a:cs typeface="Arial"/>
            </a:endParaRPr>
          </a:p>
        </p:txBody>
      </p:sp>
      <p:grpSp>
        <p:nvGrpSpPr>
          <p:cNvPr id="164" name="object 164"/>
          <p:cNvGrpSpPr/>
          <p:nvPr/>
        </p:nvGrpSpPr>
        <p:grpSpPr>
          <a:xfrm>
            <a:off x="5400041" y="2115186"/>
            <a:ext cx="2111375" cy="2240915"/>
            <a:chOff x="3876040" y="2115185"/>
            <a:chExt cx="2111375" cy="2240915"/>
          </a:xfrm>
        </p:grpSpPr>
        <p:sp>
          <p:nvSpPr>
            <p:cNvPr id="165" name="object 165"/>
            <p:cNvSpPr/>
            <p:nvPr/>
          </p:nvSpPr>
          <p:spPr>
            <a:xfrm>
              <a:off x="5839460" y="4340860"/>
              <a:ext cx="143510" cy="0"/>
            </a:xfrm>
            <a:custGeom>
              <a:avLst/>
              <a:gdLst/>
              <a:ahLst/>
              <a:cxnLst/>
              <a:rect l="l" t="t" r="r" b="b"/>
              <a:pathLst>
                <a:path w="143510">
                  <a:moveTo>
                    <a:pt x="0" y="0"/>
                  </a:moveTo>
                  <a:lnTo>
                    <a:pt x="143510" y="0"/>
                  </a:lnTo>
                </a:path>
              </a:pathLst>
            </a:custGeom>
            <a:ln w="8890">
              <a:solidFill>
                <a:srgbClr val="000000"/>
              </a:solidFill>
            </a:ln>
          </p:spPr>
          <p:txBody>
            <a:bodyPr wrap="square" lIns="0" tIns="0" rIns="0" bIns="0" rtlCol="0"/>
            <a:lstStyle/>
            <a:p>
              <a:endParaRPr/>
            </a:p>
          </p:txBody>
        </p:sp>
        <p:sp>
          <p:nvSpPr>
            <p:cNvPr id="166" name="object 166"/>
            <p:cNvSpPr/>
            <p:nvPr/>
          </p:nvSpPr>
          <p:spPr>
            <a:xfrm>
              <a:off x="3895090" y="2362200"/>
              <a:ext cx="1643380" cy="1976120"/>
            </a:xfrm>
            <a:custGeom>
              <a:avLst/>
              <a:gdLst/>
              <a:ahLst/>
              <a:cxnLst/>
              <a:rect l="l" t="t" r="r" b="b"/>
              <a:pathLst>
                <a:path w="1643379" h="1976120">
                  <a:moveTo>
                    <a:pt x="1085850" y="8889"/>
                  </a:moveTo>
                  <a:lnTo>
                    <a:pt x="0" y="427989"/>
                  </a:lnTo>
                </a:path>
                <a:path w="1643379" h="1976120">
                  <a:moveTo>
                    <a:pt x="1092200" y="8889"/>
                  </a:moveTo>
                  <a:lnTo>
                    <a:pt x="532130" y="929639"/>
                  </a:lnTo>
                </a:path>
                <a:path w="1643379" h="1976120">
                  <a:moveTo>
                    <a:pt x="1092200" y="2539"/>
                  </a:moveTo>
                  <a:lnTo>
                    <a:pt x="1089660" y="1452880"/>
                  </a:lnTo>
                </a:path>
                <a:path w="1643379" h="1976120">
                  <a:moveTo>
                    <a:pt x="1096010" y="0"/>
                  </a:moveTo>
                  <a:lnTo>
                    <a:pt x="1643380" y="1976120"/>
                  </a:lnTo>
                </a:path>
              </a:pathLst>
            </a:custGeom>
            <a:ln w="15240">
              <a:solidFill>
                <a:srgbClr val="EA7400"/>
              </a:solidFill>
            </a:ln>
          </p:spPr>
          <p:txBody>
            <a:bodyPr wrap="square" lIns="0" tIns="0" rIns="0" bIns="0" rtlCol="0"/>
            <a:lstStyle/>
            <a:p>
              <a:endParaRPr/>
            </a:p>
          </p:txBody>
        </p:sp>
        <p:sp>
          <p:nvSpPr>
            <p:cNvPr id="167" name="object 167"/>
            <p:cNvSpPr/>
            <p:nvPr/>
          </p:nvSpPr>
          <p:spPr>
            <a:xfrm>
              <a:off x="3876040" y="2340609"/>
              <a:ext cx="1684020" cy="2015489"/>
            </a:xfrm>
            <a:custGeom>
              <a:avLst/>
              <a:gdLst/>
              <a:ahLst/>
              <a:cxnLst/>
              <a:rect l="l" t="t" r="r" b="b"/>
              <a:pathLst>
                <a:path w="1684020" h="2015489">
                  <a:moveTo>
                    <a:pt x="45720" y="440690"/>
                  </a:moveTo>
                  <a:lnTo>
                    <a:pt x="43180" y="438150"/>
                  </a:lnTo>
                  <a:lnTo>
                    <a:pt x="43180" y="435610"/>
                  </a:lnTo>
                  <a:lnTo>
                    <a:pt x="40640" y="431800"/>
                  </a:lnTo>
                  <a:lnTo>
                    <a:pt x="36830" y="429260"/>
                  </a:lnTo>
                  <a:lnTo>
                    <a:pt x="34290" y="425450"/>
                  </a:lnTo>
                  <a:lnTo>
                    <a:pt x="12700" y="425450"/>
                  </a:lnTo>
                  <a:lnTo>
                    <a:pt x="10160" y="429260"/>
                  </a:lnTo>
                  <a:lnTo>
                    <a:pt x="6350" y="431800"/>
                  </a:lnTo>
                  <a:lnTo>
                    <a:pt x="3810" y="435610"/>
                  </a:lnTo>
                  <a:lnTo>
                    <a:pt x="3810" y="438150"/>
                  </a:lnTo>
                  <a:lnTo>
                    <a:pt x="0" y="440690"/>
                  </a:lnTo>
                  <a:lnTo>
                    <a:pt x="0" y="453390"/>
                  </a:lnTo>
                  <a:lnTo>
                    <a:pt x="3810" y="455930"/>
                  </a:lnTo>
                  <a:lnTo>
                    <a:pt x="3810" y="459740"/>
                  </a:lnTo>
                  <a:lnTo>
                    <a:pt x="6350" y="462280"/>
                  </a:lnTo>
                  <a:lnTo>
                    <a:pt x="10160" y="464820"/>
                  </a:lnTo>
                  <a:lnTo>
                    <a:pt x="12700" y="468630"/>
                  </a:lnTo>
                  <a:lnTo>
                    <a:pt x="19050" y="468630"/>
                  </a:lnTo>
                  <a:lnTo>
                    <a:pt x="21590" y="471170"/>
                  </a:lnTo>
                  <a:lnTo>
                    <a:pt x="21590" y="468630"/>
                  </a:lnTo>
                  <a:lnTo>
                    <a:pt x="34290" y="468630"/>
                  </a:lnTo>
                  <a:lnTo>
                    <a:pt x="36830" y="464820"/>
                  </a:lnTo>
                  <a:lnTo>
                    <a:pt x="40640" y="462280"/>
                  </a:lnTo>
                  <a:lnTo>
                    <a:pt x="43180" y="459740"/>
                  </a:lnTo>
                  <a:lnTo>
                    <a:pt x="43180" y="455930"/>
                  </a:lnTo>
                  <a:lnTo>
                    <a:pt x="45720" y="453390"/>
                  </a:lnTo>
                  <a:lnTo>
                    <a:pt x="45720" y="440690"/>
                  </a:lnTo>
                  <a:close/>
                </a:path>
                <a:path w="1684020" h="2015489">
                  <a:moveTo>
                    <a:pt x="570230" y="948690"/>
                  </a:moveTo>
                  <a:lnTo>
                    <a:pt x="566420" y="946150"/>
                  </a:lnTo>
                  <a:lnTo>
                    <a:pt x="566420" y="942340"/>
                  </a:lnTo>
                  <a:lnTo>
                    <a:pt x="560070" y="935990"/>
                  </a:lnTo>
                  <a:lnTo>
                    <a:pt x="557530" y="935990"/>
                  </a:lnTo>
                  <a:lnTo>
                    <a:pt x="554990" y="933450"/>
                  </a:lnTo>
                  <a:lnTo>
                    <a:pt x="539750" y="933450"/>
                  </a:lnTo>
                  <a:lnTo>
                    <a:pt x="535940" y="935990"/>
                  </a:lnTo>
                  <a:lnTo>
                    <a:pt x="533400" y="935990"/>
                  </a:lnTo>
                  <a:lnTo>
                    <a:pt x="529590" y="939800"/>
                  </a:lnTo>
                  <a:lnTo>
                    <a:pt x="529590" y="942340"/>
                  </a:lnTo>
                  <a:lnTo>
                    <a:pt x="527050" y="946150"/>
                  </a:lnTo>
                  <a:lnTo>
                    <a:pt x="527050" y="948690"/>
                  </a:lnTo>
                  <a:lnTo>
                    <a:pt x="524510" y="951230"/>
                  </a:lnTo>
                  <a:lnTo>
                    <a:pt x="524510" y="961390"/>
                  </a:lnTo>
                  <a:lnTo>
                    <a:pt x="527050" y="963930"/>
                  </a:lnTo>
                  <a:lnTo>
                    <a:pt x="527050" y="966470"/>
                  </a:lnTo>
                  <a:lnTo>
                    <a:pt x="529590" y="970280"/>
                  </a:lnTo>
                  <a:lnTo>
                    <a:pt x="529590" y="972820"/>
                  </a:lnTo>
                  <a:lnTo>
                    <a:pt x="533400" y="976630"/>
                  </a:lnTo>
                  <a:lnTo>
                    <a:pt x="535940" y="976630"/>
                  </a:lnTo>
                  <a:lnTo>
                    <a:pt x="539750" y="979170"/>
                  </a:lnTo>
                  <a:lnTo>
                    <a:pt x="544830" y="979170"/>
                  </a:lnTo>
                  <a:lnTo>
                    <a:pt x="548640" y="979170"/>
                  </a:lnTo>
                  <a:lnTo>
                    <a:pt x="554990" y="979170"/>
                  </a:lnTo>
                  <a:lnTo>
                    <a:pt x="557530" y="976630"/>
                  </a:lnTo>
                  <a:lnTo>
                    <a:pt x="560070" y="976630"/>
                  </a:lnTo>
                  <a:lnTo>
                    <a:pt x="566420" y="970280"/>
                  </a:lnTo>
                  <a:lnTo>
                    <a:pt x="566420" y="966470"/>
                  </a:lnTo>
                  <a:lnTo>
                    <a:pt x="570230" y="963930"/>
                  </a:lnTo>
                  <a:lnTo>
                    <a:pt x="570230" y="948690"/>
                  </a:lnTo>
                  <a:close/>
                </a:path>
                <a:path w="1684020" h="2015489">
                  <a:moveTo>
                    <a:pt x="1132840" y="1465580"/>
                  </a:moveTo>
                  <a:lnTo>
                    <a:pt x="1120140" y="1452880"/>
                  </a:lnTo>
                  <a:lnTo>
                    <a:pt x="1117600" y="1452880"/>
                  </a:lnTo>
                  <a:lnTo>
                    <a:pt x="1115060" y="1450340"/>
                  </a:lnTo>
                  <a:lnTo>
                    <a:pt x="1104900" y="1450340"/>
                  </a:lnTo>
                  <a:lnTo>
                    <a:pt x="1102360" y="1452880"/>
                  </a:lnTo>
                  <a:lnTo>
                    <a:pt x="1099820" y="1452880"/>
                  </a:lnTo>
                  <a:lnTo>
                    <a:pt x="1093470" y="1459230"/>
                  </a:lnTo>
                  <a:lnTo>
                    <a:pt x="1089660" y="1459230"/>
                  </a:lnTo>
                  <a:lnTo>
                    <a:pt x="1089660" y="1463040"/>
                  </a:lnTo>
                  <a:lnTo>
                    <a:pt x="1087120" y="1465580"/>
                  </a:lnTo>
                  <a:lnTo>
                    <a:pt x="1087120" y="1480820"/>
                  </a:lnTo>
                  <a:lnTo>
                    <a:pt x="1089660" y="1483360"/>
                  </a:lnTo>
                  <a:lnTo>
                    <a:pt x="1089660" y="1487170"/>
                  </a:lnTo>
                  <a:lnTo>
                    <a:pt x="1093470" y="1489710"/>
                  </a:lnTo>
                  <a:lnTo>
                    <a:pt x="1099820" y="1496060"/>
                  </a:lnTo>
                  <a:lnTo>
                    <a:pt x="1120140" y="1496060"/>
                  </a:lnTo>
                  <a:lnTo>
                    <a:pt x="1126490" y="1489710"/>
                  </a:lnTo>
                  <a:lnTo>
                    <a:pt x="1126490" y="1487170"/>
                  </a:lnTo>
                  <a:lnTo>
                    <a:pt x="1132840" y="1480820"/>
                  </a:lnTo>
                  <a:lnTo>
                    <a:pt x="1132840" y="1465580"/>
                  </a:lnTo>
                  <a:close/>
                </a:path>
                <a:path w="1684020" h="2015489">
                  <a:moveTo>
                    <a:pt x="1139190" y="15240"/>
                  </a:moveTo>
                  <a:lnTo>
                    <a:pt x="1135380" y="12700"/>
                  </a:lnTo>
                  <a:lnTo>
                    <a:pt x="1135380" y="8890"/>
                  </a:lnTo>
                  <a:lnTo>
                    <a:pt x="1130300" y="3810"/>
                  </a:lnTo>
                  <a:lnTo>
                    <a:pt x="1126490" y="3810"/>
                  </a:lnTo>
                  <a:lnTo>
                    <a:pt x="1123950" y="0"/>
                  </a:lnTo>
                  <a:lnTo>
                    <a:pt x="1108710" y="0"/>
                  </a:lnTo>
                  <a:lnTo>
                    <a:pt x="1104900" y="3810"/>
                  </a:lnTo>
                  <a:lnTo>
                    <a:pt x="1102360" y="3810"/>
                  </a:lnTo>
                  <a:lnTo>
                    <a:pt x="1099820" y="6350"/>
                  </a:lnTo>
                  <a:lnTo>
                    <a:pt x="1099820" y="8890"/>
                  </a:lnTo>
                  <a:lnTo>
                    <a:pt x="1096010" y="12700"/>
                  </a:lnTo>
                  <a:lnTo>
                    <a:pt x="1096010" y="15240"/>
                  </a:lnTo>
                  <a:lnTo>
                    <a:pt x="1093470" y="19050"/>
                  </a:lnTo>
                  <a:lnTo>
                    <a:pt x="1093470" y="27940"/>
                  </a:lnTo>
                  <a:lnTo>
                    <a:pt x="1096010" y="30480"/>
                  </a:lnTo>
                  <a:lnTo>
                    <a:pt x="1096010" y="34290"/>
                  </a:lnTo>
                  <a:lnTo>
                    <a:pt x="1099820" y="36830"/>
                  </a:lnTo>
                  <a:lnTo>
                    <a:pt x="1099820" y="39370"/>
                  </a:lnTo>
                  <a:lnTo>
                    <a:pt x="1102360" y="39370"/>
                  </a:lnTo>
                  <a:lnTo>
                    <a:pt x="1104900" y="43180"/>
                  </a:lnTo>
                  <a:lnTo>
                    <a:pt x="1108710" y="43180"/>
                  </a:lnTo>
                  <a:lnTo>
                    <a:pt x="1111250" y="45720"/>
                  </a:lnTo>
                  <a:lnTo>
                    <a:pt x="1117600" y="45720"/>
                  </a:lnTo>
                  <a:lnTo>
                    <a:pt x="1115060" y="43180"/>
                  </a:lnTo>
                  <a:lnTo>
                    <a:pt x="1120140" y="45720"/>
                  </a:lnTo>
                  <a:lnTo>
                    <a:pt x="1123950" y="43180"/>
                  </a:lnTo>
                  <a:lnTo>
                    <a:pt x="1126490" y="43180"/>
                  </a:lnTo>
                  <a:lnTo>
                    <a:pt x="1130300" y="39370"/>
                  </a:lnTo>
                  <a:lnTo>
                    <a:pt x="1132840" y="39370"/>
                  </a:lnTo>
                  <a:lnTo>
                    <a:pt x="1135380" y="36830"/>
                  </a:lnTo>
                  <a:lnTo>
                    <a:pt x="1135380" y="34290"/>
                  </a:lnTo>
                  <a:lnTo>
                    <a:pt x="1139190" y="30480"/>
                  </a:lnTo>
                  <a:lnTo>
                    <a:pt x="1139190" y="15240"/>
                  </a:lnTo>
                  <a:close/>
                </a:path>
                <a:path w="1684020" h="2015489">
                  <a:moveTo>
                    <a:pt x="1684020" y="1985010"/>
                  </a:moveTo>
                  <a:lnTo>
                    <a:pt x="1680210" y="1982470"/>
                  </a:lnTo>
                  <a:lnTo>
                    <a:pt x="1680210" y="1978660"/>
                  </a:lnTo>
                  <a:lnTo>
                    <a:pt x="1677670" y="1976120"/>
                  </a:lnTo>
                  <a:lnTo>
                    <a:pt x="1673860" y="1976120"/>
                  </a:lnTo>
                  <a:lnTo>
                    <a:pt x="1671320" y="1973580"/>
                  </a:lnTo>
                  <a:lnTo>
                    <a:pt x="1668780" y="1973580"/>
                  </a:lnTo>
                  <a:lnTo>
                    <a:pt x="1664970" y="1969770"/>
                  </a:lnTo>
                  <a:lnTo>
                    <a:pt x="1656080" y="1969770"/>
                  </a:lnTo>
                  <a:lnTo>
                    <a:pt x="1653540" y="1973580"/>
                  </a:lnTo>
                  <a:lnTo>
                    <a:pt x="1649730" y="1973580"/>
                  </a:lnTo>
                  <a:lnTo>
                    <a:pt x="1647190" y="1976120"/>
                  </a:lnTo>
                  <a:lnTo>
                    <a:pt x="1643380" y="1976120"/>
                  </a:lnTo>
                  <a:lnTo>
                    <a:pt x="1643380" y="1978660"/>
                  </a:lnTo>
                  <a:lnTo>
                    <a:pt x="1640840" y="1982470"/>
                  </a:lnTo>
                  <a:lnTo>
                    <a:pt x="1640840" y="1985010"/>
                  </a:lnTo>
                  <a:lnTo>
                    <a:pt x="1638300" y="1988820"/>
                  </a:lnTo>
                  <a:lnTo>
                    <a:pt x="1638300" y="1997710"/>
                  </a:lnTo>
                  <a:lnTo>
                    <a:pt x="1640840" y="2000250"/>
                  </a:lnTo>
                  <a:lnTo>
                    <a:pt x="1640840" y="2004060"/>
                  </a:lnTo>
                  <a:lnTo>
                    <a:pt x="1643380" y="2006600"/>
                  </a:lnTo>
                  <a:lnTo>
                    <a:pt x="1643380" y="2009140"/>
                  </a:lnTo>
                  <a:lnTo>
                    <a:pt x="1647190" y="2012950"/>
                  </a:lnTo>
                  <a:lnTo>
                    <a:pt x="1649730" y="2012950"/>
                  </a:lnTo>
                  <a:lnTo>
                    <a:pt x="1653540" y="2015490"/>
                  </a:lnTo>
                  <a:lnTo>
                    <a:pt x="1658620" y="2015490"/>
                  </a:lnTo>
                  <a:lnTo>
                    <a:pt x="1662430" y="2015490"/>
                  </a:lnTo>
                  <a:lnTo>
                    <a:pt x="1668780" y="2015490"/>
                  </a:lnTo>
                  <a:lnTo>
                    <a:pt x="1671320" y="2012950"/>
                  </a:lnTo>
                  <a:lnTo>
                    <a:pt x="1673860" y="2012950"/>
                  </a:lnTo>
                  <a:lnTo>
                    <a:pt x="1680210" y="2006600"/>
                  </a:lnTo>
                  <a:lnTo>
                    <a:pt x="1680210" y="2004060"/>
                  </a:lnTo>
                  <a:lnTo>
                    <a:pt x="1684020" y="2000250"/>
                  </a:lnTo>
                  <a:lnTo>
                    <a:pt x="1684020" y="1985010"/>
                  </a:lnTo>
                  <a:close/>
                </a:path>
              </a:pathLst>
            </a:custGeom>
            <a:solidFill>
              <a:srgbClr val="EA7400"/>
            </a:solidFill>
          </p:spPr>
          <p:txBody>
            <a:bodyPr wrap="square" lIns="0" tIns="0" rIns="0" bIns="0" rtlCol="0"/>
            <a:lstStyle/>
            <a:p>
              <a:endParaRPr/>
            </a:p>
          </p:txBody>
        </p:sp>
        <p:sp>
          <p:nvSpPr>
            <p:cNvPr id="168" name="object 168"/>
            <p:cNvSpPr/>
            <p:nvPr/>
          </p:nvSpPr>
          <p:spPr>
            <a:xfrm>
              <a:off x="4128770" y="2119630"/>
              <a:ext cx="1311910" cy="1823720"/>
            </a:xfrm>
            <a:custGeom>
              <a:avLst/>
              <a:gdLst/>
              <a:ahLst/>
              <a:cxnLst/>
              <a:rect l="l" t="t" r="r" b="b"/>
              <a:pathLst>
                <a:path w="1311910" h="1823720">
                  <a:moveTo>
                    <a:pt x="1169669" y="1708150"/>
                  </a:moveTo>
                  <a:lnTo>
                    <a:pt x="1311909" y="1708150"/>
                  </a:lnTo>
                </a:path>
                <a:path w="1311910" h="1823720">
                  <a:moveTo>
                    <a:pt x="1169669" y="1819910"/>
                  </a:moveTo>
                  <a:lnTo>
                    <a:pt x="1311909" y="1823720"/>
                  </a:lnTo>
                </a:path>
                <a:path w="1311910" h="1823720">
                  <a:moveTo>
                    <a:pt x="684529" y="737870"/>
                  </a:moveTo>
                  <a:lnTo>
                    <a:pt x="684529" y="911860"/>
                  </a:lnTo>
                  <a:lnTo>
                    <a:pt x="1028700" y="911860"/>
                  </a:lnTo>
                  <a:lnTo>
                    <a:pt x="1028700" y="796290"/>
                  </a:lnTo>
                  <a:lnTo>
                    <a:pt x="1083309" y="796290"/>
                  </a:lnTo>
                </a:path>
                <a:path w="1311910" h="1823720">
                  <a:moveTo>
                    <a:pt x="143509" y="224790"/>
                  </a:moveTo>
                  <a:lnTo>
                    <a:pt x="143509" y="397510"/>
                  </a:lnTo>
                  <a:lnTo>
                    <a:pt x="487679" y="397510"/>
                  </a:lnTo>
                  <a:lnTo>
                    <a:pt x="487679" y="281940"/>
                  </a:lnTo>
                  <a:lnTo>
                    <a:pt x="542289" y="281940"/>
                  </a:lnTo>
                </a:path>
                <a:path w="1311910" h="1823720">
                  <a:moveTo>
                    <a:pt x="85089" y="966470"/>
                  </a:moveTo>
                  <a:lnTo>
                    <a:pt x="88900" y="510540"/>
                  </a:lnTo>
                  <a:lnTo>
                    <a:pt x="0" y="510540"/>
                  </a:lnTo>
                  <a:lnTo>
                    <a:pt x="0" y="966470"/>
                  </a:lnTo>
                  <a:lnTo>
                    <a:pt x="88900" y="966470"/>
                  </a:lnTo>
                </a:path>
                <a:path w="1311910" h="1823720">
                  <a:moveTo>
                    <a:pt x="624839" y="452120"/>
                  </a:moveTo>
                  <a:lnTo>
                    <a:pt x="627379" y="0"/>
                  </a:lnTo>
                  <a:lnTo>
                    <a:pt x="538479" y="0"/>
                  </a:lnTo>
                  <a:lnTo>
                    <a:pt x="538479" y="455930"/>
                  </a:lnTo>
                  <a:lnTo>
                    <a:pt x="627379" y="455930"/>
                  </a:lnTo>
                </a:path>
                <a:path w="1311910" h="1823720">
                  <a:moveTo>
                    <a:pt x="624839" y="966470"/>
                  </a:moveTo>
                  <a:lnTo>
                    <a:pt x="627379" y="510540"/>
                  </a:lnTo>
                  <a:lnTo>
                    <a:pt x="538479" y="510540"/>
                  </a:lnTo>
                  <a:lnTo>
                    <a:pt x="538479" y="966470"/>
                  </a:lnTo>
                  <a:lnTo>
                    <a:pt x="627379" y="966470"/>
                  </a:lnTo>
                </a:path>
                <a:path w="1311910" h="1823720">
                  <a:moveTo>
                    <a:pt x="971550" y="853440"/>
                  </a:moveTo>
                  <a:lnTo>
                    <a:pt x="971550" y="626110"/>
                  </a:lnTo>
                  <a:lnTo>
                    <a:pt x="742950" y="626110"/>
                  </a:lnTo>
                  <a:lnTo>
                    <a:pt x="742950" y="853440"/>
                  </a:lnTo>
                  <a:lnTo>
                    <a:pt x="971550" y="853440"/>
                  </a:lnTo>
                  <a:close/>
                </a:path>
              </a:pathLst>
            </a:custGeom>
            <a:ln w="8890">
              <a:solidFill>
                <a:srgbClr val="000000"/>
              </a:solidFill>
            </a:ln>
          </p:spPr>
          <p:txBody>
            <a:bodyPr wrap="square" lIns="0" tIns="0" rIns="0" bIns="0" rtlCol="0"/>
            <a:lstStyle/>
            <a:p>
              <a:endParaRPr/>
            </a:p>
          </p:txBody>
        </p:sp>
      </p:grpSp>
      <p:sp>
        <p:nvSpPr>
          <p:cNvPr id="169" name="object 169"/>
          <p:cNvSpPr txBox="1"/>
          <p:nvPr/>
        </p:nvSpPr>
        <p:spPr>
          <a:xfrm>
            <a:off x="6419850" y="2772410"/>
            <a:ext cx="181610" cy="134652"/>
          </a:xfrm>
          <a:prstGeom prst="rect">
            <a:avLst/>
          </a:prstGeom>
        </p:spPr>
        <p:txBody>
          <a:bodyPr vert="horz" wrap="square" lIns="0" tIns="11430" rIns="0" bIns="0" rtlCol="0">
            <a:spAutoFit/>
          </a:bodyPr>
          <a:lstStyle/>
          <a:p>
            <a:pPr marL="12700">
              <a:spcBef>
                <a:spcPts val="90"/>
              </a:spcBef>
            </a:pPr>
            <a:r>
              <a:rPr sz="800" spc="-15" dirty="0">
                <a:latin typeface="Arial"/>
                <a:cs typeface="Arial"/>
              </a:rPr>
              <a:t>D</a:t>
            </a:r>
            <a:r>
              <a:rPr sz="800" spc="-10" dirty="0">
                <a:latin typeface="Arial"/>
                <a:cs typeface="Arial"/>
              </a:rPr>
              <a:t>M</a:t>
            </a:r>
            <a:endParaRPr sz="800">
              <a:latin typeface="Arial"/>
              <a:cs typeface="Arial"/>
            </a:endParaRPr>
          </a:p>
        </p:txBody>
      </p:sp>
      <p:sp>
        <p:nvSpPr>
          <p:cNvPr id="170" name="object 170"/>
          <p:cNvSpPr/>
          <p:nvPr/>
        </p:nvSpPr>
        <p:spPr>
          <a:xfrm>
            <a:off x="6419850" y="3143251"/>
            <a:ext cx="718820" cy="966469"/>
          </a:xfrm>
          <a:custGeom>
            <a:avLst/>
            <a:gdLst/>
            <a:ahLst/>
            <a:cxnLst/>
            <a:rect l="l" t="t" r="r" b="b"/>
            <a:pathLst>
              <a:path w="718820" h="966470">
                <a:moveTo>
                  <a:pt x="0" y="0"/>
                </a:moveTo>
                <a:lnTo>
                  <a:pt x="3810" y="185420"/>
                </a:lnTo>
                <a:lnTo>
                  <a:pt x="58420" y="228600"/>
                </a:lnTo>
                <a:lnTo>
                  <a:pt x="3810" y="270510"/>
                </a:lnTo>
                <a:lnTo>
                  <a:pt x="3810" y="453389"/>
                </a:lnTo>
                <a:lnTo>
                  <a:pt x="173989" y="316229"/>
                </a:lnTo>
                <a:lnTo>
                  <a:pt x="173989" y="139700"/>
                </a:lnTo>
                <a:lnTo>
                  <a:pt x="3810" y="3810"/>
                </a:lnTo>
              </a:path>
              <a:path w="718820" h="966470">
                <a:moveTo>
                  <a:pt x="402589" y="455929"/>
                </a:moveTo>
                <a:lnTo>
                  <a:pt x="405129" y="0"/>
                </a:lnTo>
                <a:lnTo>
                  <a:pt x="316229" y="0"/>
                </a:lnTo>
                <a:lnTo>
                  <a:pt x="316229" y="455929"/>
                </a:lnTo>
                <a:lnTo>
                  <a:pt x="405129" y="455929"/>
                </a:lnTo>
              </a:path>
              <a:path w="718820" h="966470">
                <a:moveTo>
                  <a:pt x="544829" y="514350"/>
                </a:moveTo>
                <a:lnTo>
                  <a:pt x="544829" y="699769"/>
                </a:lnTo>
                <a:lnTo>
                  <a:pt x="599439" y="741680"/>
                </a:lnTo>
                <a:lnTo>
                  <a:pt x="544829" y="784860"/>
                </a:lnTo>
                <a:lnTo>
                  <a:pt x="544829" y="966469"/>
                </a:lnTo>
                <a:lnTo>
                  <a:pt x="718820" y="830580"/>
                </a:lnTo>
                <a:lnTo>
                  <a:pt x="718820" y="654050"/>
                </a:lnTo>
                <a:lnTo>
                  <a:pt x="544829" y="514350"/>
                </a:lnTo>
                <a:close/>
              </a:path>
            </a:pathLst>
          </a:custGeom>
          <a:ln w="8890">
            <a:solidFill>
              <a:srgbClr val="000000"/>
            </a:solidFill>
          </a:ln>
        </p:spPr>
        <p:txBody>
          <a:bodyPr wrap="square" lIns="0" tIns="0" rIns="0" bIns="0" rtlCol="0"/>
          <a:lstStyle/>
          <a:p>
            <a:endParaRPr/>
          </a:p>
        </p:txBody>
      </p:sp>
      <p:sp>
        <p:nvSpPr>
          <p:cNvPr id="171" name="object 171"/>
          <p:cNvSpPr txBox="1"/>
          <p:nvPr/>
        </p:nvSpPr>
        <p:spPr>
          <a:xfrm>
            <a:off x="4391660" y="1861821"/>
            <a:ext cx="361950" cy="151323"/>
          </a:xfrm>
          <a:prstGeom prst="rect">
            <a:avLst/>
          </a:prstGeom>
        </p:spPr>
        <p:txBody>
          <a:bodyPr vert="horz" wrap="square" lIns="0" tIns="12700" rIns="0" bIns="0" rtlCol="0">
            <a:spAutoFit/>
          </a:bodyPr>
          <a:lstStyle/>
          <a:p>
            <a:pPr marL="12700">
              <a:spcBef>
                <a:spcPts val="100"/>
              </a:spcBef>
            </a:pPr>
            <a:r>
              <a:rPr sz="900" b="1" spc="5" dirty="0">
                <a:solidFill>
                  <a:srgbClr val="FB0027"/>
                </a:solidFill>
                <a:latin typeface="Comic Sans MS"/>
                <a:cs typeface="Comic Sans MS"/>
              </a:rPr>
              <a:t>I</a:t>
            </a:r>
            <a:r>
              <a:rPr sz="900" b="1" dirty="0">
                <a:solidFill>
                  <a:srgbClr val="FB0027"/>
                </a:solidFill>
                <a:latin typeface="Comic Sans MS"/>
                <a:cs typeface="Comic Sans MS"/>
              </a:rPr>
              <a:t>F</a:t>
            </a:r>
            <a:r>
              <a:rPr sz="900" b="1" spc="-15" dirty="0">
                <a:solidFill>
                  <a:srgbClr val="FB0027"/>
                </a:solidFill>
                <a:latin typeface="Comic Sans MS"/>
                <a:cs typeface="Comic Sans MS"/>
              </a:rPr>
              <a:t>/</a:t>
            </a:r>
            <a:r>
              <a:rPr sz="900" b="1" spc="5" dirty="0">
                <a:solidFill>
                  <a:srgbClr val="FB0027"/>
                </a:solidFill>
                <a:latin typeface="Comic Sans MS"/>
                <a:cs typeface="Comic Sans MS"/>
              </a:rPr>
              <a:t>I</a:t>
            </a:r>
            <a:r>
              <a:rPr sz="900" b="1" dirty="0">
                <a:solidFill>
                  <a:srgbClr val="FB0027"/>
                </a:solidFill>
                <a:latin typeface="Comic Sans MS"/>
                <a:cs typeface="Comic Sans MS"/>
              </a:rPr>
              <a:t>D</a:t>
            </a:r>
            <a:endParaRPr sz="900">
              <a:latin typeface="Comic Sans MS"/>
              <a:cs typeface="Comic Sans MS"/>
            </a:endParaRPr>
          </a:p>
        </p:txBody>
      </p:sp>
      <p:sp>
        <p:nvSpPr>
          <p:cNvPr id="172" name="object 172"/>
          <p:cNvSpPr txBox="1"/>
          <p:nvPr/>
        </p:nvSpPr>
        <p:spPr>
          <a:xfrm>
            <a:off x="4947920" y="1863091"/>
            <a:ext cx="382270" cy="151323"/>
          </a:xfrm>
          <a:prstGeom prst="rect">
            <a:avLst/>
          </a:prstGeom>
        </p:spPr>
        <p:txBody>
          <a:bodyPr vert="horz" wrap="square" lIns="0" tIns="12700" rIns="0" bIns="0" rtlCol="0">
            <a:spAutoFit/>
          </a:bodyPr>
          <a:lstStyle/>
          <a:p>
            <a:pPr marL="12700">
              <a:spcBef>
                <a:spcPts val="100"/>
              </a:spcBef>
            </a:pPr>
            <a:r>
              <a:rPr sz="900" b="1" spc="-5" dirty="0">
                <a:solidFill>
                  <a:srgbClr val="FB0027"/>
                </a:solidFill>
                <a:latin typeface="Comic Sans MS"/>
                <a:cs typeface="Comic Sans MS"/>
              </a:rPr>
              <a:t>ID/E</a:t>
            </a:r>
            <a:r>
              <a:rPr sz="900" b="1" dirty="0">
                <a:solidFill>
                  <a:srgbClr val="FB0027"/>
                </a:solidFill>
                <a:latin typeface="Comic Sans MS"/>
                <a:cs typeface="Comic Sans MS"/>
              </a:rPr>
              <a:t>X</a:t>
            </a:r>
            <a:endParaRPr sz="900">
              <a:latin typeface="Comic Sans MS"/>
              <a:cs typeface="Comic Sans MS"/>
            </a:endParaRPr>
          </a:p>
        </p:txBody>
      </p:sp>
      <p:sp>
        <p:nvSpPr>
          <p:cNvPr id="173" name="object 173"/>
          <p:cNvSpPr txBox="1"/>
          <p:nvPr/>
        </p:nvSpPr>
        <p:spPr>
          <a:xfrm>
            <a:off x="5429250" y="1863091"/>
            <a:ext cx="1126490" cy="151323"/>
          </a:xfrm>
          <a:prstGeom prst="rect">
            <a:avLst/>
          </a:prstGeom>
        </p:spPr>
        <p:txBody>
          <a:bodyPr vert="horz" wrap="square" lIns="0" tIns="12700" rIns="0" bIns="0" rtlCol="0">
            <a:spAutoFit/>
          </a:bodyPr>
          <a:lstStyle/>
          <a:p>
            <a:pPr marL="12700">
              <a:spcBef>
                <a:spcPts val="100"/>
              </a:spcBef>
            </a:pPr>
            <a:r>
              <a:rPr sz="900" b="1" spc="-5" dirty="0">
                <a:solidFill>
                  <a:srgbClr val="FB0027"/>
                </a:solidFill>
                <a:latin typeface="Comic Sans MS"/>
                <a:cs typeface="Comic Sans MS"/>
              </a:rPr>
              <a:t>EX/MEM</a:t>
            </a:r>
            <a:r>
              <a:rPr sz="900" b="1" spc="275" dirty="0">
                <a:solidFill>
                  <a:srgbClr val="FB0027"/>
                </a:solidFill>
                <a:latin typeface="Comic Sans MS"/>
                <a:cs typeface="Comic Sans MS"/>
              </a:rPr>
              <a:t> </a:t>
            </a:r>
            <a:r>
              <a:rPr sz="900" b="1" spc="-5" dirty="0">
                <a:solidFill>
                  <a:srgbClr val="FB0027"/>
                </a:solidFill>
                <a:latin typeface="Comic Sans MS"/>
                <a:cs typeface="Comic Sans MS"/>
              </a:rPr>
              <a:t>MEM/WB</a:t>
            </a:r>
            <a:endParaRPr sz="900">
              <a:latin typeface="Comic Sans MS"/>
              <a:cs typeface="Comic Sans MS"/>
            </a:endParaRPr>
          </a:p>
        </p:txBody>
      </p:sp>
      <p:sp>
        <p:nvSpPr>
          <p:cNvPr id="174" name="object 174"/>
          <p:cNvSpPr txBox="1"/>
          <p:nvPr/>
        </p:nvSpPr>
        <p:spPr>
          <a:xfrm>
            <a:off x="3277870" y="4866639"/>
            <a:ext cx="5161280" cy="1254760"/>
          </a:xfrm>
          <a:prstGeom prst="rect">
            <a:avLst/>
          </a:prstGeom>
        </p:spPr>
        <p:txBody>
          <a:bodyPr vert="horz" wrap="square" lIns="0" tIns="12700" rIns="0" bIns="0" rtlCol="0">
            <a:spAutoFit/>
          </a:bodyPr>
          <a:lstStyle/>
          <a:p>
            <a:pPr marL="12700" marR="10160">
              <a:lnSpc>
                <a:spcPct val="116199"/>
              </a:lnSpc>
              <a:spcBef>
                <a:spcPts val="100"/>
              </a:spcBef>
            </a:pPr>
            <a:r>
              <a:rPr b="1" spc="-5" dirty="0">
                <a:latin typeface="Comic Sans MS"/>
                <a:cs typeface="Comic Sans MS"/>
              </a:rPr>
              <a:t>1a: </a:t>
            </a:r>
            <a:r>
              <a:rPr b="1" spc="-5" dirty="0">
                <a:solidFill>
                  <a:srgbClr val="FB0027"/>
                </a:solidFill>
                <a:latin typeface="Comic Sans MS"/>
                <a:cs typeface="Comic Sans MS"/>
              </a:rPr>
              <a:t>EX/MEM.RegisterRd </a:t>
            </a:r>
            <a:r>
              <a:rPr b="1" dirty="0">
                <a:solidFill>
                  <a:srgbClr val="FB0027"/>
                </a:solidFill>
                <a:latin typeface="Comic Sans MS"/>
                <a:cs typeface="Comic Sans MS"/>
              </a:rPr>
              <a:t>= </a:t>
            </a:r>
            <a:r>
              <a:rPr b="1" spc="-5" dirty="0">
                <a:solidFill>
                  <a:srgbClr val="FB0027"/>
                </a:solidFill>
                <a:latin typeface="Comic Sans MS"/>
                <a:cs typeface="Comic Sans MS"/>
              </a:rPr>
              <a:t>ID/EX.RegisterRs  </a:t>
            </a:r>
            <a:r>
              <a:rPr b="1" spc="-5" dirty="0">
                <a:latin typeface="Comic Sans MS"/>
                <a:cs typeface="Comic Sans MS"/>
              </a:rPr>
              <a:t>1b: </a:t>
            </a:r>
            <a:r>
              <a:rPr b="1" spc="-5" dirty="0">
                <a:solidFill>
                  <a:srgbClr val="FB0027"/>
                </a:solidFill>
                <a:latin typeface="Comic Sans MS"/>
                <a:cs typeface="Comic Sans MS"/>
              </a:rPr>
              <a:t>EX/MEM.RegisterRd </a:t>
            </a:r>
            <a:r>
              <a:rPr b="1" dirty="0">
                <a:solidFill>
                  <a:srgbClr val="FB0027"/>
                </a:solidFill>
                <a:latin typeface="Comic Sans MS"/>
                <a:cs typeface="Comic Sans MS"/>
              </a:rPr>
              <a:t>=</a:t>
            </a:r>
            <a:r>
              <a:rPr b="1" spc="-40" dirty="0">
                <a:solidFill>
                  <a:srgbClr val="FB0027"/>
                </a:solidFill>
                <a:latin typeface="Comic Sans MS"/>
                <a:cs typeface="Comic Sans MS"/>
              </a:rPr>
              <a:t> </a:t>
            </a:r>
            <a:r>
              <a:rPr b="1" dirty="0">
                <a:solidFill>
                  <a:srgbClr val="FB0027"/>
                </a:solidFill>
                <a:latin typeface="Comic Sans MS"/>
                <a:cs typeface="Comic Sans MS"/>
              </a:rPr>
              <a:t>ID/EX.RegisterRt</a:t>
            </a:r>
            <a:endParaRPr>
              <a:latin typeface="Comic Sans MS"/>
              <a:cs typeface="Comic Sans MS"/>
            </a:endParaRPr>
          </a:p>
          <a:p>
            <a:pPr marL="12700" marR="5080">
              <a:spcBef>
                <a:spcPts val="340"/>
              </a:spcBef>
            </a:pPr>
            <a:r>
              <a:rPr b="1" spc="-5" dirty="0">
                <a:latin typeface="Comic Sans MS"/>
                <a:cs typeface="Comic Sans MS"/>
              </a:rPr>
              <a:t>2a: </a:t>
            </a:r>
            <a:r>
              <a:rPr b="1" spc="-5" dirty="0">
                <a:solidFill>
                  <a:srgbClr val="FB0027"/>
                </a:solidFill>
                <a:latin typeface="Comic Sans MS"/>
                <a:cs typeface="Comic Sans MS"/>
              </a:rPr>
              <a:t>MEM/WB.RegisterRd </a:t>
            </a:r>
            <a:r>
              <a:rPr b="1" dirty="0">
                <a:solidFill>
                  <a:srgbClr val="FB0027"/>
                </a:solidFill>
                <a:latin typeface="Comic Sans MS"/>
                <a:cs typeface="Comic Sans MS"/>
              </a:rPr>
              <a:t>= </a:t>
            </a:r>
            <a:r>
              <a:rPr b="1" spc="-5" dirty="0">
                <a:solidFill>
                  <a:srgbClr val="FB0027"/>
                </a:solidFill>
                <a:latin typeface="Comic Sans MS"/>
                <a:cs typeface="Comic Sans MS"/>
              </a:rPr>
              <a:t>ID/EX.RegisterRs  </a:t>
            </a:r>
            <a:r>
              <a:rPr b="1" spc="-5" dirty="0">
                <a:latin typeface="Comic Sans MS"/>
                <a:cs typeface="Comic Sans MS"/>
              </a:rPr>
              <a:t>2b: </a:t>
            </a:r>
            <a:r>
              <a:rPr b="1" spc="-5" dirty="0">
                <a:solidFill>
                  <a:srgbClr val="FB0027"/>
                </a:solidFill>
                <a:latin typeface="Comic Sans MS"/>
                <a:cs typeface="Comic Sans MS"/>
              </a:rPr>
              <a:t>MEM/WB.RegisterRd </a:t>
            </a:r>
            <a:r>
              <a:rPr b="1" dirty="0">
                <a:solidFill>
                  <a:srgbClr val="FB0027"/>
                </a:solidFill>
                <a:latin typeface="Comic Sans MS"/>
                <a:cs typeface="Comic Sans MS"/>
              </a:rPr>
              <a:t>=</a:t>
            </a:r>
            <a:r>
              <a:rPr b="1" spc="-25" dirty="0">
                <a:solidFill>
                  <a:srgbClr val="FB0027"/>
                </a:solidFill>
                <a:latin typeface="Comic Sans MS"/>
                <a:cs typeface="Comic Sans MS"/>
              </a:rPr>
              <a:t> </a:t>
            </a:r>
            <a:r>
              <a:rPr b="1" spc="-5" dirty="0">
                <a:solidFill>
                  <a:srgbClr val="FB0027"/>
                </a:solidFill>
                <a:latin typeface="Comic Sans MS"/>
                <a:cs typeface="Comic Sans MS"/>
              </a:rPr>
              <a:t>ID/EX.RegisterRt</a:t>
            </a:r>
            <a:endParaRPr>
              <a:latin typeface="Comic Sans MS"/>
              <a:cs typeface="Comic Sans MS"/>
            </a:endParaRPr>
          </a:p>
        </p:txBody>
      </p:sp>
      <p:sp>
        <p:nvSpPr>
          <p:cNvPr id="175" name="object 175"/>
          <p:cNvSpPr txBox="1"/>
          <p:nvPr/>
        </p:nvSpPr>
        <p:spPr>
          <a:xfrm>
            <a:off x="1606550" y="947420"/>
            <a:ext cx="1771014" cy="269240"/>
          </a:xfrm>
          <a:prstGeom prst="rect">
            <a:avLst/>
          </a:prstGeom>
        </p:spPr>
        <p:txBody>
          <a:bodyPr vert="horz" wrap="square" lIns="0" tIns="12700" rIns="0" bIns="0" rtlCol="0">
            <a:spAutoFit/>
          </a:bodyPr>
          <a:lstStyle/>
          <a:p>
            <a:pPr marL="12700">
              <a:spcBef>
                <a:spcPts val="100"/>
              </a:spcBef>
            </a:pPr>
            <a:r>
              <a:rPr sz="1600" b="1" spc="-5" dirty="0">
                <a:solidFill>
                  <a:srgbClr val="FB0027"/>
                </a:solidFill>
                <a:latin typeface="Comic Sans MS"/>
                <a:cs typeface="Comic Sans MS"/>
              </a:rPr>
              <a:t>Read after</a:t>
            </a:r>
            <a:r>
              <a:rPr sz="1600" b="1" spc="-90" dirty="0">
                <a:solidFill>
                  <a:srgbClr val="FB0027"/>
                </a:solidFill>
                <a:latin typeface="Comic Sans MS"/>
                <a:cs typeface="Comic Sans MS"/>
              </a:rPr>
              <a:t> </a:t>
            </a:r>
            <a:r>
              <a:rPr sz="1600" b="1" spc="-5" dirty="0">
                <a:solidFill>
                  <a:srgbClr val="FB0027"/>
                </a:solidFill>
                <a:latin typeface="Comic Sans MS"/>
                <a:cs typeface="Comic Sans MS"/>
              </a:rPr>
              <a:t>Write</a:t>
            </a:r>
            <a:endParaRPr sz="1600" dirty="0">
              <a:latin typeface="Comic Sans MS"/>
              <a:cs typeface="Comic Sans MS"/>
            </a:endParaRPr>
          </a:p>
        </p:txBody>
      </p:sp>
      <p:sp>
        <p:nvSpPr>
          <p:cNvPr id="176" name="object 176"/>
          <p:cNvSpPr/>
          <p:nvPr/>
        </p:nvSpPr>
        <p:spPr>
          <a:xfrm>
            <a:off x="8610600" y="4953000"/>
            <a:ext cx="76200" cy="457200"/>
          </a:xfrm>
          <a:custGeom>
            <a:avLst/>
            <a:gdLst/>
            <a:ahLst/>
            <a:cxnLst/>
            <a:rect l="l" t="t" r="r" b="b"/>
            <a:pathLst>
              <a:path w="76200" h="457200">
                <a:moveTo>
                  <a:pt x="0" y="0"/>
                </a:moveTo>
                <a:lnTo>
                  <a:pt x="13989" y="3274"/>
                </a:lnTo>
                <a:lnTo>
                  <a:pt x="26193" y="11906"/>
                </a:lnTo>
                <a:lnTo>
                  <a:pt x="34825" y="24110"/>
                </a:lnTo>
                <a:lnTo>
                  <a:pt x="38100" y="38100"/>
                </a:lnTo>
                <a:lnTo>
                  <a:pt x="38100" y="190500"/>
                </a:lnTo>
                <a:lnTo>
                  <a:pt x="41374" y="204489"/>
                </a:lnTo>
                <a:lnTo>
                  <a:pt x="50006" y="216693"/>
                </a:lnTo>
                <a:lnTo>
                  <a:pt x="62210" y="225325"/>
                </a:lnTo>
                <a:lnTo>
                  <a:pt x="76200" y="228600"/>
                </a:lnTo>
                <a:lnTo>
                  <a:pt x="62210" y="231874"/>
                </a:lnTo>
                <a:lnTo>
                  <a:pt x="50006" y="240506"/>
                </a:lnTo>
                <a:lnTo>
                  <a:pt x="41374" y="252710"/>
                </a:lnTo>
                <a:lnTo>
                  <a:pt x="38100" y="266700"/>
                </a:lnTo>
                <a:lnTo>
                  <a:pt x="38100" y="419100"/>
                </a:lnTo>
                <a:lnTo>
                  <a:pt x="34825" y="433089"/>
                </a:lnTo>
                <a:lnTo>
                  <a:pt x="26193" y="445293"/>
                </a:lnTo>
                <a:lnTo>
                  <a:pt x="13989" y="453925"/>
                </a:lnTo>
                <a:lnTo>
                  <a:pt x="0" y="457200"/>
                </a:lnTo>
              </a:path>
              <a:path w="76200" h="457200">
                <a:moveTo>
                  <a:pt x="0" y="0"/>
                </a:moveTo>
                <a:lnTo>
                  <a:pt x="0" y="0"/>
                </a:lnTo>
              </a:path>
              <a:path w="76200" h="457200">
                <a:moveTo>
                  <a:pt x="76200" y="457200"/>
                </a:moveTo>
                <a:lnTo>
                  <a:pt x="76200" y="457200"/>
                </a:lnTo>
              </a:path>
            </a:pathLst>
          </a:custGeom>
          <a:ln w="28393">
            <a:solidFill>
              <a:srgbClr val="000000"/>
            </a:solidFill>
          </a:ln>
        </p:spPr>
        <p:txBody>
          <a:bodyPr wrap="square" lIns="0" tIns="0" rIns="0" bIns="0" rtlCol="0"/>
          <a:lstStyle/>
          <a:p>
            <a:endParaRPr/>
          </a:p>
        </p:txBody>
      </p:sp>
      <p:sp>
        <p:nvSpPr>
          <p:cNvPr id="177" name="object 177"/>
          <p:cNvSpPr txBox="1"/>
          <p:nvPr/>
        </p:nvSpPr>
        <p:spPr>
          <a:xfrm>
            <a:off x="8840470" y="5062220"/>
            <a:ext cx="1423035" cy="758190"/>
          </a:xfrm>
          <a:prstGeom prst="rect">
            <a:avLst/>
          </a:prstGeom>
        </p:spPr>
        <p:txBody>
          <a:bodyPr vert="horz" wrap="square" lIns="0" tIns="12700" rIns="0" bIns="0" rtlCol="0">
            <a:spAutoFit/>
          </a:bodyPr>
          <a:lstStyle/>
          <a:p>
            <a:pPr marL="12700">
              <a:spcBef>
                <a:spcPts val="100"/>
              </a:spcBef>
            </a:pPr>
            <a:r>
              <a:rPr b="1" dirty="0">
                <a:solidFill>
                  <a:srgbClr val="3333CC"/>
                </a:solidFill>
                <a:latin typeface="Comic Sans MS"/>
                <a:cs typeface="Comic Sans MS"/>
              </a:rPr>
              <a:t>EX</a:t>
            </a:r>
            <a:r>
              <a:rPr b="1" spc="-25" dirty="0">
                <a:solidFill>
                  <a:srgbClr val="3333CC"/>
                </a:solidFill>
                <a:latin typeface="Comic Sans MS"/>
                <a:cs typeface="Comic Sans MS"/>
              </a:rPr>
              <a:t> </a:t>
            </a:r>
            <a:r>
              <a:rPr b="1" spc="-5" dirty="0">
                <a:solidFill>
                  <a:srgbClr val="3333CC"/>
                </a:solidFill>
                <a:latin typeface="Comic Sans MS"/>
                <a:cs typeface="Comic Sans MS"/>
              </a:rPr>
              <a:t>hazard</a:t>
            </a:r>
            <a:endParaRPr>
              <a:latin typeface="Comic Sans MS"/>
              <a:cs typeface="Comic Sans MS"/>
            </a:endParaRPr>
          </a:p>
          <a:p>
            <a:pPr marL="13970">
              <a:spcBef>
                <a:spcPts val="1450"/>
              </a:spcBef>
            </a:pPr>
            <a:r>
              <a:rPr b="1" spc="-5" dirty="0">
                <a:solidFill>
                  <a:srgbClr val="3333CC"/>
                </a:solidFill>
                <a:latin typeface="Comic Sans MS"/>
                <a:cs typeface="Comic Sans MS"/>
              </a:rPr>
              <a:t>MEM</a:t>
            </a:r>
            <a:r>
              <a:rPr b="1" spc="-90" dirty="0">
                <a:solidFill>
                  <a:srgbClr val="3333CC"/>
                </a:solidFill>
                <a:latin typeface="Comic Sans MS"/>
                <a:cs typeface="Comic Sans MS"/>
              </a:rPr>
              <a:t> </a:t>
            </a:r>
            <a:r>
              <a:rPr b="1" spc="-5" dirty="0">
                <a:solidFill>
                  <a:srgbClr val="3333CC"/>
                </a:solidFill>
                <a:latin typeface="Comic Sans MS"/>
                <a:cs typeface="Comic Sans MS"/>
              </a:rPr>
              <a:t>hazard</a:t>
            </a:r>
            <a:endParaRPr>
              <a:latin typeface="Comic Sans MS"/>
              <a:cs typeface="Comic Sans MS"/>
            </a:endParaRPr>
          </a:p>
        </p:txBody>
      </p:sp>
      <p:sp>
        <p:nvSpPr>
          <p:cNvPr id="178" name="object 178"/>
          <p:cNvSpPr/>
          <p:nvPr/>
        </p:nvSpPr>
        <p:spPr>
          <a:xfrm>
            <a:off x="8610600" y="5486400"/>
            <a:ext cx="76200" cy="457200"/>
          </a:xfrm>
          <a:custGeom>
            <a:avLst/>
            <a:gdLst/>
            <a:ahLst/>
            <a:cxnLst/>
            <a:rect l="l" t="t" r="r" b="b"/>
            <a:pathLst>
              <a:path w="76200" h="457200">
                <a:moveTo>
                  <a:pt x="0" y="0"/>
                </a:moveTo>
                <a:lnTo>
                  <a:pt x="13989" y="3274"/>
                </a:lnTo>
                <a:lnTo>
                  <a:pt x="26193" y="11906"/>
                </a:lnTo>
                <a:lnTo>
                  <a:pt x="34825" y="24110"/>
                </a:lnTo>
                <a:lnTo>
                  <a:pt x="38100" y="38100"/>
                </a:lnTo>
                <a:lnTo>
                  <a:pt x="38100" y="190500"/>
                </a:lnTo>
                <a:lnTo>
                  <a:pt x="41374" y="204489"/>
                </a:lnTo>
                <a:lnTo>
                  <a:pt x="50006" y="216693"/>
                </a:lnTo>
                <a:lnTo>
                  <a:pt x="62210" y="225325"/>
                </a:lnTo>
                <a:lnTo>
                  <a:pt x="76200" y="228600"/>
                </a:lnTo>
                <a:lnTo>
                  <a:pt x="62210" y="231874"/>
                </a:lnTo>
                <a:lnTo>
                  <a:pt x="50006" y="240506"/>
                </a:lnTo>
                <a:lnTo>
                  <a:pt x="41374" y="252710"/>
                </a:lnTo>
                <a:lnTo>
                  <a:pt x="38100" y="266700"/>
                </a:lnTo>
                <a:lnTo>
                  <a:pt x="38100" y="419100"/>
                </a:lnTo>
                <a:lnTo>
                  <a:pt x="34825" y="433089"/>
                </a:lnTo>
                <a:lnTo>
                  <a:pt x="26193" y="445293"/>
                </a:lnTo>
                <a:lnTo>
                  <a:pt x="13989" y="453925"/>
                </a:lnTo>
                <a:lnTo>
                  <a:pt x="0" y="457200"/>
                </a:lnTo>
              </a:path>
              <a:path w="76200" h="457200">
                <a:moveTo>
                  <a:pt x="0" y="0"/>
                </a:moveTo>
                <a:lnTo>
                  <a:pt x="0" y="0"/>
                </a:lnTo>
              </a:path>
              <a:path w="76200" h="457200">
                <a:moveTo>
                  <a:pt x="76200" y="457200"/>
                </a:moveTo>
                <a:lnTo>
                  <a:pt x="76200" y="457200"/>
                </a:lnTo>
              </a:path>
            </a:pathLst>
          </a:custGeom>
          <a:ln w="28393">
            <a:solidFill>
              <a:srgbClr val="000000"/>
            </a:solidFill>
          </a:ln>
        </p:spPr>
        <p:txBody>
          <a:bodyPr wrap="square" lIns="0" tIns="0" rIns="0" bIns="0" rtlCol="0"/>
          <a:lstStyle/>
          <a:p>
            <a:endParaRPr/>
          </a:p>
        </p:txBody>
      </p:sp>
    </p:spTree>
    <p:extLst>
      <p:ext uri="{BB962C8B-B14F-4D97-AF65-F5344CB8AC3E}">
        <p14:creationId xmlns:p14="http://schemas.microsoft.com/office/powerpoint/2010/main" val="18061133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62615" y="203674"/>
            <a:ext cx="5350681"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Data</a:t>
            </a:r>
            <a:r>
              <a:rPr b="1" spc="-65" dirty="0"/>
              <a:t> </a:t>
            </a:r>
            <a:r>
              <a:rPr b="1" spc="-10" dirty="0"/>
              <a:t>Hazards</a:t>
            </a:r>
          </a:p>
        </p:txBody>
      </p:sp>
      <p:sp>
        <p:nvSpPr>
          <p:cNvPr id="3" name="object 3"/>
          <p:cNvSpPr txBox="1"/>
          <p:nvPr/>
        </p:nvSpPr>
        <p:spPr>
          <a:xfrm>
            <a:off x="2592070" y="1442720"/>
            <a:ext cx="5549265" cy="1823576"/>
          </a:xfrm>
          <a:prstGeom prst="rect">
            <a:avLst/>
          </a:prstGeom>
        </p:spPr>
        <p:txBody>
          <a:bodyPr vert="horz" wrap="square" lIns="0" tIns="88900" rIns="0" bIns="0" rtlCol="0">
            <a:spAutoFit/>
          </a:bodyPr>
          <a:lstStyle/>
          <a:p>
            <a:pPr marL="298450" indent="-285750">
              <a:spcBef>
                <a:spcPts val="700"/>
              </a:spcBef>
              <a:buFont typeface="Arial"/>
              <a:buChar char="•"/>
              <a:tabLst>
                <a:tab pos="297815" algn="l"/>
                <a:tab pos="298450" algn="l"/>
              </a:tabLst>
            </a:pPr>
            <a:r>
              <a:rPr sz="2400" b="1" spc="-5" dirty="0">
                <a:latin typeface="Arial"/>
                <a:cs typeface="Arial"/>
              </a:rPr>
              <a:t>Solutions for Data</a:t>
            </a:r>
            <a:r>
              <a:rPr sz="2400" b="1" dirty="0">
                <a:latin typeface="Arial"/>
                <a:cs typeface="Arial"/>
              </a:rPr>
              <a:t> </a:t>
            </a:r>
            <a:r>
              <a:rPr sz="2400" b="1" spc="-5" dirty="0">
                <a:latin typeface="Arial"/>
                <a:cs typeface="Arial"/>
              </a:rPr>
              <a:t>Hazards</a:t>
            </a:r>
            <a:endParaRPr sz="2400">
              <a:latin typeface="Arial"/>
              <a:cs typeface="Arial"/>
            </a:endParaRPr>
          </a:p>
          <a:p>
            <a:pPr marL="698500" lvl="1" indent="-228600">
              <a:spcBef>
                <a:spcPts val="450"/>
              </a:spcBef>
              <a:buClr>
                <a:srgbClr val="000000"/>
              </a:buClr>
              <a:buFont typeface="Arial"/>
              <a:buChar char="–"/>
              <a:tabLst>
                <a:tab pos="698500" algn="l"/>
              </a:tabLst>
            </a:pPr>
            <a:r>
              <a:rPr b="1" spc="-5" dirty="0">
                <a:solidFill>
                  <a:srgbClr val="CC0000"/>
                </a:solidFill>
                <a:latin typeface="Arial"/>
                <a:cs typeface="Arial"/>
              </a:rPr>
              <a:t>Stalling</a:t>
            </a:r>
            <a:endParaRPr>
              <a:latin typeface="Arial"/>
              <a:cs typeface="Arial"/>
            </a:endParaRPr>
          </a:p>
          <a:p>
            <a:pPr marL="698500" lvl="1" indent="-228600">
              <a:spcBef>
                <a:spcPts val="459"/>
              </a:spcBef>
              <a:buClr>
                <a:srgbClr val="000000"/>
              </a:buClr>
              <a:buFont typeface="Arial"/>
              <a:buChar char="–"/>
              <a:tabLst>
                <a:tab pos="698500" algn="l"/>
              </a:tabLst>
            </a:pPr>
            <a:r>
              <a:rPr b="1" dirty="0">
                <a:solidFill>
                  <a:srgbClr val="CC0000"/>
                </a:solidFill>
                <a:latin typeface="Arial"/>
                <a:cs typeface="Arial"/>
              </a:rPr>
              <a:t>Forwarding:</a:t>
            </a:r>
            <a:endParaRPr>
              <a:latin typeface="Arial"/>
              <a:cs typeface="Arial"/>
            </a:endParaRPr>
          </a:p>
          <a:p>
            <a:pPr marL="927100">
              <a:spcBef>
                <a:spcPts val="459"/>
              </a:spcBef>
            </a:pPr>
            <a:r>
              <a:rPr sz="2700" baseline="3086" dirty="0">
                <a:latin typeface="Arial"/>
                <a:cs typeface="Arial"/>
              </a:rPr>
              <a:t>» </a:t>
            </a:r>
            <a:r>
              <a:rPr b="1" spc="-5" dirty="0">
                <a:latin typeface="Arial"/>
                <a:cs typeface="Arial"/>
              </a:rPr>
              <a:t>connect new </a:t>
            </a:r>
            <a:r>
              <a:rPr b="1" spc="-10" dirty="0">
                <a:latin typeface="Arial"/>
                <a:cs typeface="Arial"/>
              </a:rPr>
              <a:t>value </a:t>
            </a:r>
            <a:r>
              <a:rPr b="1" spc="-5" dirty="0">
                <a:latin typeface="Arial"/>
                <a:cs typeface="Arial"/>
              </a:rPr>
              <a:t>directly </a:t>
            </a:r>
            <a:r>
              <a:rPr b="1" dirty="0">
                <a:latin typeface="Arial"/>
                <a:cs typeface="Arial"/>
              </a:rPr>
              <a:t>to </a:t>
            </a:r>
            <a:r>
              <a:rPr b="1" spc="-5" dirty="0">
                <a:latin typeface="Arial"/>
                <a:cs typeface="Arial"/>
              </a:rPr>
              <a:t>next</a:t>
            </a:r>
            <a:r>
              <a:rPr b="1" spc="-220" dirty="0">
                <a:latin typeface="Arial"/>
                <a:cs typeface="Arial"/>
              </a:rPr>
              <a:t> </a:t>
            </a:r>
            <a:r>
              <a:rPr b="1" spc="-5" dirty="0">
                <a:latin typeface="Arial"/>
                <a:cs typeface="Arial"/>
              </a:rPr>
              <a:t>stage</a:t>
            </a:r>
            <a:endParaRPr>
              <a:latin typeface="Arial"/>
              <a:cs typeface="Arial"/>
            </a:endParaRPr>
          </a:p>
          <a:p>
            <a:pPr marL="698500" lvl="1" indent="-228600">
              <a:spcBef>
                <a:spcPts val="450"/>
              </a:spcBef>
              <a:buClr>
                <a:srgbClr val="000000"/>
              </a:buClr>
              <a:buFont typeface="Arial"/>
              <a:buChar char="–"/>
              <a:tabLst>
                <a:tab pos="698500" algn="l"/>
              </a:tabLst>
            </a:pPr>
            <a:r>
              <a:rPr b="1" spc="-5" dirty="0">
                <a:solidFill>
                  <a:srgbClr val="CC0000"/>
                </a:solidFill>
                <a:latin typeface="Arial"/>
                <a:cs typeface="Arial"/>
              </a:rPr>
              <a:t>Reordering</a:t>
            </a:r>
            <a:endParaRPr>
              <a:latin typeface="Arial"/>
              <a:cs typeface="Arial"/>
            </a:endParaRPr>
          </a:p>
        </p:txBody>
      </p:sp>
    </p:spTree>
    <p:extLst>
      <p:ext uri="{BB962C8B-B14F-4D97-AF65-F5344CB8AC3E}">
        <p14:creationId xmlns:p14="http://schemas.microsoft.com/office/powerpoint/2010/main" val="310746766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8371" y="203674"/>
            <a:ext cx="6044858" cy="689932"/>
          </a:xfrm>
          <a:prstGeom prst="rect">
            <a:avLst/>
          </a:prstGeom>
        </p:spPr>
        <p:txBody>
          <a:bodyPr vert="horz" wrap="square" lIns="0" tIns="12700" rIns="0" bIns="0" rtlCol="0" anchor="ctr">
            <a:spAutoFit/>
          </a:bodyPr>
          <a:lstStyle/>
          <a:p>
            <a:pPr marL="12700">
              <a:lnSpc>
                <a:spcPct val="100000"/>
              </a:lnSpc>
              <a:spcBef>
                <a:spcPts val="100"/>
              </a:spcBef>
            </a:pPr>
            <a:r>
              <a:rPr b="1" dirty="0"/>
              <a:t>Data </a:t>
            </a:r>
            <a:r>
              <a:rPr b="1" spc="-5" dirty="0"/>
              <a:t>Hazard </a:t>
            </a:r>
            <a:r>
              <a:rPr b="1" dirty="0"/>
              <a:t>-</a:t>
            </a:r>
            <a:r>
              <a:rPr b="1" spc="-105" dirty="0"/>
              <a:t> </a:t>
            </a:r>
            <a:r>
              <a:rPr b="1" spc="-5" dirty="0"/>
              <a:t>Stalling</a:t>
            </a:r>
          </a:p>
        </p:txBody>
      </p:sp>
      <p:grpSp>
        <p:nvGrpSpPr>
          <p:cNvPr id="3" name="object 3"/>
          <p:cNvGrpSpPr/>
          <p:nvPr/>
        </p:nvGrpSpPr>
        <p:grpSpPr>
          <a:xfrm>
            <a:off x="3020060" y="1991360"/>
            <a:ext cx="6924040" cy="3279140"/>
            <a:chOff x="1496060" y="1991360"/>
            <a:chExt cx="6924040" cy="3279140"/>
          </a:xfrm>
        </p:grpSpPr>
        <p:sp>
          <p:nvSpPr>
            <p:cNvPr id="4" name="object 4"/>
            <p:cNvSpPr/>
            <p:nvPr/>
          </p:nvSpPr>
          <p:spPr>
            <a:xfrm>
              <a:off x="5372100" y="2324099"/>
              <a:ext cx="3048000" cy="2946400"/>
            </a:xfrm>
            <a:custGeom>
              <a:avLst/>
              <a:gdLst/>
              <a:ahLst/>
              <a:cxnLst/>
              <a:rect l="l" t="t" r="r" b="b"/>
              <a:pathLst>
                <a:path w="3048000" h="2946400">
                  <a:moveTo>
                    <a:pt x="304800" y="0"/>
                  </a:moveTo>
                  <a:lnTo>
                    <a:pt x="0" y="0"/>
                  </a:lnTo>
                  <a:lnTo>
                    <a:pt x="0" y="596900"/>
                  </a:lnTo>
                  <a:lnTo>
                    <a:pt x="304800" y="596900"/>
                  </a:lnTo>
                  <a:lnTo>
                    <a:pt x="304800" y="0"/>
                  </a:lnTo>
                  <a:close/>
                </a:path>
                <a:path w="3048000" h="2946400">
                  <a:moveTo>
                    <a:pt x="3048000" y="2349500"/>
                  </a:moveTo>
                  <a:lnTo>
                    <a:pt x="2743200" y="2349500"/>
                  </a:lnTo>
                  <a:lnTo>
                    <a:pt x="2743200" y="2946400"/>
                  </a:lnTo>
                  <a:lnTo>
                    <a:pt x="3048000" y="2946400"/>
                  </a:lnTo>
                  <a:lnTo>
                    <a:pt x="3048000" y="2349500"/>
                  </a:lnTo>
                  <a:close/>
                </a:path>
              </a:pathLst>
            </a:custGeom>
            <a:solidFill>
              <a:srgbClr val="FF9966"/>
            </a:solidFill>
          </p:spPr>
          <p:txBody>
            <a:bodyPr wrap="square" lIns="0" tIns="0" rIns="0" bIns="0" rtlCol="0"/>
            <a:lstStyle/>
            <a:p>
              <a:endParaRPr/>
            </a:p>
          </p:txBody>
        </p:sp>
        <p:sp>
          <p:nvSpPr>
            <p:cNvPr id="5" name="object 5"/>
            <p:cNvSpPr/>
            <p:nvPr/>
          </p:nvSpPr>
          <p:spPr>
            <a:xfrm>
              <a:off x="5372100" y="23241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11430">
              <a:solidFill>
                <a:srgbClr val="FF9966"/>
              </a:solidFill>
            </a:ln>
          </p:spPr>
          <p:txBody>
            <a:bodyPr wrap="square" lIns="0" tIns="0" rIns="0" bIns="0" rtlCol="0"/>
            <a:lstStyle/>
            <a:p>
              <a:endParaRPr/>
            </a:p>
          </p:txBody>
        </p:sp>
        <p:sp>
          <p:nvSpPr>
            <p:cNvPr id="6" name="object 6"/>
            <p:cNvSpPr/>
            <p:nvPr/>
          </p:nvSpPr>
          <p:spPr>
            <a:xfrm>
              <a:off x="2857500" y="23241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sp>
          <p:nvSpPr>
            <p:cNvPr id="7" name="object 7"/>
            <p:cNvSpPr/>
            <p:nvPr/>
          </p:nvSpPr>
          <p:spPr>
            <a:xfrm>
              <a:off x="2857500" y="23241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11430">
              <a:solidFill>
                <a:srgbClr val="FF9966"/>
              </a:solidFill>
            </a:ln>
          </p:spPr>
          <p:txBody>
            <a:bodyPr wrap="square" lIns="0" tIns="0" rIns="0" bIns="0" rtlCol="0"/>
            <a:lstStyle/>
            <a:p>
              <a:endParaRPr/>
            </a:p>
          </p:txBody>
        </p:sp>
        <p:sp>
          <p:nvSpPr>
            <p:cNvPr id="8" name="object 8"/>
            <p:cNvSpPr/>
            <p:nvPr/>
          </p:nvSpPr>
          <p:spPr>
            <a:xfrm>
              <a:off x="1943100" y="23241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sp>
          <p:nvSpPr>
            <p:cNvPr id="9" name="object 9"/>
            <p:cNvSpPr/>
            <p:nvPr/>
          </p:nvSpPr>
          <p:spPr>
            <a:xfrm>
              <a:off x="1943100" y="23241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11430">
              <a:solidFill>
                <a:srgbClr val="FF9966"/>
              </a:solidFill>
            </a:ln>
          </p:spPr>
          <p:txBody>
            <a:bodyPr wrap="square" lIns="0" tIns="0" rIns="0" bIns="0" rtlCol="0"/>
            <a:lstStyle/>
            <a:p>
              <a:endParaRPr/>
            </a:p>
          </p:txBody>
        </p:sp>
        <p:sp>
          <p:nvSpPr>
            <p:cNvPr id="10" name="object 10"/>
            <p:cNvSpPr/>
            <p:nvPr/>
          </p:nvSpPr>
          <p:spPr>
            <a:xfrm>
              <a:off x="1498600" y="1993900"/>
              <a:ext cx="4572000" cy="114300"/>
            </a:xfrm>
            <a:custGeom>
              <a:avLst/>
              <a:gdLst/>
              <a:ahLst/>
              <a:cxnLst/>
              <a:rect l="l" t="t" r="r" b="b"/>
              <a:pathLst>
                <a:path w="4572000" h="114300">
                  <a:moveTo>
                    <a:pt x="0" y="0"/>
                  </a:moveTo>
                  <a:lnTo>
                    <a:pt x="0" y="114300"/>
                  </a:lnTo>
                </a:path>
                <a:path w="4572000" h="114300">
                  <a:moveTo>
                    <a:pt x="914400" y="0"/>
                  </a:moveTo>
                  <a:lnTo>
                    <a:pt x="914400" y="114300"/>
                  </a:lnTo>
                </a:path>
                <a:path w="4572000" h="114300">
                  <a:moveTo>
                    <a:pt x="1828800" y="0"/>
                  </a:moveTo>
                  <a:lnTo>
                    <a:pt x="1828800" y="114300"/>
                  </a:lnTo>
                </a:path>
                <a:path w="4572000" h="114300">
                  <a:moveTo>
                    <a:pt x="2743200" y="0"/>
                  </a:moveTo>
                  <a:lnTo>
                    <a:pt x="2743200" y="114300"/>
                  </a:lnTo>
                </a:path>
                <a:path w="4572000" h="114300">
                  <a:moveTo>
                    <a:pt x="3657600" y="0"/>
                  </a:moveTo>
                  <a:lnTo>
                    <a:pt x="3657600" y="114300"/>
                  </a:lnTo>
                </a:path>
                <a:path w="4572000" h="114300">
                  <a:moveTo>
                    <a:pt x="4572000" y="0"/>
                  </a:moveTo>
                  <a:lnTo>
                    <a:pt x="4572000" y="114300"/>
                  </a:lnTo>
                </a:path>
              </a:pathLst>
            </a:custGeom>
            <a:ln w="5080">
              <a:solidFill>
                <a:srgbClr val="000000"/>
              </a:solidFill>
            </a:ln>
          </p:spPr>
          <p:txBody>
            <a:bodyPr wrap="square" lIns="0" tIns="0" rIns="0" bIns="0" rtlCol="0"/>
            <a:lstStyle/>
            <a:p>
              <a:endParaRPr/>
            </a:p>
          </p:txBody>
        </p:sp>
      </p:grpSp>
      <p:sp>
        <p:nvSpPr>
          <p:cNvPr id="11" name="object 11"/>
          <p:cNvSpPr txBox="1"/>
          <p:nvPr/>
        </p:nvSpPr>
        <p:spPr>
          <a:xfrm>
            <a:off x="2959101" y="1778000"/>
            <a:ext cx="258445" cy="228268"/>
          </a:xfrm>
          <a:prstGeom prst="rect">
            <a:avLst/>
          </a:prstGeom>
        </p:spPr>
        <p:txBody>
          <a:bodyPr vert="horz" wrap="square" lIns="0" tIns="12700" rIns="0" bIns="0" rtlCol="0">
            <a:spAutoFit/>
          </a:bodyPr>
          <a:lstStyle/>
          <a:p>
            <a:pPr marL="12700">
              <a:spcBef>
                <a:spcPts val="100"/>
              </a:spcBef>
            </a:pPr>
            <a:r>
              <a:rPr sz="1400" b="1" spc="1050" dirty="0">
                <a:latin typeface="Arial"/>
                <a:cs typeface="Arial"/>
              </a:rPr>
              <a:t>0</a:t>
            </a:r>
            <a:endParaRPr sz="1400">
              <a:latin typeface="Arial"/>
              <a:cs typeface="Arial"/>
            </a:endParaRPr>
          </a:p>
        </p:txBody>
      </p:sp>
      <p:sp>
        <p:nvSpPr>
          <p:cNvPr id="12" name="object 12"/>
          <p:cNvSpPr txBox="1"/>
          <p:nvPr/>
        </p:nvSpPr>
        <p:spPr>
          <a:xfrm>
            <a:off x="3873501" y="1778000"/>
            <a:ext cx="258445" cy="228268"/>
          </a:xfrm>
          <a:prstGeom prst="rect">
            <a:avLst/>
          </a:prstGeom>
        </p:spPr>
        <p:txBody>
          <a:bodyPr vert="horz" wrap="square" lIns="0" tIns="12700" rIns="0" bIns="0" rtlCol="0">
            <a:spAutoFit/>
          </a:bodyPr>
          <a:lstStyle/>
          <a:p>
            <a:pPr marL="12700">
              <a:spcBef>
                <a:spcPts val="100"/>
              </a:spcBef>
            </a:pPr>
            <a:r>
              <a:rPr sz="1400" b="1" spc="1050" dirty="0">
                <a:latin typeface="Arial"/>
                <a:cs typeface="Arial"/>
              </a:rPr>
              <a:t>2</a:t>
            </a:r>
            <a:endParaRPr sz="1400">
              <a:latin typeface="Arial"/>
              <a:cs typeface="Arial"/>
            </a:endParaRPr>
          </a:p>
        </p:txBody>
      </p:sp>
      <p:sp>
        <p:nvSpPr>
          <p:cNvPr id="13" name="object 13"/>
          <p:cNvSpPr txBox="1"/>
          <p:nvPr/>
        </p:nvSpPr>
        <p:spPr>
          <a:xfrm>
            <a:off x="4787901" y="1778000"/>
            <a:ext cx="258445" cy="228268"/>
          </a:xfrm>
          <a:prstGeom prst="rect">
            <a:avLst/>
          </a:prstGeom>
        </p:spPr>
        <p:txBody>
          <a:bodyPr vert="horz" wrap="square" lIns="0" tIns="12700" rIns="0" bIns="0" rtlCol="0">
            <a:spAutoFit/>
          </a:bodyPr>
          <a:lstStyle/>
          <a:p>
            <a:pPr marL="12700">
              <a:spcBef>
                <a:spcPts val="100"/>
              </a:spcBef>
            </a:pPr>
            <a:r>
              <a:rPr sz="1400" b="1" spc="1050" dirty="0">
                <a:latin typeface="Arial"/>
                <a:cs typeface="Arial"/>
              </a:rPr>
              <a:t>4</a:t>
            </a:r>
            <a:endParaRPr sz="1400">
              <a:latin typeface="Arial"/>
              <a:cs typeface="Arial"/>
            </a:endParaRPr>
          </a:p>
        </p:txBody>
      </p:sp>
      <p:sp>
        <p:nvSpPr>
          <p:cNvPr id="14" name="object 14"/>
          <p:cNvSpPr txBox="1"/>
          <p:nvPr/>
        </p:nvSpPr>
        <p:spPr>
          <a:xfrm>
            <a:off x="5702301" y="1778000"/>
            <a:ext cx="258445" cy="228268"/>
          </a:xfrm>
          <a:prstGeom prst="rect">
            <a:avLst/>
          </a:prstGeom>
        </p:spPr>
        <p:txBody>
          <a:bodyPr vert="horz" wrap="square" lIns="0" tIns="12700" rIns="0" bIns="0" rtlCol="0">
            <a:spAutoFit/>
          </a:bodyPr>
          <a:lstStyle/>
          <a:p>
            <a:pPr marL="12700">
              <a:spcBef>
                <a:spcPts val="100"/>
              </a:spcBef>
            </a:pPr>
            <a:r>
              <a:rPr sz="1400" b="1" spc="1050" dirty="0">
                <a:latin typeface="Arial"/>
                <a:cs typeface="Arial"/>
              </a:rPr>
              <a:t>6</a:t>
            </a:r>
            <a:endParaRPr sz="1400">
              <a:latin typeface="Arial"/>
              <a:cs typeface="Arial"/>
            </a:endParaRPr>
          </a:p>
        </p:txBody>
      </p:sp>
      <p:sp>
        <p:nvSpPr>
          <p:cNvPr id="15" name="object 15"/>
          <p:cNvSpPr txBox="1"/>
          <p:nvPr/>
        </p:nvSpPr>
        <p:spPr>
          <a:xfrm>
            <a:off x="6616701" y="1778000"/>
            <a:ext cx="258445" cy="228268"/>
          </a:xfrm>
          <a:prstGeom prst="rect">
            <a:avLst/>
          </a:prstGeom>
        </p:spPr>
        <p:txBody>
          <a:bodyPr vert="horz" wrap="square" lIns="0" tIns="12700" rIns="0" bIns="0" rtlCol="0">
            <a:spAutoFit/>
          </a:bodyPr>
          <a:lstStyle/>
          <a:p>
            <a:pPr marL="12700">
              <a:spcBef>
                <a:spcPts val="100"/>
              </a:spcBef>
            </a:pPr>
            <a:r>
              <a:rPr sz="1400" b="1" spc="1050" dirty="0">
                <a:latin typeface="Arial"/>
                <a:cs typeface="Arial"/>
              </a:rPr>
              <a:t>8</a:t>
            </a:r>
            <a:endParaRPr sz="1400">
              <a:latin typeface="Arial"/>
              <a:cs typeface="Arial"/>
            </a:endParaRPr>
          </a:p>
        </p:txBody>
      </p:sp>
      <p:sp>
        <p:nvSpPr>
          <p:cNvPr id="16" name="object 16"/>
          <p:cNvSpPr txBox="1"/>
          <p:nvPr/>
        </p:nvSpPr>
        <p:spPr>
          <a:xfrm>
            <a:off x="7467601" y="1778000"/>
            <a:ext cx="393065" cy="228268"/>
          </a:xfrm>
          <a:prstGeom prst="rect">
            <a:avLst/>
          </a:prstGeom>
        </p:spPr>
        <p:txBody>
          <a:bodyPr vert="horz" wrap="square" lIns="0" tIns="12700" rIns="0" bIns="0" rtlCol="0">
            <a:spAutoFit/>
          </a:bodyPr>
          <a:lstStyle/>
          <a:p>
            <a:pPr marL="12700">
              <a:spcBef>
                <a:spcPts val="100"/>
              </a:spcBef>
            </a:pPr>
            <a:r>
              <a:rPr sz="1400" b="1" spc="275" dirty="0">
                <a:latin typeface="Arial"/>
                <a:cs typeface="Arial"/>
              </a:rPr>
              <a:t>1</a:t>
            </a:r>
            <a:r>
              <a:rPr sz="1400" b="1" spc="1050" dirty="0">
                <a:latin typeface="Arial"/>
                <a:cs typeface="Arial"/>
              </a:rPr>
              <a:t>0</a:t>
            </a:r>
            <a:endParaRPr sz="1400">
              <a:latin typeface="Arial"/>
              <a:cs typeface="Arial"/>
            </a:endParaRPr>
          </a:p>
        </p:txBody>
      </p:sp>
      <p:sp>
        <p:nvSpPr>
          <p:cNvPr id="17" name="object 17"/>
          <p:cNvSpPr/>
          <p:nvPr/>
        </p:nvSpPr>
        <p:spPr>
          <a:xfrm>
            <a:off x="8509000" y="19939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18" name="object 18"/>
          <p:cNvSpPr txBox="1"/>
          <p:nvPr/>
        </p:nvSpPr>
        <p:spPr>
          <a:xfrm>
            <a:off x="8382001" y="1778000"/>
            <a:ext cx="393065" cy="228268"/>
          </a:xfrm>
          <a:prstGeom prst="rect">
            <a:avLst/>
          </a:prstGeom>
        </p:spPr>
        <p:txBody>
          <a:bodyPr vert="horz" wrap="square" lIns="0" tIns="12700" rIns="0" bIns="0" rtlCol="0">
            <a:spAutoFit/>
          </a:bodyPr>
          <a:lstStyle/>
          <a:p>
            <a:pPr marL="12700">
              <a:spcBef>
                <a:spcPts val="100"/>
              </a:spcBef>
            </a:pPr>
            <a:r>
              <a:rPr sz="1400" b="1" spc="275" dirty="0">
                <a:latin typeface="Arial"/>
                <a:cs typeface="Arial"/>
              </a:rPr>
              <a:t>1</a:t>
            </a:r>
            <a:r>
              <a:rPr sz="1400" b="1" spc="1050" dirty="0">
                <a:latin typeface="Arial"/>
                <a:cs typeface="Arial"/>
              </a:rPr>
              <a:t>2</a:t>
            </a:r>
            <a:endParaRPr sz="1400">
              <a:latin typeface="Arial"/>
              <a:cs typeface="Arial"/>
            </a:endParaRPr>
          </a:p>
        </p:txBody>
      </p:sp>
      <p:grpSp>
        <p:nvGrpSpPr>
          <p:cNvPr id="19" name="object 19"/>
          <p:cNvGrpSpPr/>
          <p:nvPr/>
        </p:nvGrpSpPr>
        <p:grpSpPr>
          <a:xfrm>
            <a:off x="3166745" y="2087245"/>
            <a:ext cx="2416810" cy="1045210"/>
            <a:chOff x="1642745" y="2087245"/>
            <a:chExt cx="2416810" cy="1045210"/>
          </a:xfrm>
        </p:grpSpPr>
        <p:sp>
          <p:nvSpPr>
            <p:cNvPr id="20" name="object 20"/>
            <p:cNvSpPr/>
            <p:nvPr/>
          </p:nvSpPr>
          <p:spPr>
            <a:xfrm>
              <a:off x="2565400" y="23241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6510">
              <a:solidFill>
                <a:srgbClr val="000000"/>
              </a:solidFill>
            </a:ln>
          </p:spPr>
          <p:txBody>
            <a:bodyPr wrap="square" lIns="0" tIns="0" rIns="0" bIns="0" rtlCol="0"/>
            <a:lstStyle/>
            <a:p>
              <a:endParaRPr/>
            </a:p>
          </p:txBody>
        </p:sp>
        <p:sp>
          <p:nvSpPr>
            <p:cNvPr id="21" name="object 21"/>
            <p:cNvSpPr/>
            <p:nvPr/>
          </p:nvSpPr>
          <p:spPr>
            <a:xfrm>
              <a:off x="2235200" y="2628900"/>
              <a:ext cx="342900" cy="0"/>
            </a:xfrm>
            <a:custGeom>
              <a:avLst/>
              <a:gdLst/>
              <a:ahLst/>
              <a:cxnLst/>
              <a:rect l="l" t="t" r="r" b="b"/>
              <a:pathLst>
                <a:path w="342900">
                  <a:moveTo>
                    <a:pt x="342900" y="0"/>
                  </a:moveTo>
                  <a:lnTo>
                    <a:pt x="0" y="0"/>
                  </a:lnTo>
                </a:path>
              </a:pathLst>
            </a:custGeom>
            <a:ln w="11430">
              <a:solidFill>
                <a:srgbClr val="000000"/>
              </a:solidFill>
            </a:ln>
          </p:spPr>
          <p:txBody>
            <a:bodyPr wrap="square" lIns="0" tIns="0" rIns="0" bIns="0" rtlCol="0"/>
            <a:lstStyle/>
            <a:p>
              <a:endParaRPr/>
            </a:p>
          </p:txBody>
        </p:sp>
        <p:sp>
          <p:nvSpPr>
            <p:cNvPr id="22" name="object 22"/>
            <p:cNvSpPr/>
            <p:nvPr/>
          </p:nvSpPr>
          <p:spPr>
            <a:xfrm>
              <a:off x="3479800" y="2095500"/>
              <a:ext cx="571500" cy="1028700"/>
            </a:xfrm>
            <a:custGeom>
              <a:avLst/>
              <a:gdLst/>
              <a:ahLst/>
              <a:cxnLst/>
              <a:rect l="l" t="t" r="r" b="b"/>
              <a:pathLst>
                <a:path w="571500" h="1028700">
                  <a:moveTo>
                    <a:pt x="0" y="0"/>
                  </a:moveTo>
                  <a:lnTo>
                    <a:pt x="0" y="406400"/>
                  </a:lnTo>
                  <a:lnTo>
                    <a:pt x="114300" y="520700"/>
                  </a:lnTo>
                  <a:lnTo>
                    <a:pt x="0" y="635000"/>
                  </a:lnTo>
                  <a:lnTo>
                    <a:pt x="0" y="1028700"/>
                  </a:lnTo>
                  <a:lnTo>
                    <a:pt x="571500" y="749300"/>
                  </a:lnTo>
                  <a:lnTo>
                    <a:pt x="571500" y="292100"/>
                  </a:lnTo>
                  <a:lnTo>
                    <a:pt x="0" y="0"/>
                  </a:lnTo>
                  <a:close/>
                </a:path>
              </a:pathLst>
            </a:custGeom>
            <a:solidFill>
              <a:srgbClr val="FF9966"/>
            </a:solidFill>
          </p:spPr>
          <p:txBody>
            <a:bodyPr wrap="square" lIns="0" tIns="0" rIns="0" bIns="0" rtlCol="0"/>
            <a:lstStyle/>
            <a:p>
              <a:endParaRPr/>
            </a:p>
          </p:txBody>
        </p:sp>
        <p:sp>
          <p:nvSpPr>
            <p:cNvPr id="23" name="object 23"/>
            <p:cNvSpPr/>
            <p:nvPr/>
          </p:nvSpPr>
          <p:spPr>
            <a:xfrm>
              <a:off x="3479800" y="2095500"/>
              <a:ext cx="571500" cy="1028700"/>
            </a:xfrm>
            <a:custGeom>
              <a:avLst/>
              <a:gdLst/>
              <a:ahLst/>
              <a:cxnLst/>
              <a:rect l="l" t="t" r="r" b="b"/>
              <a:pathLst>
                <a:path w="571500" h="1028700">
                  <a:moveTo>
                    <a:pt x="0" y="0"/>
                  </a:moveTo>
                  <a:lnTo>
                    <a:pt x="0" y="406400"/>
                  </a:lnTo>
                  <a:lnTo>
                    <a:pt x="114300" y="520700"/>
                  </a:lnTo>
                  <a:lnTo>
                    <a:pt x="0" y="635000"/>
                  </a:lnTo>
                  <a:lnTo>
                    <a:pt x="0" y="1028700"/>
                  </a:lnTo>
                  <a:lnTo>
                    <a:pt x="571500" y="749300"/>
                  </a:lnTo>
                  <a:lnTo>
                    <a:pt x="571500" y="292100"/>
                  </a:lnTo>
                  <a:lnTo>
                    <a:pt x="0" y="0"/>
                  </a:lnTo>
                  <a:close/>
                </a:path>
              </a:pathLst>
            </a:custGeom>
            <a:ln w="16510">
              <a:solidFill>
                <a:srgbClr val="000000"/>
              </a:solidFill>
            </a:ln>
          </p:spPr>
          <p:txBody>
            <a:bodyPr wrap="square" lIns="0" tIns="0" rIns="0" bIns="0" rtlCol="0"/>
            <a:lstStyle/>
            <a:p>
              <a:endParaRPr/>
            </a:p>
          </p:txBody>
        </p:sp>
        <p:sp>
          <p:nvSpPr>
            <p:cNvPr id="24" name="object 24"/>
            <p:cNvSpPr/>
            <p:nvPr/>
          </p:nvSpPr>
          <p:spPr>
            <a:xfrm>
              <a:off x="2413000" y="2400300"/>
              <a:ext cx="1079500" cy="457200"/>
            </a:xfrm>
            <a:custGeom>
              <a:avLst/>
              <a:gdLst/>
              <a:ahLst/>
              <a:cxnLst/>
              <a:rect l="l" t="t" r="r" b="b"/>
              <a:pathLst>
                <a:path w="1079500" h="457200">
                  <a:moveTo>
                    <a:pt x="1079500" y="457200"/>
                  </a:moveTo>
                  <a:lnTo>
                    <a:pt x="736600" y="457200"/>
                  </a:lnTo>
                </a:path>
                <a:path w="1079500" h="457200">
                  <a:moveTo>
                    <a:pt x="1079500" y="0"/>
                  </a:moveTo>
                  <a:lnTo>
                    <a:pt x="736600" y="0"/>
                  </a:lnTo>
                </a:path>
                <a:path w="1079500" h="457200">
                  <a:moveTo>
                    <a:pt x="165100" y="50800"/>
                  </a:moveTo>
                  <a:lnTo>
                    <a:pt x="0" y="50800"/>
                  </a:lnTo>
                </a:path>
                <a:path w="1079500" h="457200">
                  <a:moveTo>
                    <a:pt x="0" y="50800"/>
                  </a:moveTo>
                  <a:lnTo>
                    <a:pt x="0" y="228600"/>
                  </a:lnTo>
                </a:path>
              </a:pathLst>
            </a:custGeom>
            <a:ln w="11430">
              <a:solidFill>
                <a:srgbClr val="000000"/>
              </a:solidFill>
            </a:ln>
          </p:spPr>
          <p:txBody>
            <a:bodyPr wrap="square" lIns="0" tIns="0" rIns="0" bIns="0" rtlCol="0"/>
            <a:lstStyle/>
            <a:p>
              <a:endParaRPr/>
            </a:p>
          </p:txBody>
        </p:sp>
        <p:sp>
          <p:nvSpPr>
            <p:cNvPr id="25" name="object 25"/>
            <p:cNvSpPr/>
            <p:nvPr/>
          </p:nvSpPr>
          <p:spPr>
            <a:xfrm>
              <a:off x="1651000" y="23241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6510">
              <a:solidFill>
                <a:srgbClr val="000000"/>
              </a:solidFill>
            </a:ln>
          </p:spPr>
          <p:txBody>
            <a:bodyPr wrap="square" lIns="0" tIns="0" rIns="0" bIns="0" rtlCol="0"/>
            <a:lstStyle/>
            <a:p>
              <a:endParaRPr/>
            </a:p>
          </p:txBody>
        </p:sp>
      </p:grpSp>
      <p:sp>
        <p:nvSpPr>
          <p:cNvPr id="26" name="object 26"/>
          <p:cNvSpPr txBox="1"/>
          <p:nvPr/>
        </p:nvSpPr>
        <p:spPr>
          <a:xfrm>
            <a:off x="3390901" y="2451100"/>
            <a:ext cx="417195"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I</a:t>
            </a:r>
            <a:r>
              <a:rPr spc="1485" dirty="0">
                <a:latin typeface="Arial"/>
                <a:cs typeface="Arial"/>
              </a:rPr>
              <a:t>F</a:t>
            </a:r>
            <a:endParaRPr>
              <a:latin typeface="Arial"/>
              <a:cs typeface="Arial"/>
            </a:endParaRPr>
          </a:p>
        </p:txBody>
      </p:sp>
      <p:sp>
        <p:nvSpPr>
          <p:cNvPr id="27" name="object 27"/>
          <p:cNvSpPr txBox="1"/>
          <p:nvPr/>
        </p:nvSpPr>
        <p:spPr>
          <a:xfrm>
            <a:off x="4267200" y="2451100"/>
            <a:ext cx="2477770" cy="299720"/>
          </a:xfrm>
          <a:prstGeom prst="rect">
            <a:avLst/>
          </a:prstGeom>
        </p:spPr>
        <p:txBody>
          <a:bodyPr vert="horz" wrap="square" lIns="0" tIns="12700" rIns="0" bIns="0" rtlCol="0">
            <a:spAutoFit/>
          </a:bodyPr>
          <a:lstStyle/>
          <a:p>
            <a:pPr marL="12700">
              <a:spcBef>
                <a:spcPts val="100"/>
              </a:spcBef>
              <a:tabLst>
                <a:tab pos="913765" algn="l"/>
                <a:tab pos="1688464" algn="l"/>
              </a:tabLst>
            </a:pPr>
            <a:r>
              <a:rPr spc="-10" dirty="0">
                <a:latin typeface="Arial"/>
                <a:cs typeface="Arial"/>
              </a:rPr>
              <a:t>I</a:t>
            </a:r>
            <a:r>
              <a:rPr spc="1755" dirty="0">
                <a:latin typeface="Arial"/>
                <a:cs typeface="Arial"/>
              </a:rPr>
              <a:t>D</a:t>
            </a:r>
            <a:r>
              <a:rPr dirty="0">
                <a:latin typeface="Arial"/>
                <a:cs typeface="Arial"/>
              </a:rPr>
              <a:t>	</a:t>
            </a:r>
            <a:r>
              <a:rPr spc="-10" dirty="0">
                <a:latin typeface="Arial"/>
                <a:cs typeface="Arial"/>
              </a:rPr>
              <a:t>E</a:t>
            </a:r>
            <a:r>
              <a:rPr spc="1620" dirty="0">
                <a:latin typeface="Arial"/>
                <a:cs typeface="Arial"/>
              </a:rPr>
              <a:t>X</a:t>
            </a:r>
            <a:r>
              <a:rPr dirty="0">
                <a:latin typeface="Arial"/>
                <a:cs typeface="Arial"/>
              </a:rPr>
              <a:t>	</a:t>
            </a:r>
            <a:r>
              <a:rPr spc="-25" dirty="0">
                <a:latin typeface="Arial"/>
                <a:cs typeface="Arial"/>
              </a:rPr>
              <a:t>M</a:t>
            </a:r>
            <a:r>
              <a:rPr spc="-10" dirty="0">
                <a:latin typeface="Arial"/>
                <a:cs typeface="Arial"/>
              </a:rPr>
              <a:t>E</a:t>
            </a:r>
            <a:r>
              <a:rPr spc="2025" dirty="0">
                <a:latin typeface="Arial"/>
                <a:cs typeface="Arial"/>
              </a:rPr>
              <a:t>M</a:t>
            </a:r>
            <a:endParaRPr>
              <a:latin typeface="Arial"/>
              <a:cs typeface="Arial"/>
            </a:endParaRPr>
          </a:p>
        </p:txBody>
      </p:sp>
      <p:sp>
        <p:nvSpPr>
          <p:cNvPr id="28" name="object 28"/>
          <p:cNvSpPr/>
          <p:nvPr/>
        </p:nvSpPr>
        <p:spPr>
          <a:xfrm>
            <a:off x="3022600" y="2171700"/>
            <a:ext cx="0" cy="3416300"/>
          </a:xfrm>
          <a:custGeom>
            <a:avLst/>
            <a:gdLst/>
            <a:ahLst/>
            <a:cxnLst/>
            <a:rect l="l" t="t" r="r" b="b"/>
            <a:pathLst>
              <a:path h="3416300">
                <a:moveTo>
                  <a:pt x="0" y="0"/>
                </a:moveTo>
                <a:lnTo>
                  <a:pt x="0" y="3416300"/>
                </a:lnTo>
              </a:path>
            </a:pathLst>
          </a:custGeom>
          <a:ln w="5080">
            <a:solidFill>
              <a:srgbClr val="0033FF"/>
            </a:solidFill>
          </a:ln>
        </p:spPr>
        <p:txBody>
          <a:bodyPr wrap="square" lIns="0" tIns="0" rIns="0" bIns="0" rtlCol="0"/>
          <a:lstStyle/>
          <a:p>
            <a:endParaRPr/>
          </a:p>
        </p:txBody>
      </p:sp>
      <p:grpSp>
        <p:nvGrpSpPr>
          <p:cNvPr id="29" name="object 29"/>
          <p:cNvGrpSpPr/>
          <p:nvPr/>
        </p:nvGrpSpPr>
        <p:grpSpPr>
          <a:xfrm>
            <a:off x="3934460" y="1991361"/>
            <a:ext cx="5491480" cy="3599179"/>
            <a:chOff x="2410460" y="1991360"/>
            <a:chExt cx="5491480" cy="3599179"/>
          </a:xfrm>
        </p:grpSpPr>
        <p:sp>
          <p:nvSpPr>
            <p:cNvPr id="30" name="object 30"/>
            <p:cNvSpPr/>
            <p:nvPr/>
          </p:nvSpPr>
          <p:spPr>
            <a:xfrm>
              <a:off x="5372100" y="23241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6510">
              <a:solidFill>
                <a:srgbClr val="000000"/>
              </a:solidFill>
            </a:ln>
          </p:spPr>
          <p:txBody>
            <a:bodyPr wrap="square" lIns="0" tIns="0" rIns="0" bIns="0" rtlCol="0"/>
            <a:lstStyle/>
            <a:p>
              <a:endParaRPr/>
            </a:p>
          </p:txBody>
        </p:sp>
        <p:sp>
          <p:nvSpPr>
            <p:cNvPr id="31" name="object 31"/>
            <p:cNvSpPr/>
            <p:nvPr/>
          </p:nvSpPr>
          <p:spPr>
            <a:xfrm>
              <a:off x="5041900" y="2628900"/>
              <a:ext cx="342900" cy="0"/>
            </a:xfrm>
            <a:custGeom>
              <a:avLst/>
              <a:gdLst/>
              <a:ahLst/>
              <a:cxnLst/>
              <a:rect l="l" t="t" r="r" b="b"/>
              <a:pathLst>
                <a:path w="342900">
                  <a:moveTo>
                    <a:pt x="342900" y="0"/>
                  </a:moveTo>
                  <a:lnTo>
                    <a:pt x="0" y="0"/>
                  </a:lnTo>
                </a:path>
              </a:pathLst>
            </a:custGeom>
            <a:ln w="11430">
              <a:solidFill>
                <a:srgbClr val="000000"/>
              </a:solidFill>
            </a:ln>
          </p:spPr>
          <p:txBody>
            <a:bodyPr wrap="square" lIns="0" tIns="0" rIns="0" bIns="0" rtlCol="0"/>
            <a:lstStyle/>
            <a:p>
              <a:endParaRPr/>
            </a:p>
          </p:txBody>
        </p:sp>
        <p:sp>
          <p:nvSpPr>
            <p:cNvPr id="32" name="object 32"/>
            <p:cNvSpPr/>
            <p:nvPr/>
          </p:nvSpPr>
          <p:spPr>
            <a:xfrm>
              <a:off x="5156200" y="2171700"/>
              <a:ext cx="0" cy="3416300"/>
            </a:xfrm>
            <a:custGeom>
              <a:avLst/>
              <a:gdLst/>
              <a:ahLst/>
              <a:cxnLst/>
              <a:rect l="l" t="t" r="r" b="b"/>
              <a:pathLst>
                <a:path h="3416300">
                  <a:moveTo>
                    <a:pt x="0" y="0"/>
                  </a:moveTo>
                  <a:lnTo>
                    <a:pt x="0" y="3416300"/>
                  </a:lnTo>
                </a:path>
              </a:pathLst>
            </a:custGeom>
            <a:ln w="5080">
              <a:solidFill>
                <a:srgbClr val="0033FF"/>
              </a:solidFill>
            </a:ln>
          </p:spPr>
          <p:txBody>
            <a:bodyPr wrap="square" lIns="0" tIns="0" rIns="0" bIns="0" rtlCol="0"/>
            <a:lstStyle/>
            <a:p>
              <a:endParaRPr/>
            </a:p>
          </p:txBody>
        </p:sp>
        <p:sp>
          <p:nvSpPr>
            <p:cNvPr id="33" name="object 33"/>
            <p:cNvSpPr/>
            <p:nvPr/>
          </p:nvSpPr>
          <p:spPr>
            <a:xfrm>
              <a:off x="4064000" y="2628900"/>
              <a:ext cx="292100" cy="0"/>
            </a:xfrm>
            <a:custGeom>
              <a:avLst/>
              <a:gdLst/>
              <a:ahLst/>
              <a:cxnLst/>
              <a:rect l="l" t="t" r="r" b="b"/>
              <a:pathLst>
                <a:path w="292100">
                  <a:moveTo>
                    <a:pt x="292100" y="0"/>
                  </a:moveTo>
                  <a:lnTo>
                    <a:pt x="0" y="0"/>
                  </a:lnTo>
                </a:path>
              </a:pathLst>
            </a:custGeom>
            <a:ln w="11430">
              <a:solidFill>
                <a:srgbClr val="000000"/>
              </a:solidFill>
            </a:ln>
          </p:spPr>
          <p:txBody>
            <a:bodyPr wrap="square" lIns="0" tIns="0" rIns="0" bIns="0" rtlCol="0"/>
            <a:lstStyle/>
            <a:p>
              <a:endParaRPr/>
            </a:p>
          </p:txBody>
        </p:sp>
        <p:sp>
          <p:nvSpPr>
            <p:cNvPr id="34" name="object 34"/>
            <p:cNvSpPr/>
            <p:nvPr/>
          </p:nvSpPr>
          <p:spPr>
            <a:xfrm>
              <a:off x="2413000" y="2171700"/>
              <a:ext cx="1828800" cy="3416300"/>
            </a:xfrm>
            <a:custGeom>
              <a:avLst/>
              <a:gdLst/>
              <a:ahLst/>
              <a:cxnLst/>
              <a:rect l="l" t="t" r="r" b="b"/>
              <a:pathLst>
                <a:path w="1828800" h="3416300">
                  <a:moveTo>
                    <a:pt x="0" y="0"/>
                  </a:moveTo>
                  <a:lnTo>
                    <a:pt x="0" y="3416300"/>
                  </a:lnTo>
                </a:path>
                <a:path w="1828800" h="3416300">
                  <a:moveTo>
                    <a:pt x="914400" y="0"/>
                  </a:moveTo>
                  <a:lnTo>
                    <a:pt x="914400" y="3416300"/>
                  </a:lnTo>
                </a:path>
                <a:path w="1828800" h="3416300">
                  <a:moveTo>
                    <a:pt x="1828800" y="0"/>
                  </a:moveTo>
                  <a:lnTo>
                    <a:pt x="1828800" y="3416300"/>
                  </a:lnTo>
                </a:path>
              </a:pathLst>
            </a:custGeom>
            <a:ln w="5080">
              <a:solidFill>
                <a:srgbClr val="0033FF"/>
              </a:solidFill>
            </a:ln>
          </p:spPr>
          <p:txBody>
            <a:bodyPr wrap="square" lIns="0" tIns="0" rIns="0" bIns="0" rtlCol="0"/>
            <a:lstStyle/>
            <a:p>
              <a:endParaRPr/>
            </a:p>
          </p:txBody>
        </p:sp>
        <p:sp>
          <p:nvSpPr>
            <p:cNvPr id="35" name="object 35"/>
            <p:cNvSpPr/>
            <p:nvPr/>
          </p:nvSpPr>
          <p:spPr>
            <a:xfrm>
              <a:off x="7899400" y="19939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36" name="object 36"/>
            <p:cNvSpPr/>
            <p:nvPr/>
          </p:nvSpPr>
          <p:spPr>
            <a:xfrm>
              <a:off x="6070600" y="2171700"/>
              <a:ext cx="1828800" cy="3416300"/>
            </a:xfrm>
            <a:custGeom>
              <a:avLst/>
              <a:gdLst/>
              <a:ahLst/>
              <a:cxnLst/>
              <a:rect l="l" t="t" r="r" b="b"/>
              <a:pathLst>
                <a:path w="1828800" h="3416300">
                  <a:moveTo>
                    <a:pt x="0" y="0"/>
                  </a:moveTo>
                  <a:lnTo>
                    <a:pt x="0" y="3416300"/>
                  </a:lnTo>
                </a:path>
                <a:path w="1828800" h="3416300">
                  <a:moveTo>
                    <a:pt x="1828800" y="0"/>
                  </a:moveTo>
                  <a:lnTo>
                    <a:pt x="1828800" y="3416300"/>
                  </a:lnTo>
                </a:path>
                <a:path w="1828800" h="3416300">
                  <a:moveTo>
                    <a:pt x="914400" y="0"/>
                  </a:moveTo>
                  <a:lnTo>
                    <a:pt x="914400" y="3416300"/>
                  </a:lnTo>
                </a:path>
              </a:pathLst>
            </a:custGeom>
            <a:ln w="5080">
              <a:solidFill>
                <a:srgbClr val="0033FF"/>
              </a:solidFill>
            </a:ln>
          </p:spPr>
          <p:txBody>
            <a:bodyPr wrap="square" lIns="0" tIns="0" rIns="0" bIns="0" rtlCol="0"/>
            <a:lstStyle/>
            <a:p>
              <a:endParaRPr/>
            </a:p>
          </p:txBody>
        </p:sp>
      </p:grpSp>
      <p:sp>
        <p:nvSpPr>
          <p:cNvPr id="37" name="object 37"/>
          <p:cNvSpPr txBox="1"/>
          <p:nvPr/>
        </p:nvSpPr>
        <p:spPr>
          <a:xfrm>
            <a:off x="9296401" y="1778000"/>
            <a:ext cx="393065" cy="228268"/>
          </a:xfrm>
          <a:prstGeom prst="rect">
            <a:avLst/>
          </a:prstGeom>
        </p:spPr>
        <p:txBody>
          <a:bodyPr vert="horz" wrap="square" lIns="0" tIns="12700" rIns="0" bIns="0" rtlCol="0">
            <a:spAutoFit/>
          </a:bodyPr>
          <a:lstStyle/>
          <a:p>
            <a:pPr marL="12700">
              <a:spcBef>
                <a:spcPts val="100"/>
              </a:spcBef>
            </a:pPr>
            <a:r>
              <a:rPr sz="1400" b="1" spc="275" dirty="0">
                <a:latin typeface="Arial"/>
                <a:cs typeface="Arial"/>
              </a:rPr>
              <a:t>1</a:t>
            </a:r>
            <a:r>
              <a:rPr sz="1400" b="1" spc="1050" dirty="0">
                <a:latin typeface="Arial"/>
                <a:cs typeface="Arial"/>
              </a:rPr>
              <a:t>6</a:t>
            </a:r>
            <a:endParaRPr sz="1400">
              <a:latin typeface="Arial"/>
              <a:cs typeface="Arial"/>
            </a:endParaRPr>
          </a:p>
        </p:txBody>
      </p:sp>
      <p:sp>
        <p:nvSpPr>
          <p:cNvPr id="38" name="object 38"/>
          <p:cNvSpPr txBox="1"/>
          <p:nvPr/>
        </p:nvSpPr>
        <p:spPr>
          <a:xfrm>
            <a:off x="1524000" y="2463800"/>
            <a:ext cx="1707514" cy="228268"/>
          </a:xfrm>
          <a:prstGeom prst="rect">
            <a:avLst/>
          </a:prstGeom>
        </p:spPr>
        <p:txBody>
          <a:bodyPr vert="horz" wrap="square" lIns="0" tIns="12700" rIns="0" bIns="0" rtlCol="0">
            <a:spAutoFit/>
          </a:bodyPr>
          <a:lstStyle/>
          <a:p>
            <a:pPr marL="12700">
              <a:spcBef>
                <a:spcPts val="100"/>
              </a:spcBef>
            </a:pPr>
            <a:r>
              <a:rPr sz="1400" b="1" spc="250" dirty="0">
                <a:latin typeface="Arial"/>
                <a:cs typeface="Arial"/>
              </a:rPr>
              <a:t>add</a:t>
            </a:r>
            <a:r>
              <a:rPr sz="1400" b="1" spc="250" dirty="0">
                <a:solidFill>
                  <a:srgbClr val="760000"/>
                </a:solidFill>
                <a:latin typeface="Arial"/>
                <a:cs typeface="Arial"/>
              </a:rPr>
              <a:t>$s0</a:t>
            </a:r>
            <a:r>
              <a:rPr sz="1400" b="1" spc="250" dirty="0">
                <a:latin typeface="Arial"/>
                <a:cs typeface="Arial"/>
              </a:rPr>
              <a:t>,$t0,$t1</a:t>
            </a:r>
            <a:endParaRPr sz="1400">
              <a:latin typeface="Arial"/>
              <a:cs typeface="Arial"/>
            </a:endParaRPr>
          </a:p>
        </p:txBody>
      </p:sp>
      <p:sp>
        <p:nvSpPr>
          <p:cNvPr id="39" name="object 39"/>
          <p:cNvSpPr txBox="1"/>
          <p:nvPr/>
        </p:nvSpPr>
        <p:spPr>
          <a:xfrm>
            <a:off x="1524001" y="3251200"/>
            <a:ext cx="1101725" cy="299720"/>
          </a:xfrm>
          <a:prstGeom prst="rect">
            <a:avLst/>
          </a:prstGeom>
        </p:spPr>
        <p:txBody>
          <a:bodyPr vert="horz" wrap="square" lIns="0" tIns="12700" rIns="0" bIns="0" rtlCol="0">
            <a:spAutoFit/>
          </a:bodyPr>
          <a:lstStyle/>
          <a:p>
            <a:pPr marL="12700">
              <a:spcBef>
                <a:spcPts val="100"/>
              </a:spcBef>
            </a:pPr>
            <a:r>
              <a:rPr b="1" spc="320" dirty="0">
                <a:solidFill>
                  <a:srgbClr val="DC0000"/>
                </a:solidFill>
                <a:latin typeface="Arial"/>
                <a:cs typeface="Arial"/>
              </a:rPr>
              <a:t>S</a:t>
            </a:r>
            <a:r>
              <a:rPr b="1" spc="330" dirty="0">
                <a:solidFill>
                  <a:srgbClr val="DC0000"/>
                </a:solidFill>
                <a:latin typeface="Arial"/>
                <a:cs typeface="Arial"/>
              </a:rPr>
              <a:t>T</a:t>
            </a:r>
            <a:r>
              <a:rPr b="1" spc="270" dirty="0">
                <a:solidFill>
                  <a:srgbClr val="DC0000"/>
                </a:solidFill>
                <a:latin typeface="Arial"/>
                <a:cs typeface="Arial"/>
              </a:rPr>
              <a:t>A</a:t>
            </a:r>
            <a:r>
              <a:rPr b="1" spc="235" dirty="0">
                <a:solidFill>
                  <a:srgbClr val="DC0000"/>
                </a:solidFill>
                <a:latin typeface="Arial"/>
                <a:cs typeface="Arial"/>
              </a:rPr>
              <a:t>L</a:t>
            </a:r>
            <a:r>
              <a:rPr b="1" spc="1485" dirty="0">
                <a:solidFill>
                  <a:srgbClr val="DC0000"/>
                </a:solidFill>
                <a:latin typeface="Arial"/>
                <a:cs typeface="Arial"/>
              </a:rPr>
              <a:t>L</a:t>
            </a:r>
            <a:endParaRPr>
              <a:latin typeface="Arial"/>
              <a:cs typeface="Arial"/>
            </a:endParaRPr>
          </a:p>
        </p:txBody>
      </p:sp>
      <p:sp>
        <p:nvSpPr>
          <p:cNvPr id="40" name="object 40"/>
          <p:cNvSpPr/>
          <p:nvPr/>
        </p:nvSpPr>
        <p:spPr>
          <a:xfrm>
            <a:off x="10337800" y="19939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41" name="object 41"/>
          <p:cNvSpPr txBox="1"/>
          <p:nvPr/>
        </p:nvSpPr>
        <p:spPr>
          <a:xfrm>
            <a:off x="10210801" y="1778000"/>
            <a:ext cx="393065" cy="228268"/>
          </a:xfrm>
          <a:prstGeom prst="rect">
            <a:avLst/>
          </a:prstGeom>
        </p:spPr>
        <p:txBody>
          <a:bodyPr vert="horz" wrap="square" lIns="0" tIns="12700" rIns="0" bIns="0" rtlCol="0">
            <a:spAutoFit/>
          </a:bodyPr>
          <a:lstStyle/>
          <a:p>
            <a:pPr marL="12700">
              <a:spcBef>
                <a:spcPts val="100"/>
              </a:spcBef>
            </a:pPr>
            <a:r>
              <a:rPr sz="1400" b="1" spc="275" dirty="0">
                <a:latin typeface="Arial"/>
                <a:cs typeface="Arial"/>
              </a:rPr>
              <a:t>1</a:t>
            </a:r>
            <a:r>
              <a:rPr sz="1400" b="1" spc="1050" dirty="0">
                <a:latin typeface="Arial"/>
                <a:cs typeface="Arial"/>
              </a:rPr>
              <a:t>8</a:t>
            </a:r>
            <a:endParaRPr sz="1400">
              <a:latin typeface="Arial"/>
              <a:cs typeface="Arial"/>
            </a:endParaRPr>
          </a:p>
        </p:txBody>
      </p:sp>
      <p:sp>
        <p:nvSpPr>
          <p:cNvPr id="42" name="object 42"/>
          <p:cNvSpPr/>
          <p:nvPr/>
        </p:nvSpPr>
        <p:spPr>
          <a:xfrm>
            <a:off x="10337800" y="2171700"/>
            <a:ext cx="0" cy="3429000"/>
          </a:xfrm>
          <a:custGeom>
            <a:avLst/>
            <a:gdLst/>
            <a:ahLst/>
            <a:cxnLst/>
            <a:rect l="l" t="t" r="r" b="b"/>
            <a:pathLst>
              <a:path h="3429000">
                <a:moveTo>
                  <a:pt x="0" y="0"/>
                </a:moveTo>
                <a:lnTo>
                  <a:pt x="0" y="3429000"/>
                </a:lnTo>
              </a:path>
            </a:pathLst>
          </a:custGeom>
          <a:ln w="5080">
            <a:solidFill>
              <a:srgbClr val="0033FF"/>
            </a:solidFill>
          </a:ln>
        </p:spPr>
        <p:txBody>
          <a:bodyPr wrap="square" lIns="0" tIns="0" rIns="0" bIns="0" rtlCol="0"/>
          <a:lstStyle/>
          <a:p>
            <a:endParaRPr/>
          </a:p>
        </p:txBody>
      </p:sp>
      <p:grpSp>
        <p:nvGrpSpPr>
          <p:cNvPr id="43" name="object 43"/>
          <p:cNvGrpSpPr/>
          <p:nvPr/>
        </p:nvGrpSpPr>
        <p:grpSpPr>
          <a:xfrm>
            <a:off x="2902586" y="1993900"/>
            <a:ext cx="7663815" cy="3488054"/>
            <a:chOff x="1378585" y="1993900"/>
            <a:chExt cx="7663815" cy="3488054"/>
          </a:xfrm>
        </p:grpSpPr>
        <p:sp>
          <p:nvSpPr>
            <p:cNvPr id="44" name="object 44"/>
            <p:cNvSpPr/>
            <p:nvPr/>
          </p:nvSpPr>
          <p:spPr>
            <a:xfrm>
              <a:off x="8890000" y="1993900"/>
              <a:ext cx="152400" cy="127000"/>
            </a:xfrm>
            <a:custGeom>
              <a:avLst/>
              <a:gdLst/>
              <a:ahLst/>
              <a:cxnLst/>
              <a:rect l="l" t="t" r="r" b="b"/>
              <a:pathLst>
                <a:path w="152400" h="127000">
                  <a:moveTo>
                    <a:pt x="0" y="0"/>
                  </a:moveTo>
                  <a:lnTo>
                    <a:pt x="0" y="127000"/>
                  </a:lnTo>
                  <a:lnTo>
                    <a:pt x="152400" y="63500"/>
                  </a:lnTo>
                  <a:lnTo>
                    <a:pt x="0" y="0"/>
                  </a:lnTo>
                  <a:close/>
                </a:path>
              </a:pathLst>
            </a:custGeom>
            <a:solidFill>
              <a:srgbClr val="000000"/>
            </a:solidFill>
          </p:spPr>
          <p:txBody>
            <a:bodyPr wrap="square" lIns="0" tIns="0" rIns="0" bIns="0" rtlCol="0"/>
            <a:lstStyle/>
            <a:p>
              <a:endParaRPr/>
            </a:p>
          </p:txBody>
        </p:sp>
        <p:sp>
          <p:nvSpPr>
            <p:cNvPr id="45" name="object 45"/>
            <p:cNvSpPr/>
            <p:nvPr/>
          </p:nvSpPr>
          <p:spPr>
            <a:xfrm>
              <a:off x="1384300" y="2057400"/>
              <a:ext cx="7607300" cy="0"/>
            </a:xfrm>
            <a:custGeom>
              <a:avLst/>
              <a:gdLst/>
              <a:ahLst/>
              <a:cxnLst/>
              <a:rect l="l" t="t" r="r" b="b"/>
              <a:pathLst>
                <a:path w="7607300">
                  <a:moveTo>
                    <a:pt x="7607300" y="0"/>
                  </a:moveTo>
                  <a:lnTo>
                    <a:pt x="0" y="0"/>
                  </a:lnTo>
                </a:path>
              </a:pathLst>
            </a:custGeom>
            <a:ln w="11430">
              <a:solidFill>
                <a:srgbClr val="000000"/>
              </a:solidFill>
            </a:ln>
          </p:spPr>
          <p:txBody>
            <a:bodyPr wrap="square" lIns="0" tIns="0" rIns="0" bIns="0" rtlCol="0"/>
            <a:lstStyle/>
            <a:p>
              <a:endParaRPr/>
            </a:p>
          </p:txBody>
        </p:sp>
        <p:sp>
          <p:nvSpPr>
            <p:cNvPr id="46" name="object 46"/>
            <p:cNvSpPr/>
            <p:nvPr/>
          </p:nvSpPr>
          <p:spPr>
            <a:xfrm>
              <a:off x="4686300" y="4444999"/>
              <a:ext cx="2108200" cy="1028700"/>
            </a:xfrm>
            <a:custGeom>
              <a:avLst/>
              <a:gdLst/>
              <a:ahLst/>
              <a:cxnLst/>
              <a:rect l="l" t="t" r="r" b="b"/>
              <a:pathLst>
                <a:path w="2108200" h="1028700">
                  <a:moveTo>
                    <a:pt x="304800" y="228600"/>
                  </a:moveTo>
                  <a:lnTo>
                    <a:pt x="0" y="228600"/>
                  </a:lnTo>
                  <a:lnTo>
                    <a:pt x="0" y="825500"/>
                  </a:lnTo>
                  <a:lnTo>
                    <a:pt x="304800" y="825500"/>
                  </a:lnTo>
                  <a:lnTo>
                    <a:pt x="304800" y="228600"/>
                  </a:lnTo>
                  <a:close/>
                </a:path>
                <a:path w="2108200" h="1028700">
                  <a:moveTo>
                    <a:pt x="1219200" y="228600"/>
                  </a:moveTo>
                  <a:lnTo>
                    <a:pt x="914400" y="228600"/>
                  </a:lnTo>
                  <a:lnTo>
                    <a:pt x="914400" y="825500"/>
                  </a:lnTo>
                  <a:lnTo>
                    <a:pt x="1219200" y="825500"/>
                  </a:lnTo>
                  <a:lnTo>
                    <a:pt x="1219200" y="228600"/>
                  </a:lnTo>
                  <a:close/>
                </a:path>
                <a:path w="2108200" h="1028700">
                  <a:moveTo>
                    <a:pt x="2108200" y="292100"/>
                  </a:moveTo>
                  <a:lnTo>
                    <a:pt x="1536700" y="0"/>
                  </a:lnTo>
                  <a:lnTo>
                    <a:pt x="1536700" y="406400"/>
                  </a:lnTo>
                  <a:lnTo>
                    <a:pt x="1651000" y="520700"/>
                  </a:lnTo>
                  <a:lnTo>
                    <a:pt x="1536700" y="635000"/>
                  </a:lnTo>
                  <a:lnTo>
                    <a:pt x="1536700" y="1028700"/>
                  </a:lnTo>
                  <a:lnTo>
                    <a:pt x="2108200" y="749300"/>
                  </a:lnTo>
                  <a:lnTo>
                    <a:pt x="2108200" y="292100"/>
                  </a:lnTo>
                  <a:close/>
                </a:path>
              </a:pathLst>
            </a:custGeom>
            <a:solidFill>
              <a:srgbClr val="FF9966"/>
            </a:solidFill>
          </p:spPr>
          <p:txBody>
            <a:bodyPr wrap="square" lIns="0" tIns="0" rIns="0" bIns="0" rtlCol="0"/>
            <a:lstStyle/>
            <a:p>
              <a:endParaRPr/>
            </a:p>
          </p:txBody>
        </p:sp>
        <p:sp>
          <p:nvSpPr>
            <p:cNvPr id="47" name="object 47"/>
            <p:cNvSpPr/>
            <p:nvPr/>
          </p:nvSpPr>
          <p:spPr>
            <a:xfrm>
              <a:off x="5308600" y="4445000"/>
              <a:ext cx="1485900" cy="1028700"/>
            </a:xfrm>
            <a:custGeom>
              <a:avLst/>
              <a:gdLst/>
              <a:ahLst/>
              <a:cxnLst/>
              <a:rect l="l" t="t" r="r" b="b"/>
              <a:pathLst>
                <a:path w="1485900" h="1028700">
                  <a:moveTo>
                    <a:pt x="914400" y="0"/>
                  </a:moveTo>
                  <a:lnTo>
                    <a:pt x="914400" y="406400"/>
                  </a:lnTo>
                  <a:lnTo>
                    <a:pt x="1028700" y="520700"/>
                  </a:lnTo>
                  <a:lnTo>
                    <a:pt x="914400" y="635000"/>
                  </a:lnTo>
                  <a:lnTo>
                    <a:pt x="914400" y="1028700"/>
                  </a:lnTo>
                  <a:lnTo>
                    <a:pt x="1485900" y="749300"/>
                  </a:lnTo>
                  <a:lnTo>
                    <a:pt x="1485900" y="292100"/>
                  </a:lnTo>
                  <a:lnTo>
                    <a:pt x="914400" y="0"/>
                  </a:lnTo>
                  <a:close/>
                </a:path>
                <a:path w="1485900" h="1028700">
                  <a:moveTo>
                    <a:pt x="0" y="228600"/>
                  </a:moveTo>
                  <a:lnTo>
                    <a:pt x="596900" y="228600"/>
                  </a:lnTo>
                  <a:lnTo>
                    <a:pt x="596900" y="825500"/>
                  </a:lnTo>
                  <a:lnTo>
                    <a:pt x="0" y="825500"/>
                  </a:lnTo>
                  <a:lnTo>
                    <a:pt x="0" y="228600"/>
                  </a:lnTo>
                  <a:close/>
                </a:path>
              </a:pathLst>
            </a:custGeom>
            <a:ln w="16510">
              <a:solidFill>
                <a:srgbClr val="000000"/>
              </a:solidFill>
            </a:ln>
          </p:spPr>
          <p:txBody>
            <a:bodyPr wrap="square" lIns="0" tIns="0" rIns="0" bIns="0" rtlCol="0"/>
            <a:lstStyle/>
            <a:p>
              <a:endParaRPr/>
            </a:p>
          </p:txBody>
        </p:sp>
        <p:sp>
          <p:nvSpPr>
            <p:cNvPr id="48" name="object 48"/>
            <p:cNvSpPr/>
            <p:nvPr/>
          </p:nvSpPr>
          <p:spPr>
            <a:xfrm>
              <a:off x="4978400" y="4737100"/>
              <a:ext cx="1257300" cy="457200"/>
            </a:xfrm>
            <a:custGeom>
              <a:avLst/>
              <a:gdLst/>
              <a:ahLst/>
              <a:cxnLst/>
              <a:rect l="l" t="t" r="r" b="b"/>
              <a:pathLst>
                <a:path w="1257300" h="457200">
                  <a:moveTo>
                    <a:pt x="342900" y="228600"/>
                  </a:moveTo>
                  <a:lnTo>
                    <a:pt x="0" y="228600"/>
                  </a:lnTo>
                </a:path>
                <a:path w="1257300" h="457200">
                  <a:moveTo>
                    <a:pt x="1257300" y="457200"/>
                  </a:moveTo>
                  <a:lnTo>
                    <a:pt x="914400" y="457200"/>
                  </a:lnTo>
                </a:path>
                <a:path w="1257300" h="457200">
                  <a:moveTo>
                    <a:pt x="1257300" y="0"/>
                  </a:moveTo>
                  <a:lnTo>
                    <a:pt x="914400" y="0"/>
                  </a:lnTo>
                </a:path>
                <a:path w="1257300" h="457200">
                  <a:moveTo>
                    <a:pt x="342900" y="63500"/>
                  </a:moveTo>
                  <a:lnTo>
                    <a:pt x="177800" y="63500"/>
                  </a:lnTo>
                </a:path>
                <a:path w="1257300" h="457200">
                  <a:moveTo>
                    <a:pt x="177800" y="63500"/>
                  </a:moveTo>
                  <a:lnTo>
                    <a:pt x="177800" y="228600"/>
                  </a:lnTo>
                </a:path>
              </a:pathLst>
            </a:custGeom>
            <a:ln w="11430">
              <a:solidFill>
                <a:srgbClr val="000000"/>
              </a:solidFill>
            </a:ln>
          </p:spPr>
          <p:txBody>
            <a:bodyPr wrap="square" lIns="0" tIns="0" rIns="0" bIns="0" rtlCol="0"/>
            <a:lstStyle/>
            <a:p>
              <a:endParaRPr/>
            </a:p>
          </p:txBody>
        </p:sp>
        <p:sp>
          <p:nvSpPr>
            <p:cNvPr id="49" name="object 49"/>
            <p:cNvSpPr/>
            <p:nvPr/>
          </p:nvSpPr>
          <p:spPr>
            <a:xfrm>
              <a:off x="4394200" y="46736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6510">
              <a:solidFill>
                <a:srgbClr val="000000"/>
              </a:solidFill>
            </a:ln>
          </p:spPr>
          <p:txBody>
            <a:bodyPr wrap="square" lIns="0" tIns="0" rIns="0" bIns="0" rtlCol="0"/>
            <a:lstStyle/>
            <a:p>
              <a:endParaRPr/>
            </a:p>
          </p:txBody>
        </p:sp>
      </p:grpSp>
      <p:sp>
        <p:nvSpPr>
          <p:cNvPr id="50" name="object 50"/>
          <p:cNvSpPr txBox="1"/>
          <p:nvPr/>
        </p:nvSpPr>
        <p:spPr>
          <a:xfrm>
            <a:off x="1524000" y="4749800"/>
            <a:ext cx="1588770" cy="228268"/>
          </a:xfrm>
          <a:prstGeom prst="rect">
            <a:avLst/>
          </a:prstGeom>
        </p:spPr>
        <p:txBody>
          <a:bodyPr vert="horz" wrap="square" lIns="0" tIns="12700" rIns="0" bIns="0" rtlCol="0">
            <a:spAutoFit/>
          </a:bodyPr>
          <a:lstStyle/>
          <a:p>
            <a:pPr marL="12700">
              <a:spcBef>
                <a:spcPts val="100"/>
              </a:spcBef>
            </a:pPr>
            <a:r>
              <a:rPr sz="1400" b="1" spc="185" dirty="0">
                <a:latin typeface="Arial"/>
                <a:cs typeface="Arial"/>
              </a:rPr>
              <a:t>sub$t2</a:t>
            </a:r>
            <a:r>
              <a:rPr sz="1400" b="1" spc="185" dirty="0">
                <a:solidFill>
                  <a:srgbClr val="760000"/>
                </a:solidFill>
                <a:latin typeface="Arial"/>
                <a:cs typeface="Arial"/>
              </a:rPr>
              <a:t>$</a:t>
            </a:r>
            <a:r>
              <a:rPr sz="1400" b="1" spc="185" dirty="0">
                <a:latin typeface="Arial"/>
                <a:cs typeface="Arial"/>
              </a:rPr>
              <a:t>,</a:t>
            </a:r>
            <a:r>
              <a:rPr sz="1400" b="1" spc="185" dirty="0">
                <a:solidFill>
                  <a:srgbClr val="760000"/>
                </a:solidFill>
                <a:latin typeface="Arial"/>
                <a:cs typeface="Arial"/>
              </a:rPr>
              <a:t>s0</a:t>
            </a:r>
            <a:r>
              <a:rPr sz="1400" b="1" spc="185" dirty="0">
                <a:latin typeface="Arial"/>
                <a:cs typeface="Arial"/>
              </a:rPr>
              <a:t>,$t3</a:t>
            </a:r>
            <a:endParaRPr sz="1400">
              <a:latin typeface="Arial"/>
              <a:cs typeface="Arial"/>
            </a:endParaRPr>
          </a:p>
        </p:txBody>
      </p:sp>
      <p:sp>
        <p:nvSpPr>
          <p:cNvPr id="51" name="object 51"/>
          <p:cNvSpPr txBox="1"/>
          <p:nvPr/>
        </p:nvSpPr>
        <p:spPr>
          <a:xfrm>
            <a:off x="6134101" y="4787900"/>
            <a:ext cx="417195" cy="299720"/>
          </a:xfrm>
          <a:prstGeom prst="rect">
            <a:avLst/>
          </a:prstGeom>
        </p:spPr>
        <p:txBody>
          <a:bodyPr vert="horz" wrap="square" lIns="0" tIns="12700" rIns="0" bIns="0" rtlCol="0">
            <a:spAutoFit/>
          </a:bodyPr>
          <a:lstStyle/>
          <a:p>
            <a:pPr marL="12700">
              <a:spcBef>
                <a:spcPts val="100"/>
              </a:spcBef>
            </a:pPr>
            <a:r>
              <a:rPr spc="-10" dirty="0">
                <a:latin typeface="Arial"/>
                <a:cs typeface="Arial"/>
              </a:rPr>
              <a:t>I</a:t>
            </a:r>
            <a:r>
              <a:rPr spc="1485" dirty="0">
                <a:latin typeface="Arial"/>
                <a:cs typeface="Arial"/>
              </a:rPr>
              <a:t>F</a:t>
            </a:r>
            <a:endParaRPr>
              <a:latin typeface="Arial"/>
              <a:cs typeface="Arial"/>
            </a:endParaRPr>
          </a:p>
        </p:txBody>
      </p:sp>
      <p:grpSp>
        <p:nvGrpSpPr>
          <p:cNvPr id="52" name="object 52"/>
          <p:cNvGrpSpPr/>
          <p:nvPr/>
        </p:nvGrpSpPr>
        <p:grpSpPr>
          <a:xfrm>
            <a:off x="4195445" y="3179445"/>
            <a:ext cx="5462270" cy="1791970"/>
            <a:chOff x="2671445" y="3179445"/>
            <a:chExt cx="5462270" cy="1791970"/>
          </a:xfrm>
        </p:grpSpPr>
        <p:sp>
          <p:nvSpPr>
            <p:cNvPr id="53" name="object 53"/>
            <p:cNvSpPr/>
            <p:nvPr/>
          </p:nvSpPr>
          <p:spPr>
            <a:xfrm>
              <a:off x="6807200" y="4965700"/>
              <a:ext cx="1320800" cy="0"/>
            </a:xfrm>
            <a:custGeom>
              <a:avLst/>
              <a:gdLst/>
              <a:ahLst/>
              <a:cxnLst/>
              <a:rect l="l" t="t" r="r" b="b"/>
              <a:pathLst>
                <a:path w="1320800">
                  <a:moveTo>
                    <a:pt x="1320800" y="0"/>
                  </a:moveTo>
                  <a:lnTo>
                    <a:pt x="977900" y="0"/>
                  </a:lnTo>
                </a:path>
                <a:path w="1320800">
                  <a:moveTo>
                    <a:pt x="292100" y="0"/>
                  </a:moveTo>
                  <a:lnTo>
                    <a:pt x="0" y="0"/>
                  </a:lnTo>
                </a:path>
              </a:pathLst>
            </a:custGeom>
            <a:ln w="11430">
              <a:solidFill>
                <a:srgbClr val="000000"/>
              </a:solidFill>
            </a:ln>
          </p:spPr>
          <p:txBody>
            <a:bodyPr wrap="square" lIns="0" tIns="0" rIns="0" bIns="0" rtlCol="0"/>
            <a:lstStyle/>
            <a:p>
              <a:endParaRPr/>
            </a:p>
          </p:txBody>
        </p:sp>
        <p:sp>
          <p:nvSpPr>
            <p:cNvPr id="54" name="object 54"/>
            <p:cNvSpPr/>
            <p:nvPr/>
          </p:nvSpPr>
          <p:spPr>
            <a:xfrm>
              <a:off x="2671445" y="3179445"/>
              <a:ext cx="372110" cy="372109"/>
            </a:xfrm>
            <a:prstGeom prst="rect">
              <a:avLst/>
            </a:prstGeom>
            <a:blipFill>
              <a:blip r:embed="rId2" cstate="print"/>
              <a:stretch>
                <a:fillRect/>
              </a:stretch>
            </a:blipFill>
          </p:spPr>
          <p:txBody>
            <a:bodyPr wrap="square" lIns="0" tIns="0" rIns="0" bIns="0" rtlCol="0"/>
            <a:lstStyle/>
            <a:p>
              <a:endParaRPr/>
            </a:p>
          </p:txBody>
        </p:sp>
        <p:sp>
          <p:nvSpPr>
            <p:cNvPr id="55" name="object 55"/>
            <p:cNvSpPr/>
            <p:nvPr/>
          </p:nvSpPr>
          <p:spPr>
            <a:xfrm>
              <a:off x="3585845" y="3179445"/>
              <a:ext cx="372109" cy="372109"/>
            </a:xfrm>
            <a:prstGeom prst="rect">
              <a:avLst/>
            </a:prstGeom>
            <a:blipFill>
              <a:blip cstate="print"/>
              <a:stretch>
                <a:fillRect/>
              </a:stretch>
            </a:blipFill>
          </p:spPr>
          <p:txBody>
            <a:bodyPr wrap="square" lIns="0" tIns="0" rIns="0" bIns="0" rtlCol="0"/>
            <a:lstStyle/>
            <a:p>
              <a:endParaRPr/>
            </a:p>
          </p:txBody>
        </p:sp>
        <p:sp>
          <p:nvSpPr>
            <p:cNvPr id="56" name="object 56"/>
            <p:cNvSpPr/>
            <p:nvPr/>
          </p:nvSpPr>
          <p:spPr>
            <a:xfrm>
              <a:off x="4500245" y="3179445"/>
              <a:ext cx="372109" cy="372109"/>
            </a:xfrm>
            <a:prstGeom prst="rect">
              <a:avLst/>
            </a:prstGeom>
            <a:blipFill>
              <a:blip r:embed="rId3" cstate="print"/>
              <a:stretch>
                <a:fillRect/>
              </a:stretch>
            </a:blipFill>
          </p:spPr>
          <p:txBody>
            <a:bodyPr wrap="square" lIns="0" tIns="0" rIns="0" bIns="0" rtlCol="0"/>
            <a:lstStyle/>
            <a:p>
              <a:endParaRPr/>
            </a:p>
          </p:txBody>
        </p:sp>
        <p:sp>
          <p:nvSpPr>
            <p:cNvPr id="57" name="object 57"/>
            <p:cNvSpPr/>
            <p:nvPr/>
          </p:nvSpPr>
          <p:spPr>
            <a:xfrm>
              <a:off x="5414645" y="3179445"/>
              <a:ext cx="372109" cy="372109"/>
            </a:xfrm>
            <a:prstGeom prst="rect">
              <a:avLst/>
            </a:prstGeom>
            <a:blipFill>
              <a:blip cstate="print"/>
              <a:stretch>
                <a:fillRect/>
              </a:stretch>
            </a:blipFill>
          </p:spPr>
          <p:txBody>
            <a:bodyPr wrap="square" lIns="0" tIns="0" rIns="0" bIns="0" rtlCol="0"/>
            <a:lstStyle/>
            <a:p>
              <a:endParaRPr/>
            </a:p>
          </p:txBody>
        </p:sp>
        <p:sp>
          <p:nvSpPr>
            <p:cNvPr id="58" name="object 58"/>
            <p:cNvSpPr/>
            <p:nvPr/>
          </p:nvSpPr>
          <p:spPr>
            <a:xfrm>
              <a:off x="7243445" y="3801745"/>
              <a:ext cx="372109" cy="372110"/>
            </a:xfrm>
            <a:prstGeom prst="rect">
              <a:avLst/>
            </a:prstGeom>
            <a:blipFill>
              <a:blip cstate="print"/>
              <a:stretch>
                <a:fillRect/>
              </a:stretch>
            </a:blipFill>
          </p:spPr>
          <p:txBody>
            <a:bodyPr wrap="square" lIns="0" tIns="0" rIns="0" bIns="0" rtlCol="0"/>
            <a:lstStyle/>
            <a:p>
              <a:endParaRPr/>
            </a:p>
          </p:txBody>
        </p:sp>
        <p:sp>
          <p:nvSpPr>
            <p:cNvPr id="59" name="object 59"/>
            <p:cNvSpPr/>
            <p:nvPr/>
          </p:nvSpPr>
          <p:spPr>
            <a:xfrm>
              <a:off x="3585845" y="3801745"/>
              <a:ext cx="372109" cy="372110"/>
            </a:xfrm>
            <a:prstGeom prst="rect">
              <a:avLst/>
            </a:prstGeom>
            <a:blipFill>
              <a:blip r:embed="rId4" cstate="print"/>
              <a:stretch>
                <a:fillRect/>
              </a:stretch>
            </a:blipFill>
          </p:spPr>
          <p:txBody>
            <a:bodyPr wrap="square" lIns="0" tIns="0" rIns="0" bIns="0" rtlCol="0"/>
            <a:lstStyle/>
            <a:p>
              <a:endParaRPr/>
            </a:p>
          </p:txBody>
        </p:sp>
        <p:sp>
          <p:nvSpPr>
            <p:cNvPr id="60" name="object 60"/>
            <p:cNvSpPr/>
            <p:nvPr/>
          </p:nvSpPr>
          <p:spPr>
            <a:xfrm>
              <a:off x="4500245" y="3801745"/>
              <a:ext cx="372109" cy="372110"/>
            </a:xfrm>
            <a:prstGeom prst="rect">
              <a:avLst/>
            </a:prstGeom>
            <a:blipFill>
              <a:blip cstate="print"/>
              <a:stretch>
                <a:fillRect/>
              </a:stretch>
            </a:blipFill>
          </p:spPr>
          <p:txBody>
            <a:bodyPr wrap="square" lIns="0" tIns="0" rIns="0" bIns="0" rtlCol="0"/>
            <a:lstStyle/>
            <a:p>
              <a:endParaRPr/>
            </a:p>
          </p:txBody>
        </p:sp>
        <p:sp>
          <p:nvSpPr>
            <p:cNvPr id="61" name="object 61"/>
            <p:cNvSpPr/>
            <p:nvPr/>
          </p:nvSpPr>
          <p:spPr>
            <a:xfrm>
              <a:off x="5414645" y="3801745"/>
              <a:ext cx="372109" cy="372110"/>
            </a:xfrm>
            <a:prstGeom prst="rect">
              <a:avLst/>
            </a:prstGeom>
            <a:blipFill>
              <a:blip r:embed="rId5" cstate="print"/>
              <a:stretch>
                <a:fillRect/>
              </a:stretch>
            </a:blipFill>
          </p:spPr>
          <p:txBody>
            <a:bodyPr wrap="square" lIns="0" tIns="0" rIns="0" bIns="0" rtlCol="0"/>
            <a:lstStyle/>
            <a:p>
              <a:endParaRPr/>
            </a:p>
          </p:txBody>
        </p:sp>
      </p:grpSp>
      <p:sp>
        <p:nvSpPr>
          <p:cNvPr id="62" name="object 62"/>
          <p:cNvSpPr txBox="1"/>
          <p:nvPr/>
        </p:nvSpPr>
        <p:spPr>
          <a:xfrm>
            <a:off x="1524001" y="3873500"/>
            <a:ext cx="1101725" cy="299720"/>
          </a:xfrm>
          <a:prstGeom prst="rect">
            <a:avLst/>
          </a:prstGeom>
        </p:spPr>
        <p:txBody>
          <a:bodyPr vert="horz" wrap="square" lIns="0" tIns="12700" rIns="0" bIns="0" rtlCol="0">
            <a:spAutoFit/>
          </a:bodyPr>
          <a:lstStyle/>
          <a:p>
            <a:pPr marL="12700">
              <a:spcBef>
                <a:spcPts val="100"/>
              </a:spcBef>
            </a:pPr>
            <a:r>
              <a:rPr b="1" spc="320" dirty="0">
                <a:solidFill>
                  <a:srgbClr val="DC0000"/>
                </a:solidFill>
                <a:latin typeface="Arial"/>
                <a:cs typeface="Arial"/>
              </a:rPr>
              <a:t>S</a:t>
            </a:r>
            <a:r>
              <a:rPr b="1" spc="330" dirty="0">
                <a:solidFill>
                  <a:srgbClr val="DC0000"/>
                </a:solidFill>
                <a:latin typeface="Arial"/>
                <a:cs typeface="Arial"/>
              </a:rPr>
              <a:t>T</a:t>
            </a:r>
            <a:r>
              <a:rPr b="1" spc="270" dirty="0">
                <a:solidFill>
                  <a:srgbClr val="DC0000"/>
                </a:solidFill>
                <a:latin typeface="Arial"/>
                <a:cs typeface="Arial"/>
              </a:rPr>
              <a:t>A</a:t>
            </a:r>
            <a:r>
              <a:rPr b="1" spc="235" dirty="0">
                <a:solidFill>
                  <a:srgbClr val="DC0000"/>
                </a:solidFill>
                <a:latin typeface="Arial"/>
                <a:cs typeface="Arial"/>
              </a:rPr>
              <a:t>L</a:t>
            </a:r>
            <a:r>
              <a:rPr b="1" spc="1485" dirty="0">
                <a:solidFill>
                  <a:srgbClr val="DC0000"/>
                </a:solidFill>
                <a:latin typeface="Arial"/>
                <a:cs typeface="Arial"/>
              </a:rPr>
              <a:t>L</a:t>
            </a:r>
            <a:endParaRPr>
              <a:latin typeface="Arial"/>
              <a:cs typeface="Arial"/>
            </a:endParaRPr>
          </a:p>
        </p:txBody>
      </p:sp>
      <p:sp>
        <p:nvSpPr>
          <p:cNvPr id="63" name="object 63"/>
          <p:cNvSpPr txBox="1"/>
          <p:nvPr/>
        </p:nvSpPr>
        <p:spPr>
          <a:xfrm>
            <a:off x="4914901" y="4165600"/>
            <a:ext cx="4721225" cy="228268"/>
          </a:xfrm>
          <a:prstGeom prst="rect">
            <a:avLst/>
          </a:prstGeom>
        </p:spPr>
        <p:txBody>
          <a:bodyPr vert="horz" wrap="square" lIns="0" tIns="12700" rIns="0" bIns="0" rtlCol="0">
            <a:spAutoFit/>
          </a:bodyPr>
          <a:lstStyle/>
          <a:p>
            <a:pPr marL="12700">
              <a:spcBef>
                <a:spcPts val="100"/>
              </a:spcBef>
            </a:pPr>
            <a:r>
              <a:rPr sz="1400" b="1" spc="254" dirty="0">
                <a:solidFill>
                  <a:srgbClr val="DC0000"/>
                </a:solidFill>
                <a:latin typeface="Arial"/>
                <a:cs typeface="Arial"/>
              </a:rPr>
              <a:t>BUBBLEBUBBLEBUBBLEBUBBLEBUBBLE</a:t>
            </a:r>
            <a:endParaRPr sz="1400">
              <a:latin typeface="Arial"/>
              <a:cs typeface="Arial"/>
            </a:endParaRPr>
          </a:p>
        </p:txBody>
      </p:sp>
      <p:grpSp>
        <p:nvGrpSpPr>
          <p:cNvPr id="64" name="object 64"/>
          <p:cNvGrpSpPr/>
          <p:nvPr/>
        </p:nvGrpSpPr>
        <p:grpSpPr>
          <a:xfrm>
            <a:off x="7137401" y="2946401"/>
            <a:ext cx="1087755" cy="1227455"/>
            <a:chOff x="5613400" y="2946400"/>
            <a:chExt cx="1087755" cy="1227455"/>
          </a:xfrm>
        </p:grpSpPr>
        <p:sp>
          <p:nvSpPr>
            <p:cNvPr id="65" name="object 65"/>
            <p:cNvSpPr/>
            <p:nvPr/>
          </p:nvSpPr>
          <p:spPr>
            <a:xfrm>
              <a:off x="6329044" y="3801744"/>
              <a:ext cx="372109" cy="372110"/>
            </a:xfrm>
            <a:prstGeom prst="rect">
              <a:avLst/>
            </a:prstGeom>
            <a:blipFill>
              <a:blip r:embed="rId6" cstate="print"/>
              <a:stretch>
                <a:fillRect/>
              </a:stretch>
            </a:blipFill>
          </p:spPr>
          <p:txBody>
            <a:bodyPr wrap="square" lIns="0" tIns="0" rIns="0" bIns="0" rtlCol="0"/>
            <a:lstStyle/>
            <a:p>
              <a:endParaRPr/>
            </a:p>
          </p:txBody>
        </p:sp>
        <p:sp>
          <p:nvSpPr>
            <p:cNvPr id="66" name="object 66"/>
            <p:cNvSpPr/>
            <p:nvPr/>
          </p:nvSpPr>
          <p:spPr>
            <a:xfrm>
              <a:off x="5613400" y="2946400"/>
              <a:ext cx="139700" cy="101600"/>
            </a:xfrm>
            <a:custGeom>
              <a:avLst/>
              <a:gdLst/>
              <a:ahLst/>
              <a:cxnLst/>
              <a:rect l="l" t="t" r="r" b="b"/>
              <a:pathLst>
                <a:path w="139700" h="101600">
                  <a:moveTo>
                    <a:pt x="139700" y="0"/>
                  </a:moveTo>
                  <a:lnTo>
                    <a:pt x="0" y="25400"/>
                  </a:lnTo>
                  <a:lnTo>
                    <a:pt x="114300" y="101600"/>
                  </a:lnTo>
                  <a:lnTo>
                    <a:pt x="139700" y="0"/>
                  </a:lnTo>
                  <a:close/>
                </a:path>
              </a:pathLst>
            </a:custGeom>
            <a:solidFill>
              <a:srgbClr val="760000"/>
            </a:solidFill>
          </p:spPr>
          <p:txBody>
            <a:bodyPr wrap="square" lIns="0" tIns="0" rIns="0" bIns="0" rtlCol="0"/>
            <a:lstStyle/>
            <a:p>
              <a:endParaRPr/>
            </a:p>
          </p:txBody>
        </p:sp>
        <p:sp>
          <p:nvSpPr>
            <p:cNvPr id="67" name="object 67"/>
            <p:cNvSpPr/>
            <p:nvPr/>
          </p:nvSpPr>
          <p:spPr>
            <a:xfrm>
              <a:off x="5626100" y="2971800"/>
              <a:ext cx="558800" cy="114300"/>
            </a:xfrm>
            <a:custGeom>
              <a:avLst/>
              <a:gdLst/>
              <a:ahLst/>
              <a:cxnLst/>
              <a:rect l="l" t="t" r="r" b="b"/>
              <a:pathLst>
                <a:path w="558800" h="114300">
                  <a:moveTo>
                    <a:pt x="0" y="0"/>
                  </a:moveTo>
                  <a:lnTo>
                    <a:pt x="558800" y="114300"/>
                  </a:lnTo>
                </a:path>
              </a:pathLst>
            </a:custGeom>
            <a:ln w="5080">
              <a:solidFill>
                <a:srgbClr val="760000"/>
              </a:solidFill>
            </a:ln>
          </p:spPr>
          <p:txBody>
            <a:bodyPr wrap="square" lIns="0" tIns="0" rIns="0" bIns="0" rtlCol="0"/>
            <a:lstStyle/>
            <a:p>
              <a:endParaRPr/>
            </a:p>
          </p:txBody>
        </p:sp>
      </p:grpSp>
      <p:sp>
        <p:nvSpPr>
          <p:cNvPr id="68" name="object 68"/>
          <p:cNvSpPr txBox="1"/>
          <p:nvPr/>
        </p:nvSpPr>
        <p:spPr>
          <a:xfrm>
            <a:off x="7696200" y="2578100"/>
            <a:ext cx="515620" cy="228268"/>
          </a:xfrm>
          <a:prstGeom prst="rect">
            <a:avLst/>
          </a:prstGeom>
        </p:spPr>
        <p:txBody>
          <a:bodyPr vert="horz" wrap="square" lIns="0" tIns="12700" rIns="0" bIns="0" rtlCol="0">
            <a:spAutoFit/>
          </a:bodyPr>
          <a:lstStyle/>
          <a:p>
            <a:pPr marL="12700">
              <a:spcBef>
                <a:spcPts val="100"/>
              </a:spcBef>
            </a:pPr>
            <a:r>
              <a:rPr sz="1400" b="1" spc="275" dirty="0">
                <a:solidFill>
                  <a:srgbClr val="760000"/>
                </a:solidFill>
                <a:latin typeface="Arial"/>
                <a:cs typeface="Arial"/>
              </a:rPr>
              <a:t>$</a:t>
            </a:r>
            <a:r>
              <a:rPr sz="1400" b="1" spc="180" dirty="0">
                <a:solidFill>
                  <a:srgbClr val="760000"/>
                </a:solidFill>
                <a:latin typeface="Arial"/>
                <a:cs typeface="Arial"/>
              </a:rPr>
              <a:t>s</a:t>
            </a:r>
            <a:r>
              <a:rPr sz="1400" b="1" spc="1050" dirty="0">
                <a:solidFill>
                  <a:srgbClr val="760000"/>
                </a:solidFill>
                <a:latin typeface="Arial"/>
                <a:cs typeface="Arial"/>
              </a:rPr>
              <a:t>0</a:t>
            </a:r>
            <a:endParaRPr sz="1400">
              <a:latin typeface="Arial"/>
              <a:cs typeface="Arial"/>
            </a:endParaRPr>
          </a:p>
        </p:txBody>
      </p:sp>
      <p:sp>
        <p:nvSpPr>
          <p:cNvPr id="69" name="object 69"/>
          <p:cNvSpPr txBox="1"/>
          <p:nvPr/>
        </p:nvSpPr>
        <p:spPr>
          <a:xfrm>
            <a:off x="7696201" y="2755901"/>
            <a:ext cx="915035" cy="416559"/>
          </a:xfrm>
          <a:prstGeom prst="rect">
            <a:avLst/>
          </a:prstGeom>
        </p:spPr>
        <p:txBody>
          <a:bodyPr vert="horz" wrap="square" lIns="0" tIns="48260" rIns="0" bIns="0" rtlCol="0">
            <a:spAutoFit/>
          </a:bodyPr>
          <a:lstStyle/>
          <a:p>
            <a:pPr marL="12700" marR="5080">
              <a:lnSpc>
                <a:spcPts val="1400"/>
              </a:lnSpc>
              <a:spcBef>
                <a:spcPts val="380"/>
              </a:spcBef>
            </a:pPr>
            <a:r>
              <a:rPr sz="1400" b="1" spc="200" dirty="0">
                <a:solidFill>
                  <a:srgbClr val="760000"/>
                </a:solidFill>
                <a:latin typeface="Arial"/>
                <a:cs typeface="Arial"/>
              </a:rPr>
              <a:t>w</a:t>
            </a:r>
            <a:r>
              <a:rPr sz="1400" b="1" spc="180" dirty="0">
                <a:solidFill>
                  <a:srgbClr val="760000"/>
                </a:solidFill>
                <a:latin typeface="Arial"/>
                <a:cs typeface="Arial"/>
              </a:rPr>
              <a:t>r</a:t>
            </a:r>
            <a:r>
              <a:rPr sz="1400" b="1" spc="195" dirty="0">
                <a:solidFill>
                  <a:srgbClr val="760000"/>
                </a:solidFill>
                <a:latin typeface="Arial"/>
                <a:cs typeface="Arial"/>
              </a:rPr>
              <a:t>i</a:t>
            </a:r>
            <a:r>
              <a:rPr sz="1400" b="1" spc="190" dirty="0">
                <a:solidFill>
                  <a:srgbClr val="760000"/>
                </a:solidFill>
                <a:latin typeface="Arial"/>
                <a:cs typeface="Arial"/>
              </a:rPr>
              <a:t>tt</a:t>
            </a:r>
            <a:r>
              <a:rPr sz="1400" b="1" spc="275" dirty="0">
                <a:solidFill>
                  <a:srgbClr val="760000"/>
                </a:solidFill>
                <a:latin typeface="Arial"/>
                <a:cs typeface="Arial"/>
              </a:rPr>
              <a:t>e</a:t>
            </a:r>
            <a:r>
              <a:rPr sz="1400" b="1" spc="735" dirty="0">
                <a:solidFill>
                  <a:srgbClr val="760000"/>
                </a:solidFill>
                <a:latin typeface="Arial"/>
                <a:cs typeface="Arial"/>
              </a:rPr>
              <a:t>n  </a:t>
            </a:r>
            <a:r>
              <a:rPr sz="1400" b="1" spc="425" dirty="0">
                <a:solidFill>
                  <a:srgbClr val="760000"/>
                </a:solidFill>
                <a:latin typeface="Arial"/>
                <a:cs typeface="Arial"/>
              </a:rPr>
              <a:t>here</a:t>
            </a:r>
            <a:endParaRPr sz="1400">
              <a:latin typeface="Arial"/>
              <a:cs typeface="Arial"/>
            </a:endParaRPr>
          </a:p>
        </p:txBody>
      </p:sp>
      <p:sp>
        <p:nvSpPr>
          <p:cNvPr id="70" name="object 70"/>
          <p:cNvSpPr txBox="1"/>
          <p:nvPr/>
        </p:nvSpPr>
        <p:spPr>
          <a:xfrm>
            <a:off x="6946900" y="2374900"/>
            <a:ext cx="420370" cy="228268"/>
          </a:xfrm>
          <a:prstGeom prst="rect">
            <a:avLst/>
          </a:prstGeom>
        </p:spPr>
        <p:txBody>
          <a:bodyPr vert="horz" wrap="square" lIns="0" tIns="12700" rIns="0" bIns="0" rtlCol="0">
            <a:spAutoFit/>
          </a:bodyPr>
          <a:lstStyle/>
          <a:p>
            <a:pPr marL="12700">
              <a:spcBef>
                <a:spcPts val="100"/>
              </a:spcBef>
            </a:pPr>
            <a:r>
              <a:rPr sz="1400" b="1" spc="1785" dirty="0">
                <a:solidFill>
                  <a:srgbClr val="760000"/>
                </a:solidFill>
                <a:latin typeface="Arial"/>
                <a:cs typeface="Arial"/>
              </a:rPr>
              <a:t>W</a:t>
            </a:r>
            <a:endParaRPr sz="1400">
              <a:latin typeface="Arial"/>
              <a:cs typeface="Arial"/>
            </a:endParaRPr>
          </a:p>
        </p:txBody>
      </p:sp>
      <p:sp>
        <p:nvSpPr>
          <p:cNvPr id="71" name="object 71"/>
          <p:cNvSpPr txBox="1"/>
          <p:nvPr/>
        </p:nvSpPr>
        <p:spPr>
          <a:xfrm>
            <a:off x="6946901" y="2552700"/>
            <a:ext cx="384175" cy="228268"/>
          </a:xfrm>
          <a:prstGeom prst="rect">
            <a:avLst/>
          </a:prstGeom>
        </p:spPr>
        <p:txBody>
          <a:bodyPr vert="horz" wrap="square" lIns="0" tIns="12700" rIns="0" bIns="0" rtlCol="0">
            <a:spAutoFit/>
          </a:bodyPr>
          <a:lstStyle/>
          <a:p>
            <a:pPr marL="12700">
              <a:spcBef>
                <a:spcPts val="100"/>
              </a:spcBef>
            </a:pPr>
            <a:r>
              <a:rPr sz="1400" b="1" spc="204" dirty="0">
                <a:solidFill>
                  <a:srgbClr val="760000"/>
                </a:solidFill>
                <a:latin typeface="Arial"/>
                <a:cs typeface="Arial"/>
              </a:rPr>
              <a:t>s</a:t>
            </a:r>
            <a:r>
              <a:rPr sz="1400" b="1" spc="1050" dirty="0">
                <a:solidFill>
                  <a:srgbClr val="760000"/>
                </a:solidFill>
                <a:latin typeface="Arial"/>
                <a:cs typeface="Arial"/>
              </a:rPr>
              <a:t>0</a:t>
            </a:r>
            <a:endParaRPr sz="1400">
              <a:latin typeface="Arial"/>
              <a:cs typeface="Arial"/>
            </a:endParaRPr>
          </a:p>
        </p:txBody>
      </p:sp>
      <p:sp>
        <p:nvSpPr>
          <p:cNvPr id="72" name="object 72"/>
          <p:cNvSpPr/>
          <p:nvPr/>
        </p:nvSpPr>
        <p:spPr>
          <a:xfrm>
            <a:off x="9639300" y="46736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6510">
            <a:solidFill>
              <a:srgbClr val="000000"/>
            </a:solidFill>
          </a:ln>
        </p:spPr>
        <p:txBody>
          <a:bodyPr wrap="square" lIns="0" tIns="0" rIns="0" bIns="0" rtlCol="0"/>
          <a:lstStyle/>
          <a:p>
            <a:endParaRPr/>
          </a:p>
        </p:txBody>
      </p:sp>
      <p:sp>
        <p:nvSpPr>
          <p:cNvPr id="73" name="object 73"/>
          <p:cNvSpPr txBox="1"/>
          <p:nvPr/>
        </p:nvSpPr>
        <p:spPr>
          <a:xfrm>
            <a:off x="7912100" y="4787900"/>
            <a:ext cx="2428240" cy="299720"/>
          </a:xfrm>
          <a:prstGeom prst="rect">
            <a:avLst/>
          </a:prstGeom>
        </p:spPr>
        <p:txBody>
          <a:bodyPr vert="horz" wrap="square" lIns="0" tIns="12700" rIns="0" bIns="0" rtlCol="0">
            <a:spAutoFit/>
          </a:bodyPr>
          <a:lstStyle/>
          <a:p>
            <a:pPr marL="12700">
              <a:spcBef>
                <a:spcPts val="100"/>
              </a:spcBef>
              <a:tabLst>
                <a:tab pos="786765" algn="l"/>
                <a:tab pos="1840864" algn="l"/>
              </a:tabLst>
            </a:pPr>
            <a:r>
              <a:rPr spc="-10" dirty="0">
                <a:latin typeface="Arial"/>
                <a:cs typeface="Arial"/>
              </a:rPr>
              <a:t>E</a:t>
            </a:r>
            <a:r>
              <a:rPr spc="1620" dirty="0">
                <a:latin typeface="Arial"/>
                <a:cs typeface="Arial"/>
              </a:rPr>
              <a:t>X</a:t>
            </a:r>
            <a:r>
              <a:rPr dirty="0">
                <a:latin typeface="Arial"/>
                <a:cs typeface="Arial"/>
              </a:rPr>
              <a:t>	</a:t>
            </a:r>
            <a:r>
              <a:rPr spc="-25" dirty="0">
                <a:latin typeface="Arial"/>
                <a:cs typeface="Arial"/>
              </a:rPr>
              <a:t>M</a:t>
            </a:r>
            <a:r>
              <a:rPr spc="-10" dirty="0">
                <a:latin typeface="Arial"/>
                <a:cs typeface="Arial"/>
              </a:rPr>
              <a:t>E</a:t>
            </a:r>
            <a:r>
              <a:rPr spc="2025" dirty="0">
                <a:latin typeface="Arial"/>
                <a:cs typeface="Arial"/>
              </a:rPr>
              <a:t>M</a:t>
            </a:r>
            <a:r>
              <a:rPr dirty="0">
                <a:latin typeface="Arial"/>
                <a:cs typeface="Arial"/>
              </a:rPr>
              <a:t>	</a:t>
            </a:r>
            <a:r>
              <a:rPr spc="-10" dirty="0">
                <a:latin typeface="Arial"/>
                <a:cs typeface="Arial"/>
              </a:rPr>
              <a:t>W</a:t>
            </a:r>
            <a:r>
              <a:rPr spc="1620" dirty="0">
                <a:latin typeface="Arial"/>
                <a:cs typeface="Arial"/>
              </a:rPr>
              <a:t>B</a:t>
            </a:r>
            <a:endParaRPr>
              <a:latin typeface="Arial"/>
              <a:cs typeface="Arial"/>
            </a:endParaRPr>
          </a:p>
        </p:txBody>
      </p:sp>
      <p:grpSp>
        <p:nvGrpSpPr>
          <p:cNvPr id="74" name="object 74"/>
          <p:cNvGrpSpPr/>
          <p:nvPr/>
        </p:nvGrpSpPr>
        <p:grpSpPr>
          <a:xfrm>
            <a:off x="7251700" y="5308600"/>
            <a:ext cx="101600" cy="294640"/>
            <a:chOff x="5727700" y="5308600"/>
            <a:chExt cx="101600" cy="294640"/>
          </a:xfrm>
        </p:grpSpPr>
        <p:sp>
          <p:nvSpPr>
            <p:cNvPr id="75" name="object 75"/>
            <p:cNvSpPr/>
            <p:nvPr/>
          </p:nvSpPr>
          <p:spPr>
            <a:xfrm>
              <a:off x="5727700" y="5308600"/>
              <a:ext cx="101600" cy="139700"/>
            </a:xfrm>
            <a:custGeom>
              <a:avLst/>
              <a:gdLst/>
              <a:ahLst/>
              <a:cxnLst/>
              <a:rect l="l" t="t" r="r" b="b"/>
              <a:pathLst>
                <a:path w="101600" h="139700">
                  <a:moveTo>
                    <a:pt x="50800" y="0"/>
                  </a:moveTo>
                  <a:lnTo>
                    <a:pt x="0" y="139700"/>
                  </a:lnTo>
                  <a:lnTo>
                    <a:pt x="101600" y="139700"/>
                  </a:lnTo>
                  <a:lnTo>
                    <a:pt x="50800" y="0"/>
                  </a:lnTo>
                  <a:close/>
                </a:path>
              </a:pathLst>
            </a:custGeom>
            <a:solidFill>
              <a:srgbClr val="760000"/>
            </a:solidFill>
          </p:spPr>
          <p:txBody>
            <a:bodyPr wrap="square" lIns="0" tIns="0" rIns="0" bIns="0" rtlCol="0"/>
            <a:lstStyle/>
            <a:p>
              <a:endParaRPr/>
            </a:p>
          </p:txBody>
        </p:sp>
        <p:sp>
          <p:nvSpPr>
            <p:cNvPr id="76" name="object 76"/>
            <p:cNvSpPr/>
            <p:nvPr/>
          </p:nvSpPr>
          <p:spPr>
            <a:xfrm>
              <a:off x="5778500" y="5334000"/>
              <a:ext cx="0" cy="266700"/>
            </a:xfrm>
            <a:custGeom>
              <a:avLst/>
              <a:gdLst/>
              <a:ahLst/>
              <a:cxnLst/>
              <a:rect l="l" t="t" r="r" b="b"/>
              <a:pathLst>
                <a:path h="266700">
                  <a:moveTo>
                    <a:pt x="0" y="0"/>
                  </a:moveTo>
                  <a:lnTo>
                    <a:pt x="0" y="266700"/>
                  </a:lnTo>
                </a:path>
              </a:pathLst>
            </a:custGeom>
            <a:ln w="5080">
              <a:solidFill>
                <a:srgbClr val="760000"/>
              </a:solidFill>
            </a:ln>
          </p:spPr>
          <p:txBody>
            <a:bodyPr wrap="square" lIns="0" tIns="0" rIns="0" bIns="0" rtlCol="0"/>
            <a:lstStyle/>
            <a:p>
              <a:endParaRPr/>
            </a:p>
          </p:txBody>
        </p:sp>
      </p:grpSp>
      <p:sp>
        <p:nvSpPr>
          <p:cNvPr id="77" name="object 77"/>
          <p:cNvSpPr txBox="1"/>
          <p:nvPr/>
        </p:nvSpPr>
        <p:spPr>
          <a:xfrm>
            <a:off x="7124701" y="5549901"/>
            <a:ext cx="1120775" cy="416559"/>
          </a:xfrm>
          <a:prstGeom prst="rect">
            <a:avLst/>
          </a:prstGeom>
        </p:spPr>
        <p:txBody>
          <a:bodyPr vert="horz" wrap="square" lIns="0" tIns="48260" rIns="0" bIns="0" rtlCol="0">
            <a:spAutoFit/>
          </a:bodyPr>
          <a:lstStyle/>
          <a:p>
            <a:pPr marL="12700" marR="5080">
              <a:lnSpc>
                <a:spcPts val="1400"/>
              </a:lnSpc>
              <a:spcBef>
                <a:spcPts val="380"/>
              </a:spcBef>
            </a:pPr>
            <a:r>
              <a:rPr sz="1400" b="1" spc="275" dirty="0">
                <a:solidFill>
                  <a:srgbClr val="760000"/>
                </a:solidFill>
                <a:latin typeface="Arial"/>
                <a:cs typeface="Arial"/>
              </a:rPr>
              <a:t>$</a:t>
            </a:r>
            <a:r>
              <a:rPr sz="1400" b="1" spc="180" dirty="0">
                <a:solidFill>
                  <a:srgbClr val="760000"/>
                </a:solidFill>
                <a:latin typeface="Arial"/>
                <a:cs typeface="Arial"/>
              </a:rPr>
              <a:t>s</a:t>
            </a:r>
            <a:r>
              <a:rPr sz="1400" b="1" spc="960" dirty="0">
                <a:solidFill>
                  <a:srgbClr val="760000"/>
                </a:solidFill>
                <a:latin typeface="Arial"/>
                <a:cs typeface="Arial"/>
              </a:rPr>
              <a:t>0</a:t>
            </a:r>
            <a:r>
              <a:rPr sz="1400" b="1" spc="180" dirty="0">
                <a:solidFill>
                  <a:srgbClr val="760000"/>
                </a:solidFill>
                <a:latin typeface="Arial"/>
                <a:cs typeface="Arial"/>
              </a:rPr>
              <a:t>r</a:t>
            </a:r>
            <a:r>
              <a:rPr sz="1400" b="1" spc="275" dirty="0">
                <a:solidFill>
                  <a:srgbClr val="760000"/>
                </a:solidFill>
                <a:latin typeface="Arial"/>
                <a:cs typeface="Arial"/>
              </a:rPr>
              <a:t>ea</a:t>
            </a:r>
            <a:r>
              <a:rPr sz="1400" b="1" spc="735" dirty="0">
                <a:solidFill>
                  <a:srgbClr val="760000"/>
                </a:solidFill>
                <a:latin typeface="Arial"/>
                <a:cs typeface="Arial"/>
              </a:rPr>
              <a:t>d  </a:t>
            </a:r>
            <a:r>
              <a:rPr sz="1400" b="1" spc="425" dirty="0">
                <a:solidFill>
                  <a:srgbClr val="760000"/>
                </a:solidFill>
                <a:latin typeface="Arial"/>
                <a:cs typeface="Arial"/>
              </a:rPr>
              <a:t>here</a:t>
            </a:r>
            <a:endParaRPr sz="1400">
              <a:latin typeface="Arial"/>
              <a:cs typeface="Arial"/>
            </a:endParaRPr>
          </a:p>
        </p:txBody>
      </p:sp>
      <p:sp>
        <p:nvSpPr>
          <p:cNvPr id="78" name="object 78"/>
          <p:cNvSpPr txBox="1"/>
          <p:nvPr/>
        </p:nvSpPr>
        <p:spPr>
          <a:xfrm>
            <a:off x="7150101" y="4724401"/>
            <a:ext cx="384175" cy="397545"/>
          </a:xfrm>
          <a:prstGeom prst="rect">
            <a:avLst/>
          </a:prstGeom>
        </p:spPr>
        <p:txBody>
          <a:bodyPr vert="horz" wrap="square" lIns="0" tIns="12700" rIns="0" bIns="0" rtlCol="0">
            <a:spAutoFit/>
          </a:bodyPr>
          <a:lstStyle/>
          <a:p>
            <a:pPr marL="12700">
              <a:lnSpc>
                <a:spcPts val="1540"/>
              </a:lnSpc>
              <a:spcBef>
                <a:spcPts val="100"/>
              </a:spcBef>
            </a:pPr>
            <a:r>
              <a:rPr sz="1400" b="1" spc="1365" dirty="0">
                <a:solidFill>
                  <a:srgbClr val="760000"/>
                </a:solidFill>
                <a:latin typeface="Arial"/>
                <a:cs typeface="Arial"/>
              </a:rPr>
              <a:t>R</a:t>
            </a:r>
            <a:endParaRPr sz="1400">
              <a:latin typeface="Arial"/>
              <a:cs typeface="Arial"/>
            </a:endParaRPr>
          </a:p>
          <a:p>
            <a:pPr marL="12700">
              <a:lnSpc>
                <a:spcPts val="1540"/>
              </a:lnSpc>
            </a:pPr>
            <a:r>
              <a:rPr sz="1400" b="1" spc="204" dirty="0">
                <a:solidFill>
                  <a:srgbClr val="760000"/>
                </a:solidFill>
                <a:latin typeface="Arial"/>
                <a:cs typeface="Arial"/>
              </a:rPr>
              <a:t>s</a:t>
            </a:r>
            <a:r>
              <a:rPr sz="1400" b="1" spc="1050" dirty="0">
                <a:solidFill>
                  <a:srgbClr val="760000"/>
                </a:solidFill>
                <a:latin typeface="Arial"/>
                <a:cs typeface="Arial"/>
              </a:rPr>
              <a:t>0</a:t>
            </a:r>
            <a:endParaRPr sz="1400">
              <a:latin typeface="Arial"/>
              <a:cs typeface="Arial"/>
            </a:endParaRPr>
          </a:p>
        </p:txBody>
      </p:sp>
      <p:sp>
        <p:nvSpPr>
          <p:cNvPr id="79" name="object 79"/>
          <p:cNvSpPr txBox="1"/>
          <p:nvPr/>
        </p:nvSpPr>
        <p:spPr>
          <a:xfrm>
            <a:off x="4000501" y="3543300"/>
            <a:ext cx="4721225" cy="228268"/>
          </a:xfrm>
          <a:prstGeom prst="rect">
            <a:avLst/>
          </a:prstGeom>
        </p:spPr>
        <p:txBody>
          <a:bodyPr vert="horz" wrap="square" lIns="0" tIns="12700" rIns="0" bIns="0" rtlCol="0">
            <a:spAutoFit/>
          </a:bodyPr>
          <a:lstStyle/>
          <a:p>
            <a:pPr marL="12700">
              <a:spcBef>
                <a:spcPts val="100"/>
              </a:spcBef>
            </a:pPr>
            <a:r>
              <a:rPr sz="1400" b="1" spc="254" dirty="0">
                <a:solidFill>
                  <a:srgbClr val="DC0000"/>
                </a:solidFill>
                <a:latin typeface="Arial"/>
                <a:cs typeface="Arial"/>
              </a:rPr>
              <a:t>BUBBLEBUBBLEBUBBLEBUBBLEBUBBLE</a:t>
            </a:r>
            <a:endParaRPr sz="1400">
              <a:latin typeface="Arial"/>
              <a:cs typeface="Arial"/>
            </a:endParaRPr>
          </a:p>
        </p:txBody>
      </p:sp>
      <p:sp>
        <p:nvSpPr>
          <p:cNvPr id="80" name="object 80"/>
          <p:cNvSpPr/>
          <p:nvPr/>
        </p:nvSpPr>
        <p:spPr>
          <a:xfrm>
            <a:off x="7853046" y="3179446"/>
            <a:ext cx="372109" cy="372109"/>
          </a:xfrm>
          <a:prstGeom prst="rect">
            <a:avLst/>
          </a:prstGeom>
          <a:blipFill>
            <a:blip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699289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7270" y="276563"/>
            <a:ext cx="6231256"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Data Hazards </a:t>
            </a:r>
            <a:r>
              <a:rPr b="1" dirty="0"/>
              <a:t>-</a:t>
            </a:r>
            <a:r>
              <a:rPr b="1" spc="-90" dirty="0"/>
              <a:t> </a:t>
            </a:r>
            <a:r>
              <a:rPr b="1" spc="-5" dirty="0"/>
              <a:t>Forwarding</a:t>
            </a:r>
          </a:p>
        </p:txBody>
      </p:sp>
      <p:sp>
        <p:nvSpPr>
          <p:cNvPr id="3" name="object 3"/>
          <p:cNvSpPr txBox="1"/>
          <p:nvPr/>
        </p:nvSpPr>
        <p:spPr>
          <a:xfrm>
            <a:off x="2287269" y="908050"/>
            <a:ext cx="7588884" cy="911860"/>
          </a:xfrm>
          <a:prstGeom prst="rect">
            <a:avLst/>
          </a:prstGeom>
        </p:spPr>
        <p:txBody>
          <a:bodyPr vert="horz" wrap="square" lIns="0" tIns="90170" rIns="0" bIns="0" rtlCol="0">
            <a:spAutoFit/>
          </a:bodyPr>
          <a:lstStyle/>
          <a:p>
            <a:pPr marL="298450" indent="-285750">
              <a:spcBef>
                <a:spcPts val="710"/>
              </a:spcBef>
              <a:buFont typeface="Arial"/>
              <a:buChar char="•"/>
              <a:tabLst>
                <a:tab pos="297815" algn="l"/>
                <a:tab pos="298450" algn="l"/>
              </a:tabLst>
            </a:pPr>
            <a:r>
              <a:rPr sz="2400" b="1" spc="-5" dirty="0">
                <a:latin typeface="Arial"/>
                <a:cs typeface="Arial"/>
              </a:rPr>
              <a:t>Key idea: </a:t>
            </a:r>
            <a:r>
              <a:rPr sz="2400" b="1" spc="-10" dirty="0">
                <a:latin typeface="Arial"/>
                <a:cs typeface="Arial"/>
              </a:rPr>
              <a:t>connect </a:t>
            </a:r>
            <a:r>
              <a:rPr sz="2400" b="1" spc="-5" dirty="0">
                <a:latin typeface="Arial"/>
                <a:cs typeface="Arial"/>
              </a:rPr>
              <a:t>new value directly </a:t>
            </a:r>
            <a:r>
              <a:rPr sz="2400" b="1" dirty="0">
                <a:latin typeface="Arial"/>
                <a:cs typeface="Arial"/>
              </a:rPr>
              <a:t>to </a:t>
            </a:r>
            <a:r>
              <a:rPr sz="2400" b="1" spc="-5" dirty="0">
                <a:latin typeface="Arial"/>
                <a:cs typeface="Arial"/>
              </a:rPr>
              <a:t>next</a:t>
            </a:r>
            <a:r>
              <a:rPr sz="2400" b="1" dirty="0">
                <a:latin typeface="Arial"/>
                <a:cs typeface="Arial"/>
              </a:rPr>
              <a:t> </a:t>
            </a:r>
            <a:r>
              <a:rPr sz="2400" b="1" spc="-5" dirty="0">
                <a:latin typeface="Arial"/>
                <a:cs typeface="Arial"/>
              </a:rPr>
              <a:t>stage</a:t>
            </a:r>
            <a:endParaRPr sz="2400">
              <a:latin typeface="Arial"/>
              <a:cs typeface="Arial"/>
            </a:endParaRPr>
          </a:p>
          <a:p>
            <a:pPr marL="298450" indent="-285750">
              <a:spcBef>
                <a:spcPts val="610"/>
              </a:spcBef>
              <a:buFont typeface="Arial"/>
              <a:buChar char="•"/>
              <a:tabLst>
                <a:tab pos="297815" algn="l"/>
                <a:tab pos="298450" algn="l"/>
              </a:tabLst>
            </a:pPr>
            <a:r>
              <a:rPr sz="2400" b="1" spc="-5" dirty="0">
                <a:latin typeface="Arial"/>
                <a:cs typeface="Arial"/>
              </a:rPr>
              <a:t>Still read s0, but ignore </a:t>
            </a:r>
            <a:r>
              <a:rPr sz="2400" b="1" dirty="0">
                <a:latin typeface="Arial"/>
                <a:cs typeface="Arial"/>
              </a:rPr>
              <a:t>in </a:t>
            </a:r>
            <a:r>
              <a:rPr sz="2400" b="1" spc="-5" dirty="0">
                <a:latin typeface="Arial"/>
                <a:cs typeface="Arial"/>
              </a:rPr>
              <a:t>favor of </a:t>
            </a:r>
            <a:r>
              <a:rPr sz="2400" b="1" spc="-10" dirty="0">
                <a:latin typeface="Arial"/>
                <a:cs typeface="Arial"/>
              </a:rPr>
              <a:t>new</a:t>
            </a:r>
            <a:r>
              <a:rPr sz="2400" b="1" spc="60" dirty="0">
                <a:latin typeface="Arial"/>
                <a:cs typeface="Arial"/>
              </a:rPr>
              <a:t> </a:t>
            </a:r>
            <a:r>
              <a:rPr sz="2400" b="1" spc="-5" dirty="0">
                <a:latin typeface="Arial"/>
                <a:cs typeface="Arial"/>
              </a:rPr>
              <a:t>result</a:t>
            </a:r>
            <a:endParaRPr sz="2400">
              <a:latin typeface="Arial"/>
              <a:cs typeface="Arial"/>
            </a:endParaRPr>
          </a:p>
        </p:txBody>
      </p:sp>
      <p:sp>
        <p:nvSpPr>
          <p:cNvPr id="4" name="object 4"/>
          <p:cNvSpPr txBox="1"/>
          <p:nvPr/>
        </p:nvSpPr>
        <p:spPr>
          <a:xfrm>
            <a:off x="2299969" y="3750309"/>
            <a:ext cx="107314" cy="391160"/>
          </a:xfrm>
          <a:prstGeom prst="rect">
            <a:avLst/>
          </a:prstGeom>
        </p:spPr>
        <p:txBody>
          <a:bodyPr vert="horz" wrap="square" lIns="0" tIns="12700" rIns="0" bIns="0" rtlCol="0">
            <a:spAutoFit/>
          </a:bodyPr>
          <a:lstStyle/>
          <a:p>
            <a:pPr>
              <a:spcBef>
                <a:spcPts val="100"/>
              </a:spcBef>
            </a:pPr>
            <a:r>
              <a:rPr sz="2400" dirty="0">
                <a:latin typeface="Arial"/>
                <a:cs typeface="Arial"/>
              </a:rPr>
              <a:t>•</a:t>
            </a:r>
            <a:endParaRPr sz="2400">
              <a:latin typeface="Arial"/>
              <a:cs typeface="Arial"/>
            </a:endParaRPr>
          </a:p>
        </p:txBody>
      </p:sp>
      <p:sp>
        <p:nvSpPr>
          <p:cNvPr id="5" name="object 5"/>
          <p:cNvSpPr txBox="1"/>
          <p:nvPr/>
        </p:nvSpPr>
        <p:spPr>
          <a:xfrm>
            <a:off x="2287270" y="5855970"/>
            <a:ext cx="6053455" cy="391160"/>
          </a:xfrm>
          <a:prstGeom prst="rect">
            <a:avLst/>
          </a:prstGeom>
        </p:spPr>
        <p:txBody>
          <a:bodyPr vert="horz" wrap="square" lIns="0" tIns="12700" rIns="0" bIns="0" rtlCol="0">
            <a:spAutoFit/>
          </a:bodyPr>
          <a:lstStyle/>
          <a:p>
            <a:pPr marL="298450" indent="-285750">
              <a:spcBef>
                <a:spcPts val="100"/>
              </a:spcBef>
              <a:buFont typeface="Arial"/>
              <a:buChar char="•"/>
              <a:tabLst>
                <a:tab pos="297815" algn="l"/>
                <a:tab pos="298450" algn="l"/>
              </a:tabLst>
            </a:pPr>
            <a:r>
              <a:rPr sz="2400" b="1" spc="-5" dirty="0">
                <a:latin typeface="Arial"/>
                <a:cs typeface="Arial"/>
              </a:rPr>
              <a:t>Problem: </a:t>
            </a:r>
            <a:r>
              <a:rPr sz="2400" b="1" dirty="0">
                <a:latin typeface="Arial"/>
                <a:cs typeface="Arial"/>
              </a:rPr>
              <a:t>what </a:t>
            </a:r>
            <a:r>
              <a:rPr sz="2400" b="1" spc="-10" dirty="0">
                <a:latin typeface="Arial"/>
                <a:cs typeface="Arial"/>
              </a:rPr>
              <a:t>about </a:t>
            </a:r>
            <a:r>
              <a:rPr sz="2400" b="1" spc="-5" dirty="0">
                <a:latin typeface="Arial"/>
                <a:cs typeface="Arial"/>
              </a:rPr>
              <a:t>load</a:t>
            </a:r>
            <a:r>
              <a:rPr sz="2400" b="1" spc="5" dirty="0">
                <a:latin typeface="Arial"/>
                <a:cs typeface="Arial"/>
              </a:rPr>
              <a:t> </a:t>
            </a:r>
            <a:r>
              <a:rPr sz="2400" b="1" spc="-5" dirty="0">
                <a:latin typeface="Arial"/>
                <a:cs typeface="Arial"/>
              </a:rPr>
              <a:t>instructions?</a:t>
            </a:r>
            <a:endParaRPr sz="2400">
              <a:latin typeface="Arial"/>
              <a:cs typeface="Arial"/>
            </a:endParaRPr>
          </a:p>
        </p:txBody>
      </p:sp>
      <p:sp>
        <p:nvSpPr>
          <p:cNvPr id="6" name="object 6"/>
          <p:cNvSpPr txBox="1"/>
          <p:nvPr/>
        </p:nvSpPr>
        <p:spPr>
          <a:xfrm>
            <a:off x="5245101" y="2971800"/>
            <a:ext cx="254635" cy="299720"/>
          </a:xfrm>
          <a:prstGeom prst="rect">
            <a:avLst/>
          </a:prstGeom>
        </p:spPr>
        <p:txBody>
          <a:bodyPr vert="horz" wrap="square" lIns="0" tIns="12700" rIns="0" bIns="0" rtlCol="0">
            <a:spAutoFit/>
          </a:bodyPr>
          <a:lstStyle/>
          <a:p>
            <a:pPr marL="12700">
              <a:spcBef>
                <a:spcPts val="100"/>
              </a:spcBef>
            </a:pPr>
            <a:r>
              <a:rPr dirty="0">
                <a:latin typeface="Arial"/>
                <a:cs typeface="Arial"/>
              </a:rPr>
              <a:t>ID</a:t>
            </a:r>
            <a:endParaRPr>
              <a:latin typeface="Arial"/>
              <a:cs typeface="Arial"/>
            </a:endParaRPr>
          </a:p>
        </p:txBody>
      </p:sp>
      <p:grpSp>
        <p:nvGrpSpPr>
          <p:cNvPr id="7" name="object 7"/>
          <p:cNvGrpSpPr/>
          <p:nvPr/>
        </p:nvGrpSpPr>
        <p:grpSpPr>
          <a:xfrm>
            <a:off x="3054350" y="2673350"/>
            <a:ext cx="4584700" cy="957580"/>
            <a:chOff x="1530350" y="2673350"/>
            <a:chExt cx="4584700" cy="957580"/>
          </a:xfrm>
        </p:grpSpPr>
        <p:sp>
          <p:nvSpPr>
            <p:cNvPr id="8" name="object 8"/>
            <p:cNvSpPr/>
            <p:nvPr/>
          </p:nvSpPr>
          <p:spPr>
            <a:xfrm>
              <a:off x="2908300" y="3022600"/>
              <a:ext cx="317500" cy="596900"/>
            </a:xfrm>
            <a:custGeom>
              <a:avLst/>
              <a:gdLst/>
              <a:ahLst/>
              <a:cxnLst/>
              <a:rect l="l" t="t" r="r" b="b"/>
              <a:pathLst>
                <a:path w="317500" h="596900">
                  <a:moveTo>
                    <a:pt x="317500" y="0"/>
                  </a:moveTo>
                  <a:lnTo>
                    <a:pt x="0" y="0"/>
                  </a:lnTo>
                  <a:lnTo>
                    <a:pt x="0" y="596900"/>
                  </a:lnTo>
                  <a:lnTo>
                    <a:pt x="317500" y="596900"/>
                  </a:lnTo>
                  <a:lnTo>
                    <a:pt x="317500" y="0"/>
                  </a:lnTo>
                  <a:close/>
                </a:path>
              </a:pathLst>
            </a:custGeom>
            <a:solidFill>
              <a:srgbClr val="FF9966"/>
            </a:solidFill>
          </p:spPr>
          <p:txBody>
            <a:bodyPr wrap="square" lIns="0" tIns="0" rIns="0" bIns="0" rtlCol="0"/>
            <a:lstStyle/>
            <a:p>
              <a:endParaRPr/>
            </a:p>
          </p:txBody>
        </p:sp>
        <p:sp>
          <p:nvSpPr>
            <p:cNvPr id="9" name="object 9"/>
            <p:cNvSpPr/>
            <p:nvPr/>
          </p:nvSpPr>
          <p:spPr>
            <a:xfrm>
              <a:off x="2908300" y="3022600"/>
              <a:ext cx="316230" cy="595630"/>
            </a:xfrm>
            <a:custGeom>
              <a:avLst/>
              <a:gdLst/>
              <a:ahLst/>
              <a:cxnLst/>
              <a:rect l="l" t="t" r="r" b="b"/>
              <a:pathLst>
                <a:path w="316230" h="595629">
                  <a:moveTo>
                    <a:pt x="0" y="0"/>
                  </a:moveTo>
                  <a:lnTo>
                    <a:pt x="316230" y="0"/>
                  </a:lnTo>
                  <a:lnTo>
                    <a:pt x="316230" y="595630"/>
                  </a:lnTo>
                  <a:lnTo>
                    <a:pt x="0" y="595630"/>
                  </a:lnTo>
                  <a:lnTo>
                    <a:pt x="0" y="0"/>
                  </a:lnTo>
                  <a:close/>
                </a:path>
              </a:pathLst>
            </a:custGeom>
            <a:ln w="25400">
              <a:solidFill>
                <a:srgbClr val="FF9966"/>
              </a:solidFill>
            </a:ln>
          </p:spPr>
          <p:txBody>
            <a:bodyPr wrap="square" lIns="0" tIns="0" rIns="0" bIns="0" rtlCol="0"/>
            <a:lstStyle/>
            <a:p>
              <a:endParaRPr/>
            </a:p>
          </p:txBody>
        </p:sp>
        <p:sp>
          <p:nvSpPr>
            <p:cNvPr id="10" name="object 10"/>
            <p:cNvSpPr/>
            <p:nvPr/>
          </p:nvSpPr>
          <p:spPr>
            <a:xfrm>
              <a:off x="1993900" y="3022600"/>
              <a:ext cx="317500" cy="596900"/>
            </a:xfrm>
            <a:custGeom>
              <a:avLst/>
              <a:gdLst/>
              <a:ahLst/>
              <a:cxnLst/>
              <a:rect l="l" t="t" r="r" b="b"/>
              <a:pathLst>
                <a:path w="317500" h="596900">
                  <a:moveTo>
                    <a:pt x="317500" y="0"/>
                  </a:moveTo>
                  <a:lnTo>
                    <a:pt x="0" y="0"/>
                  </a:lnTo>
                  <a:lnTo>
                    <a:pt x="0" y="596900"/>
                  </a:lnTo>
                  <a:lnTo>
                    <a:pt x="317500" y="596900"/>
                  </a:lnTo>
                  <a:lnTo>
                    <a:pt x="317500" y="0"/>
                  </a:lnTo>
                  <a:close/>
                </a:path>
              </a:pathLst>
            </a:custGeom>
            <a:solidFill>
              <a:srgbClr val="FF9966"/>
            </a:solidFill>
          </p:spPr>
          <p:txBody>
            <a:bodyPr wrap="square" lIns="0" tIns="0" rIns="0" bIns="0" rtlCol="0"/>
            <a:lstStyle/>
            <a:p>
              <a:endParaRPr/>
            </a:p>
          </p:txBody>
        </p:sp>
        <p:sp>
          <p:nvSpPr>
            <p:cNvPr id="11" name="object 11"/>
            <p:cNvSpPr/>
            <p:nvPr/>
          </p:nvSpPr>
          <p:spPr>
            <a:xfrm>
              <a:off x="1993900" y="3022600"/>
              <a:ext cx="316230" cy="595630"/>
            </a:xfrm>
            <a:custGeom>
              <a:avLst/>
              <a:gdLst/>
              <a:ahLst/>
              <a:cxnLst/>
              <a:rect l="l" t="t" r="r" b="b"/>
              <a:pathLst>
                <a:path w="316230" h="595629">
                  <a:moveTo>
                    <a:pt x="0" y="0"/>
                  </a:moveTo>
                  <a:lnTo>
                    <a:pt x="316230" y="0"/>
                  </a:lnTo>
                  <a:lnTo>
                    <a:pt x="316230" y="595630"/>
                  </a:lnTo>
                  <a:lnTo>
                    <a:pt x="0" y="595630"/>
                  </a:lnTo>
                  <a:lnTo>
                    <a:pt x="0" y="0"/>
                  </a:lnTo>
                  <a:close/>
                </a:path>
              </a:pathLst>
            </a:custGeom>
            <a:ln w="25400">
              <a:solidFill>
                <a:srgbClr val="FF9966"/>
              </a:solidFill>
            </a:ln>
          </p:spPr>
          <p:txBody>
            <a:bodyPr wrap="square" lIns="0" tIns="0" rIns="0" bIns="0" rtlCol="0"/>
            <a:lstStyle/>
            <a:p>
              <a:endParaRPr/>
            </a:p>
          </p:txBody>
        </p:sp>
        <p:sp>
          <p:nvSpPr>
            <p:cNvPr id="12" name="object 12"/>
            <p:cNvSpPr/>
            <p:nvPr/>
          </p:nvSpPr>
          <p:spPr>
            <a:xfrm>
              <a:off x="1536700" y="2679700"/>
              <a:ext cx="4572000" cy="114300"/>
            </a:xfrm>
            <a:custGeom>
              <a:avLst/>
              <a:gdLst/>
              <a:ahLst/>
              <a:cxnLst/>
              <a:rect l="l" t="t" r="r" b="b"/>
              <a:pathLst>
                <a:path w="4572000" h="114300">
                  <a:moveTo>
                    <a:pt x="0" y="0"/>
                  </a:moveTo>
                  <a:lnTo>
                    <a:pt x="0" y="114300"/>
                  </a:lnTo>
                </a:path>
                <a:path w="4572000" h="114300">
                  <a:moveTo>
                    <a:pt x="914400" y="0"/>
                  </a:moveTo>
                  <a:lnTo>
                    <a:pt x="914400" y="114300"/>
                  </a:lnTo>
                </a:path>
                <a:path w="4572000" h="114300">
                  <a:moveTo>
                    <a:pt x="1828800" y="0"/>
                  </a:moveTo>
                  <a:lnTo>
                    <a:pt x="1828800" y="114300"/>
                  </a:lnTo>
                </a:path>
                <a:path w="4572000" h="114300">
                  <a:moveTo>
                    <a:pt x="2743200" y="0"/>
                  </a:moveTo>
                  <a:lnTo>
                    <a:pt x="2743200" y="114300"/>
                  </a:lnTo>
                </a:path>
                <a:path w="4572000" h="114300">
                  <a:moveTo>
                    <a:pt x="3657600" y="0"/>
                  </a:moveTo>
                  <a:lnTo>
                    <a:pt x="3657600" y="114300"/>
                  </a:lnTo>
                </a:path>
                <a:path w="4572000" h="114300">
                  <a:moveTo>
                    <a:pt x="4572000" y="0"/>
                  </a:moveTo>
                  <a:lnTo>
                    <a:pt x="4572000" y="114300"/>
                  </a:lnTo>
                </a:path>
              </a:pathLst>
            </a:custGeom>
            <a:ln w="12700">
              <a:solidFill>
                <a:srgbClr val="000000"/>
              </a:solidFill>
            </a:ln>
          </p:spPr>
          <p:txBody>
            <a:bodyPr wrap="square" lIns="0" tIns="0" rIns="0" bIns="0" rtlCol="0"/>
            <a:lstStyle/>
            <a:p>
              <a:endParaRPr/>
            </a:p>
          </p:txBody>
        </p:sp>
      </p:grpSp>
      <p:sp>
        <p:nvSpPr>
          <p:cNvPr id="13" name="object 13"/>
          <p:cNvSpPr txBox="1"/>
          <p:nvPr/>
        </p:nvSpPr>
        <p:spPr>
          <a:xfrm>
            <a:off x="3009900" y="2476500"/>
            <a:ext cx="124460" cy="228268"/>
          </a:xfrm>
          <a:prstGeom prst="rect">
            <a:avLst/>
          </a:prstGeom>
        </p:spPr>
        <p:txBody>
          <a:bodyPr vert="horz" wrap="square" lIns="0" tIns="12700" rIns="0" bIns="0" rtlCol="0">
            <a:spAutoFit/>
          </a:bodyPr>
          <a:lstStyle/>
          <a:p>
            <a:pPr marL="12700">
              <a:spcBef>
                <a:spcPts val="100"/>
              </a:spcBef>
            </a:pPr>
            <a:r>
              <a:rPr sz="1400" b="1" dirty="0">
                <a:latin typeface="Arial"/>
                <a:cs typeface="Arial"/>
              </a:rPr>
              <a:t>0</a:t>
            </a:r>
            <a:endParaRPr sz="1400">
              <a:latin typeface="Arial"/>
              <a:cs typeface="Arial"/>
            </a:endParaRPr>
          </a:p>
        </p:txBody>
      </p:sp>
      <p:sp>
        <p:nvSpPr>
          <p:cNvPr id="14" name="object 14"/>
          <p:cNvSpPr txBox="1"/>
          <p:nvPr/>
        </p:nvSpPr>
        <p:spPr>
          <a:xfrm>
            <a:off x="3924300" y="2476500"/>
            <a:ext cx="124460" cy="228268"/>
          </a:xfrm>
          <a:prstGeom prst="rect">
            <a:avLst/>
          </a:prstGeom>
        </p:spPr>
        <p:txBody>
          <a:bodyPr vert="horz" wrap="square" lIns="0" tIns="12700" rIns="0" bIns="0" rtlCol="0">
            <a:spAutoFit/>
          </a:bodyPr>
          <a:lstStyle/>
          <a:p>
            <a:pPr marL="12700">
              <a:spcBef>
                <a:spcPts val="100"/>
              </a:spcBef>
            </a:pPr>
            <a:r>
              <a:rPr sz="1400" b="1" dirty="0">
                <a:latin typeface="Arial"/>
                <a:cs typeface="Arial"/>
              </a:rPr>
              <a:t>2</a:t>
            </a:r>
            <a:endParaRPr sz="1400">
              <a:latin typeface="Arial"/>
              <a:cs typeface="Arial"/>
            </a:endParaRPr>
          </a:p>
        </p:txBody>
      </p:sp>
      <p:sp>
        <p:nvSpPr>
          <p:cNvPr id="15" name="object 15"/>
          <p:cNvSpPr txBox="1"/>
          <p:nvPr/>
        </p:nvSpPr>
        <p:spPr>
          <a:xfrm>
            <a:off x="4838700" y="2476500"/>
            <a:ext cx="124460" cy="228268"/>
          </a:xfrm>
          <a:prstGeom prst="rect">
            <a:avLst/>
          </a:prstGeom>
        </p:spPr>
        <p:txBody>
          <a:bodyPr vert="horz" wrap="square" lIns="0" tIns="12700" rIns="0" bIns="0" rtlCol="0">
            <a:spAutoFit/>
          </a:bodyPr>
          <a:lstStyle/>
          <a:p>
            <a:pPr marL="12700">
              <a:spcBef>
                <a:spcPts val="100"/>
              </a:spcBef>
            </a:pPr>
            <a:r>
              <a:rPr sz="1400" b="1" dirty="0">
                <a:latin typeface="Arial"/>
                <a:cs typeface="Arial"/>
              </a:rPr>
              <a:t>4</a:t>
            </a:r>
            <a:endParaRPr sz="1400">
              <a:latin typeface="Arial"/>
              <a:cs typeface="Arial"/>
            </a:endParaRPr>
          </a:p>
        </p:txBody>
      </p:sp>
      <p:sp>
        <p:nvSpPr>
          <p:cNvPr id="16" name="object 16"/>
          <p:cNvSpPr txBox="1"/>
          <p:nvPr/>
        </p:nvSpPr>
        <p:spPr>
          <a:xfrm>
            <a:off x="5753100" y="2476500"/>
            <a:ext cx="124460" cy="228268"/>
          </a:xfrm>
          <a:prstGeom prst="rect">
            <a:avLst/>
          </a:prstGeom>
        </p:spPr>
        <p:txBody>
          <a:bodyPr vert="horz" wrap="square" lIns="0" tIns="12700" rIns="0" bIns="0" rtlCol="0">
            <a:spAutoFit/>
          </a:bodyPr>
          <a:lstStyle/>
          <a:p>
            <a:pPr marL="12700">
              <a:spcBef>
                <a:spcPts val="100"/>
              </a:spcBef>
            </a:pPr>
            <a:r>
              <a:rPr sz="1400" b="1" dirty="0">
                <a:latin typeface="Arial"/>
                <a:cs typeface="Arial"/>
              </a:rPr>
              <a:t>6</a:t>
            </a:r>
            <a:endParaRPr sz="1400">
              <a:latin typeface="Arial"/>
              <a:cs typeface="Arial"/>
            </a:endParaRPr>
          </a:p>
        </p:txBody>
      </p:sp>
      <p:sp>
        <p:nvSpPr>
          <p:cNvPr id="17" name="object 17"/>
          <p:cNvSpPr txBox="1"/>
          <p:nvPr/>
        </p:nvSpPr>
        <p:spPr>
          <a:xfrm>
            <a:off x="6667500" y="2476500"/>
            <a:ext cx="124460" cy="228268"/>
          </a:xfrm>
          <a:prstGeom prst="rect">
            <a:avLst/>
          </a:prstGeom>
        </p:spPr>
        <p:txBody>
          <a:bodyPr vert="horz" wrap="square" lIns="0" tIns="12700" rIns="0" bIns="0" rtlCol="0">
            <a:spAutoFit/>
          </a:bodyPr>
          <a:lstStyle/>
          <a:p>
            <a:pPr marL="12700">
              <a:spcBef>
                <a:spcPts val="100"/>
              </a:spcBef>
            </a:pPr>
            <a:r>
              <a:rPr sz="1400" b="1" dirty="0">
                <a:latin typeface="Arial"/>
                <a:cs typeface="Arial"/>
              </a:rPr>
              <a:t>8</a:t>
            </a:r>
            <a:endParaRPr sz="1400">
              <a:latin typeface="Arial"/>
              <a:cs typeface="Arial"/>
            </a:endParaRPr>
          </a:p>
        </p:txBody>
      </p:sp>
      <p:sp>
        <p:nvSpPr>
          <p:cNvPr id="18" name="object 18"/>
          <p:cNvSpPr txBox="1"/>
          <p:nvPr/>
        </p:nvSpPr>
        <p:spPr>
          <a:xfrm>
            <a:off x="7518400" y="2476500"/>
            <a:ext cx="238760" cy="228268"/>
          </a:xfrm>
          <a:prstGeom prst="rect">
            <a:avLst/>
          </a:prstGeom>
        </p:spPr>
        <p:txBody>
          <a:bodyPr vert="horz" wrap="square" lIns="0" tIns="12700" rIns="0" bIns="0" rtlCol="0">
            <a:spAutoFit/>
          </a:bodyPr>
          <a:lstStyle/>
          <a:p>
            <a:pPr marL="12700">
              <a:spcBef>
                <a:spcPts val="100"/>
              </a:spcBef>
            </a:pPr>
            <a:r>
              <a:rPr sz="1400" b="1" spc="120" dirty="0">
                <a:latin typeface="Arial"/>
                <a:cs typeface="Arial"/>
              </a:rPr>
              <a:t>1</a:t>
            </a:r>
            <a:r>
              <a:rPr sz="1400" b="1" dirty="0">
                <a:latin typeface="Arial"/>
                <a:cs typeface="Arial"/>
              </a:rPr>
              <a:t>0</a:t>
            </a:r>
            <a:endParaRPr sz="1400">
              <a:latin typeface="Arial"/>
              <a:cs typeface="Arial"/>
            </a:endParaRPr>
          </a:p>
        </p:txBody>
      </p:sp>
      <p:sp>
        <p:nvSpPr>
          <p:cNvPr id="19" name="object 19"/>
          <p:cNvSpPr/>
          <p:nvPr/>
        </p:nvSpPr>
        <p:spPr>
          <a:xfrm>
            <a:off x="8547100" y="2679700"/>
            <a:ext cx="0" cy="114300"/>
          </a:xfrm>
          <a:custGeom>
            <a:avLst/>
            <a:gdLst/>
            <a:ahLst/>
            <a:cxnLst/>
            <a:rect l="l" t="t" r="r" b="b"/>
            <a:pathLst>
              <a:path h="114300">
                <a:moveTo>
                  <a:pt x="0" y="0"/>
                </a:moveTo>
                <a:lnTo>
                  <a:pt x="0" y="114300"/>
                </a:lnTo>
              </a:path>
            </a:pathLst>
          </a:custGeom>
          <a:ln w="12700">
            <a:solidFill>
              <a:srgbClr val="000000"/>
            </a:solidFill>
          </a:ln>
        </p:spPr>
        <p:txBody>
          <a:bodyPr wrap="square" lIns="0" tIns="0" rIns="0" bIns="0" rtlCol="0"/>
          <a:lstStyle/>
          <a:p>
            <a:endParaRPr/>
          </a:p>
        </p:txBody>
      </p:sp>
      <p:sp>
        <p:nvSpPr>
          <p:cNvPr id="20" name="object 20"/>
          <p:cNvSpPr txBox="1"/>
          <p:nvPr/>
        </p:nvSpPr>
        <p:spPr>
          <a:xfrm>
            <a:off x="8432800" y="2476500"/>
            <a:ext cx="238760" cy="228268"/>
          </a:xfrm>
          <a:prstGeom prst="rect">
            <a:avLst/>
          </a:prstGeom>
        </p:spPr>
        <p:txBody>
          <a:bodyPr vert="horz" wrap="square" lIns="0" tIns="12700" rIns="0" bIns="0" rtlCol="0">
            <a:spAutoFit/>
          </a:bodyPr>
          <a:lstStyle/>
          <a:p>
            <a:pPr marL="12700">
              <a:spcBef>
                <a:spcPts val="100"/>
              </a:spcBef>
            </a:pPr>
            <a:r>
              <a:rPr sz="1400" b="1" spc="120" dirty="0">
                <a:latin typeface="Arial"/>
                <a:cs typeface="Arial"/>
              </a:rPr>
              <a:t>1</a:t>
            </a:r>
            <a:r>
              <a:rPr sz="1400" b="1" dirty="0">
                <a:latin typeface="Arial"/>
                <a:cs typeface="Arial"/>
              </a:rPr>
              <a:t>2</a:t>
            </a:r>
            <a:endParaRPr sz="1400">
              <a:latin typeface="Arial"/>
              <a:cs typeface="Arial"/>
            </a:endParaRPr>
          </a:p>
        </p:txBody>
      </p:sp>
      <p:grpSp>
        <p:nvGrpSpPr>
          <p:cNvPr id="21" name="object 21"/>
          <p:cNvGrpSpPr/>
          <p:nvPr/>
        </p:nvGrpSpPr>
        <p:grpSpPr>
          <a:xfrm>
            <a:off x="3206750" y="2774950"/>
            <a:ext cx="2476500" cy="1090930"/>
            <a:chOff x="1682750" y="2774950"/>
            <a:chExt cx="2476500" cy="1090930"/>
          </a:xfrm>
        </p:grpSpPr>
        <p:sp>
          <p:nvSpPr>
            <p:cNvPr id="22" name="object 22"/>
            <p:cNvSpPr/>
            <p:nvPr/>
          </p:nvSpPr>
          <p:spPr>
            <a:xfrm>
              <a:off x="2616200" y="3009900"/>
              <a:ext cx="609600" cy="608330"/>
            </a:xfrm>
            <a:custGeom>
              <a:avLst/>
              <a:gdLst/>
              <a:ahLst/>
              <a:cxnLst/>
              <a:rect l="l" t="t" r="r" b="b"/>
              <a:pathLst>
                <a:path w="609600" h="608329">
                  <a:moveTo>
                    <a:pt x="0" y="0"/>
                  </a:moveTo>
                  <a:lnTo>
                    <a:pt x="609600" y="0"/>
                  </a:lnTo>
                  <a:lnTo>
                    <a:pt x="609600" y="608330"/>
                  </a:lnTo>
                  <a:lnTo>
                    <a:pt x="0" y="608330"/>
                  </a:lnTo>
                  <a:lnTo>
                    <a:pt x="0" y="0"/>
                  </a:lnTo>
                  <a:close/>
                </a:path>
              </a:pathLst>
            </a:custGeom>
            <a:ln w="38100">
              <a:solidFill>
                <a:srgbClr val="000000"/>
              </a:solidFill>
            </a:ln>
          </p:spPr>
          <p:txBody>
            <a:bodyPr wrap="square" lIns="0" tIns="0" rIns="0" bIns="0" rtlCol="0"/>
            <a:lstStyle/>
            <a:p>
              <a:endParaRPr/>
            </a:p>
          </p:txBody>
        </p:sp>
        <p:sp>
          <p:nvSpPr>
            <p:cNvPr id="23" name="object 23"/>
            <p:cNvSpPr/>
            <p:nvPr/>
          </p:nvSpPr>
          <p:spPr>
            <a:xfrm>
              <a:off x="2298700" y="3327400"/>
              <a:ext cx="342900" cy="0"/>
            </a:xfrm>
            <a:custGeom>
              <a:avLst/>
              <a:gdLst/>
              <a:ahLst/>
              <a:cxnLst/>
              <a:rect l="l" t="t" r="r" b="b"/>
              <a:pathLst>
                <a:path w="342900">
                  <a:moveTo>
                    <a:pt x="342900" y="0"/>
                  </a:moveTo>
                  <a:lnTo>
                    <a:pt x="0" y="0"/>
                  </a:lnTo>
                </a:path>
              </a:pathLst>
            </a:custGeom>
            <a:ln w="25400">
              <a:solidFill>
                <a:srgbClr val="000000"/>
              </a:solidFill>
            </a:ln>
          </p:spPr>
          <p:txBody>
            <a:bodyPr wrap="square" lIns="0" tIns="0" rIns="0" bIns="0" rtlCol="0"/>
            <a:lstStyle/>
            <a:p>
              <a:endParaRPr/>
            </a:p>
          </p:txBody>
        </p:sp>
        <p:sp>
          <p:nvSpPr>
            <p:cNvPr id="24" name="object 24"/>
            <p:cNvSpPr/>
            <p:nvPr/>
          </p:nvSpPr>
          <p:spPr>
            <a:xfrm>
              <a:off x="3543300" y="2794000"/>
              <a:ext cx="571500" cy="1027430"/>
            </a:xfrm>
            <a:custGeom>
              <a:avLst/>
              <a:gdLst/>
              <a:ahLst/>
              <a:cxnLst/>
              <a:rect l="l" t="t" r="r" b="b"/>
              <a:pathLst>
                <a:path w="571500" h="1027429">
                  <a:moveTo>
                    <a:pt x="0" y="0"/>
                  </a:moveTo>
                  <a:lnTo>
                    <a:pt x="0" y="406400"/>
                  </a:lnTo>
                  <a:lnTo>
                    <a:pt x="114300" y="520700"/>
                  </a:lnTo>
                  <a:lnTo>
                    <a:pt x="0" y="635000"/>
                  </a:lnTo>
                  <a:lnTo>
                    <a:pt x="0" y="1027430"/>
                  </a:lnTo>
                  <a:lnTo>
                    <a:pt x="571500" y="749300"/>
                  </a:lnTo>
                  <a:lnTo>
                    <a:pt x="571500" y="292100"/>
                  </a:lnTo>
                  <a:lnTo>
                    <a:pt x="0" y="0"/>
                  </a:lnTo>
                  <a:close/>
                </a:path>
              </a:pathLst>
            </a:custGeom>
            <a:solidFill>
              <a:srgbClr val="FF9966"/>
            </a:solidFill>
          </p:spPr>
          <p:txBody>
            <a:bodyPr wrap="square" lIns="0" tIns="0" rIns="0" bIns="0" rtlCol="0"/>
            <a:lstStyle/>
            <a:p>
              <a:endParaRPr/>
            </a:p>
          </p:txBody>
        </p:sp>
        <p:sp>
          <p:nvSpPr>
            <p:cNvPr id="25" name="object 25"/>
            <p:cNvSpPr/>
            <p:nvPr/>
          </p:nvSpPr>
          <p:spPr>
            <a:xfrm>
              <a:off x="3543300" y="2794000"/>
              <a:ext cx="596900" cy="1052830"/>
            </a:xfrm>
            <a:custGeom>
              <a:avLst/>
              <a:gdLst/>
              <a:ahLst/>
              <a:cxnLst/>
              <a:rect l="l" t="t" r="r" b="b"/>
              <a:pathLst>
                <a:path w="596900" h="1052829">
                  <a:moveTo>
                    <a:pt x="0" y="0"/>
                  </a:moveTo>
                  <a:lnTo>
                    <a:pt x="0" y="406400"/>
                  </a:lnTo>
                  <a:lnTo>
                    <a:pt x="114300" y="520700"/>
                  </a:lnTo>
                  <a:lnTo>
                    <a:pt x="0" y="635000"/>
                  </a:lnTo>
                  <a:lnTo>
                    <a:pt x="0" y="1027430"/>
                  </a:lnTo>
                  <a:lnTo>
                    <a:pt x="571500" y="749300"/>
                  </a:lnTo>
                  <a:lnTo>
                    <a:pt x="571500" y="292100"/>
                  </a:lnTo>
                  <a:lnTo>
                    <a:pt x="0" y="0"/>
                  </a:lnTo>
                  <a:close/>
                </a:path>
                <a:path w="596900" h="1052829">
                  <a:moveTo>
                    <a:pt x="25400" y="25400"/>
                  </a:moveTo>
                  <a:lnTo>
                    <a:pt x="25400" y="431800"/>
                  </a:lnTo>
                  <a:lnTo>
                    <a:pt x="139700" y="546100"/>
                  </a:lnTo>
                  <a:lnTo>
                    <a:pt x="25400" y="660400"/>
                  </a:lnTo>
                  <a:lnTo>
                    <a:pt x="25400" y="1052830"/>
                  </a:lnTo>
                  <a:lnTo>
                    <a:pt x="596900" y="774700"/>
                  </a:lnTo>
                  <a:lnTo>
                    <a:pt x="596900" y="317500"/>
                  </a:lnTo>
                  <a:lnTo>
                    <a:pt x="25400" y="25400"/>
                  </a:lnTo>
                  <a:close/>
                </a:path>
              </a:pathLst>
            </a:custGeom>
            <a:ln w="38100">
              <a:solidFill>
                <a:srgbClr val="000000"/>
              </a:solidFill>
            </a:ln>
          </p:spPr>
          <p:txBody>
            <a:bodyPr wrap="square" lIns="0" tIns="0" rIns="0" bIns="0" rtlCol="0"/>
            <a:lstStyle/>
            <a:p>
              <a:endParaRPr/>
            </a:p>
          </p:txBody>
        </p:sp>
        <p:sp>
          <p:nvSpPr>
            <p:cNvPr id="26" name="object 26"/>
            <p:cNvSpPr/>
            <p:nvPr/>
          </p:nvSpPr>
          <p:spPr>
            <a:xfrm>
              <a:off x="2463800" y="3098800"/>
              <a:ext cx="1092200" cy="457200"/>
            </a:xfrm>
            <a:custGeom>
              <a:avLst/>
              <a:gdLst/>
              <a:ahLst/>
              <a:cxnLst/>
              <a:rect l="l" t="t" r="r" b="b"/>
              <a:pathLst>
                <a:path w="1092200" h="457200">
                  <a:moveTo>
                    <a:pt x="1092200" y="457200"/>
                  </a:moveTo>
                  <a:lnTo>
                    <a:pt x="749300" y="457200"/>
                  </a:lnTo>
                </a:path>
                <a:path w="1092200" h="457200">
                  <a:moveTo>
                    <a:pt x="1092200" y="0"/>
                  </a:moveTo>
                  <a:lnTo>
                    <a:pt x="749300" y="0"/>
                  </a:lnTo>
                </a:path>
                <a:path w="1092200" h="457200">
                  <a:moveTo>
                    <a:pt x="177800" y="50800"/>
                  </a:moveTo>
                  <a:lnTo>
                    <a:pt x="0" y="50800"/>
                  </a:lnTo>
                </a:path>
                <a:path w="1092200" h="457200">
                  <a:moveTo>
                    <a:pt x="0" y="50800"/>
                  </a:moveTo>
                  <a:lnTo>
                    <a:pt x="0" y="228600"/>
                  </a:lnTo>
                </a:path>
              </a:pathLst>
            </a:custGeom>
            <a:ln w="25400">
              <a:solidFill>
                <a:srgbClr val="000000"/>
              </a:solidFill>
            </a:ln>
          </p:spPr>
          <p:txBody>
            <a:bodyPr wrap="square" lIns="0" tIns="0" rIns="0" bIns="0" rtlCol="0"/>
            <a:lstStyle/>
            <a:p>
              <a:endParaRPr/>
            </a:p>
          </p:txBody>
        </p:sp>
        <p:sp>
          <p:nvSpPr>
            <p:cNvPr id="27" name="object 27"/>
            <p:cNvSpPr/>
            <p:nvPr/>
          </p:nvSpPr>
          <p:spPr>
            <a:xfrm>
              <a:off x="1701800" y="3009900"/>
              <a:ext cx="609600" cy="608330"/>
            </a:xfrm>
            <a:custGeom>
              <a:avLst/>
              <a:gdLst/>
              <a:ahLst/>
              <a:cxnLst/>
              <a:rect l="l" t="t" r="r" b="b"/>
              <a:pathLst>
                <a:path w="609600" h="608329">
                  <a:moveTo>
                    <a:pt x="0" y="0"/>
                  </a:moveTo>
                  <a:lnTo>
                    <a:pt x="609600" y="0"/>
                  </a:lnTo>
                  <a:lnTo>
                    <a:pt x="609600" y="608330"/>
                  </a:lnTo>
                  <a:lnTo>
                    <a:pt x="0" y="608330"/>
                  </a:lnTo>
                  <a:lnTo>
                    <a:pt x="0" y="0"/>
                  </a:lnTo>
                  <a:close/>
                </a:path>
              </a:pathLst>
            </a:custGeom>
            <a:ln w="38100">
              <a:solidFill>
                <a:srgbClr val="000000"/>
              </a:solidFill>
            </a:ln>
          </p:spPr>
          <p:txBody>
            <a:bodyPr wrap="square" lIns="0" tIns="0" rIns="0" bIns="0" rtlCol="0"/>
            <a:lstStyle/>
            <a:p>
              <a:endParaRPr/>
            </a:p>
          </p:txBody>
        </p:sp>
      </p:grpSp>
      <p:sp>
        <p:nvSpPr>
          <p:cNvPr id="28" name="object 28"/>
          <p:cNvSpPr txBox="1"/>
          <p:nvPr/>
        </p:nvSpPr>
        <p:spPr>
          <a:xfrm>
            <a:off x="3244850" y="3149600"/>
            <a:ext cx="413384" cy="299720"/>
          </a:xfrm>
          <a:prstGeom prst="rect">
            <a:avLst/>
          </a:prstGeom>
        </p:spPr>
        <p:txBody>
          <a:bodyPr vert="horz" wrap="square" lIns="0" tIns="12700" rIns="0" bIns="0" rtlCol="0">
            <a:spAutoFit/>
          </a:bodyPr>
          <a:lstStyle/>
          <a:p>
            <a:pPr marL="209550">
              <a:spcBef>
                <a:spcPts val="100"/>
              </a:spcBef>
            </a:pPr>
            <a:r>
              <a:rPr dirty="0">
                <a:latin typeface="Arial"/>
                <a:cs typeface="Arial"/>
              </a:rPr>
              <a:t>IF</a:t>
            </a:r>
            <a:endParaRPr>
              <a:latin typeface="Arial"/>
              <a:cs typeface="Arial"/>
            </a:endParaRPr>
          </a:p>
        </p:txBody>
      </p:sp>
      <p:sp>
        <p:nvSpPr>
          <p:cNvPr id="29" name="object 29"/>
          <p:cNvSpPr txBox="1"/>
          <p:nvPr/>
        </p:nvSpPr>
        <p:spPr>
          <a:xfrm>
            <a:off x="4159250" y="3149600"/>
            <a:ext cx="413384" cy="299720"/>
          </a:xfrm>
          <a:prstGeom prst="rect">
            <a:avLst/>
          </a:prstGeom>
        </p:spPr>
        <p:txBody>
          <a:bodyPr vert="horz" wrap="square" lIns="0" tIns="12700" rIns="0" bIns="0" rtlCol="0">
            <a:spAutoFit/>
          </a:bodyPr>
          <a:lstStyle/>
          <a:p>
            <a:pPr marL="184150">
              <a:spcBef>
                <a:spcPts val="100"/>
              </a:spcBef>
            </a:pPr>
            <a:r>
              <a:rPr dirty="0">
                <a:latin typeface="Arial"/>
                <a:cs typeface="Arial"/>
              </a:rPr>
              <a:t>ID</a:t>
            </a:r>
            <a:endParaRPr>
              <a:latin typeface="Arial"/>
              <a:cs typeface="Arial"/>
            </a:endParaRPr>
          </a:p>
        </p:txBody>
      </p:sp>
      <p:sp>
        <p:nvSpPr>
          <p:cNvPr id="30" name="object 30"/>
          <p:cNvSpPr txBox="1"/>
          <p:nvPr/>
        </p:nvSpPr>
        <p:spPr>
          <a:xfrm>
            <a:off x="5232401" y="3149600"/>
            <a:ext cx="330835" cy="299720"/>
          </a:xfrm>
          <a:prstGeom prst="rect">
            <a:avLst/>
          </a:prstGeom>
        </p:spPr>
        <p:txBody>
          <a:bodyPr vert="horz" wrap="square" lIns="0" tIns="12700" rIns="0" bIns="0" rtlCol="0">
            <a:spAutoFit/>
          </a:bodyPr>
          <a:lstStyle/>
          <a:p>
            <a:pPr marL="12700">
              <a:spcBef>
                <a:spcPts val="100"/>
              </a:spcBef>
            </a:pPr>
            <a:r>
              <a:rPr dirty="0">
                <a:latin typeface="Arial"/>
                <a:cs typeface="Arial"/>
              </a:rPr>
              <a:t>EX</a:t>
            </a:r>
            <a:endParaRPr>
              <a:latin typeface="Arial"/>
              <a:cs typeface="Arial"/>
            </a:endParaRPr>
          </a:p>
        </p:txBody>
      </p:sp>
      <p:sp>
        <p:nvSpPr>
          <p:cNvPr id="31" name="object 31"/>
          <p:cNvSpPr txBox="1"/>
          <p:nvPr/>
        </p:nvSpPr>
        <p:spPr>
          <a:xfrm>
            <a:off x="5905500" y="3009901"/>
            <a:ext cx="723900" cy="430887"/>
          </a:xfrm>
          <a:prstGeom prst="rect">
            <a:avLst/>
          </a:prstGeom>
          <a:ln w="38100">
            <a:solidFill>
              <a:srgbClr val="000000"/>
            </a:solidFill>
          </a:ln>
        </p:spPr>
        <p:txBody>
          <a:bodyPr vert="horz" wrap="square" lIns="0" tIns="152400" rIns="0" bIns="0" rtlCol="0">
            <a:spAutoFit/>
          </a:bodyPr>
          <a:lstStyle/>
          <a:p>
            <a:pPr marL="114300">
              <a:spcBef>
                <a:spcPts val="1200"/>
              </a:spcBef>
            </a:pPr>
            <a:r>
              <a:rPr dirty="0">
                <a:latin typeface="Arial"/>
                <a:cs typeface="Arial"/>
              </a:rPr>
              <a:t>MEM</a:t>
            </a:r>
            <a:endParaRPr>
              <a:latin typeface="Arial"/>
              <a:cs typeface="Arial"/>
            </a:endParaRPr>
          </a:p>
        </p:txBody>
      </p:sp>
      <p:sp>
        <p:nvSpPr>
          <p:cNvPr id="32" name="object 32"/>
          <p:cNvSpPr/>
          <p:nvPr/>
        </p:nvSpPr>
        <p:spPr>
          <a:xfrm>
            <a:off x="3060700" y="2857500"/>
            <a:ext cx="0" cy="2322830"/>
          </a:xfrm>
          <a:custGeom>
            <a:avLst/>
            <a:gdLst/>
            <a:ahLst/>
            <a:cxnLst/>
            <a:rect l="l" t="t" r="r" b="b"/>
            <a:pathLst>
              <a:path h="2322829">
                <a:moveTo>
                  <a:pt x="0" y="0"/>
                </a:moveTo>
                <a:lnTo>
                  <a:pt x="0" y="2322830"/>
                </a:lnTo>
              </a:path>
            </a:pathLst>
          </a:custGeom>
          <a:ln w="12700">
            <a:solidFill>
              <a:srgbClr val="0033FF"/>
            </a:solidFill>
          </a:ln>
        </p:spPr>
        <p:txBody>
          <a:bodyPr wrap="square" lIns="0" tIns="0" rIns="0" bIns="0" rtlCol="0"/>
          <a:lstStyle/>
          <a:p>
            <a:endParaRPr/>
          </a:p>
        </p:txBody>
      </p:sp>
      <p:sp>
        <p:nvSpPr>
          <p:cNvPr id="33" name="object 33"/>
          <p:cNvSpPr/>
          <p:nvPr/>
        </p:nvSpPr>
        <p:spPr>
          <a:xfrm>
            <a:off x="8547100" y="2857500"/>
            <a:ext cx="0" cy="2335530"/>
          </a:xfrm>
          <a:custGeom>
            <a:avLst/>
            <a:gdLst/>
            <a:ahLst/>
            <a:cxnLst/>
            <a:rect l="l" t="t" r="r" b="b"/>
            <a:pathLst>
              <a:path h="2335529">
                <a:moveTo>
                  <a:pt x="0" y="0"/>
                </a:moveTo>
                <a:lnTo>
                  <a:pt x="0" y="2335530"/>
                </a:lnTo>
              </a:path>
            </a:pathLst>
          </a:custGeom>
          <a:ln w="12700">
            <a:solidFill>
              <a:srgbClr val="0033FF"/>
            </a:solidFill>
          </a:ln>
        </p:spPr>
        <p:txBody>
          <a:bodyPr wrap="square" lIns="0" tIns="0" rIns="0" bIns="0" rtlCol="0"/>
          <a:lstStyle/>
          <a:p>
            <a:endParaRPr/>
          </a:p>
        </p:txBody>
      </p:sp>
      <p:sp>
        <p:nvSpPr>
          <p:cNvPr id="34" name="object 34"/>
          <p:cNvSpPr/>
          <p:nvPr/>
        </p:nvSpPr>
        <p:spPr>
          <a:xfrm>
            <a:off x="9461500" y="2857500"/>
            <a:ext cx="0" cy="2335530"/>
          </a:xfrm>
          <a:custGeom>
            <a:avLst/>
            <a:gdLst/>
            <a:ahLst/>
            <a:cxnLst/>
            <a:rect l="l" t="t" r="r" b="b"/>
            <a:pathLst>
              <a:path h="2335529">
                <a:moveTo>
                  <a:pt x="0" y="0"/>
                </a:moveTo>
                <a:lnTo>
                  <a:pt x="0" y="2335530"/>
                </a:lnTo>
              </a:path>
            </a:pathLst>
          </a:custGeom>
          <a:ln w="12700">
            <a:solidFill>
              <a:srgbClr val="0033FF"/>
            </a:solidFill>
          </a:ln>
        </p:spPr>
        <p:txBody>
          <a:bodyPr wrap="square" lIns="0" tIns="0" rIns="0" bIns="0" rtlCol="0"/>
          <a:lstStyle/>
          <a:p>
            <a:endParaRPr/>
          </a:p>
        </p:txBody>
      </p:sp>
      <p:grpSp>
        <p:nvGrpSpPr>
          <p:cNvPr id="35" name="object 35"/>
          <p:cNvGrpSpPr/>
          <p:nvPr/>
        </p:nvGrpSpPr>
        <p:grpSpPr>
          <a:xfrm>
            <a:off x="3968750" y="2673350"/>
            <a:ext cx="5499100" cy="2526030"/>
            <a:chOff x="2444750" y="2673350"/>
            <a:chExt cx="5499100" cy="2526030"/>
          </a:xfrm>
        </p:grpSpPr>
        <p:sp>
          <p:nvSpPr>
            <p:cNvPr id="36" name="object 36"/>
            <p:cNvSpPr/>
            <p:nvPr/>
          </p:nvSpPr>
          <p:spPr>
            <a:xfrm>
              <a:off x="4127500" y="3327400"/>
              <a:ext cx="279400" cy="0"/>
            </a:xfrm>
            <a:custGeom>
              <a:avLst/>
              <a:gdLst/>
              <a:ahLst/>
              <a:cxnLst/>
              <a:rect l="l" t="t" r="r" b="b"/>
              <a:pathLst>
                <a:path w="279400">
                  <a:moveTo>
                    <a:pt x="279400" y="0"/>
                  </a:moveTo>
                  <a:lnTo>
                    <a:pt x="0" y="0"/>
                  </a:lnTo>
                </a:path>
              </a:pathLst>
            </a:custGeom>
            <a:ln w="25400">
              <a:solidFill>
                <a:srgbClr val="000000"/>
              </a:solidFill>
            </a:ln>
          </p:spPr>
          <p:txBody>
            <a:bodyPr wrap="square" lIns="0" tIns="0" rIns="0" bIns="0" rtlCol="0"/>
            <a:lstStyle/>
            <a:p>
              <a:endParaRPr/>
            </a:p>
          </p:txBody>
        </p:sp>
        <p:sp>
          <p:nvSpPr>
            <p:cNvPr id="37" name="object 37"/>
            <p:cNvSpPr/>
            <p:nvPr/>
          </p:nvSpPr>
          <p:spPr>
            <a:xfrm>
              <a:off x="2451100" y="2857500"/>
              <a:ext cx="1828800" cy="2322830"/>
            </a:xfrm>
            <a:custGeom>
              <a:avLst/>
              <a:gdLst/>
              <a:ahLst/>
              <a:cxnLst/>
              <a:rect l="l" t="t" r="r" b="b"/>
              <a:pathLst>
                <a:path w="1828800" h="2322829">
                  <a:moveTo>
                    <a:pt x="0" y="0"/>
                  </a:moveTo>
                  <a:lnTo>
                    <a:pt x="0" y="2322830"/>
                  </a:lnTo>
                </a:path>
                <a:path w="1828800" h="2322829">
                  <a:moveTo>
                    <a:pt x="914400" y="0"/>
                  </a:moveTo>
                  <a:lnTo>
                    <a:pt x="914400" y="2322830"/>
                  </a:lnTo>
                </a:path>
                <a:path w="1828800" h="2322829">
                  <a:moveTo>
                    <a:pt x="1828800" y="0"/>
                  </a:moveTo>
                  <a:lnTo>
                    <a:pt x="1828800" y="2322830"/>
                  </a:lnTo>
                </a:path>
              </a:pathLst>
            </a:custGeom>
            <a:ln w="12700">
              <a:solidFill>
                <a:srgbClr val="0033FF"/>
              </a:solidFill>
            </a:ln>
          </p:spPr>
          <p:txBody>
            <a:bodyPr wrap="square" lIns="0" tIns="0" rIns="0" bIns="0" rtlCol="0"/>
            <a:lstStyle/>
            <a:p>
              <a:endParaRPr/>
            </a:p>
          </p:txBody>
        </p:sp>
        <p:sp>
          <p:nvSpPr>
            <p:cNvPr id="38" name="object 38"/>
            <p:cNvSpPr/>
            <p:nvPr/>
          </p:nvSpPr>
          <p:spPr>
            <a:xfrm>
              <a:off x="7937500" y="2679700"/>
              <a:ext cx="0" cy="114300"/>
            </a:xfrm>
            <a:custGeom>
              <a:avLst/>
              <a:gdLst/>
              <a:ahLst/>
              <a:cxnLst/>
              <a:rect l="l" t="t" r="r" b="b"/>
              <a:pathLst>
                <a:path h="114300">
                  <a:moveTo>
                    <a:pt x="0" y="0"/>
                  </a:moveTo>
                  <a:lnTo>
                    <a:pt x="0" y="114300"/>
                  </a:lnTo>
                </a:path>
              </a:pathLst>
            </a:custGeom>
            <a:ln w="12700">
              <a:solidFill>
                <a:srgbClr val="000000"/>
              </a:solidFill>
            </a:ln>
          </p:spPr>
          <p:txBody>
            <a:bodyPr wrap="square" lIns="0" tIns="0" rIns="0" bIns="0" rtlCol="0"/>
            <a:lstStyle/>
            <a:p>
              <a:endParaRPr/>
            </a:p>
          </p:txBody>
        </p:sp>
        <p:sp>
          <p:nvSpPr>
            <p:cNvPr id="39" name="object 39"/>
            <p:cNvSpPr/>
            <p:nvPr/>
          </p:nvSpPr>
          <p:spPr>
            <a:xfrm>
              <a:off x="5410200" y="3009900"/>
              <a:ext cx="609600" cy="608330"/>
            </a:xfrm>
            <a:custGeom>
              <a:avLst/>
              <a:gdLst/>
              <a:ahLst/>
              <a:cxnLst/>
              <a:rect l="l" t="t" r="r" b="b"/>
              <a:pathLst>
                <a:path w="609600" h="608329">
                  <a:moveTo>
                    <a:pt x="0" y="0"/>
                  </a:moveTo>
                  <a:lnTo>
                    <a:pt x="609600" y="0"/>
                  </a:lnTo>
                  <a:lnTo>
                    <a:pt x="609600" y="608330"/>
                  </a:lnTo>
                  <a:lnTo>
                    <a:pt x="0" y="608330"/>
                  </a:lnTo>
                  <a:lnTo>
                    <a:pt x="0" y="0"/>
                  </a:lnTo>
                  <a:close/>
                </a:path>
              </a:pathLst>
            </a:custGeom>
            <a:ln w="38100">
              <a:solidFill>
                <a:srgbClr val="000000"/>
              </a:solidFill>
            </a:ln>
          </p:spPr>
          <p:txBody>
            <a:bodyPr wrap="square" lIns="0" tIns="0" rIns="0" bIns="0" rtlCol="0"/>
            <a:lstStyle/>
            <a:p>
              <a:endParaRPr/>
            </a:p>
          </p:txBody>
        </p:sp>
        <p:sp>
          <p:nvSpPr>
            <p:cNvPr id="40" name="object 40"/>
            <p:cNvSpPr/>
            <p:nvPr/>
          </p:nvSpPr>
          <p:spPr>
            <a:xfrm>
              <a:off x="5092700" y="3327400"/>
              <a:ext cx="342900" cy="0"/>
            </a:xfrm>
            <a:custGeom>
              <a:avLst/>
              <a:gdLst/>
              <a:ahLst/>
              <a:cxnLst/>
              <a:rect l="l" t="t" r="r" b="b"/>
              <a:pathLst>
                <a:path w="342900">
                  <a:moveTo>
                    <a:pt x="342900" y="0"/>
                  </a:moveTo>
                  <a:lnTo>
                    <a:pt x="0" y="0"/>
                  </a:lnTo>
                </a:path>
              </a:pathLst>
            </a:custGeom>
            <a:ln w="25400">
              <a:solidFill>
                <a:srgbClr val="000000"/>
              </a:solidFill>
            </a:ln>
          </p:spPr>
          <p:txBody>
            <a:bodyPr wrap="square" lIns="0" tIns="0" rIns="0" bIns="0" rtlCol="0"/>
            <a:lstStyle/>
            <a:p>
              <a:endParaRPr/>
            </a:p>
          </p:txBody>
        </p:sp>
        <p:sp>
          <p:nvSpPr>
            <p:cNvPr id="41" name="object 41"/>
            <p:cNvSpPr/>
            <p:nvPr/>
          </p:nvSpPr>
          <p:spPr>
            <a:xfrm>
              <a:off x="5194300" y="2857500"/>
              <a:ext cx="914400" cy="2335530"/>
            </a:xfrm>
            <a:custGeom>
              <a:avLst/>
              <a:gdLst/>
              <a:ahLst/>
              <a:cxnLst/>
              <a:rect l="l" t="t" r="r" b="b"/>
              <a:pathLst>
                <a:path w="914400" h="2335529">
                  <a:moveTo>
                    <a:pt x="0" y="0"/>
                  </a:moveTo>
                  <a:lnTo>
                    <a:pt x="0" y="2335530"/>
                  </a:lnTo>
                </a:path>
                <a:path w="914400" h="2335529">
                  <a:moveTo>
                    <a:pt x="914400" y="0"/>
                  </a:moveTo>
                  <a:lnTo>
                    <a:pt x="914400" y="2335530"/>
                  </a:lnTo>
                </a:path>
              </a:pathLst>
            </a:custGeom>
            <a:ln w="12700">
              <a:solidFill>
                <a:srgbClr val="0033FF"/>
              </a:solidFill>
            </a:ln>
          </p:spPr>
          <p:txBody>
            <a:bodyPr wrap="square" lIns="0" tIns="0" rIns="0" bIns="0" rtlCol="0"/>
            <a:lstStyle/>
            <a:p>
              <a:endParaRPr/>
            </a:p>
          </p:txBody>
        </p:sp>
      </p:grpSp>
      <p:sp>
        <p:nvSpPr>
          <p:cNvPr id="42" name="object 42"/>
          <p:cNvSpPr txBox="1"/>
          <p:nvPr/>
        </p:nvSpPr>
        <p:spPr>
          <a:xfrm>
            <a:off x="9347200" y="2476500"/>
            <a:ext cx="238760" cy="228268"/>
          </a:xfrm>
          <a:prstGeom prst="rect">
            <a:avLst/>
          </a:prstGeom>
        </p:spPr>
        <p:txBody>
          <a:bodyPr vert="horz" wrap="square" lIns="0" tIns="12700" rIns="0" bIns="0" rtlCol="0">
            <a:spAutoFit/>
          </a:bodyPr>
          <a:lstStyle/>
          <a:p>
            <a:pPr marL="12700">
              <a:spcBef>
                <a:spcPts val="100"/>
              </a:spcBef>
            </a:pPr>
            <a:r>
              <a:rPr sz="1400" b="1" spc="120" dirty="0">
                <a:latin typeface="Arial"/>
                <a:cs typeface="Arial"/>
              </a:rPr>
              <a:t>1</a:t>
            </a:r>
            <a:r>
              <a:rPr sz="1400" b="1" dirty="0">
                <a:latin typeface="Arial"/>
                <a:cs typeface="Arial"/>
              </a:rPr>
              <a:t>6</a:t>
            </a:r>
            <a:endParaRPr sz="1400">
              <a:latin typeface="Arial"/>
              <a:cs typeface="Arial"/>
            </a:endParaRPr>
          </a:p>
        </p:txBody>
      </p:sp>
      <p:sp>
        <p:nvSpPr>
          <p:cNvPr id="43" name="object 43"/>
          <p:cNvSpPr txBox="1"/>
          <p:nvPr/>
        </p:nvSpPr>
        <p:spPr>
          <a:xfrm>
            <a:off x="1574800" y="3162300"/>
            <a:ext cx="1394460" cy="228268"/>
          </a:xfrm>
          <a:prstGeom prst="rect">
            <a:avLst/>
          </a:prstGeom>
        </p:spPr>
        <p:txBody>
          <a:bodyPr vert="horz" wrap="square" lIns="0" tIns="12700" rIns="0" bIns="0" rtlCol="0">
            <a:spAutoFit/>
          </a:bodyPr>
          <a:lstStyle/>
          <a:p>
            <a:pPr marL="12700">
              <a:spcBef>
                <a:spcPts val="100"/>
              </a:spcBef>
            </a:pPr>
            <a:r>
              <a:rPr sz="1400" b="1" spc="50" dirty="0">
                <a:latin typeface="Arial"/>
                <a:cs typeface="Arial"/>
              </a:rPr>
              <a:t>add</a:t>
            </a:r>
            <a:r>
              <a:rPr sz="1400" b="1" spc="20" dirty="0">
                <a:latin typeface="Arial"/>
                <a:cs typeface="Arial"/>
              </a:rPr>
              <a:t> </a:t>
            </a:r>
            <a:r>
              <a:rPr sz="1400" b="1" dirty="0">
                <a:solidFill>
                  <a:srgbClr val="760000"/>
                </a:solidFill>
                <a:latin typeface="Arial"/>
                <a:cs typeface="Arial"/>
              </a:rPr>
              <a:t>$</a:t>
            </a:r>
            <a:r>
              <a:rPr sz="1400" b="1" spc="-280" dirty="0">
                <a:solidFill>
                  <a:srgbClr val="760000"/>
                </a:solidFill>
                <a:latin typeface="Arial"/>
                <a:cs typeface="Arial"/>
              </a:rPr>
              <a:t> </a:t>
            </a:r>
            <a:r>
              <a:rPr sz="1400" b="1" spc="35" dirty="0">
                <a:solidFill>
                  <a:srgbClr val="760000"/>
                </a:solidFill>
                <a:latin typeface="Arial"/>
                <a:cs typeface="Arial"/>
              </a:rPr>
              <a:t>s0</a:t>
            </a:r>
            <a:r>
              <a:rPr sz="1400" b="1" spc="35" dirty="0">
                <a:latin typeface="Arial"/>
                <a:cs typeface="Arial"/>
              </a:rPr>
              <a:t>,$</a:t>
            </a:r>
            <a:r>
              <a:rPr sz="1400" b="1" spc="-280" dirty="0">
                <a:latin typeface="Arial"/>
                <a:cs typeface="Arial"/>
              </a:rPr>
              <a:t> </a:t>
            </a:r>
            <a:r>
              <a:rPr sz="1400" b="1" spc="10" dirty="0">
                <a:latin typeface="Arial"/>
                <a:cs typeface="Arial"/>
              </a:rPr>
              <a:t>t0,$</a:t>
            </a:r>
            <a:r>
              <a:rPr sz="1400" b="1" spc="-280" dirty="0">
                <a:latin typeface="Arial"/>
                <a:cs typeface="Arial"/>
              </a:rPr>
              <a:t> </a:t>
            </a:r>
            <a:r>
              <a:rPr sz="1400" b="1" spc="-35" dirty="0">
                <a:latin typeface="Arial"/>
                <a:cs typeface="Arial"/>
              </a:rPr>
              <a:t>t1</a:t>
            </a:r>
            <a:endParaRPr sz="1400">
              <a:latin typeface="Arial"/>
              <a:cs typeface="Arial"/>
            </a:endParaRPr>
          </a:p>
        </p:txBody>
      </p:sp>
      <p:sp>
        <p:nvSpPr>
          <p:cNvPr id="44" name="object 44"/>
          <p:cNvSpPr/>
          <p:nvPr/>
        </p:nvSpPr>
        <p:spPr>
          <a:xfrm>
            <a:off x="10375900" y="2679700"/>
            <a:ext cx="0" cy="114300"/>
          </a:xfrm>
          <a:custGeom>
            <a:avLst/>
            <a:gdLst/>
            <a:ahLst/>
            <a:cxnLst/>
            <a:rect l="l" t="t" r="r" b="b"/>
            <a:pathLst>
              <a:path h="114300">
                <a:moveTo>
                  <a:pt x="0" y="0"/>
                </a:moveTo>
                <a:lnTo>
                  <a:pt x="0" y="114300"/>
                </a:lnTo>
              </a:path>
            </a:pathLst>
          </a:custGeom>
          <a:ln w="12700">
            <a:solidFill>
              <a:srgbClr val="000000"/>
            </a:solidFill>
          </a:ln>
        </p:spPr>
        <p:txBody>
          <a:bodyPr wrap="square" lIns="0" tIns="0" rIns="0" bIns="0" rtlCol="0"/>
          <a:lstStyle/>
          <a:p>
            <a:endParaRPr/>
          </a:p>
        </p:txBody>
      </p:sp>
      <p:sp>
        <p:nvSpPr>
          <p:cNvPr id="45" name="object 45"/>
          <p:cNvSpPr txBox="1"/>
          <p:nvPr/>
        </p:nvSpPr>
        <p:spPr>
          <a:xfrm>
            <a:off x="10261600" y="2476500"/>
            <a:ext cx="238760" cy="228268"/>
          </a:xfrm>
          <a:prstGeom prst="rect">
            <a:avLst/>
          </a:prstGeom>
        </p:spPr>
        <p:txBody>
          <a:bodyPr vert="horz" wrap="square" lIns="0" tIns="12700" rIns="0" bIns="0" rtlCol="0">
            <a:spAutoFit/>
          </a:bodyPr>
          <a:lstStyle/>
          <a:p>
            <a:pPr marL="12700">
              <a:spcBef>
                <a:spcPts val="100"/>
              </a:spcBef>
            </a:pPr>
            <a:r>
              <a:rPr sz="1400" b="1" spc="120" dirty="0">
                <a:latin typeface="Arial"/>
                <a:cs typeface="Arial"/>
              </a:rPr>
              <a:t>1</a:t>
            </a:r>
            <a:r>
              <a:rPr sz="1400" b="1" dirty="0">
                <a:latin typeface="Arial"/>
                <a:cs typeface="Arial"/>
              </a:rPr>
              <a:t>8</a:t>
            </a:r>
            <a:endParaRPr sz="1400">
              <a:latin typeface="Arial"/>
              <a:cs typeface="Arial"/>
            </a:endParaRPr>
          </a:p>
        </p:txBody>
      </p:sp>
      <p:sp>
        <p:nvSpPr>
          <p:cNvPr id="46" name="object 46"/>
          <p:cNvSpPr/>
          <p:nvPr/>
        </p:nvSpPr>
        <p:spPr>
          <a:xfrm>
            <a:off x="10375900" y="2857500"/>
            <a:ext cx="0" cy="2335530"/>
          </a:xfrm>
          <a:custGeom>
            <a:avLst/>
            <a:gdLst/>
            <a:ahLst/>
            <a:cxnLst/>
            <a:rect l="l" t="t" r="r" b="b"/>
            <a:pathLst>
              <a:path h="2335529">
                <a:moveTo>
                  <a:pt x="0" y="0"/>
                </a:moveTo>
                <a:lnTo>
                  <a:pt x="0" y="2335530"/>
                </a:lnTo>
              </a:path>
            </a:pathLst>
          </a:custGeom>
          <a:ln w="12700">
            <a:solidFill>
              <a:srgbClr val="0033FF"/>
            </a:solidFill>
          </a:ln>
        </p:spPr>
        <p:txBody>
          <a:bodyPr wrap="square" lIns="0" tIns="0" rIns="0" bIns="0" rtlCol="0"/>
          <a:lstStyle/>
          <a:p>
            <a:endParaRPr/>
          </a:p>
        </p:txBody>
      </p:sp>
      <p:grpSp>
        <p:nvGrpSpPr>
          <p:cNvPr id="47" name="object 47"/>
          <p:cNvGrpSpPr/>
          <p:nvPr/>
        </p:nvGrpSpPr>
        <p:grpSpPr>
          <a:xfrm>
            <a:off x="2946400" y="2692400"/>
            <a:ext cx="7670800" cy="2379980"/>
            <a:chOff x="1422400" y="2692400"/>
            <a:chExt cx="7670800" cy="2379980"/>
          </a:xfrm>
        </p:grpSpPr>
        <p:sp>
          <p:nvSpPr>
            <p:cNvPr id="48" name="object 48"/>
            <p:cNvSpPr/>
            <p:nvPr/>
          </p:nvSpPr>
          <p:spPr>
            <a:xfrm>
              <a:off x="8940800" y="2692400"/>
              <a:ext cx="152400" cy="127000"/>
            </a:xfrm>
            <a:custGeom>
              <a:avLst/>
              <a:gdLst/>
              <a:ahLst/>
              <a:cxnLst/>
              <a:rect l="l" t="t" r="r" b="b"/>
              <a:pathLst>
                <a:path w="152400" h="127000">
                  <a:moveTo>
                    <a:pt x="0" y="0"/>
                  </a:moveTo>
                  <a:lnTo>
                    <a:pt x="0" y="127000"/>
                  </a:lnTo>
                  <a:lnTo>
                    <a:pt x="152400" y="63500"/>
                  </a:lnTo>
                  <a:lnTo>
                    <a:pt x="0" y="0"/>
                  </a:lnTo>
                  <a:close/>
                </a:path>
              </a:pathLst>
            </a:custGeom>
            <a:solidFill>
              <a:srgbClr val="000000"/>
            </a:solidFill>
          </p:spPr>
          <p:txBody>
            <a:bodyPr wrap="square" lIns="0" tIns="0" rIns="0" bIns="0" rtlCol="0"/>
            <a:lstStyle/>
            <a:p>
              <a:endParaRPr/>
            </a:p>
          </p:txBody>
        </p:sp>
        <p:sp>
          <p:nvSpPr>
            <p:cNvPr id="49" name="object 49"/>
            <p:cNvSpPr/>
            <p:nvPr/>
          </p:nvSpPr>
          <p:spPr>
            <a:xfrm>
              <a:off x="1435100" y="2755900"/>
              <a:ext cx="7607300" cy="0"/>
            </a:xfrm>
            <a:custGeom>
              <a:avLst/>
              <a:gdLst/>
              <a:ahLst/>
              <a:cxnLst/>
              <a:rect l="l" t="t" r="r" b="b"/>
              <a:pathLst>
                <a:path w="7607300">
                  <a:moveTo>
                    <a:pt x="7607300" y="0"/>
                  </a:moveTo>
                  <a:lnTo>
                    <a:pt x="0" y="0"/>
                  </a:lnTo>
                </a:path>
              </a:pathLst>
            </a:custGeom>
            <a:ln w="25400">
              <a:solidFill>
                <a:srgbClr val="000000"/>
              </a:solidFill>
            </a:ln>
          </p:spPr>
          <p:txBody>
            <a:bodyPr wrap="square" lIns="0" tIns="0" rIns="0" bIns="0" rtlCol="0"/>
            <a:lstStyle/>
            <a:p>
              <a:endParaRPr/>
            </a:p>
          </p:txBody>
        </p:sp>
        <p:sp>
          <p:nvSpPr>
            <p:cNvPr id="50" name="object 50"/>
            <p:cNvSpPr/>
            <p:nvPr/>
          </p:nvSpPr>
          <p:spPr>
            <a:xfrm>
              <a:off x="2857500" y="4000499"/>
              <a:ext cx="2108200" cy="1027430"/>
            </a:xfrm>
            <a:custGeom>
              <a:avLst/>
              <a:gdLst/>
              <a:ahLst/>
              <a:cxnLst/>
              <a:rect l="l" t="t" r="r" b="b"/>
              <a:pathLst>
                <a:path w="2108200" h="1027429">
                  <a:moveTo>
                    <a:pt x="304800" y="227330"/>
                  </a:moveTo>
                  <a:lnTo>
                    <a:pt x="0" y="227330"/>
                  </a:lnTo>
                  <a:lnTo>
                    <a:pt x="0" y="825500"/>
                  </a:lnTo>
                  <a:lnTo>
                    <a:pt x="304800" y="825500"/>
                  </a:lnTo>
                  <a:lnTo>
                    <a:pt x="304800" y="227330"/>
                  </a:lnTo>
                  <a:close/>
                </a:path>
                <a:path w="2108200" h="1027429">
                  <a:moveTo>
                    <a:pt x="2108200" y="290830"/>
                  </a:moveTo>
                  <a:lnTo>
                    <a:pt x="1536700" y="0"/>
                  </a:lnTo>
                  <a:lnTo>
                    <a:pt x="1536700" y="406400"/>
                  </a:lnTo>
                  <a:lnTo>
                    <a:pt x="1651000" y="520700"/>
                  </a:lnTo>
                  <a:lnTo>
                    <a:pt x="1536700" y="635000"/>
                  </a:lnTo>
                  <a:lnTo>
                    <a:pt x="1536700" y="1027430"/>
                  </a:lnTo>
                  <a:lnTo>
                    <a:pt x="2108200" y="748030"/>
                  </a:lnTo>
                  <a:lnTo>
                    <a:pt x="2108200" y="290830"/>
                  </a:lnTo>
                  <a:close/>
                </a:path>
              </a:pathLst>
            </a:custGeom>
            <a:solidFill>
              <a:srgbClr val="FF9966"/>
            </a:solidFill>
          </p:spPr>
          <p:txBody>
            <a:bodyPr wrap="square" lIns="0" tIns="0" rIns="0" bIns="0" rtlCol="0"/>
            <a:lstStyle/>
            <a:p>
              <a:endParaRPr/>
            </a:p>
          </p:txBody>
        </p:sp>
        <p:sp>
          <p:nvSpPr>
            <p:cNvPr id="51" name="object 51"/>
            <p:cNvSpPr/>
            <p:nvPr/>
          </p:nvSpPr>
          <p:spPr>
            <a:xfrm>
              <a:off x="3467100" y="4000500"/>
              <a:ext cx="1524000" cy="1052830"/>
            </a:xfrm>
            <a:custGeom>
              <a:avLst/>
              <a:gdLst/>
              <a:ahLst/>
              <a:cxnLst/>
              <a:rect l="l" t="t" r="r" b="b"/>
              <a:pathLst>
                <a:path w="1524000" h="1052829">
                  <a:moveTo>
                    <a:pt x="927100" y="0"/>
                  </a:moveTo>
                  <a:lnTo>
                    <a:pt x="927100" y="406400"/>
                  </a:lnTo>
                  <a:lnTo>
                    <a:pt x="1041400" y="520700"/>
                  </a:lnTo>
                  <a:lnTo>
                    <a:pt x="927100" y="635000"/>
                  </a:lnTo>
                  <a:lnTo>
                    <a:pt x="927100" y="1027430"/>
                  </a:lnTo>
                  <a:lnTo>
                    <a:pt x="1498600" y="748030"/>
                  </a:lnTo>
                  <a:lnTo>
                    <a:pt x="1498600" y="290830"/>
                  </a:lnTo>
                  <a:lnTo>
                    <a:pt x="927100" y="0"/>
                  </a:lnTo>
                  <a:close/>
                </a:path>
                <a:path w="1524000" h="1052829">
                  <a:moveTo>
                    <a:pt x="952500" y="25400"/>
                  </a:moveTo>
                  <a:lnTo>
                    <a:pt x="952500" y="431800"/>
                  </a:lnTo>
                  <a:lnTo>
                    <a:pt x="1066800" y="546100"/>
                  </a:lnTo>
                  <a:lnTo>
                    <a:pt x="952500" y="660400"/>
                  </a:lnTo>
                  <a:lnTo>
                    <a:pt x="952500" y="1052830"/>
                  </a:lnTo>
                  <a:lnTo>
                    <a:pt x="1524000" y="773430"/>
                  </a:lnTo>
                  <a:lnTo>
                    <a:pt x="1524000" y="316230"/>
                  </a:lnTo>
                  <a:lnTo>
                    <a:pt x="952500" y="25400"/>
                  </a:lnTo>
                  <a:close/>
                </a:path>
                <a:path w="1524000" h="1052829">
                  <a:moveTo>
                    <a:pt x="0" y="215900"/>
                  </a:moveTo>
                  <a:lnTo>
                    <a:pt x="609600" y="215900"/>
                  </a:lnTo>
                  <a:lnTo>
                    <a:pt x="609600" y="824230"/>
                  </a:lnTo>
                  <a:lnTo>
                    <a:pt x="0" y="824230"/>
                  </a:lnTo>
                  <a:lnTo>
                    <a:pt x="0" y="215900"/>
                  </a:lnTo>
                  <a:close/>
                </a:path>
              </a:pathLst>
            </a:custGeom>
            <a:ln w="38100">
              <a:solidFill>
                <a:srgbClr val="000000"/>
              </a:solidFill>
            </a:ln>
          </p:spPr>
          <p:txBody>
            <a:bodyPr wrap="square" lIns="0" tIns="0" rIns="0" bIns="0" rtlCol="0"/>
            <a:lstStyle/>
            <a:p>
              <a:endParaRPr/>
            </a:p>
          </p:txBody>
        </p:sp>
        <p:sp>
          <p:nvSpPr>
            <p:cNvPr id="52" name="object 52"/>
            <p:cNvSpPr/>
            <p:nvPr/>
          </p:nvSpPr>
          <p:spPr>
            <a:xfrm>
              <a:off x="3149600" y="4291330"/>
              <a:ext cx="1257300" cy="457200"/>
            </a:xfrm>
            <a:custGeom>
              <a:avLst/>
              <a:gdLst/>
              <a:ahLst/>
              <a:cxnLst/>
              <a:rect l="l" t="t" r="r" b="b"/>
              <a:pathLst>
                <a:path w="1257300" h="457200">
                  <a:moveTo>
                    <a:pt x="342900" y="229870"/>
                  </a:moveTo>
                  <a:lnTo>
                    <a:pt x="0" y="229870"/>
                  </a:lnTo>
                </a:path>
                <a:path w="1257300" h="457200">
                  <a:moveTo>
                    <a:pt x="1257300" y="457200"/>
                  </a:moveTo>
                  <a:lnTo>
                    <a:pt x="914400" y="457200"/>
                  </a:lnTo>
                </a:path>
                <a:path w="1257300" h="457200">
                  <a:moveTo>
                    <a:pt x="1257300" y="0"/>
                  </a:moveTo>
                  <a:lnTo>
                    <a:pt x="914400" y="0"/>
                  </a:lnTo>
                </a:path>
                <a:path w="1257300" h="457200">
                  <a:moveTo>
                    <a:pt x="342900" y="64770"/>
                  </a:moveTo>
                  <a:lnTo>
                    <a:pt x="177800" y="64770"/>
                  </a:lnTo>
                </a:path>
                <a:path w="1257300" h="457200">
                  <a:moveTo>
                    <a:pt x="177800" y="64770"/>
                  </a:moveTo>
                  <a:lnTo>
                    <a:pt x="177800" y="229870"/>
                  </a:lnTo>
                </a:path>
              </a:pathLst>
            </a:custGeom>
            <a:ln w="25400">
              <a:solidFill>
                <a:srgbClr val="000000"/>
              </a:solidFill>
            </a:ln>
          </p:spPr>
          <p:txBody>
            <a:bodyPr wrap="square" lIns="0" tIns="0" rIns="0" bIns="0" rtlCol="0"/>
            <a:lstStyle/>
            <a:p>
              <a:endParaRPr/>
            </a:p>
          </p:txBody>
        </p:sp>
        <p:sp>
          <p:nvSpPr>
            <p:cNvPr id="53" name="object 53"/>
            <p:cNvSpPr/>
            <p:nvPr/>
          </p:nvSpPr>
          <p:spPr>
            <a:xfrm>
              <a:off x="2552700" y="4216400"/>
              <a:ext cx="609600" cy="608330"/>
            </a:xfrm>
            <a:custGeom>
              <a:avLst/>
              <a:gdLst/>
              <a:ahLst/>
              <a:cxnLst/>
              <a:rect l="l" t="t" r="r" b="b"/>
              <a:pathLst>
                <a:path w="609600" h="608329">
                  <a:moveTo>
                    <a:pt x="0" y="0"/>
                  </a:moveTo>
                  <a:lnTo>
                    <a:pt x="609600" y="0"/>
                  </a:lnTo>
                  <a:lnTo>
                    <a:pt x="609600" y="608330"/>
                  </a:lnTo>
                  <a:lnTo>
                    <a:pt x="0" y="608330"/>
                  </a:lnTo>
                  <a:lnTo>
                    <a:pt x="0" y="0"/>
                  </a:lnTo>
                  <a:close/>
                </a:path>
              </a:pathLst>
            </a:custGeom>
            <a:ln w="38100">
              <a:solidFill>
                <a:srgbClr val="000000"/>
              </a:solidFill>
            </a:ln>
          </p:spPr>
          <p:txBody>
            <a:bodyPr wrap="square" lIns="0" tIns="0" rIns="0" bIns="0" rtlCol="0"/>
            <a:lstStyle/>
            <a:p>
              <a:endParaRPr/>
            </a:p>
          </p:txBody>
        </p:sp>
      </p:grpSp>
      <p:sp>
        <p:nvSpPr>
          <p:cNvPr id="54" name="object 54"/>
          <p:cNvSpPr txBox="1"/>
          <p:nvPr/>
        </p:nvSpPr>
        <p:spPr>
          <a:xfrm>
            <a:off x="1587500" y="4356100"/>
            <a:ext cx="1381760" cy="228268"/>
          </a:xfrm>
          <a:prstGeom prst="rect">
            <a:avLst/>
          </a:prstGeom>
        </p:spPr>
        <p:txBody>
          <a:bodyPr vert="horz" wrap="square" lIns="0" tIns="12700" rIns="0" bIns="0" rtlCol="0">
            <a:spAutoFit/>
          </a:bodyPr>
          <a:lstStyle/>
          <a:p>
            <a:pPr>
              <a:spcBef>
                <a:spcPts val="100"/>
              </a:spcBef>
            </a:pPr>
            <a:r>
              <a:rPr sz="1400" b="1" spc="15" dirty="0">
                <a:latin typeface="Arial"/>
                <a:cs typeface="Arial"/>
              </a:rPr>
              <a:t>sub</a:t>
            </a:r>
            <a:r>
              <a:rPr sz="1400" b="1" spc="100" dirty="0">
                <a:latin typeface="Arial"/>
                <a:cs typeface="Arial"/>
              </a:rPr>
              <a:t> </a:t>
            </a:r>
            <a:r>
              <a:rPr sz="1400" b="1" dirty="0">
                <a:latin typeface="Arial"/>
                <a:cs typeface="Arial"/>
              </a:rPr>
              <a:t>$</a:t>
            </a:r>
            <a:r>
              <a:rPr sz="1400" b="1" spc="-280" dirty="0">
                <a:latin typeface="Arial"/>
                <a:cs typeface="Arial"/>
              </a:rPr>
              <a:t> </a:t>
            </a:r>
            <a:r>
              <a:rPr sz="1400" b="1" spc="40" dirty="0">
                <a:latin typeface="Arial"/>
                <a:cs typeface="Arial"/>
              </a:rPr>
              <a:t>t2,</a:t>
            </a:r>
            <a:r>
              <a:rPr sz="1400" b="1" spc="40" dirty="0">
                <a:solidFill>
                  <a:srgbClr val="760000"/>
                </a:solidFill>
                <a:latin typeface="Arial"/>
                <a:cs typeface="Arial"/>
              </a:rPr>
              <a:t>$</a:t>
            </a:r>
            <a:r>
              <a:rPr sz="1400" b="1" spc="-280" dirty="0">
                <a:solidFill>
                  <a:srgbClr val="760000"/>
                </a:solidFill>
                <a:latin typeface="Arial"/>
                <a:cs typeface="Arial"/>
              </a:rPr>
              <a:t> </a:t>
            </a:r>
            <a:r>
              <a:rPr sz="1400" b="1" spc="35" dirty="0">
                <a:solidFill>
                  <a:srgbClr val="760000"/>
                </a:solidFill>
                <a:latin typeface="Arial"/>
                <a:cs typeface="Arial"/>
              </a:rPr>
              <a:t>s0</a:t>
            </a:r>
            <a:r>
              <a:rPr sz="1400" b="1" spc="35" dirty="0">
                <a:latin typeface="Arial"/>
                <a:cs typeface="Arial"/>
              </a:rPr>
              <a:t>,$</a:t>
            </a:r>
            <a:r>
              <a:rPr sz="1400" b="1" spc="-280" dirty="0">
                <a:latin typeface="Arial"/>
                <a:cs typeface="Arial"/>
              </a:rPr>
              <a:t> </a:t>
            </a:r>
            <a:r>
              <a:rPr sz="1400" b="1" spc="-35" dirty="0">
                <a:latin typeface="Arial"/>
                <a:cs typeface="Arial"/>
              </a:rPr>
              <a:t>t3</a:t>
            </a:r>
            <a:endParaRPr sz="1400">
              <a:latin typeface="Arial"/>
              <a:cs typeface="Arial"/>
            </a:endParaRPr>
          </a:p>
        </p:txBody>
      </p:sp>
      <p:sp>
        <p:nvSpPr>
          <p:cNvPr id="55" name="object 55"/>
          <p:cNvSpPr txBox="1"/>
          <p:nvPr/>
        </p:nvSpPr>
        <p:spPr>
          <a:xfrm>
            <a:off x="4095750" y="4342129"/>
            <a:ext cx="426084" cy="299720"/>
          </a:xfrm>
          <a:prstGeom prst="rect">
            <a:avLst/>
          </a:prstGeom>
        </p:spPr>
        <p:txBody>
          <a:bodyPr vert="horz" wrap="square" lIns="0" tIns="12700" rIns="0" bIns="0" rtlCol="0">
            <a:spAutoFit/>
          </a:bodyPr>
          <a:lstStyle/>
          <a:p>
            <a:pPr marL="222250">
              <a:spcBef>
                <a:spcPts val="100"/>
              </a:spcBef>
            </a:pPr>
            <a:r>
              <a:rPr dirty="0">
                <a:latin typeface="Arial"/>
                <a:cs typeface="Arial"/>
              </a:rPr>
              <a:t>IF</a:t>
            </a:r>
            <a:endParaRPr>
              <a:latin typeface="Arial"/>
              <a:cs typeface="Arial"/>
            </a:endParaRPr>
          </a:p>
        </p:txBody>
      </p:sp>
      <p:sp>
        <p:nvSpPr>
          <p:cNvPr id="56" name="object 56"/>
          <p:cNvSpPr txBox="1"/>
          <p:nvPr/>
        </p:nvSpPr>
        <p:spPr>
          <a:xfrm>
            <a:off x="6083301" y="4342129"/>
            <a:ext cx="330835" cy="299720"/>
          </a:xfrm>
          <a:prstGeom prst="rect">
            <a:avLst/>
          </a:prstGeom>
        </p:spPr>
        <p:txBody>
          <a:bodyPr vert="horz" wrap="square" lIns="0" tIns="12700" rIns="0" bIns="0" rtlCol="0">
            <a:spAutoFit/>
          </a:bodyPr>
          <a:lstStyle/>
          <a:p>
            <a:pPr marL="12700">
              <a:spcBef>
                <a:spcPts val="100"/>
              </a:spcBef>
            </a:pPr>
            <a:r>
              <a:rPr dirty="0">
                <a:latin typeface="Arial"/>
                <a:cs typeface="Arial"/>
              </a:rPr>
              <a:t>EX</a:t>
            </a:r>
            <a:endParaRPr>
              <a:latin typeface="Arial"/>
              <a:cs typeface="Arial"/>
            </a:endParaRPr>
          </a:p>
        </p:txBody>
      </p:sp>
      <p:sp>
        <p:nvSpPr>
          <p:cNvPr id="57" name="object 57"/>
          <p:cNvSpPr/>
          <p:nvPr/>
        </p:nvSpPr>
        <p:spPr>
          <a:xfrm>
            <a:off x="6769100" y="4216400"/>
            <a:ext cx="723900" cy="608330"/>
          </a:xfrm>
          <a:custGeom>
            <a:avLst/>
            <a:gdLst/>
            <a:ahLst/>
            <a:cxnLst/>
            <a:rect l="l" t="t" r="r" b="b"/>
            <a:pathLst>
              <a:path w="723900" h="608329">
                <a:moveTo>
                  <a:pt x="0" y="0"/>
                </a:moveTo>
                <a:lnTo>
                  <a:pt x="723900" y="0"/>
                </a:lnTo>
                <a:lnTo>
                  <a:pt x="723900" y="608330"/>
                </a:lnTo>
                <a:lnTo>
                  <a:pt x="0" y="608330"/>
                </a:lnTo>
                <a:lnTo>
                  <a:pt x="0" y="0"/>
                </a:lnTo>
                <a:close/>
              </a:path>
            </a:pathLst>
          </a:custGeom>
          <a:ln w="38100">
            <a:solidFill>
              <a:srgbClr val="000000"/>
            </a:solidFill>
          </a:ln>
        </p:spPr>
        <p:txBody>
          <a:bodyPr wrap="square" lIns="0" tIns="0" rIns="0" bIns="0" rtlCol="0"/>
          <a:lstStyle/>
          <a:p>
            <a:endParaRPr/>
          </a:p>
        </p:txBody>
      </p:sp>
      <p:sp>
        <p:nvSpPr>
          <p:cNvPr id="58" name="object 58"/>
          <p:cNvSpPr txBox="1"/>
          <p:nvPr/>
        </p:nvSpPr>
        <p:spPr>
          <a:xfrm>
            <a:off x="6769100" y="4216401"/>
            <a:ext cx="749300" cy="416781"/>
          </a:xfrm>
          <a:prstGeom prst="rect">
            <a:avLst/>
          </a:prstGeom>
          <a:ln w="38100">
            <a:solidFill>
              <a:srgbClr val="000000"/>
            </a:solidFill>
          </a:ln>
        </p:spPr>
        <p:txBody>
          <a:bodyPr vert="horz" wrap="square" lIns="0" tIns="138430" rIns="0" bIns="0" rtlCol="0">
            <a:spAutoFit/>
          </a:bodyPr>
          <a:lstStyle/>
          <a:p>
            <a:pPr marL="101600">
              <a:spcBef>
                <a:spcPts val="1090"/>
              </a:spcBef>
            </a:pPr>
            <a:r>
              <a:rPr dirty="0">
                <a:latin typeface="Arial"/>
                <a:cs typeface="Arial"/>
              </a:rPr>
              <a:t>MEM</a:t>
            </a:r>
            <a:endParaRPr>
              <a:latin typeface="Arial"/>
              <a:cs typeface="Arial"/>
            </a:endParaRPr>
          </a:p>
        </p:txBody>
      </p:sp>
      <p:grpSp>
        <p:nvGrpSpPr>
          <p:cNvPr id="59" name="object 59"/>
          <p:cNvGrpSpPr/>
          <p:nvPr/>
        </p:nvGrpSpPr>
        <p:grpSpPr>
          <a:xfrm>
            <a:off x="5867400" y="3771900"/>
            <a:ext cx="2559050" cy="1071880"/>
            <a:chOff x="4343400" y="3771900"/>
            <a:chExt cx="2559050" cy="1071880"/>
          </a:xfrm>
        </p:grpSpPr>
        <p:sp>
          <p:nvSpPr>
            <p:cNvPr id="60" name="object 60"/>
            <p:cNvSpPr/>
            <p:nvPr/>
          </p:nvSpPr>
          <p:spPr>
            <a:xfrm>
              <a:off x="4978400" y="4521200"/>
              <a:ext cx="1320800" cy="0"/>
            </a:xfrm>
            <a:custGeom>
              <a:avLst/>
              <a:gdLst/>
              <a:ahLst/>
              <a:cxnLst/>
              <a:rect l="l" t="t" r="r" b="b"/>
              <a:pathLst>
                <a:path w="1320800">
                  <a:moveTo>
                    <a:pt x="1320800" y="0"/>
                  </a:moveTo>
                  <a:lnTo>
                    <a:pt x="977900" y="0"/>
                  </a:lnTo>
                </a:path>
                <a:path w="1320800">
                  <a:moveTo>
                    <a:pt x="292100" y="0"/>
                  </a:moveTo>
                  <a:lnTo>
                    <a:pt x="0" y="0"/>
                  </a:lnTo>
                </a:path>
              </a:pathLst>
            </a:custGeom>
            <a:ln w="25400">
              <a:solidFill>
                <a:srgbClr val="000000"/>
              </a:solidFill>
            </a:ln>
          </p:spPr>
          <p:txBody>
            <a:bodyPr wrap="square" lIns="0" tIns="0" rIns="0" bIns="0" rtlCol="0"/>
            <a:lstStyle/>
            <a:p>
              <a:endParaRPr/>
            </a:p>
          </p:txBody>
        </p:sp>
        <p:sp>
          <p:nvSpPr>
            <p:cNvPr id="61" name="object 61"/>
            <p:cNvSpPr/>
            <p:nvPr/>
          </p:nvSpPr>
          <p:spPr>
            <a:xfrm>
              <a:off x="4343400" y="3771900"/>
              <a:ext cx="139700" cy="101600"/>
            </a:xfrm>
            <a:custGeom>
              <a:avLst/>
              <a:gdLst/>
              <a:ahLst/>
              <a:cxnLst/>
              <a:rect l="l" t="t" r="r" b="b"/>
              <a:pathLst>
                <a:path w="139700" h="101600">
                  <a:moveTo>
                    <a:pt x="139700" y="0"/>
                  </a:moveTo>
                  <a:lnTo>
                    <a:pt x="0" y="49530"/>
                  </a:lnTo>
                  <a:lnTo>
                    <a:pt x="139700" y="101600"/>
                  </a:lnTo>
                  <a:lnTo>
                    <a:pt x="139700" y="0"/>
                  </a:lnTo>
                  <a:close/>
                </a:path>
              </a:pathLst>
            </a:custGeom>
            <a:solidFill>
              <a:srgbClr val="760000"/>
            </a:solidFill>
          </p:spPr>
          <p:txBody>
            <a:bodyPr wrap="square" lIns="0" tIns="0" rIns="0" bIns="0" rtlCol="0"/>
            <a:lstStyle/>
            <a:p>
              <a:endParaRPr/>
            </a:p>
          </p:txBody>
        </p:sp>
        <p:sp>
          <p:nvSpPr>
            <p:cNvPr id="62" name="object 62"/>
            <p:cNvSpPr/>
            <p:nvPr/>
          </p:nvSpPr>
          <p:spPr>
            <a:xfrm>
              <a:off x="6273800" y="4216400"/>
              <a:ext cx="609600" cy="608330"/>
            </a:xfrm>
            <a:custGeom>
              <a:avLst/>
              <a:gdLst/>
              <a:ahLst/>
              <a:cxnLst/>
              <a:rect l="l" t="t" r="r" b="b"/>
              <a:pathLst>
                <a:path w="609600" h="608329">
                  <a:moveTo>
                    <a:pt x="0" y="0"/>
                  </a:moveTo>
                  <a:lnTo>
                    <a:pt x="609600" y="0"/>
                  </a:lnTo>
                  <a:lnTo>
                    <a:pt x="609600" y="608330"/>
                  </a:lnTo>
                  <a:lnTo>
                    <a:pt x="0" y="608330"/>
                  </a:lnTo>
                  <a:lnTo>
                    <a:pt x="0" y="0"/>
                  </a:lnTo>
                  <a:close/>
                </a:path>
              </a:pathLst>
            </a:custGeom>
            <a:ln w="38100">
              <a:solidFill>
                <a:srgbClr val="000000"/>
              </a:solidFill>
            </a:ln>
          </p:spPr>
          <p:txBody>
            <a:bodyPr wrap="square" lIns="0" tIns="0" rIns="0" bIns="0" rtlCol="0"/>
            <a:lstStyle/>
            <a:p>
              <a:endParaRPr/>
            </a:p>
          </p:txBody>
        </p:sp>
      </p:grpSp>
      <p:sp>
        <p:nvSpPr>
          <p:cNvPr id="63" name="object 63"/>
          <p:cNvSpPr txBox="1"/>
          <p:nvPr/>
        </p:nvSpPr>
        <p:spPr>
          <a:xfrm>
            <a:off x="6953250" y="3028951"/>
            <a:ext cx="323850" cy="468077"/>
          </a:xfrm>
          <a:prstGeom prst="rect">
            <a:avLst/>
          </a:prstGeom>
          <a:solidFill>
            <a:srgbClr val="FF9966"/>
          </a:solidFill>
        </p:spPr>
        <p:txBody>
          <a:bodyPr vert="horz" wrap="square" lIns="0" tIns="57150" rIns="0" bIns="0" rtlCol="0">
            <a:spAutoFit/>
          </a:bodyPr>
          <a:lstStyle/>
          <a:p>
            <a:pPr marL="69850">
              <a:lnSpc>
                <a:spcPts val="1590"/>
              </a:lnSpc>
              <a:spcBef>
                <a:spcPts val="450"/>
              </a:spcBef>
            </a:pPr>
            <a:r>
              <a:rPr sz="1400" b="1" dirty="0">
                <a:solidFill>
                  <a:srgbClr val="760000"/>
                </a:solidFill>
                <a:latin typeface="Arial"/>
                <a:cs typeface="Arial"/>
              </a:rPr>
              <a:t>W</a:t>
            </a:r>
            <a:endParaRPr sz="1400">
              <a:latin typeface="Arial"/>
              <a:cs typeface="Arial"/>
            </a:endParaRPr>
          </a:p>
          <a:p>
            <a:pPr marL="69850">
              <a:lnSpc>
                <a:spcPts val="1590"/>
              </a:lnSpc>
            </a:pPr>
            <a:r>
              <a:rPr sz="1400" b="1" spc="5" dirty="0">
                <a:solidFill>
                  <a:srgbClr val="760000"/>
                </a:solidFill>
                <a:latin typeface="Arial"/>
                <a:cs typeface="Arial"/>
              </a:rPr>
              <a:t>s0</a:t>
            </a:r>
            <a:endParaRPr sz="1400">
              <a:latin typeface="Arial"/>
              <a:cs typeface="Arial"/>
            </a:endParaRPr>
          </a:p>
        </p:txBody>
      </p:sp>
      <p:sp>
        <p:nvSpPr>
          <p:cNvPr id="64" name="object 64"/>
          <p:cNvSpPr txBox="1"/>
          <p:nvPr/>
        </p:nvSpPr>
        <p:spPr>
          <a:xfrm>
            <a:off x="7816850" y="4235451"/>
            <a:ext cx="336550" cy="397545"/>
          </a:xfrm>
          <a:prstGeom prst="rect">
            <a:avLst/>
          </a:prstGeom>
          <a:solidFill>
            <a:srgbClr val="FF9966"/>
          </a:solidFill>
        </p:spPr>
        <p:txBody>
          <a:bodyPr vert="horz" wrap="square" lIns="0" tIns="119380" rIns="0" bIns="0" rtlCol="0">
            <a:spAutoFit/>
          </a:bodyPr>
          <a:lstStyle/>
          <a:p>
            <a:pPr marL="107950">
              <a:spcBef>
                <a:spcPts val="940"/>
              </a:spcBef>
            </a:pPr>
            <a:r>
              <a:rPr dirty="0">
                <a:latin typeface="Arial"/>
                <a:cs typeface="Arial"/>
              </a:rPr>
              <a:t>W</a:t>
            </a:r>
            <a:endParaRPr>
              <a:latin typeface="Arial"/>
              <a:cs typeface="Arial"/>
            </a:endParaRPr>
          </a:p>
        </p:txBody>
      </p:sp>
      <p:sp>
        <p:nvSpPr>
          <p:cNvPr id="65" name="object 65"/>
          <p:cNvSpPr txBox="1"/>
          <p:nvPr/>
        </p:nvSpPr>
        <p:spPr>
          <a:xfrm>
            <a:off x="8115300" y="4342129"/>
            <a:ext cx="273050" cy="299720"/>
          </a:xfrm>
          <a:prstGeom prst="rect">
            <a:avLst/>
          </a:prstGeom>
        </p:spPr>
        <p:txBody>
          <a:bodyPr vert="horz" wrap="square" lIns="0" tIns="12700" rIns="0" bIns="0" rtlCol="0">
            <a:spAutoFit/>
          </a:bodyPr>
          <a:lstStyle/>
          <a:p>
            <a:pPr marL="37465">
              <a:spcBef>
                <a:spcPts val="100"/>
              </a:spcBef>
            </a:pPr>
            <a:r>
              <a:rPr dirty="0">
                <a:latin typeface="Arial"/>
                <a:cs typeface="Arial"/>
              </a:rPr>
              <a:t>B</a:t>
            </a:r>
            <a:endParaRPr>
              <a:latin typeface="Arial"/>
              <a:cs typeface="Arial"/>
            </a:endParaRPr>
          </a:p>
        </p:txBody>
      </p:sp>
      <p:sp>
        <p:nvSpPr>
          <p:cNvPr id="66" name="object 66"/>
          <p:cNvSpPr txBox="1"/>
          <p:nvPr/>
        </p:nvSpPr>
        <p:spPr>
          <a:xfrm>
            <a:off x="5295900" y="4235451"/>
            <a:ext cx="285750" cy="468077"/>
          </a:xfrm>
          <a:prstGeom prst="rect">
            <a:avLst/>
          </a:prstGeom>
          <a:solidFill>
            <a:srgbClr val="FFCC99"/>
          </a:solidFill>
        </p:spPr>
        <p:txBody>
          <a:bodyPr vert="horz" wrap="square" lIns="0" tIns="57150" rIns="0" bIns="0" rtlCol="0">
            <a:spAutoFit/>
          </a:bodyPr>
          <a:lstStyle/>
          <a:p>
            <a:pPr marL="38100">
              <a:lnSpc>
                <a:spcPts val="1590"/>
              </a:lnSpc>
              <a:spcBef>
                <a:spcPts val="450"/>
              </a:spcBef>
            </a:pPr>
            <a:r>
              <a:rPr sz="1400" b="1" dirty="0">
                <a:solidFill>
                  <a:srgbClr val="760000"/>
                </a:solidFill>
                <a:latin typeface="Arial"/>
                <a:cs typeface="Arial"/>
              </a:rPr>
              <a:t>R</a:t>
            </a:r>
            <a:endParaRPr sz="1400">
              <a:latin typeface="Arial"/>
              <a:cs typeface="Arial"/>
            </a:endParaRPr>
          </a:p>
          <a:p>
            <a:pPr marL="38100">
              <a:lnSpc>
                <a:spcPts val="1590"/>
              </a:lnSpc>
            </a:pPr>
            <a:r>
              <a:rPr sz="1400" b="1" spc="5" dirty="0">
                <a:solidFill>
                  <a:srgbClr val="760000"/>
                </a:solidFill>
                <a:latin typeface="Arial"/>
                <a:cs typeface="Arial"/>
              </a:rPr>
              <a:t>s0</a:t>
            </a:r>
            <a:endParaRPr sz="1400">
              <a:latin typeface="Arial"/>
              <a:cs typeface="Arial"/>
            </a:endParaRPr>
          </a:p>
        </p:txBody>
      </p:sp>
      <p:grpSp>
        <p:nvGrpSpPr>
          <p:cNvPr id="67" name="object 67"/>
          <p:cNvGrpSpPr/>
          <p:nvPr/>
        </p:nvGrpSpPr>
        <p:grpSpPr>
          <a:xfrm>
            <a:off x="5638800" y="3263900"/>
            <a:ext cx="279400" cy="1104900"/>
            <a:chOff x="4114800" y="3263900"/>
            <a:chExt cx="279400" cy="1104900"/>
          </a:xfrm>
        </p:grpSpPr>
        <p:sp>
          <p:nvSpPr>
            <p:cNvPr id="68" name="object 68"/>
            <p:cNvSpPr/>
            <p:nvPr/>
          </p:nvSpPr>
          <p:spPr>
            <a:xfrm>
              <a:off x="4203700" y="3327400"/>
              <a:ext cx="152400" cy="963930"/>
            </a:xfrm>
            <a:custGeom>
              <a:avLst/>
              <a:gdLst/>
              <a:ahLst/>
              <a:cxnLst/>
              <a:rect l="l" t="t" r="r" b="b"/>
              <a:pathLst>
                <a:path w="152400" h="963929">
                  <a:moveTo>
                    <a:pt x="0" y="0"/>
                  </a:moveTo>
                  <a:lnTo>
                    <a:pt x="152400" y="963930"/>
                  </a:lnTo>
                </a:path>
              </a:pathLst>
            </a:custGeom>
            <a:ln w="25400">
              <a:solidFill>
                <a:srgbClr val="760000"/>
              </a:solidFill>
            </a:ln>
          </p:spPr>
          <p:txBody>
            <a:bodyPr wrap="square" lIns="0" tIns="0" rIns="0" bIns="0" rtlCol="0"/>
            <a:lstStyle/>
            <a:p>
              <a:endParaRPr/>
            </a:p>
          </p:txBody>
        </p:sp>
        <p:sp>
          <p:nvSpPr>
            <p:cNvPr id="69" name="object 69"/>
            <p:cNvSpPr/>
            <p:nvPr/>
          </p:nvSpPr>
          <p:spPr>
            <a:xfrm>
              <a:off x="4152900" y="3263900"/>
              <a:ext cx="101600" cy="101600"/>
            </a:xfrm>
            <a:prstGeom prst="rect">
              <a:avLst/>
            </a:prstGeom>
            <a:blipFill>
              <a:blip cstate="print"/>
              <a:stretch>
                <a:fillRect/>
              </a:stretch>
            </a:blipFill>
          </p:spPr>
          <p:txBody>
            <a:bodyPr wrap="square" lIns="0" tIns="0" rIns="0" bIns="0" rtlCol="0"/>
            <a:lstStyle/>
            <a:p>
              <a:endParaRPr/>
            </a:p>
          </p:txBody>
        </p:sp>
        <p:sp>
          <p:nvSpPr>
            <p:cNvPr id="70" name="object 70"/>
            <p:cNvSpPr/>
            <p:nvPr/>
          </p:nvSpPr>
          <p:spPr>
            <a:xfrm>
              <a:off x="4292600" y="4229100"/>
              <a:ext cx="101600" cy="101600"/>
            </a:xfrm>
            <a:prstGeom prst="rect">
              <a:avLst/>
            </a:prstGeom>
            <a:blipFill>
              <a:blip cstate="print"/>
              <a:stretch>
                <a:fillRect/>
              </a:stretch>
            </a:blipFill>
          </p:spPr>
          <p:txBody>
            <a:bodyPr wrap="square" lIns="0" tIns="0" rIns="0" bIns="0" rtlCol="0"/>
            <a:lstStyle/>
            <a:p>
              <a:endParaRPr/>
            </a:p>
          </p:txBody>
        </p:sp>
        <p:sp>
          <p:nvSpPr>
            <p:cNvPr id="71" name="object 71"/>
            <p:cNvSpPr/>
            <p:nvPr/>
          </p:nvSpPr>
          <p:spPr>
            <a:xfrm>
              <a:off x="4127500" y="4241800"/>
              <a:ext cx="114300" cy="114300"/>
            </a:xfrm>
            <a:custGeom>
              <a:avLst/>
              <a:gdLst/>
              <a:ahLst/>
              <a:cxnLst/>
              <a:rect l="l" t="t" r="r" b="b"/>
              <a:pathLst>
                <a:path w="114300" h="114300">
                  <a:moveTo>
                    <a:pt x="0" y="0"/>
                  </a:moveTo>
                  <a:lnTo>
                    <a:pt x="114300" y="114300"/>
                  </a:lnTo>
                </a:path>
                <a:path w="114300" h="114300">
                  <a:moveTo>
                    <a:pt x="114300" y="0"/>
                  </a:moveTo>
                  <a:lnTo>
                    <a:pt x="0" y="114300"/>
                  </a:lnTo>
                </a:path>
              </a:pathLst>
            </a:custGeom>
            <a:ln w="25400">
              <a:solidFill>
                <a:srgbClr val="760000"/>
              </a:solidFill>
            </a:ln>
          </p:spPr>
          <p:txBody>
            <a:bodyPr wrap="square" lIns="0" tIns="0" rIns="0" bIns="0" rtlCol="0"/>
            <a:lstStyle/>
            <a:p>
              <a:endParaRPr/>
            </a:p>
          </p:txBody>
        </p:sp>
      </p:grpSp>
      <p:sp>
        <p:nvSpPr>
          <p:cNvPr id="72" name="object 72"/>
          <p:cNvSpPr txBox="1"/>
          <p:nvPr/>
        </p:nvSpPr>
        <p:spPr>
          <a:xfrm>
            <a:off x="5880101" y="3619500"/>
            <a:ext cx="1011555" cy="197490"/>
          </a:xfrm>
          <a:prstGeom prst="rect">
            <a:avLst/>
          </a:prstGeom>
        </p:spPr>
        <p:txBody>
          <a:bodyPr vert="horz" wrap="square" lIns="0" tIns="12700" rIns="0" bIns="0" rtlCol="0">
            <a:spAutoFit/>
          </a:bodyPr>
          <a:lstStyle/>
          <a:p>
            <a:pPr marL="12700">
              <a:spcBef>
                <a:spcPts val="100"/>
              </a:spcBef>
              <a:tabLst>
                <a:tab pos="227965" algn="l"/>
              </a:tabLst>
            </a:pPr>
            <a:r>
              <a:rPr sz="1200" b="1" u="sng" dirty="0">
                <a:solidFill>
                  <a:srgbClr val="760000"/>
                </a:solidFill>
                <a:uFill>
                  <a:solidFill>
                    <a:srgbClr val="760000"/>
                  </a:solidFill>
                </a:uFill>
                <a:latin typeface="Arial"/>
                <a:cs typeface="Arial"/>
              </a:rPr>
              <a:t> 	</a:t>
            </a:r>
            <a:r>
              <a:rPr sz="1200" b="1" u="sng" spc="30" dirty="0">
                <a:solidFill>
                  <a:srgbClr val="760000"/>
                </a:solidFill>
                <a:uFill>
                  <a:solidFill>
                    <a:srgbClr val="760000"/>
                  </a:solidFill>
                </a:uFill>
                <a:latin typeface="Arial"/>
                <a:cs typeface="Arial"/>
              </a:rPr>
              <a:t>n</a:t>
            </a:r>
            <a:r>
              <a:rPr sz="1200" b="1" spc="30" dirty="0">
                <a:solidFill>
                  <a:srgbClr val="760000"/>
                </a:solidFill>
                <a:latin typeface="Arial"/>
                <a:cs typeface="Arial"/>
              </a:rPr>
              <a:t>ew</a:t>
            </a:r>
            <a:r>
              <a:rPr sz="1200" b="1" spc="60" dirty="0">
                <a:solidFill>
                  <a:srgbClr val="760000"/>
                </a:solidFill>
                <a:latin typeface="Arial"/>
                <a:cs typeface="Arial"/>
              </a:rPr>
              <a:t> </a:t>
            </a:r>
            <a:r>
              <a:rPr sz="1200" b="1" spc="15" dirty="0">
                <a:solidFill>
                  <a:srgbClr val="760000"/>
                </a:solidFill>
                <a:latin typeface="Arial"/>
                <a:cs typeface="Arial"/>
              </a:rPr>
              <a:t>value</a:t>
            </a:r>
            <a:endParaRPr sz="1200">
              <a:latin typeface="Arial"/>
              <a:cs typeface="Arial"/>
            </a:endParaRPr>
          </a:p>
        </p:txBody>
      </p:sp>
      <p:sp>
        <p:nvSpPr>
          <p:cNvPr id="73" name="object 73"/>
          <p:cNvSpPr txBox="1"/>
          <p:nvPr/>
        </p:nvSpPr>
        <p:spPr>
          <a:xfrm>
            <a:off x="6096001" y="3796029"/>
            <a:ext cx="401955" cy="197490"/>
          </a:xfrm>
          <a:prstGeom prst="rect">
            <a:avLst/>
          </a:prstGeom>
        </p:spPr>
        <p:txBody>
          <a:bodyPr vert="horz" wrap="square" lIns="0" tIns="12700" rIns="0" bIns="0" rtlCol="0">
            <a:spAutoFit/>
          </a:bodyPr>
          <a:lstStyle/>
          <a:p>
            <a:pPr marL="12700">
              <a:spcBef>
                <a:spcPts val="100"/>
              </a:spcBef>
            </a:pPr>
            <a:r>
              <a:rPr sz="1200" b="1" spc="30" dirty="0">
                <a:solidFill>
                  <a:srgbClr val="760000"/>
                </a:solidFill>
                <a:latin typeface="Arial"/>
                <a:cs typeface="Arial"/>
              </a:rPr>
              <a:t>of</a:t>
            </a:r>
            <a:r>
              <a:rPr sz="1200" b="1" spc="-15" dirty="0">
                <a:solidFill>
                  <a:srgbClr val="760000"/>
                </a:solidFill>
                <a:latin typeface="Arial"/>
                <a:cs typeface="Arial"/>
              </a:rPr>
              <a:t> </a:t>
            </a:r>
            <a:r>
              <a:rPr sz="1200" b="1" spc="15" dirty="0">
                <a:solidFill>
                  <a:srgbClr val="760000"/>
                </a:solidFill>
                <a:latin typeface="Arial"/>
                <a:cs typeface="Arial"/>
              </a:rPr>
              <a:t>s0</a:t>
            </a:r>
            <a:endParaRPr sz="1200">
              <a:latin typeface="Arial"/>
              <a:cs typeface="Arial"/>
            </a:endParaRPr>
          </a:p>
        </p:txBody>
      </p:sp>
    </p:spTree>
    <p:extLst>
      <p:ext uri="{BB962C8B-B14F-4D97-AF65-F5344CB8AC3E}">
        <p14:creationId xmlns:p14="http://schemas.microsoft.com/office/powerpoint/2010/main" val="28236802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3601" y="276563"/>
            <a:ext cx="6384925"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Data Hazards </a:t>
            </a:r>
            <a:r>
              <a:rPr b="1" dirty="0"/>
              <a:t>-</a:t>
            </a:r>
            <a:r>
              <a:rPr b="1" spc="-90" dirty="0"/>
              <a:t> </a:t>
            </a:r>
            <a:r>
              <a:rPr b="1" spc="-5" dirty="0"/>
              <a:t>Forwarding</a:t>
            </a:r>
          </a:p>
        </p:txBody>
      </p:sp>
      <p:sp>
        <p:nvSpPr>
          <p:cNvPr id="3" name="object 3"/>
          <p:cNvSpPr txBox="1"/>
          <p:nvPr/>
        </p:nvSpPr>
        <p:spPr>
          <a:xfrm>
            <a:off x="2287269" y="831850"/>
            <a:ext cx="7781290" cy="1240790"/>
          </a:xfrm>
          <a:prstGeom prst="rect">
            <a:avLst/>
          </a:prstGeom>
        </p:spPr>
        <p:txBody>
          <a:bodyPr vert="horz" wrap="square" lIns="0" tIns="90170" rIns="0" bIns="0" rtlCol="0">
            <a:spAutoFit/>
          </a:bodyPr>
          <a:lstStyle/>
          <a:p>
            <a:pPr marL="298450" indent="-285750">
              <a:spcBef>
                <a:spcPts val="710"/>
              </a:spcBef>
              <a:buFont typeface="Arial"/>
              <a:buChar char="•"/>
              <a:tabLst>
                <a:tab pos="297815" algn="l"/>
                <a:tab pos="298450" algn="l"/>
              </a:tabLst>
            </a:pPr>
            <a:r>
              <a:rPr sz="2400" b="1" spc="-10" dirty="0">
                <a:latin typeface="Arial"/>
                <a:cs typeface="Arial"/>
              </a:rPr>
              <a:t>STALL </a:t>
            </a:r>
            <a:r>
              <a:rPr sz="2400" b="1" u="heavy" dirty="0">
                <a:uFill>
                  <a:solidFill>
                    <a:srgbClr val="000000"/>
                  </a:solidFill>
                </a:uFill>
                <a:latin typeface="Arial"/>
                <a:cs typeface="Arial"/>
              </a:rPr>
              <a:t>still</a:t>
            </a:r>
            <a:r>
              <a:rPr sz="2400" b="1" dirty="0">
                <a:latin typeface="Arial"/>
                <a:cs typeface="Arial"/>
              </a:rPr>
              <a:t> </a:t>
            </a:r>
            <a:r>
              <a:rPr sz="2400" b="1" spc="-5" dirty="0">
                <a:latin typeface="Arial"/>
                <a:cs typeface="Arial"/>
              </a:rPr>
              <a:t>required for load </a:t>
            </a:r>
            <a:r>
              <a:rPr sz="2400" b="1" dirty="0">
                <a:latin typeface="Arial"/>
                <a:cs typeface="Arial"/>
              </a:rPr>
              <a:t>- </a:t>
            </a:r>
            <a:r>
              <a:rPr sz="2400" b="1" spc="-5" dirty="0">
                <a:latin typeface="Arial"/>
                <a:cs typeface="Arial"/>
              </a:rPr>
              <a:t>data avail. after</a:t>
            </a:r>
            <a:r>
              <a:rPr sz="2400" b="1" spc="20" dirty="0">
                <a:latin typeface="Arial"/>
                <a:cs typeface="Arial"/>
              </a:rPr>
              <a:t> </a:t>
            </a:r>
            <a:r>
              <a:rPr sz="2400" b="1" dirty="0">
                <a:latin typeface="Arial"/>
                <a:cs typeface="Arial"/>
              </a:rPr>
              <a:t>MEM</a:t>
            </a:r>
            <a:endParaRPr sz="2400">
              <a:latin typeface="Arial"/>
              <a:cs typeface="Arial"/>
            </a:endParaRPr>
          </a:p>
          <a:p>
            <a:pPr marL="297815" marR="5080" indent="-285750">
              <a:lnSpc>
                <a:spcPts val="2590"/>
              </a:lnSpc>
              <a:spcBef>
                <a:spcPts val="935"/>
              </a:spcBef>
              <a:buFont typeface="Arial"/>
              <a:buChar char="•"/>
              <a:tabLst>
                <a:tab pos="297815" algn="l"/>
                <a:tab pos="298450" algn="l"/>
              </a:tabLst>
            </a:pPr>
            <a:r>
              <a:rPr sz="2400" b="1" spc="-5" dirty="0">
                <a:latin typeface="Arial"/>
                <a:cs typeface="Arial"/>
              </a:rPr>
              <a:t>MIPS architecture calls this </a:t>
            </a:r>
            <a:r>
              <a:rPr sz="2400" b="1" u="heavy" spc="-10" dirty="0">
                <a:uFill>
                  <a:solidFill>
                    <a:srgbClr val="000000"/>
                  </a:solidFill>
                </a:uFill>
                <a:latin typeface="Arial"/>
                <a:cs typeface="Arial"/>
              </a:rPr>
              <a:t>delayed </a:t>
            </a:r>
            <a:r>
              <a:rPr sz="2400" b="1" u="heavy" dirty="0">
                <a:uFill>
                  <a:solidFill>
                    <a:srgbClr val="000000"/>
                  </a:solidFill>
                </a:uFill>
                <a:latin typeface="Arial"/>
                <a:cs typeface="Arial"/>
              </a:rPr>
              <a:t>load</a:t>
            </a:r>
            <a:r>
              <a:rPr sz="2400" b="1" dirty="0">
                <a:latin typeface="Arial"/>
                <a:cs typeface="Arial"/>
              </a:rPr>
              <a:t>, </a:t>
            </a:r>
            <a:r>
              <a:rPr sz="2400" b="1" spc="-5" dirty="0">
                <a:latin typeface="Arial"/>
                <a:cs typeface="Arial"/>
              </a:rPr>
              <a:t>initial  implementations required compiler </a:t>
            </a:r>
            <a:r>
              <a:rPr sz="2400" b="1" dirty="0">
                <a:latin typeface="Arial"/>
                <a:cs typeface="Arial"/>
              </a:rPr>
              <a:t>to </a:t>
            </a:r>
            <a:r>
              <a:rPr sz="2400" b="1" spc="-5" dirty="0">
                <a:latin typeface="Arial"/>
                <a:cs typeface="Arial"/>
              </a:rPr>
              <a:t>deal </a:t>
            </a:r>
            <a:r>
              <a:rPr sz="2400" b="1" spc="5" dirty="0">
                <a:latin typeface="Arial"/>
                <a:cs typeface="Arial"/>
              </a:rPr>
              <a:t>with</a:t>
            </a:r>
            <a:r>
              <a:rPr sz="2400" b="1" spc="-20" dirty="0">
                <a:latin typeface="Arial"/>
                <a:cs typeface="Arial"/>
              </a:rPr>
              <a:t> </a:t>
            </a:r>
            <a:r>
              <a:rPr sz="2400" b="1" spc="-5" dirty="0">
                <a:latin typeface="Arial"/>
                <a:cs typeface="Arial"/>
              </a:rPr>
              <a:t>this</a:t>
            </a:r>
            <a:endParaRPr sz="2400">
              <a:latin typeface="Arial"/>
              <a:cs typeface="Arial"/>
            </a:endParaRPr>
          </a:p>
        </p:txBody>
      </p:sp>
      <p:grpSp>
        <p:nvGrpSpPr>
          <p:cNvPr id="4" name="object 4"/>
          <p:cNvGrpSpPr/>
          <p:nvPr/>
        </p:nvGrpSpPr>
        <p:grpSpPr>
          <a:xfrm>
            <a:off x="6251575" y="3310254"/>
            <a:ext cx="326390" cy="605790"/>
            <a:chOff x="4727575" y="3310254"/>
            <a:chExt cx="326390" cy="605790"/>
          </a:xfrm>
        </p:grpSpPr>
        <p:sp>
          <p:nvSpPr>
            <p:cNvPr id="5" name="object 5"/>
            <p:cNvSpPr/>
            <p:nvPr/>
          </p:nvSpPr>
          <p:spPr>
            <a:xfrm>
              <a:off x="4732019" y="3314699"/>
              <a:ext cx="317500" cy="596900"/>
            </a:xfrm>
            <a:custGeom>
              <a:avLst/>
              <a:gdLst/>
              <a:ahLst/>
              <a:cxnLst/>
              <a:rect l="l" t="t" r="r" b="b"/>
              <a:pathLst>
                <a:path w="317500" h="596900">
                  <a:moveTo>
                    <a:pt x="317500" y="0"/>
                  </a:moveTo>
                  <a:lnTo>
                    <a:pt x="0" y="0"/>
                  </a:lnTo>
                  <a:lnTo>
                    <a:pt x="0" y="596900"/>
                  </a:lnTo>
                  <a:lnTo>
                    <a:pt x="317500" y="596900"/>
                  </a:lnTo>
                  <a:lnTo>
                    <a:pt x="317500" y="0"/>
                  </a:lnTo>
                  <a:close/>
                </a:path>
              </a:pathLst>
            </a:custGeom>
            <a:solidFill>
              <a:srgbClr val="FF9966"/>
            </a:solidFill>
          </p:spPr>
          <p:txBody>
            <a:bodyPr wrap="square" lIns="0" tIns="0" rIns="0" bIns="0" rtlCol="0"/>
            <a:lstStyle/>
            <a:p>
              <a:endParaRPr/>
            </a:p>
          </p:txBody>
        </p:sp>
        <p:sp>
          <p:nvSpPr>
            <p:cNvPr id="6" name="object 6"/>
            <p:cNvSpPr/>
            <p:nvPr/>
          </p:nvSpPr>
          <p:spPr>
            <a:xfrm>
              <a:off x="4732019" y="3314699"/>
              <a:ext cx="317500" cy="596900"/>
            </a:xfrm>
            <a:custGeom>
              <a:avLst/>
              <a:gdLst/>
              <a:ahLst/>
              <a:cxnLst/>
              <a:rect l="l" t="t" r="r" b="b"/>
              <a:pathLst>
                <a:path w="317500" h="596900">
                  <a:moveTo>
                    <a:pt x="0" y="0"/>
                  </a:moveTo>
                  <a:lnTo>
                    <a:pt x="317500" y="0"/>
                  </a:lnTo>
                  <a:lnTo>
                    <a:pt x="317500" y="596900"/>
                  </a:lnTo>
                  <a:lnTo>
                    <a:pt x="0" y="596900"/>
                  </a:lnTo>
                  <a:lnTo>
                    <a:pt x="0" y="0"/>
                  </a:lnTo>
                  <a:close/>
                </a:path>
              </a:pathLst>
            </a:custGeom>
            <a:ln w="8890">
              <a:solidFill>
                <a:srgbClr val="FF9966"/>
              </a:solidFill>
            </a:ln>
          </p:spPr>
          <p:txBody>
            <a:bodyPr wrap="square" lIns="0" tIns="0" rIns="0" bIns="0" rtlCol="0"/>
            <a:lstStyle/>
            <a:p>
              <a:endParaRPr/>
            </a:p>
          </p:txBody>
        </p:sp>
      </p:grpSp>
      <p:sp>
        <p:nvSpPr>
          <p:cNvPr id="7" name="object 7"/>
          <p:cNvSpPr txBox="1"/>
          <p:nvPr/>
        </p:nvSpPr>
        <p:spPr>
          <a:xfrm>
            <a:off x="5176520" y="3263900"/>
            <a:ext cx="544830" cy="299720"/>
          </a:xfrm>
          <a:prstGeom prst="rect">
            <a:avLst/>
          </a:prstGeom>
        </p:spPr>
        <p:txBody>
          <a:bodyPr vert="horz" wrap="square" lIns="0" tIns="12700" rIns="0" bIns="0" rtlCol="0">
            <a:spAutoFit/>
          </a:bodyPr>
          <a:lstStyle/>
          <a:p>
            <a:pPr marL="12700">
              <a:spcBef>
                <a:spcPts val="100"/>
              </a:spcBef>
            </a:pPr>
            <a:r>
              <a:rPr spc="-5" dirty="0">
                <a:latin typeface="Arial"/>
                <a:cs typeface="Arial"/>
              </a:rPr>
              <a:t>I</a:t>
            </a:r>
            <a:r>
              <a:rPr spc="2290" dirty="0">
                <a:latin typeface="Arial"/>
                <a:cs typeface="Arial"/>
              </a:rPr>
              <a:t>D</a:t>
            </a:r>
            <a:endParaRPr>
              <a:latin typeface="Arial"/>
              <a:cs typeface="Arial"/>
            </a:endParaRPr>
          </a:p>
        </p:txBody>
      </p:sp>
      <p:grpSp>
        <p:nvGrpSpPr>
          <p:cNvPr id="8" name="object 8"/>
          <p:cNvGrpSpPr/>
          <p:nvPr/>
        </p:nvGrpSpPr>
        <p:grpSpPr>
          <a:xfrm>
            <a:off x="3014980" y="2981960"/>
            <a:ext cx="6009640" cy="2936240"/>
            <a:chOff x="1490980" y="2981960"/>
            <a:chExt cx="6009640" cy="2936240"/>
          </a:xfrm>
        </p:grpSpPr>
        <p:sp>
          <p:nvSpPr>
            <p:cNvPr id="9" name="object 9"/>
            <p:cNvSpPr/>
            <p:nvPr/>
          </p:nvSpPr>
          <p:spPr>
            <a:xfrm>
              <a:off x="5367020" y="33147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sp>
          <p:nvSpPr>
            <p:cNvPr id="10" name="object 10"/>
            <p:cNvSpPr/>
            <p:nvPr/>
          </p:nvSpPr>
          <p:spPr>
            <a:xfrm>
              <a:off x="5367020" y="33147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8890">
              <a:solidFill>
                <a:srgbClr val="FF9966"/>
              </a:solidFill>
            </a:ln>
          </p:spPr>
          <p:txBody>
            <a:bodyPr wrap="square" lIns="0" tIns="0" rIns="0" bIns="0" rtlCol="0"/>
            <a:lstStyle/>
            <a:p>
              <a:endParaRPr/>
            </a:p>
          </p:txBody>
        </p:sp>
        <p:sp>
          <p:nvSpPr>
            <p:cNvPr id="11" name="object 11"/>
            <p:cNvSpPr/>
            <p:nvPr/>
          </p:nvSpPr>
          <p:spPr>
            <a:xfrm>
              <a:off x="2852419" y="33147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sp>
          <p:nvSpPr>
            <p:cNvPr id="12" name="object 12"/>
            <p:cNvSpPr/>
            <p:nvPr/>
          </p:nvSpPr>
          <p:spPr>
            <a:xfrm>
              <a:off x="2852419" y="33147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8890">
              <a:solidFill>
                <a:srgbClr val="FF9966"/>
              </a:solidFill>
            </a:ln>
          </p:spPr>
          <p:txBody>
            <a:bodyPr wrap="square" lIns="0" tIns="0" rIns="0" bIns="0" rtlCol="0"/>
            <a:lstStyle/>
            <a:p>
              <a:endParaRPr/>
            </a:p>
          </p:txBody>
        </p:sp>
        <p:sp>
          <p:nvSpPr>
            <p:cNvPr id="13" name="object 13"/>
            <p:cNvSpPr/>
            <p:nvPr/>
          </p:nvSpPr>
          <p:spPr>
            <a:xfrm>
              <a:off x="1938020" y="33147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sp>
          <p:nvSpPr>
            <p:cNvPr id="14" name="object 14"/>
            <p:cNvSpPr/>
            <p:nvPr/>
          </p:nvSpPr>
          <p:spPr>
            <a:xfrm>
              <a:off x="1938020" y="3314700"/>
              <a:ext cx="304800" cy="596900"/>
            </a:xfrm>
            <a:custGeom>
              <a:avLst/>
              <a:gdLst/>
              <a:ahLst/>
              <a:cxnLst/>
              <a:rect l="l" t="t" r="r" b="b"/>
              <a:pathLst>
                <a:path w="304800" h="596900">
                  <a:moveTo>
                    <a:pt x="0" y="0"/>
                  </a:moveTo>
                  <a:lnTo>
                    <a:pt x="304800" y="0"/>
                  </a:lnTo>
                  <a:lnTo>
                    <a:pt x="304800" y="596900"/>
                  </a:lnTo>
                  <a:lnTo>
                    <a:pt x="0" y="596900"/>
                  </a:lnTo>
                  <a:lnTo>
                    <a:pt x="0" y="0"/>
                  </a:lnTo>
                  <a:close/>
                </a:path>
              </a:pathLst>
            </a:custGeom>
            <a:ln w="8890">
              <a:solidFill>
                <a:srgbClr val="FF9966"/>
              </a:solidFill>
            </a:ln>
          </p:spPr>
          <p:txBody>
            <a:bodyPr wrap="square" lIns="0" tIns="0" rIns="0" bIns="0" rtlCol="0"/>
            <a:lstStyle/>
            <a:p>
              <a:endParaRPr/>
            </a:p>
          </p:txBody>
        </p:sp>
        <p:sp>
          <p:nvSpPr>
            <p:cNvPr id="15" name="object 15"/>
            <p:cNvSpPr/>
            <p:nvPr/>
          </p:nvSpPr>
          <p:spPr>
            <a:xfrm>
              <a:off x="1493520" y="2984500"/>
              <a:ext cx="4572000" cy="114300"/>
            </a:xfrm>
            <a:custGeom>
              <a:avLst/>
              <a:gdLst/>
              <a:ahLst/>
              <a:cxnLst/>
              <a:rect l="l" t="t" r="r" b="b"/>
              <a:pathLst>
                <a:path w="4572000" h="114300">
                  <a:moveTo>
                    <a:pt x="0" y="0"/>
                  </a:moveTo>
                  <a:lnTo>
                    <a:pt x="0" y="114300"/>
                  </a:lnTo>
                </a:path>
                <a:path w="4572000" h="114300">
                  <a:moveTo>
                    <a:pt x="914400" y="0"/>
                  </a:moveTo>
                  <a:lnTo>
                    <a:pt x="914400" y="114300"/>
                  </a:lnTo>
                </a:path>
                <a:path w="4572000" h="114300">
                  <a:moveTo>
                    <a:pt x="1828800" y="0"/>
                  </a:moveTo>
                  <a:lnTo>
                    <a:pt x="1828800" y="114300"/>
                  </a:lnTo>
                </a:path>
                <a:path w="4572000" h="114300">
                  <a:moveTo>
                    <a:pt x="2743200" y="0"/>
                  </a:moveTo>
                  <a:lnTo>
                    <a:pt x="2743200" y="114300"/>
                  </a:lnTo>
                </a:path>
                <a:path w="4572000" h="114300">
                  <a:moveTo>
                    <a:pt x="3657600" y="0"/>
                  </a:moveTo>
                  <a:lnTo>
                    <a:pt x="3657600" y="114300"/>
                  </a:lnTo>
                </a:path>
                <a:path w="4572000" h="114300">
                  <a:moveTo>
                    <a:pt x="4572000" y="0"/>
                  </a:moveTo>
                  <a:lnTo>
                    <a:pt x="4572000" y="114300"/>
                  </a:lnTo>
                </a:path>
              </a:pathLst>
            </a:custGeom>
            <a:ln w="5080">
              <a:solidFill>
                <a:srgbClr val="000000"/>
              </a:solidFill>
            </a:ln>
          </p:spPr>
          <p:txBody>
            <a:bodyPr wrap="square" lIns="0" tIns="0" rIns="0" bIns="0" rtlCol="0"/>
            <a:lstStyle/>
            <a:p>
              <a:endParaRPr/>
            </a:p>
          </p:txBody>
        </p:sp>
        <p:sp>
          <p:nvSpPr>
            <p:cNvPr id="16" name="object 16"/>
            <p:cNvSpPr/>
            <p:nvPr/>
          </p:nvSpPr>
          <p:spPr>
            <a:xfrm>
              <a:off x="7195820" y="5321300"/>
              <a:ext cx="304800" cy="596900"/>
            </a:xfrm>
            <a:custGeom>
              <a:avLst/>
              <a:gdLst/>
              <a:ahLst/>
              <a:cxnLst/>
              <a:rect l="l" t="t" r="r" b="b"/>
              <a:pathLst>
                <a:path w="304800" h="596900">
                  <a:moveTo>
                    <a:pt x="304800" y="0"/>
                  </a:moveTo>
                  <a:lnTo>
                    <a:pt x="0" y="0"/>
                  </a:lnTo>
                  <a:lnTo>
                    <a:pt x="0" y="596900"/>
                  </a:lnTo>
                  <a:lnTo>
                    <a:pt x="304800" y="596900"/>
                  </a:lnTo>
                  <a:lnTo>
                    <a:pt x="304800" y="0"/>
                  </a:lnTo>
                  <a:close/>
                </a:path>
              </a:pathLst>
            </a:custGeom>
            <a:solidFill>
              <a:srgbClr val="FF9966"/>
            </a:solidFill>
          </p:spPr>
          <p:txBody>
            <a:bodyPr wrap="square" lIns="0" tIns="0" rIns="0" bIns="0" rtlCol="0"/>
            <a:lstStyle/>
            <a:p>
              <a:endParaRPr/>
            </a:p>
          </p:txBody>
        </p:sp>
      </p:grpSp>
      <p:sp>
        <p:nvSpPr>
          <p:cNvPr id="17" name="object 17"/>
          <p:cNvSpPr txBox="1"/>
          <p:nvPr/>
        </p:nvSpPr>
        <p:spPr>
          <a:xfrm>
            <a:off x="2954020" y="2768600"/>
            <a:ext cx="299085" cy="228268"/>
          </a:xfrm>
          <a:prstGeom prst="rect">
            <a:avLst/>
          </a:prstGeom>
        </p:spPr>
        <p:txBody>
          <a:bodyPr vert="horz" wrap="square" lIns="0" tIns="12700" rIns="0" bIns="0" rtlCol="0">
            <a:spAutoFit/>
          </a:bodyPr>
          <a:lstStyle/>
          <a:p>
            <a:pPr marL="12700">
              <a:spcBef>
                <a:spcPts val="100"/>
              </a:spcBef>
            </a:pPr>
            <a:r>
              <a:rPr sz="1400" b="1" spc="1370" dirty="0">
                <a:latin typeface="Arial"/>
                <a:cs typeface="Arial"/>
              </a:rPr>
              <a:t>0</a:t>
            </a:r>
            <a:endParaRPr sz="1400">
              <a:latin typeface="Arial"/>
              <a:cs typeface="Arial"/>
            </a:endParaRPr>
          </a:p>
        </p:txBody>
      </p:sp>
      <p:sp>
        <p:nvSpPr>
          <p:cNvPr id="18" name="object 18"/>
          <p:cNvSpPr txBox="1"/>
          <p:nvPr/>
        </p:nvSpPr>
        <p:spPr>
          <a:xfrm>
            <a:off x="3868421" y="2768600"/>
            <a:ext cx="299085" cy="228268"/>
          </a:xfrm>
          <a:prstGeom prst="rect">
            <a:avLst/>
          </a:prstGeom>
        </p:spPr>
        <p:txBody>
          <a:bodyPr vert="horz" wrap="square" lIns="0" tIns="12700" rIns="0" bIns="0" rtlCol="0">
            <a:spAutoFit/>
          </a:bodyPr>
          <a:lstStyle/>
          <a:p>
            <a:pPr marL="12700">
              <a:spcBef>
                <a:spcPts val="100"/>
              </a:spcBef>
            </a:pPr>
            <a:r>
              <a:rPr sz="1400" b="1" spc="1370" dirty="0">
                <a:latin typeface="Arial"/>
                <a:cs typeface="Arial"/>
              </a:rPr>
              <a:t>2</a:t>
            </a:r>
            <a:endParaRPr sz="1400">
              <a:latin typeface="Arial"/>
              <a:cs typeface="Arial"/>
            </a:endParaRPr>
          </a:p>
        </p:txBody>
      </p:sp>
      <p:sp>
        <p:nvSpPr>
          <p:cNvPr id="19" name="object 19"/>
          <p:cNvSpPr txBox="1"/>
          <p:nvPr/>
        </p:nvSpPr>
        <p:spPr>
          <a:xfrm>
            <a:off x="4782821" y="2768600"/>
            <a:ext cx="299085" cy="228268"/>
          </a:xfrm>
          <a:prstGeom prst="rect">
            <a:avLst/>
          </a:prstGeom>
        </p:spPr>
        <p:txBody>
          <a:bodyPr vert="horz" wrap="square" lIns="0" tIns="12700" rIns="0" bIns="0" rtlCol="0">
            <a:spAutoFit/>
          </a:bodyPr>
          <a:lstStyle/>
          <a:p>
            <a:pPr marL="12700">
              <a:spcBef>
                <a:spcPts val="100"/>
              </a:spcBef>
            </a:pPr>
            <a:r>
              <a:rPr sz="1400" b="1" spc="1370" dirty="0">
                <a:latin typeface="Arial"/>
                <a:cs typeface="Arial"/>
              </a:rPr>
              <a:t>4</a:t>
            </a:r>
            <a:endParaRPr sz="1400">
              <a:latin typeface="Arial"/>
              <a:cs typeface="Arial"/>
            </a:endParaRPr>
          </a:p>
        </p:txBody>
      </p:sp>
      <p:sp>
        <p:nvSpPr>
          <p:cNvPr id="20" name="object 20"/>
          <p:cNvSpPr txBox="1"/>
          <p:nvPr/>
        </p:nvSpPr>
        <p:spPr>
          <a:xfrm>
            <a:off x="5697221" y="2768600"/>
            <a:ext cx="299085" cy="228268"/>
          </a:xfrm>
          <a:prstGeom prst="rect">
            <a:avLst/>
          </a:prstGeom>
        </p:spPr>
        <p:txBody>
          <a:bodyPr vert="horz" wrap="square" lIns="0" tIns="12700" rIns="0" bIns="0" rtlCol="0">
            <a:spAutoFit/>
          </a:bodyPr>
          <a:lstStyle/>
          <a:p>
            <a:pPr marL="12700">
              <a:spcBef>
                <a:spcPts val="100"/>
              </a:spcBef>
            </a:pPr>
            <a:r>
              <a:rPr sz="1400" b="1" spc="1370" dirty="0">
                <a:latin typeface="Arial"/>
                <a:cs typeface="Arial"/>
              </a:rPr>
              <a:t>6</a:t>
            </a:r>
            <a:endParaRPr sz="1400">
              <a:latin typeface="Arial"/>
              <a:cs typeface="Arial"/>
            </a:endParaRPr>
          </a:p>
        </p:txBody>
      </p:sp>
      <p:sp>
        <p:nvSpPr>
          <p:cNvPr id="21" name="object 21"/>
          <p:cNvSpPr txBox="1"/>
          <p:nvPr/>
        </p:nvSpPr>
        <p:spPr>
          <a:xfrm>
            <a:off x="6611621" y="2768600"/>
            <a:ext cx="299085" cy="228268"/>
          </a:xfrm>
          <a:prstGeom prst="rect">
            <a:avLst/>
          </a:prstGeom>
        </p:spPr>
        <p:txBody>
          <a:bodyPr vert="horz" wrap="square" lIns="0" tIns="12700" rIns="0" bIns="0" rtlCol="0">
            <a:spAutoFit/>
          </a:bodyPr>
          <a:lstStyle/>
          <a:p>
            <a:pPr marL="12700">
              <a:spcBef>
                <a:spcPts val="100"/>
              </a:spcBef>
            </a:pPr>
            <a:r>
              <a:rPr sz="1400" b="1" spc="1370" dirty="0">
                <a:latin typeface="Arial"/>
                <a:cs typeface="Arial"/>
              </a:rPr>
              <a:t>8</a:t>
            </a:r>
            <a:endParaRPr sz="1400">
              <a:latin typeface="Arial"/>
              <a:cs typeface="Arial"/>
            </a:endParaRPr>
          </a:p>
        </p:txBody>
      </p:sp>
      <p:sp>
        <p:nvSpPr>
          <p:cNvPr id="22" name="object 22"/>
          <p:cNvSpPr txBox="1"/>
          <p:nvPr/>
        </p:nvSpPr>
        <p:spPr>
          <a:xfrm>
            <a:off x="7462520" y="2768600"/>
            <a:ext cx="439420" cy="228268"/>
          </a:xfrm>
          <a:prstGeom prst="rect">
            <a:avLst/>
          </a:prstGeom>
        </p:spPr>
        <p:txBody>
          <a:bodyPr vert="horz" wrap="square" lIns="0" tIns="12700" rIns="0" bIns="0" rtlCol="0">
            <a:spAutoFit/>
          </a:bodyPr>
          <a:lstStyle/>
          <a:p>
            <a:pPr marL="12700">
              <a:spcBef>
                <a:spcPts val="100"/>
              </a:spcBef>
            </a:pPr>
            <a:r>
              <a:rPr sz="1400" b="1" spc="325" dirty="0">
                <a:latin typeface="Arial"/>
                <a:cs typeface="Arial"/>
              </a:rPr>
              <a:t>1</a:t>
            </a:r>
            <a:r>
              <a:rPr sz="1400" b="1" spc="1370" dirty="0">
                <a:latin typeface="Arial"/>
                <a:cs typeface="Arial"/>
              </a:rPr>
              <a:t>0</a:t>
            </a:r>
            <a:endParaRPr sz="1400">
              <a:latin typeface="Arial"/>
              <a:cs typeface="Arial"/>
            </a:endParaRPr>
          </a:p>
        </p:txBody>
      </p:sp>
      <p:sp>
        <p:nvSpPr>
          <p:cNvPr id="23" name="object 23"/>
          <p:cNvSpPr/>
          <p:nvPr/>
        </p:nvSpPr>
        <p:spPr>
          <a:xfrm>
            <a:off x="8503919" y="29845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24" name="object 24"/>
          <p:cNvSpPr txBox="1"/>
          <p:nvPr/>
        </p:nvSpPr>
        <p:spPr>
          <a:xfrm>
            <a:off x="8376920" y="2768600"/>
            <a:ext cx="436245" cy="228268"/>
          </a:xfrm>
          <a:prstGeom prst="rect">
            <a:avLst/>
          </a:prstGeom>
        </p:spPr>
        <p:txBody>
          <a:bodyPr vert="horz" wrap="square" lIns="0" tIns="12700" rIns="0" bIns="0" rtlCol="0">
            <a:spAutoFit/>
          </a:bodyPr>
          <a:lstStyle/>
          <a:p>
            <a:pPr marL="12700">
              <a:spcBef>
                <a:spcPts val="100"/>
              </a:spcBef>
            </a:pPr>
            <a:r>
              <a:rPr sz="1400" b="1" spc="295" dirty="0">
                <a:latin typeface="Arial"/>
                <a:cs typeface="Arial"/>
              </a:rPr>
              <a:t>1</a:t>
            </a:r>
            <a:r>
              <a:rPr sz="1400" b="1" spc="1370" dirty="0">
                <a:latin typeface="Arial"/>
                <a:cs typeface="Arial"/>
              </a:rPr>
              <a:t>2</a:t>
            </a:r>
            <a:endParaRPr sz="1400">
              <a:latin typeface="Arial"/>
              <a:cs typeface="Arial"/>
            </a:endParaRPr>
          </a:p>
        </p:txBody>
      </p:sp>
      <p:grpSp>
        <p:nvGrpSpPr>
          <p:cNvPr id="25" name="object 25"/>
          <p:cNvGrpSpPr/>
          <p:nvPr/>
        </p:nvGrpSpPr>
        <p:grpSpPr>
          <a:xfrm>
            <a:off x="3162935" y="3079115"/>
            <a:ext cx="3417570" cy="1042669"/>
            <a:chOff x="1638935" y="3079114"/>
            <a:chExt cx="3417570" cy="1042669"/>
          </a:xfrm>
        </p:grpSpPr>
        <p:sp>
          <p:nvSpPr>
            <p:cNvPr id="26" name="object 26"/>
            <p:cNvSpPr/>
            <p:nvPr/>
          </p:nvSpPr>
          <p:spPr>
            <a:xfrm>
              <a:off x="2560320" y="3314699"/>
              <a:ext cx="2489200" cy="596900"/>
            </a:xfrm>
            <a:custGeom>
              <a:avLst/>
              <a:gdLst/>
              <a:ahLst/>
              <a:cxnLst/>
              <a:rect l="l" t="t" r="r" b="b"/>
              <a:pathLst>
                <a:path w="2489200" h="596900">
                  <a:moveTo>
                    <a:pt x="1778000" y="0"/>
                  </a:moveTo>
                  <a:lnTo>
                    <a:pt x="2489200" y="0"/>
                  </a:lnTo>
                  <a:lnTo>
                    <a:pt x="2489200" y="596900"/>
                  </a:lnTo>
                  <a:lnTo>
                    <a:pt x="1778000" y="596900"/>
                  </a:lnTo>
                  <a:lnTo>
                    <a:pt x="1778000" y="0"/>
                  </a:lnTo>
                  <a:close/>
                </a:path>
                <a:path w="2489200" h="596900">
                  <a:moveTo>
                    <a:pt x="0" y="0"/>
                  </a:moveTo>
                  <a:lnTo>
                    <a:pt x="596900" y="0"/>
                  </a:lnTo>
                  <a:lnTo>
                    <a:pt x="596900" y="596900"/>
                  </a:lnTo>
                  <a:lnTo>
                    <a:pt x="0" y="596900"/>
                  </a:lnTo>
                  <a:lnTo>
                    <a:pt x="0" y="0"/>
                  </a:lnTo>
                  <a:close/>
                </a:path>
              </a:pathLst>
            </a:custGeom>
            <a:ln w="13970">
              <a:solidFill>
                <a:srgbClr val="000000"/>
              </a:solidFill>
            </a:ln>
          </p:spPr>
          <p:txBody>
            <a:bodyPr wrap="square" lIns="0" tIns="0" rIns="0" bIns="0" rtlCol="0"/>
            <a:lstStyle/>
            <a:p>
              <a:endParaRPr/>
            </a:p>
          </p:txBody>
        </p:sp>
        <p:sp>
          <p:nvSpPr>
            <p:cNvPr id="27" name="object 27"/>
            <p:cNvSpPr/>
            <p:nvPr/>
          </p:nvSpPr>
          <p:spPr>
            <a:xfrm>
              <a:off x="2230120" y="3619499"/>
              <a:ext cx="342900" cy="0"/>
            </a:xfrm>
            <a:custGeom>
              <a:avLst/>
              <a:gdLst/>
              <a:ahLst/>
              <a:cxnLst/>
              <a:rect l="l" t="t" r="r" b="b"/>
              <a:pathLst>
                <a:path w="342900">
                  <a:moveTo>
                    <a:pt x="342900" y="0"/>
                  </a:moveTo>
                  <a:lnTo>
                    <a:pt x="0" y="0"/>
                  </a:lnTo>
                </a:path>
              </a:pathLst>
            </a:custGeom>
            <a:ln w="8890">
              <a:solidFill>
                <a:srgbClr val="000000"/>
              </a:solidFill>
            </a:ln>
          </p:spPr>
          <p:txBody>
            <a:bodyPr wrap="square" lIns="0" tIns="0" rIns="0" bIns="0" rtlCol="0"/>
            <a:lstStyle/>
            <a:p>
              <a:endParaRPr/>
            </a:p>
          </p:txBody>
        </p:sp>
        <p:sp>
          <p:nvSpPr>
            <p:cNvPr id="28" name="object 28"/>
            <p:cNvSpPr/>
            <p:nvPr/>
          </p:nvSpPr>
          <p:spPr>
            <a:xfrm>
              <a:off x="3474720" y="3086099"/>
              <a:ext cx="571500" cy="1028700"/>
            </a:xfrm>
            <a:custGeom>
              <a:avLst/>
              <a:gdLst/>
              <a:ahLst/>
              <a:cxnLst/>
              <a:rect l="l" t="t" r="r" b="b"/>
              <a:pathLst>
                <a:path w="571500" h="1028700">
                  <a:moveTo>
                    <a:pt x="0" y="0"/>
                  </a:moveTo>
                  <a:lnTo>
                    <a:pt x="0" y="406400"/>
                  </a:lnTo>
                  <a:lnTo>
                    <a:pt x="114300" y="520700"/>
                  </a:lnTo>
                  <a:lnTo>
                    <a:pt x="0" y="635000"/>
                  </a:lnTo>
                  <a:lnTo>
                    <a:pt x="0" y="1028700"/>
                  </a:lnTo>
                  <a:lnTo>
                    <a:pt x="571500" y="749300"/>
                  </a:lnTo>
                  <a:lnTo>
                    <a:pt x="571500" y="292100"/>
                  </a:lnTo>
                  <a:lnTo>
                    <a:pt x="0" y="0"/>
                  </a:lnTo>
                  <a:close/>
                </a:path>
              </a:pathLst>
            </a:custGeom>
            <a:solidFill>
              <a:srgbClr val="FF9966"/>
            </a:solidFill>
          </p:spPr>
          <p:txBody>
            <a:bodyPr wrap="square" lIns="0" tIns="0" rIns="0" bIns="0" rtlCol="0"/>
            <a:lstStyle/>
            <a:p>
              <a:endParaRPr/>
            </a:p>
          </p:txBody>
        </p:sp>
        <p:sp>
          <p:nvSpPr>
            <p:cNvPr id="29" name="object 29"/>
            <p:cNvSpPr/>
            <p:nvPr/>
          </p:nvSpPr>
          <p:spPr>
            <a:xfrm>
              <a:off x="3474720" y="3086099"/>
              <a:ext cx="571500" cy="1028700"/>
            </a:xfrm>
            <a:custGeom>
              <a:avLst/>
              <a:gdLst/>
              <a:ahLst/>
              <a:cxnLst/>
              <a:rect l="l" t="t" r="r" b="b"/>
              <a:pathLst>
                <a:path w="571500" h="1028700">
                  <a:moveTo>
                    <a:pt x="0" y="0"/>
                  </a:moveTo>
                  <a:lnTo>
                    <a:pt x="0" y="406400"/>
                  </a:lnTo>
                  <a:lnTo>
                    <a:pt x="114300" y="520700"/>
                  </a:lnTo>
                  <a:lnTo>
                    <a:pt x="0" y="635000"/>
                  </a:lnTo>
                  <a:lnTo>
                    <a:pt x="0" y="1028700"/>
                  </a:lnTo>
                  <a:lnTo>
                    <a:pt x="571500" y="749300"/>
                  </a:lnTo>
                  <a:lnTo>
                    <a:pt x="571500" y="292100"/>
                  </a:lnTo>
                  <a:lnTo>
                    <a:pt x="0" y="0"/>
                  </a:lnTo>
                  <a:close/>
                </a:path>
              </a:pathLst>
            </a:custGeom>
            <a:ln w="13970">
              <a:solidFill>
                <a:srgbClr val="000000"/>
              </a:solidFill>
            </a:ln>
          </p:spPr>
          <p:txBody>
            <a:bodyPr wrap="square" lIns="0" tIns="0" rIns="0" bIns="0" rtlCol="0"/>
            <a:lstStyle/>
            <a:p>
              <a:endParaRPr/>
            </a:p>
          </p:txBody>
        </p:sp>
        <p:sp>
          <p:nvSpPr>
            <p:cNvPr id="30" name="object 30"/>
            <p:cNvSpPr/>
            <p:nvPr/>
          </p:nvSpPr>
          <p:spPr>
            <a:xfrm>
              <a:off x="2407920" y="3390899"/>
              <a:ext cx="1079500" cy="457200"/>
            </a:xfrm>
            <a:custGeom>
              <a:avLst/>
              <a:gdLst/>
              <a:ahLst/>
              <a:cxnLst/>
              <a:rect l="l" t="t" r="r" b="b"/>
              <a:pathLst>
                <a:path w="1079500" h="457200">
                  <a:moveTo>
                    <a:pt x="1079500" y="457200"/>
                  </a:moveTo>
                  <a:lnTo>
                    <a:pt x="736600" y="457200"/>
                  </a:lnTo>
                </a:path>
                <a:path w="1079500" h="457200">
                  <a:moveTo>
                    <a:pt x="1079500" y="0"/>
                  </a:moveTo>
                  <a:lnTo>
                    <a:pt x="736600" y="0"/>
                  </a:lnTo>
                </a:path>
                <a:path w="1079500" h="457200">
                  <a:moveTo>
                    <a:pt x="165100" y="50800"/>
                  </a:moveTo>
                  <a:lnTo>
                    <a:pt x="0" y="50800"/>
                  </a:lnTo>
                </a:path>
                <a:path w="1079500" h="457200">
                  <a:moveTo>
                    <a:pt x="0" y="50800"/>
                  </a:moveTo>
                  <a:lnTo>
                    <a:pt x="0" y="228600"/>
                  </a:lnTo>
                </a:path>
              </a:pathLst>
            </a:custGeom>
            <a:ln w="8890">
              <a:solidFill>
                <a:srgbClr val="000000"/>
              </a:solidFill>
            </a:ln>
          </p:spPr>
          <p:txBody>
            <a:bodyPr wrap="square" lIns="0" tIns="0" rIns="0" bIns="0" rtlCol="0"/>
            <a:lstStyle/>
            <a:p>
              <a:endParaRPr/>
            </a:p>
          </p:txBody>
        </p:sp>
        <p:sp>
          <p:nvSpPr>
            <p:cNvPr id="31" name="object 31"/>
            <p:cNvSpPr/>
            <p:nvPr/>
          </p:nvSpPr>
          <p:spPr>
            <a:xfrm>
              <a:off x="1645920" y="3314699"/>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3970">
              <a:solidFill>
                <a:srgbClr val="000000"/>
              </a:solidFill>
            </a:ln>
          </p:spPr>
          <p:txBody>
            <a:bodyPr wrap="square" lIns="0" tIns="0" rIns="0" bIns="0" rtlCol="0"/>
            <a:lstStyle/>
            <a:p>
              <a:endParaRPr/>
            </a:p>
          </p:txBody>
        </p:sp>
      </p:grpSp>
      <p:sp>
        <p:nvSpPr>
          <p:cNvPr id="32" name="object 32"/>
          <p:cNvSpPr txBox="1"/>
          <p:nvPr/>
        </p:nvSpPr>
        <p:spPr>
          <a:xfrm>
            <a:off x="3385821" y="3441700"/>
            <a:ext cx="3448685" cy="299720"/>
          </a:xfrm>
          <a:prstGeom prst="rect">
            <a:avLst/>
          </a:prstGeom>
        </p:spPr>
        <p:txBody>
          <a:bodyPr vert="horz" wrap="square" lIns="0" tIns="12700" rIns="0" bIns="0" rtlCol="0">
            <a:spAutoFit/>
          </a:bodyPr>
          <a:lstStyle/>
          <a:p>
            <a:pPr marL="12700">
              <a:spcBef>
                <a:spcPts val="100"/>
              </a:spcBef>
              <a:tabLst>
                <a:tab pos="888365" algn="l"/>
                <a:tab pos="1790064" algn="l"/>
                <a:tab pos="2564765" algn="l"/>
              </a:tabLst>
            </a:pPr>
            <a:r>
              <a:rPr spc="-5" dirty="0">
                <a:latin typeface="Arial"/>
                <a:cs typeface="Arial"/>
              </a:rPr>
              <a:t>I</a:t>
            </a:r>
            <a:r>
              <a:rPr spc="1935" dirty="0">
                <a:latin typeface="Arial"/>
                <a:cs typeface="Arial"/>
              </a:rPr>
              <a:t>F</a:t>
            </a:r>
            <a:r>
              <a:rPr dirty="0">
                <a:latin typeface="Arial"/>
                <a:cs typeface="Arial"/>
              </a:rPr>
              <a:t>	</a:t>
            </a:r>
            <a:r>
              <a:rPr spc="-5" dirty="0">
                <a:latin typeface="Arial"/>
                <a:cs typeface="Arial"/>
              </a:rPr>
              <a:t>I</a:t>
            </a:r>
            <a:r>
              <a:rPr spc="2290" dirty="0">
                <a:latin typeface="Arial"/>
                <a:cs typeface="Arial"/>
              </a:rPr>
              <a:t>D</a:t>
            </a:r>
            <a:r>
              <a:rPr dirty="0">
                <a:latin typeface="Arial"/>
                <a:cs typeface="Arial"/>
              </a:rPr>
              <a:t>	</a:t>
            </a:r>
            <a:r>
              <a:rPr spc="-15" dirty="0">
                <a:latin typeface="Arial"/>
                <a:cs typeface="Arial"/>
              </a:rPr>
              <a:t>E</a:t>
            </a:r>
            <a:r>
              <a:rPr spc="2115" dirty="0">
                <a:latin typeface="Arial"/>
                <a:cs typeface="Arial"/>
              </a:rPr>
              <a:t>X</a:t>
            </a:r>
            <a:r>
              <a:rPr dirty="0">
                <a:latin typeface="Arial"/>
                <a:cs typeface="Arial"/>
              </a:rPr>
              <a:t>	</a:t>
            </a:r>
            <a:r>
              <a:rPr spc="15" dirty="0">
                <a:latin typeface="Arial"/>
                <a:cs typeface="Arial"/>
              </a:rPr>
              <a:t>M</a:t>
            </a:r>
            <a:r>
              <a:rPr spc="-15" dirty="0">
                <a:latin typeface="Arial"/>
                <a:cs typeface="Arial"/>
              </a:rPr>
              <a:t>E</a:t>
            </a:r>
            <a:r>
              <a:rPr spc="2640" dirty="0">
                <a:latin typeface="Arial"/>
                <a:cs typeface="Arial"/>
              </a:rPr>
              <a:t>M</a:t>
            </a:r>
            <a:endParaRPr>
              <a:latin typeface="Arial"/>
              <a:cs typeface="Arial"/>
            </a:endParaRPr>
          </a:p>
        </p:txBody>
      </p:sp>
      <p:sp>
        <p:nvSpPr>
          <p:cNvPr id="33" name="object 33"/>
          <p:cNvSpPr/>
          <p:nvPr/>
        </p:nvSpPr>
        <p:spPr>
          <a:xfrm>
            <a:off x="3017519" y="3162300"/>
            <a:ext cx="0" cy="3073400"/>
          </a:xfrm>
          <a:custGeom>
            <a:avLst/>
            <a:gdLst/>
            <a:ahLst/>
            <a:cxnLst/>
            <a:rect l="l" t="t" r="r" b="b"/>
            <a:pathLst>
              <a:path h="3073400">
                <a:moveTo>
                  <a:pt x="0" y="0"/>
                </a:moveTo>
                <a:lnTo>
                  <a:pt x="0" y="3073400"/>
                </a:lnTo>
              </a:path>
            </a:pathLst>
          </a:custGeom>
          <a:ln w="5080">
            <a:solidFill>
              <a:srgbClr val="0033FF"/>
            </a:solidFill>
          </a:ln>
        </p:spPr>
        <p:txBody>
          <a:bodyPr wrap="square" lIns="0" tIns="0" rIns="0" bIns="0" rtlCol="0"/>
          <a:lstStyle/>
          <a:p>
            <a:endParaRPr/>
          </a:p>
        </p:txBody>
      </p:sp>
      <p:sp>
        <p:nvSpPr>
          <p:cNvPr id="34" name="object 34"/>
          <p:cNvSpPr/>
          <p:nvPr/>
        </p:nvSpPr>
        <p:spPr>
          <a:xfrm>
            <a:off x="9418319" y="3162300"/>
            <a:ext cx="0" cy="3073400"/>
          </a:xfrm>
          <a:custGeom>
            <a:avLst/>
            <a:gdLst/>
            <a:ahLst/>
            <a:cxnLst/>
            <a:rect l="l" t="t" r="r" b="b"/>
            <a:pathLst>
              <a:path h="3073400">
                <a:moveTo>
                  <a:pt x="0" y="0"/>
                </a:moveTo>
                <a:lnTo>
                  <a:pt x="0" y="3073400"/>
                </a:lnTo>
              </a:path>
            </a:pathLst>
          </a:custGeom>
          <a:ln w="5080">
            <a:solidFill>
              <a:srgbClr val="0033FF"/>
            </a:solidFill>
          </a:ln>
        </p:spPr>
        <p:txBody>
          <a:bodyPr wrap="square" lIns="0" tIns="0" rIns="0" bIns="0" rtlCol="0"/>
          <a:lstStyle/>
          <a:p>
            <a:endParaRPr/>
          </a:p>
        </p:txBody>
      </p:sp>
      <p:grpSp>
        <p:nvGrpSpPr>
          <p:cNvPr id="35" name="object 35"/>
          <p:cNvGrpSpPr/>
          <p:nvPr/>
        </p:nvGrpSpPr>
        <p:grpSpPr>
          <a:xfrm>
            <a:off x="3929379" y="2981961"/>
            <a:ext cx="5491480" cy="3256279"/>
            <a:chOff x="2405379" y="2981960"/>
            <a:chExt cx="5491480" cy="3256279"/>
          </a:xfrm>
        </p:grpSpPr>
        <p:sp>
          <p:nvSpPr>
            <p:cNvPr id="36" name="object 36"/>
            <p:cNvSpPr/>
            <p:nvPr/>
          </p:nvSpPr>
          <p:spPr>
            <a:xfrm>
              <a:off x="5367019" y="33147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3970">
              <a:solidFill>
                <a:srgbClr val="000000"/>
              </a:solidFill>
            </a:ln>
          </p:spPr>
          <p:txBody>
            <a:bodyPr wrap="square" lIns="0" tIns="0" rIns="0" bIns="0" rtlCol="0"/>
            <a:lstStyle/>
            <a:p>
              <a:endParaRPr/>
            </a:p>
          </p:txBody>
        </p:sp>
        <p:sp>
          <p:nvSpPr>
            <p:cNvPr id="37" name="object 37"/>
            <p:cNvSpPr/>
            <p:nvPr/>
          </p:nvSpPr>
          <p:spPr>
            <a:xfrm>
              <a:off x="4058919" y="3619500"/>
              <a:ext cx="1320800" cy="0"/>
            </a:xfrm>
            <a:custGeom>
              <a:avLst/>
              <a:gdLst/>
              <a:ahLst/>
              <a:cxnLst/>
              <a:rect l="l" t="t" r="r" b="b"/>
              <a:pathLst>
                <a:path w="1320800">
                  <a:moveTo>
                    <a:pt x="1320800" y="0"/>
                  </a:moveTo>
                  <a:lnTo>
                    <a:pt x="977900" y="0"/>
                  </a:lnTo>
                </a:path>
                <a:path w="1320800">
                  <a:moveTo>
                    <a:pt x="292100" y="0"/>
                  </a:moveTo>
                  <a:lnTo>
                    <a:pt x="0" y="0"/>
                  </a:lnTo>
                </a:path>
              </a:pathLst>
            </a:custGeom>
            <a:ln w="8890">
              <a:solidFill>
                <a:srgbClr val="000000"/>
              </a:solidFill>
            </a:ln>
          </p:spPr>
          <p:txBody>
            <a:bodyPr wrap="square" lIns="0" tIns="0" rIns="0" bIns="0" rtlCol="0"/>
            <a:lstStyle/>
            <a:p>
              <a:endParaRPr/>
            </a:p>
          </p:txBody>
        </p:sp>
        <p:sp>
          <p:nvSpPr>
            <p:cNvPr id="38" name="object 38"/>
            <p:cNvSpPr/>
            <p:nvPr/>
          </p:nvSpPr>
          <p:spPr>
            <a:xfrm>
              <a:off x="2407919" y="3162300"/>
              <a:ext cx="2743200" cy="3073400"/>
            </a:xfrm>
            <a:custGeom>
              <a:avLst/>
              <a:gdLst/>
              <a:ahLst/>
              <a:cxnLst/>
              <a:rect l="l" t="t" r="r" b="b"/>
              <a:pathLst>
                <a:path w="2743200" h="3073400">
                  <a:moveTo>
                    <a:pt x="0" y="0"/>
                  </a:moveTo>
                  <a:lnTo>
                    <a:pt x="0" y="3073400"/>
                  </a:lnTo>
                </a:path>
                <a:path w="2743200" h="3073400">
                  <a:moveTo>
                    <a:pt x="914400" y="0"/>
                  </a:moveTo>
                  <a:lnTo>
                    <a:pt x="914400" y="3073400"/>
                  </a:lnTo>
                </a:path>
                <a:path w="2743200" h="3073400">
                  <a:moveTo>
                    <a:pt x="1828800" y="0"/>
                  </a:moveTo>
                  <a:lnTo>
                    <a:pt x="1828800" y="3073400"/>
                  </a:lnTo>
                </a:path>
                <a:path w="2743200" h="3073400">
                  <a:moveTo>
                    <a:pt x="2743200" y="0"/>
                  </a:moveTo>
                  <a:lnTo>
                    <a:pt x="2743200" y="3073400"/>
                  </a:lnTo>
                </a:path>
              </a:pathLst>
            </a:custGeom>
            <a:ln w="5080">
              <a:solidFill>
                <a:srgbClr val="0033FF"/>
              </a:solidFill>
            </a:ln>
          </p:spPr>
          <p:txBody>
            <a:bodyPr wrap="square" lIns="0" tIns="0" rIns="0" bIns="0" rtlCol="0"/>
            <a:lstStyle/>
            <a:p>
              <a:endParaRPr/>
            </a:p>
          </p:txBody>
        </p:sp>
        <p:sp>
          <p:nvSpPr>
            <p:cNvPr id="39" name="object 39"/>
            <p:cNvSpPr/>
            <p:nvPr/>
          </p:nvSpPr>
          <p:spPr>
            <a:xfrm>
              <a:off x="7894320" y="29845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40" name="object 40"/>
            <p:cNvSpPr/>
            <p:nvPr/>
          </p:nvSpPr>
          <p:spPr>
            <a:xfrm>
              <a:off x="6065520" y="3162300"/>
              <a:ext cx="914400" cy="3073400"/>
            </a:xfrm>
            <a:custGeom>
              <a:avLst/>
              <a:gdLst/>
              <a:ahLst/>
              <a:cxnLst/>
              <a:rect l="l" t="t" r="r" b="b"/>
              <a:pathLst>
                <a:path w="914400" h="3073400">
                  <a:moveTo>
                    <a:pt x="914400" y="0"/>
                  </a:moveTo>
                  <a:lnTo>
                    <a:pt x="914400" y="3073400"/>
                  </a:lnTo>
                </a:path>
                <a:path w="914400" h="3073400">
                  <a:moveTo>
                    <a:pt x="0" y="0"/>
                  </a:moveTo>
                  <a:lnTo>
                    <a:pt x="0" y="3073400"/>
                  </a:lnTo>
                </a:path>
              </a:pathLst>
            </a:custGeom>
            <a:ln w="5080">
              <a:solidFill>
                <a:srgbClr val="0033FF"/>
              </a:solidFill>
            </a:ln>
          </p:spPr>
          <p:txBody>
            <a:bodyPr wrap="square" lIns="0" tIns="0" rIns="0" bIns="0" rtlCol="0"/>
            <a:lstStyle/>
            <a:p>
              <a:endParaRPr/>
            </a:p>
          </p:txBody>
        </p:sp>
      </p:grpSp>
      <p:sp>
        <p:nvSpPr>
          <p:cNvPr id="41" name="object 41"/>
          <p:cNvSpPr txBox="1"/>
          <p:nvPr/>
        </p:nvSpPr>
        <p:spPr>
          <a:xfrm>
            <a:off x="9291319" y="2768600"/>
            <a:ext cx="439420" cy="228268"/>
          </a:xfrm>
          <a:prstGeom prst="rect">
            <a:avLst/>
          </a:prstGeom>
        </p:spPr>
        <p:txBody>
          <a:bodyPr vert="horz" wrap="square" lIns="0" tIns="12700" rIns="0" bIns="0" rtlCol="0">
            <a:spAutoFit/>
          </a:bodyPr>
          <a:lstStyle/>
          <a:p>
            <a:pPr marL="12700">
              <a:spcBef>
                <a:spcPts val="100"/>
              </a:spcBef>
            </a:pPr>
            <a:r>
              <a:rPr sz="1400" b="1" spc="325" dirty="0">
                <a:latin typeface="Arial"/>
                <a:cs typeface="Arial"/>
              </a:rPr>
              <a:t>1</a:t>
            </a:r>
            <a:r>
              <a:rPr sz="1400" b="1" spc="1370" dirty="0">
                <a:latin typeface="Arial"/>
                <a:cs typeface="Arial"/>
              </a:rPr>
              <a:t>6</a:t>
            </a:r>
            <a:endParaRPr sz="1400">
              <a:latin typeface="Arial"/>
              <a:cs typeface="Arial"/>
            </a:endParaRPr>
          </a:p>
        </p:txBody>
      </p:sp>
      <p:sp>
        <p:nvSpPr>
          <p:cNvPr id="42" name="object 42"/>
          <p:cNvSpPr txBox="1"/>
          <p:nvPr/>
        </p:nvSpPr>
        <p:spPr>
          <a:xfrm>
            <a:off x="1518921" y="3454400"/>
            <a:ext cx="1584325" cy="228268"/>
          </a:xfrm>
          <a:prstGeom prst="rect">
            <a:avLst/>
          </a:prstGeom>
        </p:spPr>
        <p:txBody>
          <a:bodyPr vert="horz" wrap="square" lIns="0" tIns="12700" rIns="0" bIns="0" rtlCol="0">
            <a:spAutoFit/>
          </a:bodyPr>
          <a:lstStyle/>
          <a:p>
            <a:pPr marL="12700">
              <a:spcBef>
                <a:spcPts val="100"/>
              </a:spcBef>
            </a:pPr>
            <a:r>
              <a:rPr sz="1400" b="1" spc="270" dirty="0">
                <a:latin typeface="Arial"/>
                <a:cs typeface="Arial"/>
              </a:rPr>
              <a:t>lw</a:t>
            </a:r>
            <a:r>
              <a:rPr sz="1400" b="1" spc="270" dirty="0">
                <a:solidFill>
                  <a:srgbClr val="760000"/>
                </a:solidFill>
                <a:latin typeface="Arial"/>
                <a:cs typeface="Arial"/>
              </a:rPr>
              <a:t>$s0</a:t>
            </a:r>
            <a:r>
              <a:rPr sz="1400" b="1" spc="270" dirty="0">
                <a:latin typeface="Arial"/>
                <a:cs typeface="Arial"/>
              </a:rPr>
              <a:t>,20($t1)</a:t>
            </a:r>
            <a:endParaRPr sz="1400">
              <a:latin typeface="Arial"/>
              <a:cs typeface="Arial"/>
            </a:endParaRPr>
          </a:p>
        </p:txBody>
      </p:sp>
      <p:sp>
        <p:nvSpPr>
          <p:cNvPr id="43" name="object 43"/>
          <p:cNvSpPr/>
          <p:nvPr/>
        </p:nvSpPr>
        <p:spPr>
          <a:xfrm>
            <a:off x="10332719" y="2984500"/>
            <a:ext cx="0" cy="114300"/>
          </a:xfrm>
          <a:custGeom>
            <a:avLst/>
            <a:gdLst/>
            <a:ahLst/>
            <a:cxnLst/>
            <a:rect l="l" t="t" r="r" b="b"/>
            <a:pathLst>
              <a:path h="114300">
                <a:moveTo>
                  <a:pt x="0" y="0"/>
                </a:moveTo>
                <a:lnTo>
                  <a:pt x="0" y="114300"/>
                </a:lnTo>
              </a:path>
            </a:pathLst>
          </a:custGeom>
          <a:ln w="5080">
            <a:solidFill>
              <a:srgbClr val="000000"/>
            </a:solidFill>
          </a:ln>
        </p:spPr>
        <p:txBody>
          <a:bodyPr wrap="square" lIns="0" tIns="0" rIns="0" bIns="0" rtlCol="0"/>
          <a:lstStyle/>
          <a:p>
            <a:endParaRPr/>
          </a:p>
        </p:txBody>
      </p:sp>
      <p:sp>
        <p:nvSpPr>
          <p:cNvPr id="44" name="object 44"/>
          <p:cNvSpPr txBox="1"/>
          <p:nvPr/>
        </p:nvSpPr>
        <p:spPr>
          <a:xfrm>
            <a:off x="10205719" y="2768600"/>
            <a:ext cx="439420" cy="228268"/>
          </a:xfrm>
          <a:prstGeom prst="rect">
            <a:avLst/>
          </a:prstGeom>
        </p:spPr>
        <p:txBody>
          <a:bodyPr vert="horz" wrap="square" lIns="0" tIns="12700" rIns="0" bIns="0" rtlCol="0">
            <a:spAutoFit/>
          </a:bodyPr>
          <a:lstStyle/>
          <a:p>
            <a:pPr marL="12700">
              <a:spcBef>
                <a:spcPts val="100"/>
              </a:spcBef>
            </a:pPr>
            <a:r>
              <a:rPr sz="1400" b="1" spc="325" dirty="0">
                <a:latin typeface="Arial"/>
                <a:cs typeface="Arial"/>
              </a:rPr>
              <a:t>1</a:t>
            </a:r>
            <a:r>
              <a:rPr sz="1400" b="1" spc="1370" dirty="0">
                <a:latin typeface="Arial"/>
                <a:cs typeface="Arial"/>
              </a:rPr>
              <a:t>8</a:t>
            </a:r>
            <a:endParaRPr sz="1400">
              <a:latin typeface="Arial"/>
              <a:cs typeface="Arial"/>
            </a:endParaRPr>
          </a:p>
        </p:txBody>
      </p:sp>
      <p:sp>
        <p:nvSpPr>
          <p:cNvPr id="45" name="object 45"/>
          <p:cNvSpPr/>
          <p:nvPr/>
        </p:nvSpPr>
        <p:spPr>
          <a:xfrm>
            <a:off x="10332719" y="3162300"/>
            <a:ext cx="0" cy="3073400"/>
          </a:xfrm>
          <a:custGeom>
            <a:avLst/>
            <a:gdLst/>
            <a:ahLst/>
            <a:cxnLst/>
            <a:rect l="l" t="t" r="r" b="b"/>
            <a:pathLst>
              <a:path h="3073400">
                <a:moveTo>
                  <a:pt x="0" y="0"/>
                </a:moveTo>
                <a:lnTo>
                  <a:pt x="0" y="3073400"/>
                </a:lnTo>
              </a:path>
            </a:pathLst>
          </a:custGeom>
          <a:ln w="5080">
            <a:solidFill>
              <a:srgbClr val="0033FF"/>
            </a:solidFill>
          </a:ln>
        </p:spPr>
        <p:txBody>
          <a:bodyPr wrap="square" lIns="0" tIns="0" rIns="0" bIns="0" rtlCol="0"/>
          <a:lstStyle/>
          <a:p>
            <a:endParaRPr/>
          </a:p>
        </p:txBody>
      </p:sp>
      <p:grpSp>
        <p:nvGrpSpPr>
          <p:cNvPr id="46" name="object 46"/>
          <p:cNvGrpSpPr/>
          <p:nvPr/>
        </p:nvGrpSpPr>
        <p:grpSpPr>
          <a:xfrm>
            <a:off x="2898776" y="3029106"/>
            <a:ext cx="7662545" cy="3143885"/>
            <a:chOff x="1374775" y="2984500"/>
            <a:chExt cx="7662545" cy="3143885"/>
          </a:xfrm>
        </p:grpSpPr>
        <p:sp>
          <p:nvSpPr>
            <p:cNvPr id="47" name="object 47"/>
            <p:cNvSpPr/>
            <p:nvPr/>
          </p:nvSpPr>
          <p:spPr>
            <a:xfrm>
              <a:off x="8884919" y="2984500"/>
              <a:ext cx="152400" cy="127000"/>
            </a:xfrm>
            <a:custGeom>
              <a:avLst/>
              <a:gdLst/>
              <a:ahLst/>
              <a:cxnLst/>
              <a:rect l="l" t="t" r="r" b="b"/>
              <a:pathLst>
                <a:path w="152400" h="127000">
                  <a:moveTo>
                    <a:pt x="0" y="0"/>
                  </a:moveTo>
                  <a:lnTo>
                    <a:pt x="0" y="127000"/>
                  </a:lnTo>
                  <a:lnTo>
                    <a:pt x="152400" y="63500"/>
                  </a:lnTo>
                  <a:lnTo>
                    <a:pt x="0" y="0"/>
                  </a:lnTo>
                  <a:close/>
                </a:path>
              </a:pathLst>
            </a:custGeom>
            <a:solidFill>
              <a:srgbClr val="000000"/>
            </a:solidFill>
          </p:spPr>
          <p:txBody>
            <a:bodyPr wrap="square" lIns="0" tIns="0" rIns="0" bIns="0" rtlCol="0"/>
            <a:lstStyle/>
            <a:p>
              <a:endParaRPr/>
            </a:p>
          </p:txBody>
        </p:sp>
        <p:sp>
          <p:nvSpPr>
            <p:cNvPr id="48" name="object 48"/>
            <p:cNvSpPr/>
            <p:nvPr/>
          </p:nvSpPr>
          <p:spPr>
            <a:xfrm>
              <a:off x="1379219" y="3048000"/>
              <a:ext cx="7607300" cy="0"/>
            </a:xfrm>
            <a:custGeom>
              <a:avLst/>
              <a:gdLst/>
              <a:ahLst/>
              <a:cxnLst/>
              <a:rect l="l" t="t" r="r" b="b"/>
              <a:pathLst>
                <a:path w="7607300">
                  <a:moveTo>
                    <a:pt x="7607300" y="0"/>
                  </a:moveTo>
                  <a:lnTo>
                    <a:pt x="0" y="0"/>
                  </a:lnTo>
                </a:path>
              </a:pathLst>
            </a:custGeom>
            <a:ln w="8890">
              <a:solidFill>
                <a:srgbClr val="000000"/>
              </a:solidFill>
            </a:ln>
          </p:spPr>
          <p:txBody>
            <a:bodyPr wrap="square" lIns="0" tIns="0" rIns="0" bIns="0" rtlCol="0"/>
            <a:lstStyle/>
            <a:p>
              <a:endParaRPr/>
            </a:p>
          </p:txBody>
        </p:sp>
        <p:sp>
          <p:nvSpPr>
            <p:cNvPr id="49" name="object 49"/>
            <p:cNvSpPr/>
            <p:nvPr/>
          </p:nvSpPr>
          <p:spPr>
            <a:xfrm>
              <a:off x="3467735" y="3564255"/>
              <a:ext cx="2414270" cy="2564130"/>
            </a:xfrm>
            <a:prstGeom prst="rect">
              <a:avLst/>
            </a:prstGeom>
            <a:blipFill>
              <a:blip cstate="print"/>
              <a:stretch>
                <a:fillRect/>
              </a:stretch>
            </a:blipFill>
          </p:spPr>
          <p:txBody>
            <a:bodyPr wrap="square" lIns="0" tIns="0" rIns="0" bIns="0" rtlCol="0"/>
            <a:lstStyle/>
            <a:p>
              <a:endParaRPr/>
            </a:p>
          </p:txBody>
        </p:sp>
      </p:grpSp>
      <p:sp>
        <p:nvSpPr>
          <p:cNvPr id="50" name="object 50"/>
          <p:cNvSpPr txBox="1"/>
          <p:nvPr/>
        </p:nvSpPr>
        <p:spPr>
          <a:xfrm>
            <a:off x="1518921" y="5511800"/>
            <a:ext cx="1647189" cy="228268"/>
          </a:xfrm>
          <a:prstGeom prst="rect">
            <a:avLst/>
          </a:prstGeom>
        </p:spPr>
        <p:txBody>
          <a:bodyPr vert="horz" wrap="square" lIns="0" tIns="12700" rIns="0" bIns="0" rtlCol="0">
            <a:spAutoFit/>
          </a:bodyPr>
          <a:lstStyle/>
          <a:p>
            <a:pPr marL="12700">
              <a:spcBef>
                <a:spcPts val="100"/>
              </a:spcBef>
            </a:pPr>
            <a:r>
              <a:rPr sz="1400" b="1" spc="240" dirty="0">
                <a:latin typeface="Arial"/>
                <a:cs typeface="Arial"/>
              </a:rPr>
              <a:t>s</a:t>
            </a:r>
            <a:r>
              <a:rPr sz="1400" b="1" spc="220" dirty="0">
                <a:latin typeface="Arial"/>
                <a:cs typeface="Arial"/>
              </a:rPr>
              <a:t>u</a:t>
            </a:r>
            <a:r>
              <a:rPr sz="1400" b="1" spc="965" dirty="0">
                <a:latin typeface="Arial"/>
                <a:cs typeface="Arial"/>
              </a:rPr>
              <a:t>b</a:t>
            </a:r>
            <a:r>
              <a:rPr sz="1400" b="1" spc="295" dirty="0">
                <a:latin typeface="Arial"/>
                <a:cs typeface="Arial"/>
              </a:rPr>
              <a:t>$</a:t>
            </a:r>
            <a:r>
              <a:rPr sz="1400" b="1" spc="125" dirty="0">
                <a:latin typeface="Arial"/>
                <a:cs typeface="Arial"/>
              </a:rPr>
              <a:t>t</a:t>
            </a:r>
            <a:r>
              <a:rPr sz="1400" b="1" spc="-660" dirty="0">
                <a:solidFill>
                  <a:srgbClr val="760000"/>
                </a:solidFill>
                <a:latin typeface="Arial"/>
                <a:cs typeface="Arial"/>
              </a:rPr>
              <a:t>$</a:t>
            </a:r>
            <a:r>
              <a:rPr sz="1400" b="1" spc="200" dirty="0">
                <a:latin typeface="Arial"/>
                <a:cs typeface="Arial"/>
              </a:rPr>
              <a:t>2</a:t>
            </a:r>
            <a:r>
              <a:rPr sz="1400" b="1" spc="-660" dirty="0">
                <a:solidFill>
                  <a:srgbClr val="760000"/>
                </a:solidFill>
                <a:latin typeface="Arial"/>
                <a:cs typeface="Arial"/>
              </a:rPr>
              <a:t>s</a:t>
            </a:r>
            <a:r>
              <a:rPr sz="1400" b="1" spc="505" dirty="0">
                <a:latin typeface="Arial"/>
                <a:cs typeface="Arial"/>
              </a:rPr>
              <a:t>,</a:t>
            </a:r>
            <a:r>
              <a:rPr sz="1400" b="1" spc="-409" dirty="0">
                <a:solidFill>
                  <a:srgbClr val="760000"/>
                </a:solidFill>
                <a:latin typeface="Arial"/>
                <a:cs typeface="Arial"/>
              </a:rPr>
              <a:t>0</a:t>
            </a:r>
            <a:r>
              <a:rPr sz="1400" b="1" spc="300" dirty="0">
                <a:latin typeface="Arial"/>
                <a:cs typeface="Arial"/>
              </a:rPr>
              <a:t>,</a:t>
            </a:r>
            <a:r>
              <a:rPr sz="1400" b="1" spc="325" dirty="0">
                <a:latin typeface="Arial"/>
                <a:cs typeface="Arial"/>
              </a:rPr>
              <a:t>$</a:t>
            </a:r>
            <a:r>
              <a:rPr sz="1400" b="1" spc="250" dirty="0">
                <a:latin typeface="Arial"/>
                <a:cs typeface="Arial"/>
              </a:rPr>
              <a:t>t</a:t>
            </a:r>
            <a:r>
              <a:rPr sz="1400" b="1" spc="1370" dirty="0">
                <a:latin typeface="Arial"/>
                <a:cs typeface="Arial"/>
              </a:rPr>
              <a:t>3</a:t>
            </a:r>
            <a:endParaRPr sz="1400">
              <a:latin typeface="Arial"/>
              <a:cs typeface="Arial"/>
            </a:endParaRPr>
          </a:p>
        </p:txBody>
      </p:sp>
      <p:sp>
        <p:nvSpPr>
          <p:cNvPr id="51" name="object 51"/>
          <p:cNvSpPr txBox="1"/>
          <p:nvPr/>
        </p:nvSpPr>
        <p:spPr>
          <a:xfrm>
            <a:off x="5214621" y="5435600"/>
            <a:ext cx="474345" cy="299720"/>
          </a:xfrm>
          <a:prstGeom prst="rect">
            <a:avLst/>
          </a:prstGeom>
        </p:spPr>
        <p:txBody>
          <a:bodyPr vert="horz" wrap="square" lIns="0" tIns="12700" rIns="0" bIns="0" rtlCol="0">
            <a:spAutoFit/>
          </a:bodyPr>
          <a:lstStyle/>
          <a:p>
            <a:pPr marL="12700">
              <a:spcBef>
                <a:spcPts val="100"/>
              </a:spcBef>
            </a:pPr>
            <a:r>
              <a:rPr spc="-5" dirty="0">
                <a:latin typeface="Arial"/>
                <a:cs typeface="Arial"/>
              </a:rPr>
              <a:t>I</a:t>
            </a:r>
            <a:r>
              <a:rPr spc="1935" dirty="0">
                <a:latin typeface="Arial"/>
                <a:cs typeface="Arial"/>
              </a:rPr>
              <a:t>F</a:t>
            </a:r>
            <a:endParaRPr>
              <a:latin typeface="Arial"/>
              <a:cs typeface="Arial"/>
            </a:endParaRPr>
          </a:p>
        </p:txBody>
      </p:sp>
      <p:grpSp>
        <p:nvGrpSpPr>
          <p:cNvPr id="52" name="object 52"/>
          <p:cNvGrpSpPr/>
          <p:nvPr/>
        </p:nvGrpSpPr>
        <p:grpSpPr>
          <a:xfrm>
            <a:off x="7407275" y="5314315"/>
            <a:ext cx="1916430" cy="610870"/>
            <a:chOff x="5883275" y="5314315"/>
            <a:chExt cx="1916430" cy="610870"/>
          </a:xfrm>
        </p:grpSpPr>
        <p:sp>
          <p:nvSpPr>
            <p:cNvPr id="53" name="object 53"/>
            <p:cNvSpPr/>
            <p:nvPr/>
          </p:nvSpPr>
          <p:spPr>
            <a:xfrm>
              <a:off x="5887719" y="5613400"/>
              <a:ext cx="1320800" cy="0"/>
            </a:xfrm>
            <a:custGeom>
              <a:avLst/>
              <a:gdLst/>
              <a:ahLst/>
              <a:cxnLst/>
              <a:rect l="l" t="t" r="r" b="b"/>
              <a:pathLst>
                <a:path w="1320800">
                  <a:moveTo>
                    <a:pt x="1320800" y="0"/>
                  </a:moveTo>
                  <a:lnTo>
                    <a:pt x="977900" y="0"/>
                  </a:lnTo>
                </a:path>
                <a:path w="1320800">
                  <a:moveTo>
                    <a:pt x="292100" y="0"/>
                  </a:moveTo>
                  <a:lnTo>
                    <a:pt x="0" y="0"/>
                  </a:lnTo>
                </a:path>
              </a:pathLst>
            </a:custGeom>
            <a:ln w="8890">
              <a:solidFill>
                <a:srgbClr val="000000"/>
              </a:solidFill>
            </a:ln>
          </p:spPr>
          <p:txBody>
            <a:bodyPr wrap="square" lIns="0" tIns="0" rIns="0" bIns="0" rtlCol="0"/>
            <a:lstStyle/>
            <a:p>
              <a:endParaRPr/>
            </a:p>
          </p:txBody>
        </p:sp>
        <p:sp>
          <p:nvSpPr>
            <p:cNvPr id="54" name="object 54"/>
            <p:cNvSpPr/>
            <p:nvPr/>
          </p:nvSpPr>
          <p:spPr>
            <a:xfrm>
              <a:off x="7195819" y="5321300"/>
              <a:ext cx="596900" cy="596900"/>
            </a:xfrm>
            <a:custGeom>
              <a:avLst/>
              <a:gdLst/>
              <a:ahLst/>
              <a:cxnLst/>
              <a:rect l="l" t="t" r="r" b="b"/>
              <a:pathLst>
                <a:path w="596900" h="596900">
                  <a:moveTo>
                    <a:pt x="0" y="0"/>
                  </a:moveTo>
                  <a:lnTo>
                    <a:pt x="596900" y="0"/>
                  </a:lnTo>
                  <a:lnTo>
                    <a:pt x="596900" y="596900"/>
                  </a:lnTo>
                  <a:lnTo>
                    <a:pt x="0" y="596900"/>
                  </a:lnTo>
                  <a:lnTo>
                    <a:pt x="0" y="0"/>
                  </a:lnTo>
                  <a:close/>
                </a:path>
              </a:pathLst>
            </a:custGeom>
            <a:ln w="13970">
              <a:solidFill>
                <a:srgbClr val="000000"/>
              </a:solidFill>
            </a:ln>
          </p:spPr>
          <p:txBody>
            <a:bodyPr wrap="square" lIns="0" tIns="0" rIns="0" bIns="0" rtlCol="0"/>
            <a:lstStyle/>
            <a:p>
              <a:endParaRPr/>
            </a:p>
          </p:txBody>
        </p:sp>
      </p:grpSp>
      <p:sp>
        <p:nvSpPr>
          <p:cNvPr id="55" name="object 55"/>
          <p:cNvSpPr txBox="1"/>
          <p:nvPr/>
        </p:nvSpPr>
        <p:spPr>
          <a:xfrm>
            <a:off x="6941820" y="3365500"/>
            <a:ext cx="488950" cy="228268"/>
          </a:xfrm>
          <a:prstGeom prst="rect">
            <a:avLst/>
          </a:prstGeom>
        </p:spPr>
        <p:txBody>
          <a:bodyPr vert="horz" wrap="square" lIns="0" tIns="12700" rIns="0" bIns="0" rtlCol="0">
            <a:spAutoFit/>
          </a:bodyPr>
          <a:lstStyle/>
          <a:p>
            <a:pPr marL="12700">
              <a:spcBef>
                <a:spcPts val="100"/>
              </a:spcBef>
            </a:pPr>
            <a:r>
              <a:rPr sz="1400" b="1" spc="2325" dirty="0">
                <a:solidFill>
                  <a:srgbClr val="760000"/>
                </a:solidFill>
                <a:latin typeface="Arial"/>
                <a:cs typeface="Arial"/>
              </a:rPr>
              <a:t>W</a:t>
            </a:r>
            <a:endParaRPr sz="1400">
              <a:latin typeface="Arial"/>
              <a:cs typeface="Arial"/>
            </a:endParaRPr>
          </a:p>
        </p:txBody>
      </p:sp>
      <p:sp>
        <p:nvSpPr>
          <p:cNvPr id="56" name="object 56"/>
          <p:cNvSpPr txBox="1"/>
          <p:nvPr/>
        </p:nvSpPr>
        <p:spPr>
          <a:xfrm>
            <a:off x="6941821" y="3543300"/>
            <a:ext cx="428625" cy="228268"/>
          </a:xfrm>
          <a:prstGeom prst="rect">
            <a:avLst/>
          </a:prstGeom>
        </p:spPr>
        <p:txBody>
          <a:bodyPr vert="horz" wrap="square" lIns="0" tIns="12700" rIns="0" bIns="0" rtlCol="0">
            <a:spAutoFit/>
          </a:bodyPr>
          <a:lstStyle/>
          <a:p>
            <a:pPr marL="12700">
              <a:spcBef>
                <a:spcPts val="100"/>
              </a:spcBef>
            </a:pPr>
            <a:r>
              <a:rPr sz="1400" b="1" spc="240" dirty="0">
                <a:solidFill>
                  <a:srgbClr val="760000"/>
                </a:solidFill>
                <a:latin typeface="Arial"/>
                <a:cs typeface="Arial"/>
              </a:rPr>
              <a:t>s</a:t>
            </a:r>
            <a:r>
              <a:rPr sz="1400" b="1" spc="1370" dirty="0">
                <a:solidFill>
                  <a:srgbClr val="760000"/>
                </a:solidFill>
                <a:latin typeface="Arial"/>
                <a:cs typeface="Arial"/>
              </a:rPr>
              <a:t>0</a:t>
            </a:r>
            <a:endParaRPr sz="1400">
              <a:latin typeface="Arial"/>
              <a:cs typeface="Arial"/>
            </a:endParaRPr>
          </a:p>
        </p:txBody>
      </p:sp>
      <p:sp>
        <p:nvSpPr>
          <p:cNvPr id="57" name="object 57"/>
          <p:cNvSpPr txBox="1"/>
          <p:nvPr/>
        </p:nvSpPr>
        <p:spPr>
          <a:xfrm>
            <a:off x="6992621" y="5435600"/>
            <a:ext cx="2489835" cy="299720"/>
          </a:xfrm>
          <a:prstGeom prst="rect">
            <a:avLst/>
          </a:prstGeom>
        </p:spPr>
        <p:txBody>
          <a:bodyPr vert="horz" wrap="square" lIns="0" tIns="12700" rIns="0" bIns="0" rtlCol="0">
            <a:spAutoFit/>
          </a:bodyPr>
          <a:lstStyle/>
          <a:p>
            <a:pPr marL="12700">
              <a:spcBef>
                <a:spcPts val="100"/>
              </a:spcBef>
              <a:tabLst>
                <a:tab pos="786765" algn="l"/>
                <a:tab pos="1840864" algn="l"/>
              </a:tabLst>
            </a:pPr>
            <a:r>
              <a:rPr spc="10" dirty="0">
                <a:latin typeface="Arial"/>
                <a:cs typeface="Arial"/>
              </a:rPr>
              <a:t>E</a:t>
            </a:r>
            <a:r>
              <a:rPr spc="2115" dirty="0">
                <a:latin typeface="Arial"/>
                <a:cs typeface="Arial"/>
              </a:rPr>
              <a:t>X</a:t>
            </a:r>
            <a:r>
              <a:rPr dirty="0">
                <a:latin typeface="Arial"/>
                <a:cs typeface="Arial"/>
              </a:rPr>
              <a:t>	</a:t>
            </a:r>
            <a:r>
              <a:rPr spc="15" dirty="0">
                <a:latin typeface="Arial"/>
                <a:cs typeface="Arial"/>
              </a:rPr>
              <a:t>M</a:t>
            </a:r>
            <a:r>
              <a:rPr spc="-15" dirty="0">
                <a:latin typeface="Arial"/>
                <a:cs typeface="Arial"/>
              </a:rPr>
              <a:t>E</a:t>
            </a:r>
            <a:r>
              <a:rPr spc="2640" dirty="0">
                <a:latin typeface="Arial"/>
                <a:cs typeface="Arial"/>
              </a:rPr>
              <a:t>M</a:t>
            </a:r>
            <a:r>
              <a:rPr dirty="0">
                <a:latin typeface="Arial"/>
                <a:cs typeface="Arial"/>
              </a:rPr>
              <a:t>	</a:t>
            </a:r>
            <a:r>
              <a:rPr spc="-20" dirty="0">
                <a:latin typeface="Arial"/>
                <a:cs typeface="Arial"/>
              </a:rPr>
              <a:t>W</a:t>
            </a:r>
            <a:r>
              <a:rPr spc="2115" dirty="0">
                <a:latin typeface="Arial"/>
                <a:cs typeface="Arial"/>
              </a:rPr>
              <a:t>B</a:t>
            </a:r>
            <a:endParaRPr>
              <a:latin typeface="Arial"/>
              <a:cs typeface="Arial"/>
            </a:endParaRPr>
          </a:p>
        </p:txBody>
      </p:sp>
      <p:sp>
        <p:nvSpPr>
          <p:cNvPr id="58" name="object 58"/>
          <p:cNvSpPr txBox="1"/>
          <p:nvPr/>
        </p:nvSpPr>
        <p:spPr>
          <a:xfrm>
            <a:off x="6230621" y="5372101"/>
            <a:ext cx="428625" cy="397545"/>
          </a:xfrm>
          <a:prstGeom prst="rect">
            <a:avLst/>
          </a:prstGeom>
        </p:spPr>
        <p:txBody>
          <a:bodyPr vert="horz" wrap="square" lIns="0" tIns="12700" rIns="0" bIns="0" rtlCol="0">
            <a:spAutoFit/>
          </a:bodyPr>
          <a:lstStyle/>
          <a:p>
            <a:pPr marL="12700">
              <a:lnSpc>
                <a:spcPts val="1540"/>
              </a:lnSpc>
              <a:spcBef>
                <a:spcPts val="100"/>
              </a:spcBef>
            </a:pPr>
            <a:r>
              <a:rPr sz="1400" b="1" spc="1780" dirty="0">
                <a:solidFill>
                  <a:srgbClr val="760000"/>
                </a:solidFill>
                <a:latin typeface="Arial"/>
                <a:cs typeface="Arial"/>
              </a:rPr>
              <a:t>R</a:t>
            </a:r>
            <a:endParaRPr sz="1400">
              <a:latin typeface="Arial"/>
              <a:cs typeface="Arial"/>
            </a:endParaRPr>
          </a:p>
          <a:p>
            <a:pPr marL="12700">
              <a:lnSpc>
                <a:spcPts val="1540"/>
              </a:lnSpc>
            </a:pPr>
            <a:r>
              <a:rPr sz="1400" b="1" spc="240" dirty="0">
                <a:solidFill>
                  <a:srgbClr val="760000"/>
                </a:solidFill>
                <a:latin typeface="Arial"/>
                <a:cs typeface="Arial"/>
              </a:rPr>
              <a:t>s</a:t>
            </a:r>
            <a:r>
              <a:rPr sz="1400" b="1" spc="1370" dirty="0">
                <a:solidFill>
                  <a:srgbClr val="760000"/>
                </a:solidFill>
                <a:latin typeface="Arial"/>
                <a:cs typeface="Arial"/>
              </a:rPr>
              <a:t>0</a:t>
            </a:r>
            <a:endParaRPr sz="1400">
              <a:latin typeface="Arial"/>
              <a:cs typeface="Arial"/>
            </a:endParaRPr>
          </a:p>
        </p:txBody>
      </p:sp>
      <p:sp>
        <p:nvSpPr>
          <p:cNvPr id="59" name="object 59"/>
          <p:cNvSpPr txBox="1"/>
          <p:nvPr/>
        </p:nvSpPr>
        <p:spPr>
          <a:xfrm>
            <a:off x="7005321" y="3962400"/>
            <a:ext cx="1143635" cy="360680"/>
          </a:xfrm>
          <a:prstGeom prst="rect">
            <a:avLst/>
          </a:prstGeom>
        </p:spPr>
        <p:txBody>
          <a:bodyPr vert="horz" wrap="square" lIns="0" tIns="43180" rIns="0" bIns="0" rtlCol="0">
            <a:spAutoFit/>
          </a:bodyPr>
          <a:lstStyle/>
          <a:p>
            <a:pPr marL="12700" marR="5080">
              <a:lnSpc>
                <a:spcPts val="1200"/>
              </a:lnSpc>
              <a:spcBef>
                <a:spcPts val="340"/>
              </a:spcBef>
            </a:pPr>
            <a:r>
              <a:rPr sz="1200" b="1" spc="229" dirty="0">
                <a:solidFill>
                  <a:srgbClr val="760000"/>
                </a:solidFill>
                <a:latin typeface="Arial"/>
                <a:cs typeface="Arial"/>
              </a:rPr>
              <a:t>n</a:t>
            </a:r>
            <a:r>
              <a:rPr sz="1200" b="1" spc="270" dirty="0">
                <a:solidFill>
                  <a:srgbClr val="760000"/>
                </a:solidFill>
                <a:latin typeface="Arial"/>
                <a:cs typeface="Arial"/>
              </a:rPr>
              <a:t>e</a:t>
            </a:r>
            <a:r>
              <a:rPr sz="1200" b="1" spc="800" dirty="0">
                <a:solidFill>
                  <a:srgbClr val="760000"/>
                </a:solidFill>
                <a:latin typeface="Arial"/>
                <a:cs typeface="Arial"/>
              </a:rPr>
              <a:t>w</a:t>
            </a:r>
            <a:r>
              <a:rPr sz="1200" b="1" spc="215" dirty="0">
                <a:solidFill>
                  <a:srgbClr val="760000"/>
                </a:solidFill>
                <a:latin typeface="Arial"/>
                <a:cs typeface="Arial"/>
              </a:rPr>
              <a:t>v</a:t>
            </a:r>
            <a:r>
              <a:rPr sz="1200" b="1" spc="300" dirty="0">
                <a:solidFill>
                  <a:srgbClr val="760000"/>
                </a:solidFill>
                <a:latin typeface="Arial"/>
                <a:cs typeface="Arial"/>
              </a:rPr>
              <a:t>a</a:t>
            </a:r>
            <a:r>
              <a:rPr sz="1200" b="1" spc="185" dirty="0">
                <a:solidFill>
                  <a:srgbClr val="760000"/>
                </a:solidFill>
                <a:latin typeface="Arial"/>
                <a:cs typeface="Arial"/>
              </a:rPr>
              <a:t>l</a:t>
            </a:r>
            <a:r>
              <a:rPr sz="1200" b="1" spc="200" dirty="0">
                <a:solidFill>
                  <a:srgbClr val="760000"/>
                </a:solidFill>
                <a:latin typeface="Arial"/>
                <a:cs typeface="Arial"/>
              </a:rPr>
              <a:t>u</a:t>
            </a:r>
            <a:r>
              <a:rPr sz="1200" b="1" spc="780" dirty="0">
                <a:solidFill>
                  <a:srgbClr val="760000"/>
                </a:solidFill>
                <a:latin typeface="Arial"/>
                <a:cs typeface="Arial"/>
              </a:rPr>
              <a:t>e  </a:t>
            </a:r>
            <a:r>
              <a:rPr sz="1200" b="1" spc="450" dirty="0">
                <a:solidFill>
                  <a:srgbClr val="760000"/>
                </a:solidFill>
                <a:latin typeface="Arial"/>
                <a:cs typeface="Arial"/>
              </a:rPr>
              <a:t>of</a:t>
            </a:r>
            <a:r>
              <a:rPr sz="1200" b="1" spc="-229" dirty="0">
                <a:solidFill>
                  <a:srgbClr val="760000"/>
                </a:solidFill>
                <a:latin typeface="Arial"/>
                <a:cs typeface="Arial"/>
              </a:rPr>
              <a:t> </a:t>
            </a:r>
            <a:r>
              <a:rPr sz="1200" b="1" spc="705" dirty="0">
                <a:solidFill>
                  <a:srgbClr val="760000"/>
                </a:solidFill>
                <a:latin typeface="Arial"/>
                <a:cs typeface="Arial"/>
              </a:rPr>
              <a:t>s0</a:t>
            </a:r>
            <a:endParaRPr sz="1200">
              <a:latin typeface="Arial"/>
              <a:cs typeface="Arial"/>
            </a:endParaRPr>
          </a:p>
        </p:txBody>
      </p:sp>
      <p:sp>
        <p:nvSpPr>
          <p:cNvPr id="60" name="object 60"/>
          <p:cNvSpPr txBox="1"/>
          <p:nvPr/>
        </p:nvSpPr>
        <p:spPr>
          <a:xfrm>
            <a:off x="1518921" y="4470400"/>
            <a:ext cx="1190625" cy="299720"/>
          </a:xfrm>
          <a:prstGeom prst="rect">
            <a:avLst/>
          </a:prstGeom>
        </p:spPr>
        <p:txBody>
          <a:bodyPr vert="horz" wrap="square" lIns="0" tIns="12700" rIns="0" bIns="0" rtlCol="0">
            <a:spAutoFit/>
          </a:bodyPr>
          <a:lstStyle/>
          <a:p>
            <a:pPr marL="12700">
              <a:spcBef>
                <a:spcPts val="100"/>
              </a:spcBef>
            </a:pPr>
            <a:r>
              <a:rPr b="1" spc="370" dirty="0">
                <a:solidFill>
                  <a:srgbClr val="DC0000"/>
                </a:solidFill>
                <a:latin typeface="Arial"/>
                <a:cs typeface="Arial"/>
              </a:rPr>
              <a:t>S</a:t>
            </a:r>
            <a:r>
              <a:rPr b="1" spc="415" dirty="0">
                <a:solidFill>
                  <a:srgbClr val="DC0000"/>
                </a:solidFill>
                <a:latin typeface="Arial"/>
                <a:cs typeface="Arial"/>
              </a:rPr>
              <a:t>T</a:t>
            </a:r>
            <a:r>
              <a:rPr b="1" spc="330" dirty="0">
                <a:solidFill>
                  <a:srgbClr val="DC0000"/>
                </a:solidFill>
                <a:latin typeface="Arial"/>
                <a:cs typeface="Arial"/>
              </a:rPr>
              <a:t>A</a:t>
            </a:r>
            <a:r>
              <a:rPr b="1" spc="300" dirty="0">
                <a:solidFill>
                  <a:srgbClr val="DC0000"/>
                </a:solidFill>
                <a:latin typeface="Arial"/>
                <a:cs typeface="Arial"/>
              </a:rPr>
              <a:t>L</a:t>
            </a:r>
            <a:r>
              <a:rPr b="1" spc="1935" dirty="0">
                <a:solidFill>
                  <a:srgbClr val="DC0000"/>
                </a:solidFill>
                <a:latin typeface="Arial"/>
                <a:cs typeface="Arial"/>
              </a:rPr>
              <a:t>L</a:t>
            </a:r>
            <a:endParaRPr>
              <a:latin typeface="Arial"/>
              <a:cs typeface="Arial"/>
            </a:endParaRPr>
          </a:p>
        </p:txBody>
      </p:sp>
      <p:sp>
        <p:nvSpPr>
          <p:cNvPr id="61" name="object 61"/>
          <p:cNvSpPr/>
          <p:nvPr/>
        </p:nvSpPr>
        <p:spPr>
          <a:xfrm>
            <a:off x="4191635" y="4399915"/>
            <a:ext cx="369570" cy="369570"/>
          </a:xfrm>
          <a:prstGeom prst="rect">
            <a:avLst/>
          </a:prstGeom>
          <a:blipFill>
            <a:blip r:embed="rId2" cstate="print"/>
            <a:stretch>
              <a:fillRect/>
            </a:stretch>
          </a:blipFill>
        </p:spPr>
        <p:txBody>
          <a:bodyPr wrap="square" lIns="0" tIns="0" rIns="0" bIns="0" rtlCol="0"/>
          <a:lstStyle/>
          <a:p>
            <a:endParaRPr/>
          </a:p>
        </p:txBody>
      </p:sp>
      <p:sp>
        <p:nvSpPr>
          <p:cNvPr id="62" name="object 62"/>
          <p:cNvSpPr txBox="1"/>
          <p:nvPr/>
        </p:nvSpPr>
        <p:spPr>
          <a:xfrm>
            <a:off x="3995420" y="4762500"/>
            <a:ext cx="4800600" cy="228268"/>
          </a:xfrm>
          <a:prstGeom prst="rect">
            <a:avLst/>
          </a:prstGeom>
        </p:spPr>
        <p:txBody>
          <a:bodyPr vert="horz" wrap="square" lIns="0" tIns="12700" rIns="0" bIns="0" rtlCol="0">
            <a:spAutoFit/>
          </a:bodyPr>
          <a:lstStyle/>
          <a:p>
            <a:pPr marL="12700">
              <a:spcBef>
                <a:spcPts val="100"/>
              </a:spcBef>
            </a:pPr>
            <a:r>
              <a:rPr sz="1400" b="1" spc="275" dirty="0">
                <a:solidFill>
                  <a:srgbClr val="DC0000"/>
                </a:solidFill>
                <a:latin typeface="Arial"/>
                <a:cs typeface="Arial"/>
              </a:rPr>
              <a:t>BUBBLEBUBBLEBUBBLEBUBBLEBUBBLE</a:t>
            </a:r>
            <a:endParaRPr sz="1400">
              <a:latin typeface="Arial"/>
              <a:cs typeface="Arial"/>
            </a:endParaRPr>
          </a:p>
        </p:txBody>
      </p:sp>
      <p:sp>
        <p:nvSpPr>
          <p:cNvPr id="63" name="object 63"/>
          <p:cNvSpPr/>
          <p:nvPr/>
        </p:nvSpPr>
        <p:spPr>
          <a:xfrm>
            <a:off x="7849235" y="4399915"/>
            <a:ext cx="369569" cy="36957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469969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28470" y="6417309"/>
            <a:ext cx="8808720" cy="382156"/>
          </a:xfrm>
          <a:prstGeom prst="rect">
            <a:avLst/>
          </a:prstGeom>
        </p:spPr>
        <p:txBody>
          <a:bodyPr vert="horz" wrap="square" lIns="0" tIns="12700" rIns="0" bIns="0" rtlCol="0">
            <a:spAutoFit/>
          </a:bodyPr>
          <a:lstStyle/>
          <a:p>
            <a:pPr marL="38100">
              <a:spcBef>
                <a:spcPts val="100"/>
              </a:spcBef>
            </a:pPr>
            <a:r>
              <a:rPr sz="2400" b="1" spc="-60" baseline="1736" dirty="0">
                <a:solidFill>
                  <a:srgbClr val="CC0000"/>
                </a:solidFill>
                <a:latin typeface="Comic Sans MS"/>
                <a:cs typeface="Comic Sans MS"/>
              </a:rPr>
              <a:t>Add </a:t>
            </a:r>
            <a:r>
              <a:rPr sz="2400" b="1" spc="-15" baseline="1736" dirty="0">
                <a:solidFill>
                  <a:srgbClr val="CC0000"/>
                </a:solidFill>
                <a:latin typeface="Comic Sans MS"/>
                <a:cs typeface="Comic Sans MS"/>
              </a:rPr>
              <a:t>hardware </a:t>
            </a:r>
            <a:r>
              <a:rPr sz="2400" b="1" baseline="1736" dirty="0">
                <a:solidFill>
                  <a:srgbClr val="CC0000"/>
                </a:solidFill>
                <a:latin typeface="Comic Sans MS"/>
                <a:cs typeface="Comic Sans MS"/>
              </a:rPr>
              <a:t>to </a:t>
            </a:r>
            <a:r>
              <a:rPr sz="2400" b="1" spc="-7" baseline="1736" dirty="0">
                <a:solidFill>
                  <a:srgbClr val="CC0000"/>
                </a:solidFill>
                <a:latin typeface="Comic Sans MS"/>
                <a:cs typeface="Comic Sans MS"/>
              </a:rPr>
              <a:t>feed </a:t>
            </a:r>
            <a:r>
              <a:rPr sz="2400" b="1" spc="-15" baseline="1736" dirty="0">
                <a:solidFill>
                  <a:srgbClr val="CC0000"/>
                </a:solidFill>
                <a:latin typeface="Comic Sans MS"/>
                <a:cs typeface="Comic Sans MS"/>
              </a:rPr>
              <a:t>back ALU </a:t>
            </a:r>
            <a:r>
              <a:rPr sz="2400" b="1" spc="-7" baseline="1736" dirty="0">
                <a:solidFill>
                  <a:srgbClr val="CC0000"/>
                </a:solidFill>
                <a:latin typeface="Comic Sans MS"/>
                <a:cs typeface="Comic Sans MS"/>
              </a:rPr>
              <a:t>and MEM results </a:t>
            </a:r>
            <a:r>
              <a:rPr sz="2400" b="1" baseline="1736" dirty="0">
                <a:solidFill>
                  <a:srgbClr val="CC0000"/>
                </a:solidFill>
                <a:latin typeface="Comic Sans MS"/>
                <a:cs typeface="Comic Sans MS"/>
              </a:rPr>
              <a:t>to </a:t>
            </a:r>
            <a:r>
              <a:rPr sz="2400" b="1" u="heavy" spc="-7" baseline="1736" dirty="0">
                <a:solidFill>
                  <a:srgbClr val="CC0000"/>
                </a:solidFill>
                <a:uFill>
                  <a:solidFill>
                    <a:srgbClr val="CC0000"/>
                  </a:solidFill>
                </a:uFill>
                <a:latin typeface="Comic Sans MS"/>
                <a:cs typeface="Comic Sans MS"/>
              </a:rPr>
              <a:t>both</a:t>
            </a:r>
            <a:r>
              <a:rPr sz="2400" b="1" spc="-7" baseline="1736" dirty="0">
                <a:solidFill>
                  <a:srgbClr val="CC0000"/>
                </a:solidFill>
                <a:latin typeface="Comic Sans MS"/>
                <a:cs typeface="Comic Sans MS"/>
              </a:rPr>
              <a:t> </a:t>
            </a:r>
            <a:r>
              <a:rPr sz="2400" b="1" spc="-15" baseline="1736" dirty="0">
                <a:solidFill>
                  <a:srgbClr val="CC0000"/>
                </a:solidFill>
                <a:latin typeface="Comic Sans MS"/>
                <a:cs typeface="Comic Sans MS"/>
              </a:rPr>
              <a:t>ALU </a:t>
            </a:r>
            <a:r>
              <a:rPr sz="2400" b="1" spc="-7" baseline="1736" dirty="0">
                <a:solidFill>
                  <a:srgbClr val="CC0000"/>
                </a:solidFill>
                <a:latin typeface="Comic Sans MS"/>
                <a:cs typeface="Comic Sans MS"/>
              </a:rPr>
              <a:t>inputs</a:t>
            </a:r>
            <a:endParaRPr sz="1000" dirty="0">
              <a:latin typeface="Palladio Uralic"/>
              <a:cs typeface="Palladio Uralic"/>
            </a:endParaRPr>
          </a:p>
        </p:txBody>
      </p:sp>
      <p:sp>
        <p:nvSpPr>
          <p:cNvPr id="3" name="object 3"/>
          <p:cNvSpPr txBox="1">
            <a:spLocks noGrp="1"/>
          </p:cNvSpPr>
          <p:nvPr>
            <p:ph type="title"/>
          </p:nvPr>
        </p:nvSpPr>
        <p:spPr>
          <a:xfrm>
            <a:off x="5045710" y="86063"/>
            <a:ext cx="2955291" cy="689932"/>
          </a:xfrm>
          <a:prstGeom prst="rect">
            <a:avLst/>
          </a:prstGeom>
        </p:spPr>
        <p:txBody>
          <a:bodyPr vert="horz" wrap="square" lIns="0" tIns="12700" rIns="0" bIns="0" rtlCol="0" anchor="ctr">
            <a:spAutoFit/>
          </a:bodyPr>
          <a:lstStyle/>
          <a:p>
            <a:pPr marL="12700">
              <a:lnSpc>
                <a:spcPct val="100000"/>
              </a:lnSpc>
              <a:spcBef>
                <a:spcPts val="100"/>
              </a:spcBef>
            </a:pPr>
            <a:r>
              <a:rPr b="1" spc="-5" dirty="0"/>
              <a:t>Forwarding</a:t>
            </a:r>
          </a:p>
        </p:txBody>
      </p:sp>
      <p:grpSp>
        <p:nvGrpSpPr>
          <p:cNvPr id="4" name="object 4"/>
          <p:cNvGrpSpPr/>
          <p:nvPr/>
        </p:nvGrpSpPr>
        <p:grpSpPr>
          <a:xfrm>
            <a:off x="1524000" y="729442"/>
            <a:ext cx="8877300" cy="5557520"/>
            <a:chOff x="0" y="729442"/>
            <a:chExt cx="8877300" cy="5557520"/>
          </a:xfrm>
        </p:grpSpPr>
        <p:sp>
          <p:nvSpPr>
            <p:cNvPr id="5" name="object 5"/>
            <p:cNvSpPr/>
            <p:nvPr/>
          </p:nvSpPr>
          <p:spPr>
            <a:xfrm>
              <a:off x="0" y="729442"/>
              <a:ext cx="8832122" cy="5536737"/>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2952750" y="1329690"/>
              <a:ext cx="85090" cy="85090"/>
            </a:xfrm>
            <a:custGeom>
              <a:avLst/>
              <a:gdLst/>
              <a:ahLst/>
              <a:cxnLst/>
              <a:rect l="l" t="t" r="r" b="b"/>
              <a:pathLst>
                <a:path w="85089" h="85090">
                  <a:moveTo>
                    <a:pt x="0" y="0"/>
                  </a:moveTo>
                  <a:lnTo>
                    <a:pt x="0" y="85089"/>
                  </a:lnTo>
                  <a:lnTo>
                    <a:pt x="85089" y="41910"/>
                  </a:lnTo>
                  <a:lnTo>
                    <a:pt x="0" y="0"/>
                  </a:lnTo>
                  <a:close/>
                </a:path>
              </a:pathLst>
            </a:custGeom>
            <a:solidFill>
              <a:srgbClr val="000000"/>
            </a:solidFill>
          </p:spPr>
          <p:txBody>
            <a:bodyPr wrap="square" lIns="0" tIns="0" rIns="0" bIns="0" rtlCol="0"/>
            <a:lstStyle/>
            <a:p>
              <a:endParaRPr/>
            </a:p>
          </p:txBody>
        </p:sp>
        <p:sp>
          <p:nvSpPr>
            <p:cNvPr id="7" name="object 7"/>
            <p:cNvSpPr/>
            <p:nvPr/>
          </p:nvSpPr>
          <p:spPr>
            <a:xfrm>
              <a:off x="2800350" y="2286000"/>
              <a:ext cx="2895600" cy="3733800"/>
            </a:xfrm>
            <a:custGeom>
              <a:avLst/>
              <a:gdLst/>
              <a:ahLst/>
              <a:cxnLst/>
              <a:rect l="l" t="t" r="r" b="b"/>
              <a:pathLst>
                <a:path w="2895600" h="3733800">
                  <a:moveTo>
                    <a:pt x="2867660" y="0"/>
                  </a:moveTo>
                  <a:lnTo>
                    <a:pt x="2867660" y="3733800"/>
                  </a:lnTo>
                </a:path>
                <a:path w="2895600" h="3733800">
                  <a:moveTo>
                    <a:pt x="2895600" y="3733800"/>
                  </a:moveTo>
                  <a:lnTo>
                    <a:pt x="0" y="3733800"/>
                  </a:lnTo>
                </a:path>
              </a:pathLst>
            </a:custGeom>
            <a:ln w="76194">
              <a:solidFill>
                <a:srgbClr val="CC0000"/>
              </a:solidFill>
            </a:ln>
          </p:spPr>
          <p:txBody>
            <a:bodyPr wrap="square" lIns="0" tIns="0" rIns="0" bIns="0" rtlCol="0"/>
            <a:lstStyle/>
            <a:p>
              <a:endParaRPr/>
            </a:p>
          </p:txBody>
        </p:sp>
        <p:sp>
          <p:nvSpPr>
            <p:cNvPr id="8" name="object 8"/>
            <p:cNvSpPr/>
            <p:nvPr/>
          </p:nvSpPr>
          <p:spPr>
            <a:xfrm>
              <a:off x="2819400" y="1828800"/>
              <a:ext cx="0" cy="4191000"/>
            </a:xfrm>
            <a:custGeom>
              <a:avLst/>
              <a:gdLst/>
              <a:ahLst/>
              <a:cxnLst/>
              <a:rect l="l" t="t" r="r" b="b"/>
              <a:pathLst>
                <a:path h="4191000">
                  <a:moveTo>
                    <a:pt x="0" y="1219197"/>
                  </a:moveTo>
                  <a:lnTo>
                    <a:pt x="0" y="4191000"/>
                  </a:lnTo>
                </a:path>
                <a:path h="4191000">
                  <a:moveTo>
                    <a:pt x="0" y="0"/>
                  </a:moveTo>
                  <a:lnTo>
                    <a:pt x="0" y="1143002"/>
                  </a:lnTo>
                </a:path>
              </a:pathLst>
            </a:custGeom>
            <a:ln w="76194">
              <a:solidFill>
                <a:srgbClr val="CC0000"/>
              </a:solidFill>
            </a:ln>
          </p:spPr>
          <p:txBody>
            <a:bodyPr wrap="square" lIns="0" tIns="0" rIns="0" bIns="0" rtlCol="0"/>
            <a:lstStyle/>
            <a:p>
              <a:endParaRPr/>
            </a:p>
          </p:txBody>
        </p:sp>
        <p:sp>
          <p:nvSpPr>
            <p:cNvPr id="9" name="object 9"/>
            <p:cNvSpPr/>
            <p:nvPr/>
          </p:nvSpPr>
          <p:spPr>
            <a:xfrm>
              <a:off x="2819400" y="1856739"/>
              <a:ext cx="228600" cy="1457960"/>
            </a:xfrm>
            <a:custGeom>
              <a:avLst/>
              <a:gdLst/>
              <a:ahLst/>
              <a:cxnLst/>
              <a:rect l="l" t="t" r="r" b="b"/>
              <a:pathLst>
                <a:path w="228600" h="1457960">
                  <a:moveTo>
                    <a:pt x="0" y="0"/>
                  </a:moveTo>
                  <a:lnTo>
                    <a:pt x="228600" y="0"/>
                  </a:lnTo>
                </a:path>
                <a:path w="228600" h="1457960">
                  <a:moveTo>
                    <a:pt x="38100" y="1457960"/>
                  </a:moveTo>
                  <a:lnTo>
                    <a:pt x="190500" y="1457960"/>
                  </a:lnTo>
                </a:path>
              </a:pathLst>
            </a:custGeom>
            <a:ln w="76194">
              <a:solidFill>
                <a:srgbClr val="CC0000"/>
              </a:solidFill>
            </a:ln>
          </p:spPr>
          <p:txBody>
            <a:bodyPr wrap="square" lIns="0" tIns="0" rIns="0" bIns="0" rtlCol="0"/>
            <a:lstStyle/>
            <a:p>
              <a:endParaRPr/>
            </a:p>
          </p:txBody>
        </p:sp>
        <p:sp>
          <p:nvSpPr>
            <p:cNvPr id="10" name="object 10"/>
            <p:cNvSpPr/>
            <p:nvPr/>
          </p:nvSpPr>
          <p:spPr>
            <a:xfrm>
              <a:off x="2628900" y="1543050"/>
              <a:ext cx="6248400" cy="4724400"/>
            </a:xfrm>
            <a:custGeom>
              <a:avLst/>
              <a:gdLst/>
              <a:ahLst/>
              <a:cxnLst/>
              <a:rect l="l" t="t" r="r" b="b"/>
              <a:pathLst>
                <a:path w="6248400" h="4724400">
                  <a:moveTo>
                    <a:pt x="0" y="4705350"/>
                  </a:moveTo>
                  <a:lnTo>
                    <a:pt x="6248400" y="4705350"/>
                  </a:lnTo>
                </a:path>
                <a:path w="6248400" h="4724400">
                  <a:moveTo>
                    <a:pt x="6057900" y="1657350"/>
                  </a:moveTo>
                  <a:lnTo>
                    <a:pt x="6210300" y="1657350"/>
                  </a:lnTo>
                </a:path>
                <a:path w="6248400" h="4724400">
                  <a:moveTo>
                    <a:pt x="6210300" y="1657350"/>
                  </a:moveTo>
                  <a:lnTo>
                    <a:pt x="6210300" y="4705350"/>
                  </a:lnTo>
                </a:path>
                <a:path w="6248400" h="4724400">
                  <a:moveTo>
                    <a:pt x="38100" y="4724400"/>
                  </a:moveTo>
                  <a:lnTo>
                    <a:pt x="38100" y="0"/>
                  </a:lnTo>
                </a:path>
                <a:path w="6248400" h="4724400">
                  <a:moveTo>
                    <a:pt x="19050" y="10160"/>
                  </a:moveTo>
                  <a:lnTo>
                    <a:pt x="400050" y="10160"/>
                  </a:lnTo>
                </a:path>
                <a:path w="6248400" h="4724400">
                  <a:moveTo>
                    <a:pt x="38100" y="1466850"/>
                  </a:moveTo>
                  <a:lnTo>
                    <a:pt x="419100" y="1466850"/>
                  </a:lnTo>
                </a:path>
              </a:pathLst>
            </a:custGeom>
            <a:ln w="76194">
              <a:solidFill>
                <a:srgbClr val="00CC00"/>
              </a:solidFill>
            </a:ln>
          </p:spPr>
          <p:txBody>
            <a:bodyPr wrap="square" lIns="0" tIns="0" rIns="0" bIns="0" rtlCol="0"/>
            <a:lstStyle/>
            <a:p>
              <a:endParaRPr/>
            </a:p>
          </p:txBody>
        </p:sp>
      </p:grpSp>
      <p:sp>
        <p:nvSpPr>
          <p:cNvPr id="11" name="object 11"/>
          <p:cNvSpPr txBox="1"/>
          <p:nvPr/>
        </p:nvSpPr>
        <p:spPr>
          <a:xfrm>
            <a:off x="3634739" y="1054100"/>
            <a:ext cx="861060" cy="2402840"/>
          </a:xfrm>
          <a:prstGeom prst="rect">
            <a:avLst/>
          </a:prstGeom>
        </p:spPr>
        <p:txBody>
          <a:bodyPr vert="horz" wrap="square" lIns="0" tIns="12700" rIns="0" bIns="0" rtlCol="0">
            <a:spAutoFit/>
          </a:bodyPr>
          <a:lstStyle/>
          <a:p>
            <a:pPr marL="208279" marR="5080" indent="-195580">
              <a:lnSpc>
                <a:spcPct val="116700"/>
              </a:lnSpc>
              <a:spcBef>
                <a:spcPts val="100"/>
              </a:spcBef>
              <a:tabLst>
                <a:tab pos="847725" algn="l"/>
              </a:tabLst>
            </a:pPr>
            <a:r>
              <a:rPr u="heavy" dirty="0">
                <a:uFill>
                  <a:solidFill>
                    <a:srgbClr val="000000"/>
                  </a:solidFill>
                </a:uFill>
                <a:latin typeface="Times New Roman"/>
                <a:cs typeface="Times New Roman"/>
              </a:rPr>
              <a:t>  </a:t>
            </a:r>
            <a:r>
              <a:rPr u="heavy" spc="50" dirty="0">
                <a:uFill>
                  <a:solidFill>
                    <a:srgbClr val="000000"/>
                  </a:solidFill>
                </a:uFill>
                <a:latin typeface="Times New Roman"/>
                <a:cs typeface="Times New Roman"/>
              </a:rPr>
              <a:t> </a:t>
            </a:r>
            <a:r>
              <a:rPr u="heavy" spc="-5" dirty="0">
                <a:uFill>
                  <a:solidFill>
                    <a:srgbClr val="000000"/>
                  </a:solidFill>
                </a:uFill>
                <a:latin typeface="Comic Sans MS"/>
                <a:cs typeface="Comic Sans MS"/>
              </a:rPr>
              <a:t>00 	</a:t>
            </a:r>
            <a:r>
              <a:rPr dirty="0">
                <a:latin typeface="Comic Sans MS"/>
                <a:cs typeface="Comic Sans MS"/>
              </a:rPr>
              <a:t> </a:t>
            </a:r>
            <a:r>
              <a:rPr spc="-5" dirty="0">
                <a:latin typeface="Comic Sans MS"/>
                <a:cs typeface="Comic Sans MS"/>
              </a:rPr>
              <a:t>01</a:t>
            </a:r>
            <a:endParaRPr>
              <a:latin typeface="Comic Sans MS"/>
              <a:cs typeface="Comic Sans MS"/>
            </a:endParaRPr>
          </a:p>
          <a:p>
            <a:pPr marL="200660">
              <a:spcBef>
                <a:spcPts val="240"/>
              </a:spcBef>
            </a:pPr>
            <a:r>
              <a:rPr dirty="0">
                <a:latin typeface="Comic Sans MS"/>
                <a:cs typeface="Comic Sans MS"/>
              </a:rPr>
              <a:t>10</a:t>
            </a:r>
            <a:endParaRPr>
              <a:latin typeface="Comic Sans MS"/>
              <a:cs typeface="Comic Sans MS"/>
            </a:endParaRPr>
          </a:p>
          <a:p>
            <a:pPr>
              <a:spcBef>
                <a:spcPts val="60"/>
              </a:spcBef>
            </a:pPr>
            <a:endParaRPr sz="2200">
              <a:latin typeface="Comic Sans MS"/>
              <a:cs typeface="Comic Sans MS"/>
            </a:endParaRPr>
          </a:p>
          <a:p>
            <a:pPr marL="196850"/>
            <a:r>
              <a:rPr spc="-5" dirty="0">
                <a:latin typeface="Comic Sans MS"/>
                <a:cs typeface="Comic Sans MS"/>
              </a:rPr>
              <a:t>00</a:t>
            </a:r>
            <a:endParaRPr>
              <a:latin typeface="Comic Sans MS"/>
              <a:cs typeface="Comic Sans MS"/>
            </a:endParaRPr>
          </a:p>
          <a:p>
            <a:pPr marL="214629">
              <a:spcBef>
                <a:spcPts val="950"/>
              </a:spcBef>
            </a:pPr>
            <a:r>
              <a:rPr spc="-5" dirty="0">
                <a:latin typeface="Comic Sans MS"/>
                <a:cs typeface="Comic Sans MS"/>
              </a:rPr>
              <a:t>01</a:t>
            </a:r>
            <a:endParaRPr>
              <a:latin typeface="Comic Sans MS"/>
              <a:cs typeface="Comic Sans MS"/>
            </a:endParaRPr>
          </a:p>
          <a:p>
            <a:pPr marL="200660">
              <a:spcBef>
                <a:spcPts val="720"/>
              </a:spcBef>
            </a:pPr>
            <a:r>
              <a:rPr dirty="0">
                <a:latin typeface="Comic Sans MS"/>
                <a:cs typeface="Comic Sans MS"/>
              </a:rPr>
              <a:t>10</a:t>
            </a:r>
            <a:endParaRPr>
              <a:latin typeface="Comic Sans MS"/>
              <a:cs typeface="Comic Sans MS"/>
            </a:endParaRPr>
          </a:p>
        </p:txBody>
      </p:sp>
    </p:spTree>
    <p:extLst>
      <p:ext uri="{BB962C8B-B14F-4D97-AF65-F5344CB8AC3E}">
        <p14:creationId xmlns:p14="http://schemas.microsoft.com/office/powerpoint/2010/main" val="1900917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42EC77-E64B-0E82-BDD2-C3CCA041C358}"/>
              </a:ext>
            </a:extLst>
          </p:cNvPr>
          <p:cNvSpPr>
            <a:spLocks noGrp="1"/>
          </p:cNvSpPr>
          <p:nvPr>
            <p:ph idx="1"/>
          </p:nvPr>
        </p:nvSpPr>
        <p:spPr>
          <a:xfrm>
            <a:off x="356839" y="267629"/>
            <a:ext cx="11307337" cy="6400800"/>
          </a:xfrm>
        </p:spPr>
        <p:txBody>
          <a:bodyPr/>
          <a:lstStyle/>
          <a:p>
            <a:r>
              <a:rPr lang="en-US" dirty="0"/>
              <a:t>Multiplexer MUX, selects output of register Y/constant value 4 – which is input A to ALU.</a:t>
            </a:r>
          </a:p>
          <a:p>
            <a:r>
              <a:rPr lang="en-US" dirty="0"/>
              <a:t>4 – increments the content of PC </a:t>
            </a:r>
          </a:p>
          <a:p>
            <a:r>
              <a:rPr lang="en-US" dirty="0"/>
              <a:t>MUX control input SELECT</a:t>
            </a:r>
          </a:p>
          <a:p>
            <a:pPr lvl="1"/>
            <a:r>
              <a:rPr lang="en-US" dirty="0"/>
              <a:t>Select4 and </a:t>
            </a:r>
            <a:r>
              <a:rPr lang="en-US" dirty="0" err="1"/>
              <a:t>SelectY</a:t>
            </a:r>
            <a:endParaRPr lang="en-IN" dirty="0"/>
          </a:p>
          <a:p>
            <a:r>
              <a:rPr lang="en-US" dirty="0"/>
              <a:t>As instruction execution progresses, data are transferred from one register to another passing through ALU.</a:t>
            </a:r>
          </a:p>
          <a:p>
            <a:r>
              <a:rPr lang="en-US" dirty="0"/>
              <a:t>Instruction decoder and control unit – implements the actions specified by instruction in the IR register.</a:t>
            </a:r>
          </a:p>
          <a:p>
            <a:r>
              <a:rPr lang="en-US" dirty="0"/>
              <a:t>Decoder generates the signal needed to select the registers involved and directs the transfer of data.</a:t>
            </a:r>
          </a:p>
          <a:p>
            <a:r>
              <a:rPr lang="en-US" dirty="0"/>
              <a:t>Registers + ALU + interconnecting bus = </a:t>
            </a:r>
            <a:r>
              <a:rPr lang="en-US" dirty="0" err="1"/>
              <a:t>datapath</a:t>
            </a:r>
            <a:endParaRPr lang="en-US" dirty="0"/>
          </a:p>
        </p:txBody>
      </p:sp>
    </p:spTree>
    <p:extLst>
      <p:ext uri="{BB962C8B-B14F-4D97-AF65-F5344CB8AC3E}">
        <p14:creationId xmlns:p14="http://schemas.microsoft.com/office/powerpoint/2010/main" val="39701262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5844" y="203674"/>
            <a:ext cx="7802755" cy="689932"/>
          </a:xfrm>
          <a:prstGeom prst="rect">
            <a:avLst/>
          </a:prstGeom>
        </p:spPr>
        <p:txBody>
          <a:bodyPr vert="horz" wrap="square" lIns="0" tIns="12700" rIns="0" bIns="0" rtlCol="0" anchor="ctr">
            <a:spAutoFit/>
          </a:bodyPr>
          <a:lstStyle/>
          <a:p>
            <a:pPr marL="12700" algn="ctr">
              <a:lnSpc>
                <a:spcPct val="100000"/>
              </a:lnSpc>
              <a:spcBef>
                <a:spcPts val="100"/>
              </a:spcBef>
            </a:pPr>
            <a:r>
              <a:rPr b="1" spc="-5" dirty="0"/>
              <a:t>Data Hazards: </a:t>
            </a:r>
            <a:r>
              <a:rPr b="1" dirty="0"/>
              <a:t>A </a:t>
            </a:r>
            <a:r>
              <a:rPr b="1" spc="-5" dirty="0"/>
              <a:t>Classic</a:t>
            </a:r>
            <a:r>
              <a:rPr b="1" spc="-95" dirty="0"/>
              <a:t> </a:t>
            </a:r>
            <a:r>
              <a:rPr b="1" spc="-10" dirty="0"/>
              <a:t>Example</a:t>
            </a:r>
          </a:p>
        </p:txBody>
      </p:sp>
      <p:sp>
        <p:nvSpPr>
          <p:cNvPr id="3" name="object 3"/>
          <p:cNvSpPr txBox="1"/>
          <p:nvPr/>
        </p:nvSpPr>
        <p:spPr>
          <a:xfrm>
            <a:off x="2363470" y="1443990"/>
            <a:ext cx="6798945" cy="1005840"/>
          </a:xfrm>
          <a:prstGeom prst="rect">
            <a:avLst/>
          </a:prstGeom>
        </p:spPr>
        <p:txBody>
          <a:bodyPr vert="horz" wrap="square" lIns="0" tIns="52705" rIns="0" bIns="0" rtlCol="0">
            <a:spAutoFit/>
          </a:bodyPr>
          <a:lstStyle/>
          <a:p>
            <a:pPr marL="298450" marR="5080" indent="-285750">
              <a:lnSpc>
                <a:spcPts val="2480"/>
              </a:lnSpc>
              <a:spcBef>
                <a:spcPts val="415"/>
              </a:spcBef>
              <a:buFont typeface="Arial"/>
              <a:buChar char="•"/>
              <a:tabLst>
                <a:tab pos="297815" algn="l"/>
                <a:tab pos="298450" algn="l"/>
              </a:tabLst>
            </a:pPr>
            <a:r>
              <a:rPr sz="2300" b="1" spc="-5" dirty="0">
                <a:latin typeface="Arial"/>
                <a:cs typeface="Arial"/>
              </a:rPr>
              <a:t>Identify </a:t>
            </a:r>
            <a:r>
              <a:rPr sz="2300" b="1" dirty="0">
                <a:latin typeface="Arial"/>
                <a:cs typeface="Arial"/>
              </a:rPr>
              <a:t>the </a:t>
            </a:r>
            <a:r>
              <a:rPr sz="2300" b="1" spc="-5" dirty="0">
                <a:latin typeface="Arial"/>
                <a:cs typeface="Arial"/>
              </a:rPr>
              <a:t>data dependencies in </a:t>
            </a:r>
            <a:r>
              <a:rPr sz="2300" b="1" dirty="0">
                <a:latin typeface="Arial"/>
                <a:cs typeface="Arial"/>
              </a:rPr>
              <a:t>the following  </a:t>
            </a:r>
            <a:r>
              <a:rPr sz="2300" b="1" spc="-5" dirty="0">
                <a:latin typeface="Arial"/>
                <a:cs typeface="Arial"/>
              </a:rPr>
              <a:t>code. </a:t>
            </a:r>
            <a:r>
              <a:rPr sz="2300" b="1" dirty="0">
                <a:latin typeface="Arial"/>
                <a:cs typeface="Arial"/>
              </a:rPr>
              <a:t>Which </a:t>
            </a:r>
            <a:r>
              <a:rPr sz="2300" b="1" spc="-5" dirty="0">
                <a:latin typeface="Arial"/>
                <a:cs typeface="Arial"/>
              </a:rPr>
              <a:t>of them </a:t>
            </a:r>
            <a:r>
              <a:rPr sz="2300" b="1" dirty="0">
                <a:latin typeface="Arial"/>
                <a:cs typeface="Arial"/>
              </a:rPr>
              <a:t>can </a:t>
            </a:r>
            <a:r>
              <a:rPr sz="2300" b="1" spc="-5" dirty="0">
                <a:latin typeface="Arial"/>
                <a:cs typeface="Arial"/>
              </a:rPr>
              <a:t>be resolved through  </a:t>
            </a:r>
            <a:r>
              <a:rPr sz="2300" b="1" dirty="0">
                <a:latin typeface="Arial"/>
                <a:cs typeface="Arial"/>
              </a:rPr>
              <a:t>forwarding?</a:t>
            </a:r>
            <a:endParaRPr sz="2300">
              <a:latin typeface="Arial"/>
              <a:cs typeface="Arial"/>
            </a:endParaRPr>
          </a:p>
        </p:txBody>
      </p:sp>
      <p:graphicFrame>
        <p:nvGraphicFramePr>
          <p:cNvPr id="4" name="object 4"/>
          <p:cNvGraphicFramePr>
            <a:graphicFrameLocks noGrp="1"/>
          </p:cNvGraphicFramePr>
          <p:nvPr/>
        </p:nvGraphicFramePr>
        <p:xfrm>
          <a:off x="2344419" y="2962639"/>
          <a:ext cx="2626358" cy="750510"/>
        </p:xfrm>
        <a:graphic>
          <a:graphicData uri="http://schemas.openxmlformats.org/drawingml/2006/table">
            <a:tbl>
              <a:tblPr firstRow="1" bandRow="1">
                <a:tableStyleId>{2D5ABB26-0587-4C30-8999-92F81FD0307C}</a:tableStyleId>
              </a:tblPr>
              <a:tblGrid>
                <a:gridCol w="761365">
                  <a:extLst>
                    <a:ext uri="{9D8B030D-6E8A-4147-A177-3AD203B41FA5}">
                      <a16:colId xmlns:a16="http://schemas.microsoft.com/office/drawing/2014/main" val="20000"/>
                    </a:ext>
                  </a:extLst>
                </a:gridCol>
                <a:gridCol w="761365">
                  <a:extLst>
                    <a:ext uri="{9D8B030D-6E8A-4147-A177-3AD203B41FA5}">
                      <a16:colId xmlns:a16="http://schemas.microsoft.com/office/drawing/2014/main" val="20001"/>
                    </a:ext>
                  </a:extLst>
                </a:gridCol>
                <a:gridCol w="616584">
                  <a:extLst>
                    <a:ext uri="{9D8B030D-6E8A-4147-A177-3AD203B41FA5}">
                      <a16:colId xmlns:a16="http://schemas.microsoft.com/office/drawing/2014/main" val="20002"/>
                    </a:ext>
                  </a:extLst>
                </a:gridCol>
                <a:gridCol w="487044">
                  <a:extLst>
                    <a:ext uri="{9D8B030D-6E8A-4147-A177-3AD203B41FA5}">
                      <a16:colId xmlns:a16="http://schemas.microsoft.com/office/drawing/2014/main" val="20003"/>
                    </a:ext>
                  </a:extLst>
                </a:gridCol>
              </a:tblGrid>
              <a:tr h="375255">
                <a:tc>
                  <a:txBody>
                    <a:bodyPr/>
                    <a:lstStyle/>
                    <a:p>
                      <a:pPr marL="31750">
                        <a:lnSpc>
                          <a:spcPts val="2540"/>
                        </a:lnSpc>
                      </a:pPr>
                      <a:r>
                        <a:rPr sz="2300" b="1" dirty="0">
                          <a:latin typeface="Arial"/>
                          <a:cs typeface="Arial"/>
                        </a:rPr>
                        <a:t>SUB</a:t>
                      </a:r>
                      <a:endParaRPr sz="2300">
                        <a:latin typeface="Arial"/>
                        <a:cs typeface="Arial"/>
                      </a:endParaRPr>
                    </a:p>
                  </a:txBody>
                  <a:tcPr marL="0" marR="0" marT="0" marB="0"/>
                </a:tc>
                <a:tc>
                  <a:txBody>
                    <a:bodyPr/>
                    <a:lstStyle/>
                    <a:p>
                      <a:pPr marL="130175">
                        <a:lnSpc>
                          <a:spcPts val="2540"/>
                        </a:lnSpc>
                      </a:pPr>
                      <a:r>
                        <a:rPr sz="2300" b="1" spc="-5" dirty="0">
                          <a:latin typeface="Arial"/>
                          <a:cs typeface="Arial"/>
                        </a:rPr>
                        <a:t>$2,</a:t>
                      </a:r>
                      <a:endParaRPr sz="2300">
                        <a:latin typeface="Arial"/>
                        <a:cs typeface="Arial"/>
                      </a:endParaRPr>
                    </a:p>
                  </a:txBody>
                  <a:tcPr marL="0" marR="0" marT="0" marB="0"/>
                </a:tc>
                <a:tc>
                  <a:txBody>
                    <a:bodyPr/>
                    <a:lstStyle/>
                    <a:p>
                      <a:pPr marR="6350" algn="ctr">
                        <a:lnSpc>
                          <a:spcPts val="2540"/>
                        </a:lnSpc>
                      </a:pPr>
                      <a:r>
                        <a:rPr sz="2300" b="1" spc="-5" dirty="0">
                          <a:latin typeface="Arial"/>
                          <a:cs typeface="Arial"/>
                        </a:rPr>
                        <a:t>$1,</a:t>
                      </a:r>
                      <a:endParaRPr sz="2300">
                        <a:latin typeface="Arial"/>
                        <a:cs typeface="Arial"/>
                      </a:endParaRPr>
                    </a:p>
                  </a:txBody>
                  <a:tcPr marL="0" marR="0" marT="0" marB="0"/>
                </a:tc>
                <a:tc>
                  <a:txBody>
                    <a:bodyPr/>
                    <a:lstStyle/>
                    <a:p>
                      <a:pPr marR="24130" algn="r">
                        <a:lnSpc>
                          <a:spcPts val="2540"/>
                        </a:lnSpc>
                      </a:pPr>
                      <a:r>
                        <a:rPr sz="2300" b="1" spc="5" dirty="0">
                          <a:latin typeface="Arial"/>
                          <a:cs typeface="Arial"/>
                        </a:rPr>
                        <a:t>$</a:t>
                      </a:r>
                      <a:r>
                        <a:rPr sz="2300" b="1" dirty="0">
                          <a:latin typeface="Arial"/>
                          <a:cs typeface="Arial"/>
                        </a:rPr>
                        <a:t>3</a:t>
                      </a:r>
                      <a:endParaRPr sz="2300">
                        <a:latin typeface="Arial"/>
                        <a:cs typeface="Arial"/>
                      </a:endParaRPr>
                    </a:p>
                  </a:txBody>
                  <a:tcPr marL="0" marR="0" marT="0" marB="0"/>
                </a:tc>
                <a:extLst>
                  <a:ext uri="{0D108BD9-81ED-4DB2-BD59-A6C34878D82A}">
                    <a16:rowId xmlns:a16="http://schemas.microsoft.com/office/drawing/2014/main" val="10000"/>
                  </a:ext>
                </a:extLst>
              </a:tr>
              <a:tr h="375255">
                <a:tc>
                  <a:txBody>
                    <a:bodyPr/>
                    <a:lstStyle/>
                    <a:p>
                      <a:pPr marL="31750">
                        <a:lnSpc>
                          <a:spcPts val="2685"/>
                        </a:lnSpc>
                        <a:spcBef>
                          <a:spcPts val="165"/>
                        </a:spcBef>
                      </a:pPr>
                      <a:r>
                        <a:rPr sz="2300" b="1" spc="-5" dirty="0">
                          <a:latin typeface="Arial"/>
                          <a:cs typeface="Arial"/>
                        </a:rPr>
                        <a:t>OR</a:t>
                      </a:r>
                      <a:endParaRPr sz="2300">
                        <a:latin typeface="Arial"/>
                        <a:cs typeface="Arial"/>
                      </a:endParaRPr>
                    </a:p>
                  </a:txBody>
                  <a:tcPr marL="0" marR="0" marT="20955" marB="0"/>
                </a:tc>
                <a:tc>
                  <a:txBody>
                    <a:bodyPr/>
                    <a:lstStyle/>
                    <a:p>
                      <a:pPr marL="111125">
                        <a:lnSpc>
                          <a:spcPts val="2685"/>
                        </a:lnSpc>
                        <a:spcBef>
                          <a:spcPts val="165"/>
                        </a:spcBef>
                      </a:pPr>
                      <a:r>
                        <a:rPr sz="2300" b="1" spc="-5" dirty="0">
                          <a:latin typeface="Arial"/>
                          <a:cs typeface="Arial"/>
                        </a:rPr>
                        <a:t>$12,</a:t>
                      </a:r>
                      <a:endParaRPr sz="2300">
                        <a:latin typeface="Arial"/>
                        <a:cs typeface="Arial"/>
                      </a:endParaRPr>
                    </a:p>
                  </a:txBody>
                  <a:tcPr marL="0" marR="0" marT="20955" marB="0"/>
                </a:tc>
                <a:tc>
                  <a:txBody>
                    <a:bodyPr/>
                    <a:lstStyle/>
                    <a:p>
                      <a:pPr marR="40640" algn="ctr">
                        <a:lnSpc>
                          <a:spcPts val="2685"/>
                        </a:lnSpc>
                        <a:spcBef>
                          <a:spcPts val="165"/>
                        </a:spcBef>
                      </a:pPr>
                      <a:r>
                        <a:rPr sz="2300" b="1" dirty="0">
                          <a:latin typeface="Arial"/>
                          <a:cs typeface="Arial"/>
                        </a:rPr>
                        <a:t>$2,</a:t>
                      </a:r>
                      <a:endParaRPr sz="2300">
                        <a:latin typeface="Arial"/>
                        <a:cs typeface="Arial"/>
                      </a:endParaRPr>
                    </a:p>
                  </a:txBody>
                  <a:tcPr marL="0" marR="0" marT="20955" marB="0"/>
                </a:tc>
                <a:tc>
                  <a:txBody>
                    <a:bodyPr/>
                    <a:lstStyle/>
                    <a:p>
                      <a:pPr marR="42545" algn="r">
                        <a:lnSpc>
                          <a:spcPts val="2685"/>
                        </a:lnSpc>
                        <a:spcBef>
                          <a:spcPts val="165"/>
                        </a:spcBef>
                      </a:pPr>
                      <a:r>
                        <a:rPr sz="2300" b="1" spc="-5" dirty="0">
                          <a:latin typeface="Arial"/>
                          <a:cs typeface="Arial"/>
                        </a:rPr>
                        <a:t>$5</a:t>
                      </a:r>
                      <a:endParaRPr sz="2300">
                        <a:latin typeface="Arial"/>
                        <a:cs typeface="Arial"/>
                      </a:endParaRPr>
                    </a:p>
                  </a:txBody>
                  <a:tcPr marL="0" marR="0" marT="20955" marB="0"/>
                </a:tc>
                <a:extLst>
                  <a:ext uri="{0D108BD9-81ED-4DB2-BD59-A6C34878D82A}">
                    <a16:rowId xmlns:a16="http://schemas.microsoft.com/office/drawing/2014/main" val="10001"/>
                  </a:ext>
                </a:extLst>
              </a:tr>
            </a:tbl>
          </a:graphicData>
        </a:graphic>
      </p:graphicFrame>
      <p:sp>
        <p:nvSpPr>
          <p:cNvPr id="5" name="object 5"/>
          <p:cNvSpPr txBox="1"/>
          <p:nvPr/>
        </p:nvSpPr>
        <p:spPr>
          <a:xfrm>
            <a:off x="2363470" y="3698240"/>
            <a:ext cx="2604135" cy="1722120"/>
          </a:xfrm>
          <a:prstGeom prst="rect">
            <a:avLst/>
          </a:prstGeom>
        </p:spPr>
        <p:txBody>
          <a:bodyPr vert="horz" wrap="square" lIns="0" tIns="12700" rIns="0" bIns="0" rtlCol="0">
            <a:spAutoFit/>
          </a:bodyPr>
          <a:lstStyle/>
          <a:p>
            <a:pPr marL="12700" marR="5080" algn="just">
              <a:lnSpc>
                <a:spcPct val="121000"/>
              </a:lnSpc>
              <a:spcBef>
                <a:spcPts val="100"/>
              </a:spcBef>
            </a:pPr>
            <a:r>
              <a:rPr sz="2300" b="1" dirty="0">
                <a:latin typeface="Arial"/>
                <a:cs typeface="Arial"/>
              </a:rPr>
              <a:t>SW </a:t>
            </a:r>
            <a:r>
              <a:rPr sz="2300" b="1" spc="-5" dirty="0">
                <a:latin typeface="Arial"/>
                <a:cs typeface="Arial"/>
              </a:rPr>
              <a:t>$13, 100($2)  </a:t>
            </a:r>
            <a:r>
              <a:rPr sz="2300" b="1" spc="-10" dirty="0">
                <a:latin typeface="Arial"/>
                <a:cs typeface="Arial"/>
              </a:rPr>
              <a:t>ADD </a:t>
            </a:r>
            <a:r>
              <a:rPr sz="2300" b="1" spc="-5" dirty="0">
                <a:latin typeface="Arial"/>
                <a:cs typeface="Arial"/>
              </a:rPr>
              <a:t>$14, </a:t>
            </a:r>
            <a:r>
              <a:rPr sz="2300" b="1" dirty="0">
                <a:latin typeface="Arial"/>
                <a:cs typeface="Arial"/>
              </a:rPr>
              <a:t>$2, $2  LW</a:t>
            </a:r>
            <a:endParaRPr sz="2300">
              <a:latin typeface="Arial"/>
              <a:cs typeface="Arial"/>
            </a:endParaRPr>
          </a:p>
          <a:p>
            <a:pPr marL="12700">
              <a:spcBef>
                <a:spcPts val="580"/>
              </a:spcBef>
            </a:pPr>
            <a:r>
              <a:rPr sz="2300" b="1" spc="-10" dirty="0">
                <a:latin typeface="Arial"/>
                <a:cs typeface="Arial"/>
              </a:rPr>
              <a:t>ADD</a:t>
            </a:r>
            <a:endParaRPr sz="2300">
              <a:latin typeface="Arial"/>
              <a:cs typeface="Arial"/>
            </a:endParaRPr>
          </a:p>
        </p:txBody>
      </p:sp>
      <p:sp>
        <p:nvSpPr>
          <p:cNvPr id="6" name="object 6"/>
          <p:cNvSpPr txBox="1"/>
          <p:nvPr/>
        </p:nvSpPr>
        <p:spPr>
          <a:xfrm>
            <a:off x="3221660" y="4546600"/>
            <a:ext cx="1906905" cy="873760"/>
          </a:xfrm>
          <a:prstGeom prst="rect">
            <a:avLst/>
          </a:prstGeom>
        </p:spPr>
        <p:txBody>
          <a:bodyPr vert="horz" wrap="square" lIns="0" tIns="86360" rIns="0" bIns="0" rtlCol="0">
            <a:spAutoFit/>
          </a:bodyPr>
          <a:lstStyle/>
          <a:p>
            <a:pPr marL="12700">
              <a:spcBef>
                <a:spcPts val="680"/>
              </a:spcBef>
            </a:pPr>
            <a:r>
              <a:rPr sz="2300" b="1" spc="-5" dirty="0">
                <a:latin typeface="Arial"/>
                <a:cs typeface="Arial"/>
              </a:rPr>
              <a:t>$15,</a:t>
            </a:r>
            <a:r>
              <a:rPr sz="2300" b="1" spc="-25" dirty="0">
                <a:latin typeface="Arial"/>
                <a:cs typeface="Arial"/>
              </a:rPr>
              <a:t> </a:t>
            </a:r>
            <a:r>
              <a:rPr sz="2300" b="1" spc="-5" dirty="0">
                <a:latin typeface="Arial"/>
                <a:cs typeface="Arial"/>
              </a:rPr>
              <a:t>100($2)</a:t>
            </a:r>
            <a:endParaRPr sz="2300">
              <a:latin typeface="Arial"/>
              <a:cs typeface="Arial"/>
            </a:endParaRPr>
          </a:p>
          <a:p>
            <a:pPr marL="27940">
              <a:spcBef>
                <a:spcPts val="580"/>
              </a:spcBef>
              <a:tabLst>
                <a:tab pos="676275" algn="l"/>
                <a:tab pos="1404620" algn="l"/>
              </a:tabLst>
            </a:pPr>
            <a:r>
              <a:rPr sz="2300" b="1" spc="-5" dirty="0">
                <a:latin typeface="Arial"/>
                <a:cs typeface="Arial"/>
              </a:rPr>
              <a:t>$</a:t>
            </a:r>
            <a:r>
              <a:rPr sz="2300" b="1" spc="5" dirty="0">
                <a:latin typeface="Arial"/>
                <a:cs typeface="Arial"/>
              </a:rPr>
              <a:t>4</a:t>
            </a:r>
            <a:r>
              <a:rPr sz="2300" b="1" dirty="0">
                <a:latin typeface="Arial"/>
                <a:cs typeface="Arial"/>
              </a:rPr>
              <a:t>,	</a:t>
            </a:r>
            <a:r>
              <a:rPr sz="2300" b="1" spc="5" dirty="0">
                <a:latin typeface="Arial"/>
                <a:cs typeface="Arial"/>
              </a:rPr>
              <a:t>$</a:t>
            </a:r>
            <a:r>
              <a:rPr sz="2300" b="1" spc="-5" dirty="0">
                <a:latin typeface="Arial"/>
                <a:cs typeface="Arial"/>
              </a:rPr>
              <a:t>7</a:t>
            </a:r>
            <a:r>
              <a:rPr sz="2300" b="1" dirty="0">
                <a:latin typeface="Arial"/>
                <a:cs typeface="Arial"/>
              </a:rPr>
              <a:t>,	</a:t>
            </a:r>
            <a:r>
              <a:rPr sz="2300" b="1" spc="-5" dirty="0">
                <a:latin typeface="Arial"/>
                <a:cs typeface="Arial"/>
              </a:rPr>
              <a:t>$</a:t>
            </a:r>
            <a:r>
              <a:rPr sz="2300" b="1" spc="5" dirty="0">
                <a:latin typeface="Arial"/>
                <a:cs typeface="Arial"/>
              </a:rPr>
              <a:t>1</a:t>
            </a:r>
            <a:r>
              <a:rPr sz="2300" b="1" dirty="0">
                <a:latin typeface="Arial"/>
                <a:cs typeface="Arial"/>
              </a:rPr>
              <a:t>5</a:t>
            </a:r>
            <a:endParaRPr sz="2300">
              <a:latin typeface="Arial"/>
              <a:cs typeface="Arial"/>
            </a:endParaRPr>
          </a:p>
        </p:txBody>
      </p:sp>
    </p:spTree>
    <p:extLst>
      <p:ext uri="{BB962C8B-B14F-4D97-AF65-F5344CB8AC3E}">
        <p14:creationId xmlns:p14="http://schemas.microsoft.com/office/powerpoint/2010/main" val="35378708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6717" y="343381"/>
            <a:ext cx="10515600" cy="521489"/>
          </a:xfrm>
          <a:prstGeom prst="rect">
            <a:avLst/>
          </a:prstGeom>
        </p:spPr>
        <p:txBody>
          <a:bodyPr vert="horz" wrap="square" lIns="0" tIns="64135" rIns="0" bIns="0" rtlCol="0" anchor="ctr">
            <a:spAutoFit/>
          </a:bodyPr>
          <a:lstStyle/>
          <a:p>
            <a:pPr marL="1746250" marR="5080" indent="-1301750">
              <a:lnSpc>
                <a:spcPts val="3240"/>
              </a:lnSpc>
              <a:spcBef>
                <a:spcPts val="505"/>
              </a:spcBef>
            </a:pPr>
            <a:r>
              <a:rPr b="1" spc="-5" dirty="0"/>
              <a:t>Data Hazards </a:t>
            </a:r>
            <a:r>
              <a:rPr b="1" dirty="0"/>
              <a:t>-</a:t>
            </a:r>
            <a:r>
              <a:rPr b="1" spc="-110" dirty="0"/>
              <a:t> </a:t>
            </a:r>
            <a:r>
              <a:rPr b="1" spc="-5" dirty="0"/>
              <a:t>Reordering  Instructions</a:t>
            </a:r>
          </a:p>
        </p:txBody>
      </p:sp>
      <p:sp>
        <p:nvSpPr>
          <p:cNvPr id="3" name="object 3"/>
          <p:cNvSpPr txBox="1"/>
          <p:nvPr/>
        </p:nvSpPr>
        <p:spPr>
          <a:xfrm>
            <a:off x="2592069" y="1518920"/>
            <a:ext cx="6839584" cy="3107690"/>
          </a:xfrm>
          <a:prstGeom prst="rect">
            <a:avLst/>
          </a:prstGeom>
        </p:spPr>
        <p:txBody>
          <a:bodyPr vert="horz" wrap="square" lIns="0" tIns="53975" rIns="0" bIns="0" rtlCol="0">
            <a:spAutoFit/>
          </a:bodyPr>
          <a:lstStyle/>
          <a:p>
            <a:pPr marL="298450" marR="5080" indent="-285750">
              <a:lnSpc>
                <a:spcPts val="2590"/>
              </a:lnSpc>
              <a:spcBef>
                <a:spcPts val="425"/>
              </a:spcBef>
              <a:buFont typeface="Arial"/>
              <a:buChar char="•"/>
              <a:tabLst>
                <a:tab pos="297815" algn="l"/>
                <a:tab pos="298450" algn="l"/>
              </a:tabLst>
            </a:pPr>
            <a:r>
              <a:rPr sz="2400" b="1" spc="-5" dirty="0">
                <a:latin typeface="Arial"/>
                <a:cs typeface="Arial"/>
              </a:rPr>
              <a:t>Assuming </a:t>
            </a:r>
            <a:r>
              <a:rPr sz="2400" b="1" spc="10" dirty="0">
                <a:latin typeface="Arial"/>
                <a:cs typeface="Arial"/>
              </a:rPr>
              <a:t>we </a:t>
            </a:r>
            <a:r>
              <a:rPr sz="2400" b="1" spc="-10" dirty="0">
                <a:latin typeface="Arial"/>
                <a:cs typeface="Arial"/>
              </a:rPr>
              <a:t>have </a:t>
            </a:r>
            <a:r>
              <a:rPr sz="2400" b="1" spc="-5" dirty="0">
                <a:latin typeface="Arial"/>
                <a:cs typeface="Arial"/>
              </a:rPr>
              <a:t>data forwarding, </a:t>
            </a:r>
            <a:r>
              <a:rPr sz="2400" b="1" dirty="0">
                <a:latin typeface="Arial"/>
                <a:cs typeface="Arial"/>
              </a:rPr>
              <a:t>what </a:t>
            </a:r>
            <a:r>
              <a:rPr sz="2400" b="1" spc="-5" dirty="0">
                <a:latin typeface="Arial"/>
                <a:cs typeface="Arial"/>
              </a:rPr>
              <a:t>are  the hazards </a:t>
            </a:r>
            <a:r>
              <a:rPr sz="2400" b="1" spc="5" dirty="0">
                <a:latin typeface="Arial"/>
                <a:cs typeface="Arial"/>
              </a:rPr>
              <a:t>in </a:t>
            </a:r>
            <a:r>
              <a:rPr sz="2400" b="1" spc="-5" dirty="0">
                <a:latin typeface="Arial"/>
                <a:cs typeface="Arial"/>
              </a:rPr>
              <a:t>this</a:t>
            </a:r>
            <a:r>
              <a:rPr sz="2400" b="1" spc="-20" dirty="0">
                <a:latin typeface="Arial"/>
                <a:cs typeface="Arial"/>
              </a:rPr>
              <a:t> </a:t>
            </a:r>
            <a:r>
              <a:rPr sz="2400" b="1" spc="-10" dirty="0">
                <a:latin typeface="Arial"/>
                <a:cs typeface="Arial"/>
              </a:rPr>
              <a:t>code?</a:t>
            </a:r>
            <a:endParaRPr sz="2400">
              <a:latin typeface="Arial"/>
              <a:cs typeface="Arial"/>
            </a:endParaRPr>
          </a:p>
          <a:p>
            <a:pPr marL="927100" algn="just">
              <a:lnSpc>
                <a:spcPts val="1789"/>
              </a:lnSpc>
            </a:pPr>
            <a:r>
              <a:rPr b="1" spc="-5" dirty="0">
                <a:latin typeface="Courier New"/>
                <a:cs typeface="Courier New"/>
              </a:rPr>
              <a:t>lw $t0,</a:t>
            </a:r>
            <a:r>
              <a:rPr b="1" spc="-95" dirty="0">
                <a:latin typeface="Courier New"/>
                <a:cs typeface="Courier New"/>
              </a:rPr>
              <a:t> </a:t>
            </a:r>
            <a:r>
              <a:rPr b="1" spc="-5" dirty="0">
                <a:latin typeface="Courier New"/>
                <a:cs typeface="Courier New"/>
              </a:rPr>
              <a:t>0($t1)</a:t>
            </a:r>
            <a:endParaRPr>
              <a:latin typeface="Courier New"/>
              <a:cs typeface="Courier New"/>
            </a:endParaRPr>
          </a:p>
          <a:p>
            <a:pPr marL="927100" marR="3983990" algn="just">
              <a:lnSpc>
                <a:spcPct val="90000"/>
              </a:lnSpc>
              <a:spcBef>
                <a:spcPts val="105"/>
              </a:spcBef>
            </a:pPr>
            <a:r>
              <a:rPr b="1" spc="-5" dirty="0">
                <a:latin typeface="Courier New"/>
                <a:cs typeface="Courier New"/>
              </a:rPr>
              <a:t>lw $t2,</a:t>
            </a:r>
            <a:r>
              <a:rPr b="1" spc="-95" dirty="0">
                <a:latin typeface="Courier New"/>
                <a:cs typeface="Courier New"/>
              </a:rPr>
              <a:t> </a:t>
            </a:r>
            <a:r>
              <a:rPr b="1" spc="-5" dirty="0">
                <a:latin typeface="Courier New"/>
                <a:cs typeface="Courier New"/>
              </a:rPr>
              <a:t>4($t1)  sw $t2,</a:t>
            </a:r>
            <a:r>
              <a:rPr b="1" spc="-95" dirty="0">
                <a:latin typeface="Courier New"/>
                <a:cs typeface="Courier New"/>
              </a:rPr>
              <a:t> </a:t>
            </a:r>
            <a:r>
              <a:rPr b="1" spc="-5" dirty="0">
                <a:latin typeface="Courier New"/>
                <a:cs typeface="Courier New"/>
              </a:rPr>
              <a:t>0($t1)  sw $t0,</a:t>
            </a:r>
            <a:r>
              <a:rPr b="1" spc="-95" dirty="0">
                <a:latin typeface="Courier New"/>
                <a:cs typeface="Courier New"/>
              </a:rPr>
              <a:t> </a:t>
            </a:r>
            <a:r>
              <a:rPr b="1" spc="-5" dirty="0">
                <a:latin typeface="Courier New"/>
                <a:cs typeface="Courier New"/>
              </a:rPr>
              <a:t>4($t1)</a:t>
            </a:r>
            <a:endParaRPr>
              <a:latin typeface="Courier New"/>
              <a:cs typeface="Courier New"/>
            </a:endParaRPr>
          </a:p>
          <a:p>
            <a:pPr marL="298450" indent="-285750">
              <a:lnSpc>
                <a:spcPts val="2770"/>
              </a:lnSpc>
              <a:spcBef>
                <a:spcPts val="380"/>
              </a:spcBef>
              <a:buFont typeface="Arial"/>
              <a:buChar char="•"/>
              <a:tabLst>
                <a:tab pos="297815" algn="l"/>
                <a:tab pos="298450" algn="l"/>
              </a:tabLst>
            </a:pPr>
            <a:r>
              <a:rPr sz="2400" b="1" spc="-5" dirty="0">
                <a:latin typeface="Arial"/>
                <a:cs typeface="Arial"/>
              </a:rPr>
              <a:t>Reorder instructions </a:t>
            </a:r>
            <a:r>
              <a:rPr sz="2400" b="1" dirty="0">
                <a:latin typeface="Arial"/>
                <a:cs typeface="Arial"/>
              </a:rPr>
              <a:t>to </a:t>
            </a:r>
            <a:r>
              <a:rPr sz="2400" b="1" spc="-5" dirty="0">
                <a:latin typeface="Arial"/>
                <a:cs typeface="Arial"/>
              </a:rPr>
              <a:t>remove</a:t>
            </a:r>
            <a:r>
              <a:rPr sz="2400" b="1" spc="-15" dirty="0">
                <a:latin typeface="Arial"/>
                <a:cs typeface="Arial"/>
              </a:rPr>
              <a:t> </a:t>
            </a:r>
            <a:r>
              <a:rPr sz="2400" b="1" spc="-5" dirty="0">
                <a:latin typeface="Arial"/>
                <a:cs typeface="Arial"/>
              </a:rPr>
              <a:t>hazard:</a:t>
            </a:r>
            <a:endParaRPr sz="2400">
              <a:latin typeface="Arial"/>
              <a:cs typeface="Arial"/>
            </a:endParaRPr>
          </a:p>
          <a:p>
            <a:pPr marL="927100" marR="3983990" algn="just">
              <a:lnSpc>
                <a:spcPct val="90000"/>
              </a:lnSpc>
              <a:spcBef>
                <a:spcPts val="110"/>
              </a:spcBef>
            </a:pPr>
            <a:r>
              <a:rPr b="1" spc="-5" dirty="0">
                <a:latin typeface="Courier New"/>
                <a:cs typeface="Courier New"/>
              </a:rPr>
              <a:t>lw $t0,</a:t>
            </a:r>
            <a:r>
              <a:rPr b="1" spc="-95" dirty="0">
                <a:latin typeface="Courier New"/>
                <a:cs typeface="Courier New"/>
              </a:rPr>
              <a:t> </a:t>
            </a:r>
            <a:r>
              <a:rPr b="1" spc="-5" dirty="0">
                <a:latin typeface="Courier New"/>
                <a:cs typeface="Courier New"/>
              </a:rPr>
              <a:t>0($t1)  lw $t2,</a:t>
            </a:r>
            <a:r>
              <a:rPr b="1" spc="-95" dirty="0">
                <a:latin typeface="Courier New"/>
                <a:cs typeface="Courier New"/>
              </a:rPr>
              <a:t> </a:t>
            </a:r>
            <a:r>
              <a:rPr b="1" spc="-5" dirty="0">
                <a:latin typeface="Courier New"/>
                <a:cs typeface="Courier New"/>
              </a:rPr>
              <a:t>4($t1)  </a:t>
            </a:r>
            <a:r>
              <a:rPr b="1" spc="-5" dirty="0">
                <a:solidFill>
                  <a:srgbClr val="990000"/>
                </a:solidFill>
                <a:latin typeface="Courier New"/>
                <a:cs typeface="Courier New"/>
              </a:rPr>
              <a:t>sw $t0,</a:t>
            </a:r>
            <a:r>
              <a:rPr b="1" spc="-95" dirty="0">
                <a:solidFill>
                  <a:srgbClr val="990000"/>
                </a:solidFill>
                <a:latin typeface="Courier New"/>
                <a:cs typeface="Courier New"/>
              </a:rPr>
              <a:t> </a:t>
            </a:r>
            <a:r>
              <a:rPr b="1" spc="-5" dirty="0">
                <a:solidFill>
                  <a:srgbClr val="990000"/>
                </a:solidFill>
                <a:latin typeface="Courier New"/>
                <a:cs typeface="Courier New"/>
              </a:rPr>
              <a:t>4($t1)  sw $t2,</a:t>
            </a:r>
            <a:r>
              <a:rPr b="1" spc="-95" dirty="0">
                <a:solidFill>
                  <a:srgbClr val="990000"/>
                </a:solidFill>
                <a:latin typeface="Courier New"/>
                <a:cs typeface="Courier New"/>
              </a:rPr>
              <a:t> </a:t>
            </a:r>
            <a:r>
              <a:rPr b="1" spc="-5" dirty="0">
                <a:solidFill>
                  <a:srgbClr val="990000"/>
                </a:solidFill>
                <a:latin typeface="Courier New"/>
                <a:cs typeface="Courier New"/>
              </a:rPr>
              <a:t>0($t1)</a:t>
            </a:r>
            <a:endParaRPr>
              <a:latin typeface="Courier New"/>
              <a:cs typeface="Courier New"/>
            </a:endParaRPr>
          </a:p>
        </p:txBody>
      </p:sp>
      <p:sp>
        <p:nvSpPr>
          <p:cNvPr id="4" name="object 4"/>
          <p:cNvSpPr/>
          <p:nvPr/>
        </p:nvSpPr>
        <p:spPr>
          <a:xfrm>
            <a:off x="3897629" y="2667000"/>
            <a:ext cx="458470" cy="588010"/>
          </a:xfrm>
          <a:custGeom>
            <a:avLst/>
            <a:gdLst/>
            <a:ahLst/>
            <a:cxnLst/>
            <a:rect l="l" t="t" r="r" b="b"/>
            <a:pathLst>
              <a:path w="458469" h="588010">
                <a:moveTo>
                  <a:pt x="228600" y="0"/>
                </a:moveTo>
                <a:lnTo>
                  <a:pt x="282051" y="3909"/>
                </a:lnTo>
                <a:lnTo>
                  <a:pt x="330570" y="15106"/>
                </a:lnTo>
                <a:lnTo>
                  <a:pt x="372957" y="32790"/>
                </a:lnTo>
                <a:lnTo>
                  <a:pt x="408014" y="56161"/>
                </a:lnTo>
                <a:lnTo>
                  <a:pt x="434539" y="84419"/>
                </a:lnTo>
                <a:lnTo>
                  <a:pt x="457200" y="152400"/>
                </a:lnTo>
                <a:lnTo>
                  <a:pt x="451335" y="188034"/>
                </a:lnTo>
                <a:lnTo>
                  <a:pt x="408014" y="248638"/>
                </a:lnTo>
                <a:lnTo>
                  <a:pt x="372957" y="272009"/>
                </a:lnTo>
                <a:lnTo>
                  <a:pt x="330570" y="289693"/>
                </a:lnTo>
                <a:lnTo>
                  <a:pt x="282051" y="300890"/>
                </a:lnTo>
                <a:lnTo>
                  <a:pt x="228600" y="304800"/>
                </a:lnTo>
                <a:lnTo>
                  <a:pt x="175148" y="300890"/>
                </a:lnTo>
                <a:lnTo>
                  <a:pt x="126629" y="289693"/>
                </a:lnTo>
                <a:lnTo>
                  <a:pt x="84242" y="272009"/>
                </a:lnTo>
                <a:lnTo>
                  <a:pt x="49185" y="248638"/>
                </a:lnTo>
                <a:lnTo>
                  <a:pt x="22660" y="220380"/>
                </a:lnTo>
                <a:lnTo>
                  <a:pt x="0" y="152400"/>
                </a:lnTo>
                <a:lnTo>
                  <a:pt x="5864" y="116765"/>
                </a:lnTo>
                <a:lnTo>
                  <a:pt x="49185" y="56161"/>
                </a:lnTo>
                <a:lnTo>
                  <a:pt x="84242" y="32790"/>
                </a:lnTo>
                <a:lnTo>
                  <a:pt x="126629" y="15106"/>
                </a:lnTo>
                <a:lnTo>
                  <a:pt x="175148" y="3909"/>
                </a:lnTo>
                <a:lnTo>
                  <a:pt x="228600" y="0"/>
                </a:lnTo>
                <a:close/>
              </a:path>
              <a:path w="458469" h="588010">
                <a:moveTo>
                  <a:pt x="0" y="0"/>
                </a:moveTo>
                <a:lnTo>
                  <a:pt x="0" y="0"/>
                </a:lnTo>
              </a:path>
              <a:path w="458469" h="588010">
                <a:moveTo>
                  <a:pt x="457200" y="304800"/>
                </a:moveTo>
                <a:lnTo>
                  <a:pt x="457200" y="304800"/>
                </a:lnTo>
              </a:path>
              <a:path w="458469" h="588010">
                <a:moveTo>
                  <a:pt x="229869" y="281939"/>
                </a:moveTo>
                <a:lnTo>
                  <a:pt x="283321" y="285849"/>
                </a:lnTo>
                <a:lnTo>
                  <a:pt x="331840" y="297046"/>
                </a:lnTo>
                <a:lnTo>
                  <a:pt x="374227" y="314730"/>
                </a:lnTo>
                <a:lnTo>
                  <a:pt x="409284" y="338101"/>
                </a:lnTo>
                <a:lnTo>
                  <a:pt x="435809" y="366359"/>
                </a:lnTo>
                <a:lnTo>
                  <a:pt x="458469" y="434339"/>
                </a:lnTo>
                <a:lnTo>
                  <a:pt x="452605" y="469974"/>
                </a:lnTo>
                <a:lnTo>
                  <a:pt x="409284" y="530578"/>
                </a:lnTo>
                <a:lnTo>
                  <a:pt x="374227" y="553949"/>
                </a:lnTo>
                <a:lnTo>
                  <a:pt x="331840" y="571633"/>
                </a:lnTo>
                <a:lnTo>
                  <a:pt x="283321" y="582830"/>
                </a:lnTo>
                <a:lnTo>
                  <a:pt x="229869" y="586739"/>
                </a:lnTo>
                <a:lnTo>
                  <a:pt x="176418" y="582830"/>
                </a:lnTo>
                <a:lnTo>
                  <a:pt x="127899" y="571633"/>
                </a:lnTo>
                <a:lnTo>
                  <a:pt x="85512" y="553949"/>
                </a:lnTo>
                <a:lnTo>
                  <a:pt x="50455" y="530578"/>
                </a:lnTo>
                <a:lnTo>
                  <a:pt x="23930" y="502320"/>
                </a:lnTo>
                <a:lnTo>
                  <a:pt x="1269" y="434339"/>
                </a:lnTo>
                <a:lnTo>
                  <a:pt x="7134" y="398705"/>
                </a:lnTo>
                <a:lnTo>
                  <a:pt x="50455" y="338101"/>
                </a:lnTo>
                <a:lnTo>
                  <a:pt x="85512" y="314730"/>
                </a:lnTo>
                <a:lnTo>
                  <a:pt x="127899" y="297046"/>
                </a:lnTo>
                <a:lnTo>
                  <a:pt x="176418" y="285849"/>
                </a:lnTo>
                <a:lnTo>
                  <a:pt x="229869" y="281939"/>
                </a:lnTo>
                <a:close/>
              </a:path>
              <a:path w="458469" h="588010">
                <a:moveTo>
                  <a:pt x="1269" y="281939"/>
                </a:moveTo>
                <a:lnTo>
                  <a:pt x="1269" y="281939"/>
                </a:lnTo>
              </a:path>
              <a:path w="458469" h="588010">
                <a:moveTo>
                  <a:pt x="458469" y="588010"/>
                </a:moveTo>
                <a:lnTo>
                  <a:pt x="458469" y="588010"/>
                </a:lnTo>
              </a:path>
            </a:pathLst>
          </a:custGeom>
          <a:ln w="38097">
            <a:solidFill>
              <a:srgbClr val="990000"/>
            </a:solidFill>
          </a:ln>
        </p:spPr>
        <p:txBody>
          <a:bodyPr wrap="square" lIns="0" tIns="0" rIns="0" bIns="0" rtlCol="0"/>
          <a:lstStyle/>
          <a:p>
            <a:endParaRPr/>
          </a:p>
        </p:txBody>
      </p:sp>
      <p:grpSp>
        <p:nvGrpSpPr>
          <p:cNvPr id="5" name="object 5"/>
          <p:cNvGrpSpPr/>
          <p:nvPr/>
        </p:nvGrpSpPr>
        <p:grpSpPr>
          <a:xfrm>
            <a:off x="5410200" y="2769870"/>
            <a:ext cx="323850" cy="419100"/>
            <a:chOff x="3886200" y="2769870"/>
            <a:chExt cx="323850" cy="419100"/>
          </a:xfrm>
        </p:grpSpPr>
        <p:sp>
          <p:nvSpPr>
            <p:cNvPr id="6" name="object 6"/>
            <p:cNvSpPr/>
            <p:nvPr/>
          </p:nvSpPr>
          <p:spPr>
            <a:xfrm>
              <a:off x="3992879" y="2827020"/>
              <a:ext cx="198120" cy="0"/>
            </a:xfrm>
            <a:custGeom>
              <a:avLst/>
              <a:gdLst/>
              <a:ahLst/>
              <a:cxnLst/>
              <a:rect l="l" t="t" r="r" b="b"/>
              <a:pathLst>
                <a:path w="198120">
                  <a:moveTo>
                    <a:pt x="0" y="0"/>
                  </a:moveTo>
                  <a:lnTo>
                    <a:pt x="198120" y="0"/>
                  </a:lnTo>
                </a:path>
              </a:pathLst>
            </a:custGeom>
            <a:ln w="38100">
              <a:solidFill>
                <a:srgbClr val="990000"/>
              </a:solidFill>
            </a:ln>
          </p:spPr>
          <p:txBody>
            <a:bodyPr wrap="square" lIns="0" tIns="0" rIns="0" bIns="0" rtlCol="0"/>
            <a:lstStyle/>
            <a:p>
              <a:endParaRPr/>
            </a:p>
          </p:txBody>
        </p:sp>
        <p:sp>
          <p:nvSpPr>
            <p:cNvPr id="7" name="object 7"/>
            <p:cNvSpPr/>
            <p:nvPr/>
          </p:nvSpPr>
          <p:spPr>
            <a:xfrm>
              <a:off x="3886200" y="2769870"/>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990000"/>
            </a:solidFill>
          </p:spPr>
          <p:txBody>
            <a:bodyPr wrap="square" lIns="0" tIns="0" rIns="0" bIns="0" rtlCol="0"/>
            <a:lstStyle/>
            <a:p>
              <a:endParaRPr/>
            </a:p>
          </p:txBody>
        </p:sp>
        <p:sp>
          <p:nvSpPr>
            <p:cNvPr id="8" name="object 8"/>
            <p:cNvSpPr/>
            <p:nvPr/>
          </p:nvSpPr>
          <p:spPr>
            <a:xfrm>
              <a:off x="3992879" y="3131820"/>
              <a:ext cx="198120" cy="0"/>
            </a:xfrm>
            <a:custGeom>
              <a:avLst/>
              <a:gdLst/>
              <a:ahLst/>
              <a:cxnLst/>
              <a:rect l="l" t="t" r="r" b="b"/>
              <a:pathLst>
                <a:path w="198120">
                  <a:moveTo>
                    <a:pt x="0" y="0"/>
                  </a:moveTo>
                  <a:lnTo>
                    <a:pt x="198120" y="0"/>
                  </a:lnTo>
                </a:path>
              </a:pathLst>
            </a:custGeom>
            <a:ln w="38100">
              <a:solidFill>
                <a:srgbClr val="990000"/>
              </a:solidFill>
            </a:ln>
          </p:spPr>
          <p:txBody>
            <a:bodyPr wrap="square" lIns="0" tIns="0" rIns="0" bIns="0" rtlCol="0"/>
            <a:lstStyle/>
            <a:p>
              <a:endParaRPr/>
            </a:p>
          </p:txBody>
        </p:sp>
        <p:sp>
          <p:nvSpPr>
            <p:cNvPr id="9" name="object 9"/>
            <p:cNvSpPr/>
            <p:nvPr/>
          </p:nvSpPr>
          <p:spPr>
            <a:xfrm>
              <a:off x="3886200" y="3074670"/>
              <a:ext cx="114300" cy="114300"/>
            </a:xfrm>
            <a:custGeom>
              <a:avLst/>
              <a:gdLst/>
              <a:ahLst/>
              <a:cxnLst/>
              <a:rect l="l" t="t" r="r" b="b"/>
              <a:pathLst>
                <a:path w="114300" h="114300">
                  <a:moveTo>
                    <a:pt x="114300" y="0"/>
                  </a:moveTo>
                  <a:lnTo>
                    <a:pt x="0" y="57150"/>
                  </a:lnTo>
                  <a:lnTo>
                    <a:pt x="114300" y="114300"/>
                  </a:lnTo>
                  <a:lnTo>
                    <a:pt x="114300" y="0"/>
                  </a:lnTo>
                  <a:close/>
                </a:path>
              </a:pathLst>
            </a:custGeom>
            <a:solidFill>
              <a:srgbClr val="990000"/>
            </a:solidFill>
          </p:spPr>
          <p:txBody>
            <a:bodyPr wrap="square" lIns="0" tIns="0" rIns="0" bIns="0" rtlCol="0"/>
            <a:lstStyle/>
            <a:p>
              <a:endParaRPr/>
            </a:p>
          </p:txBody>
        </p:sp>
        <p:sp>
          <p:nvSpPr>
            <p:cNvPr id="10" name="object 10"/>
            <p:cNvSpPr/>
            <p:nvPr/>
          </p:nvSpPr>
          <p:spPr>
            <a:xfrm>
              <a:off x="4191000" y="2827020"/>
              <a:ext cx="0" cy="304800"/>
            </a:xfrm>
            <a:custGeom>
              <a:avLst/>
              <a:gdLst/>
              <a:ahLst/>
              <a:cxnLst/>
              <a:rect l="l" t="t" r="r" b="b"/>
              <a:pathLst>
                <a:path h="304800">
                  <a:moveTo>
                    <a:pt x="0" y="304800"/>
                  </a:moveTo>
                  <a:lnTo>
                    <a:pt x="0" y="0"/>
                  </a:lnTo>
                </a:path>
              </a:pathLst>
            </a:custGeom>
            <a:ln w="38097">
              <a:solidFill>
                <a:srgbClr val="990000"/>
              </a:solidFill>
            </a:ln>
          </p:spPr>
          <p:txBody>
            <a:bodyPr wrap="square" lIns="0" tIns="0" rIns="0" bIns="0" rtlCol="0"/>
            <a:lstStyle/>
            <a:p>
              <a:endParaRPr/>
            </a:p>
          </p:txBody>
        </p:sp>
      </p:grpSp>
    </p:spTree>
    <p:extLst>
      <p:ext uri="{BB962C8B-B14F-4D97-AF65-F5344CB8AC3E}">
        <p14:creationId xmlns:p14="http://schemas.microsoft.com/office/powerpoint/2010/main" val="224021193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6401" y="238463"/>
            <a:ext cx="5673725" cy="689932"/>
          </a:xfrm>
          <a:prstGeom prst="rect">
            <a:avLst/>
          </a:prstGeom>
        </p:spPr>
        <p:txBody>
          <a:bodyPr vert="horz" wrap="square" lIns="0" tIns="12700" rIns="0" bIns="0" rtlCol="0" anchor="ctr">
            <a:spAutoFit/>
          </a:bodyPr>
          <a:lstStyle/>
          <a:p>
            <a:pPr marL="12700">
              <a:lnSpc>
                <a:spcPct val="100000"/>
              </a:lnSpc>
              <a:spcBef>
                <a:spcPts val="100"/>
              </a:spcBef>
            </a:pPr>
            <a:r>
              <a:rPr spc="-5" dirty="0">
                <a:solidFill>
                  <a:srgbClr val="0136BB"/>
                </a:solidFill>
              </a:rPr>
              <a:t>Control</a:t>
            </a:r>
            <a:r>
              <a:rPr spc="-70" dirty="0">
                <a:solidFill>
                  <a:srgbClr val="0136BB"/>
                </a:solidFill>
              </a:rPr>
              <a:t> </a:t>
            </a:r>
            <a:r>
              <a:rPr spc="-5" dirty="0">
                <a:solidFill>
                  <a:srgbClr val="0136BB"/>
                </a:solidFill>
              </a:rPr>
              <a:t>Hazards</a:t>
            </a:r>
          </a:p>
        </p:txBody>
      </p:sp>
      <p:sp>
        <p:nvSpPr>
          <p:cNvPr id="3" name="object 3"/>
          <p:cNvSpPr txBox="1"/>
          <p:nvPr/>
        </p:nvSpPr>
        <p:spPr>
          <a:xfrm>
            <a:off x="2592069" y="1061721"/>
            <a:ext cx="7004050" cy="1962717"/>
          </a:xfrm>
          <a:prstGeom prst="rect">
            <a:avLst/>
          </a:prstGeom>
        </p:spPr>
        <p:txBody>
          <a:bodyPr vert="horz" wrap="square" lIns="0" tIns="53975" rIns="0" bIns="0" rtlCol="0">
            <a:spAutoFit/>
          </a:bodyPr>
          <a:lstStyle/>
          <a:p>
            <a:pPr marL="12700" marR="5080" algn="just">
              <a:lnSpc>
                <a:spcPts val="2590"/>
              </a:lnSpc>
              <a:spcBef>
                <a:spcPts val="425"/>
              </a:spcBef>
            </a:pPr>
            <a:r>
              <a:rPr sz="2400" b="1" dirty="0">
                <a:latin typeface="Arial"/>
                <a:cs typeface="Arial"/>
              </a:rPr>
              <a:t>A </a:t>
            </a:r>
            <a:r>
              <a:rPr sz="2400" b="1" i="1" spc="-5" dirty="0">
                <a:solidFill>
                  <a:srgbClr val="CC0000"/>
                </a:solidFill>
                <a:latin typeface="Arial"/>
                <a:cs typeface="Arial"/>
              </a:rPr>
              <a:t>control hazard </a:t>
            </a:r>
            <a:r>
              <a:rPr sz="2400" b="1" spc="5" dirty="0">
                <a:latin typeface="Arial"/>
                <a:cs typeface="Arial"/>
              </a:rPr>
              <a:t>is when </a:t>
            </a:r>
            <a:r>
              <a:rPr sz="2400" b="1" spc="10" dirty="0">
                <a:latin typeface="Arial"/>
                <a:cs typeface="Arial"/>
              </a:rPr>
              <a:t>we </a:t>
            </a:r>
            <a:r>
              <a:rPr sz="2400" b="1" spc="-5" dirty="0">
                <a:latin typeface="Arial"/>
                <a:cs typeface="Arial"/>
              </a:rPr>
              <a:t>need </a:t>
            </a:r>
            <a:r>
              <a:rPr sz="2400" b="1" dirty="0">
                <a:latin typeface="Arial"/>
                <a:cs typeface="Arial"/>
              </a:rPr>
              <a:t>to find </a:t>
            </a:r>
            <a:r>
              <a:rPr sz="2400" b="1" spc="-5" dirty="0">
                <a:latin typeface="Arial"/>
                <a:cs typeface="Arial"/>
              </a:rPr>
              <a:t>the  destination of </a:t>
            </a:r>
            <a:r>
              <a:rPr sz="2400" b="1" dirty="0">
                <a:latin typeface="Arial"/>
                <a:cs typeface="Arial"/>
              </a:rPr>
              <a:t>a </a:t>
            </a:r>
            <a:r>
              <a:rPr sz="2400" b="1" spc="-10" dirty="0">
                <a:latin typeface="Arial"/>
                <a:cs typeface="Arial"/>
              </a:rPr>
              <a:t>branch, </a:t>
            </a:r>
            <a:r>
              <a:rPr sz="2400" b="1" spc="-5" dirty="0">
                <a:latin typeface="Arial"/>
                <a:cs typeface="Arial"/>
              </a:rPr>
              <a:t>and can’t fetch </a:t>
            </a:r>
            <a:r>
              <a:rPr sz="2400" b="1" spc="-10" dirty="0">
                <a:latin typeface="Arial"/>
                <a:cs typeface="Arial"/>
              </a:rPr>
              <a:t>any new  </a:t>
            </a:r>
            <a:r>
              <a:rPr sz="2400" b="1" spc="-5" dirty="0">
                <a:latin typeface="Arial"/>
                <a:cs typeface="Arial"/>
              </a:rPr>
              <a:t>instructions until </a:t>
            </a:r>
            <a:r>
              <a:rPr sz="2400" b="1" spc="15" dirty="0">
                <a:latin typeface="Arial"/>
                <a:cs typeface="Arial"/>
              </a:rPr>
              <a:t>we </a:t>
            </a:r>
            <a:r>
              <a:rPr sz="2400" b="1" spc="-5" dirty="0">
                <a:latin typeface="Arial"/>
                <a:cs typeface="Arial"/>
              </a:rPr>
              <a:t>know that</a:t>
            </a:r>
            <a:r>
              <a:rPr sz="2400" b="1" spc="20" dirty="0">
                <a:latin typeface="Arial"/>
                <a:cs typeface="Arial"/>
              </a:rPr>
              <a:t> </a:t>
            </a:r>
            <a:r>
              <a:rPr sz="2400" b="1" spc="-5" dirty="0">
                <a:latin typeface="Arial"/>
                <a:cs typeface="Arial"/>
              </a:rPr>
              <a:t>destination.</a:t>
            </a:r>
            <a:endParaRPr sz="2400">
              <a:latin typeface="Arial"/>
              <a:cs typeface="Arial"/>
            </a:endParaRPr>
          </a:p>
          <a:p>
            <a:pPr>
              <a:spcBef>
                <a:spcPts val="40"/>
              </a:spcBef>
            </a:pPr>
            <a:endParaRPr sz="3500">
              <a:latin typeface="Arial"/>
              <a:cs typeface="Arial"/>
            </a:endParaRPr>
          </a:p>
          <a:p>
            <a:pPr marL="12700" algn="just"/>
            <a:r>
              <a:rPr sz="2400" b="1" dirty="0">
                <a:latin typeface="Arial"/>
                <a:cs typeface="Arial"/>
              </a:rPr>
              <a:t>A </a:t>
            </a:r>
            <a:r>
              <a:rPr sz="2400" b="1" spc="-5" dirty="0">
                <a:latin typeface="Arial"/>
                <a:cs typeface="Arial"/>
              </a:rPr>
              <a:t>branch </a:t>
            </a:r>
            <a:r>
              <a:rPr sz="2400" b="1" dirty="0">
                <a:latin typeface="Arial"/>
                <a:cs typeface="Arial"/>
              </a:rPr>
              <a:t>is</a:t>
            </a:r>
            <a:r>
              <a:rPr sz="2400" b="1" spc="-5" dirty="0">
                <a:latin typeface="Arial"/>
                <a:cs typeface="Arial"/>
              </a:rPr>
              <a:t> either</a:t>
            </a:r>
            <a:endParaRPr sz="2400">
              <a:latin typeface="Arial"/>
              <a:cs typeface="Arial"/>
            </a:endParaRPr>
          </a:p>
        </p:txBody>
      </p:sp>
      <p:sp>
        <p:nvSpPr>
          <p:cNvPr id="4" name="object 4"/>
          <p:cNvSpPr txBox="1"/>
          <p:nvPr/>
        </p:nvSpPr>
        <p:spPr>
          <a:xfrm>
            <a:off x="3049270" y="2959100"/>
            <a:ext cx="153035" cy="690880"/>
          </a:xfrm>
          <a:prstGeom prst="rect">
            <a:avLst/>
          </a:prstGeom>
        </p:spPr>
        <p:txBody>
          <a:bodyPr vert="horz" wrap="square" lIns="0" tIns="71120" rIns="0" bIns="0" rtlCol="0">
            <a:spAutoFit/>
          </a:bodyPr>
          <a:lstStyle/>
          <a:p>
            <a:pPr marL="12700">
              <a:spcBef>
                <a:spcPts val="560"/>
              </a:spcBef>
            </a:pPr>
            <a:r>
              <a:rPr dirty="0">
                <a:latin typeface="Arial"/>
                <a:cs typeface="Arial"/>
              </a:rPr>
              <a:t>–</a:t>
            </a:r>
            <a:endParaRPr>
              <a:latin typeface="Arial"/>
              <a:cs typeface="Arial"/>
            </a:endParaRPr>
          </a:p>
          <a:p>
            <a:pPr marL="12700">
              <a:spcBef>
                <a:spcPts val="459"/>
              </a:spcBef>
            </a:pPr>
            <a:r>
              <a:rPr dirty="0">
                <a:latin typeface="Arial"/>
                <a:cs typeface="Arial"/>
              </a:rPr>
              <a:t>–</a:t>
            </a:r>
            <a:endParaRPr>
              <a:latin typeface="Arial"/>
              <a:cs typeface="Arial"/>
            </a:endParaRPr>
          </a:p>
        </p:txBody>
      </p:sp>
      <p:sp>
        <p:nvSpPr>
          <p:cNvPr id="5" name="object 5"/>
          <p:cNvSpPr txBox="1"/>
          <p:nvPr/>
        </p:nvSpPr>
        <p:spPr>
          <a:xfrm>
            <a:off x="3335021" y="2973070"/>
            <a:ext cx="3637915" cy="688340"/>
          </a:xfrm>
          <a:prstGeom prst="rect">
            <a:avLst/>
          </a:prstGeom>
        </p:spPr>
        <p:txBody>
          <a:bodyPr vert="horz" wrap="square" lIns="0" tIns="12700" rIns="0" bIns="0" rtlCol="0">
            <a:spAutoFit/>
          </a:bodyPr>
          <a:lstStyle/>
          <a:p>
            <a:pPr marL="12700" marR="5080">
              <a:lnSpc>
                <a:spcPct val="120800"/>
              </a:lnSpc>
              <a:spcBef>
                <a:spcPts val="100"/>
              </a:spcBef>
            </a:pPr>
            <a:r>
              <a:rPr b="1" spc="-5" dirty="0">
                <a:solidFill>
                  <a:srgbClr val="CC0000"/>
                </a:solidFill>
                <a:latin typeface="Arial"/>
                <a:cs typeface="Arial"/>
              </a:rPr>
              <a:t>Taken</a:t>
            </a:r>
            <a:r>
              <a:rPr b="1" spc="-5" dirty="0">
                <a:latin typeface="Arial"/>
                <a:cs typeface="Arial"/>
              </a:rPr>
              <a:t>: PC </a:t>
            </a:r>
            <a:r>
              <a:rPr b="1" dirty="0">
                <a:latin typeface="Arial"/>
                <a:cs typeface="Arial"/>
              </a:rPr>
              <a:t>&lt;= </a:t>
            </a:r>
            <a:r>
              <a:rPr b="1" spc="-5" dirty="0">
                <a:latin typeface="Arial"/>
                <a:cs typeface="Arial"/>
              </a:rPr>
              <a:t>PC </a:t>
            </a:r>
            <a:r>
              <a:rPr b="1" dirty="0">
                <a:latin typeface="Arial"/>
                <a:cs typeface="Arial"/>
              </a:rPr>
              <a:t>+ 4 + </a:t>
            </a:r>
            <a:r>
              <a:rPr b="1" spc="-5" dirty="0">
                <a:solidFill>
                  <a:srgbClr val="FB0027"/>
                </a:solidFill>
                <a:latin typeface="Arial"/>
                <a:cs typeface="Arial"/>
              </a:rPr>
              <a:t>Immediate  </a:t>
            </a:r>
            <a:r>
              <a:rPr b="1" spc="-5" dirty="0">
                <a:solidFill>
                  <a:srgbClr val="CC0000"/>
                </a:solidFill>
                <a:latin typeface="Arial"/>
                <a:cs typeface="Arial"/>
              </a:rPr>
              <a:t>Not Taken</a:t>
            </a:r>
            <a:r>
              <a:rPr b="1" spc="-5" dirty="0">
                <a:latin typeface="Arial"/>
                <a:cs typeface="Arial"/>
              </a:rPr>
              <a:t>: PC &lt;= PC </a:t>
            </a:r>
            <a:r>
              <a:rPr b="1" dirty="0">
                <a:latin typeface="Arial"/>
                <a:cs typeface="Arial"/>
              </a:rPr>
              <a:t>+</a:t>
            </a:r>
            <a:r>
              <a:rPr b="1" spc="10" dirty="0">
                <a:latin typeface="Arial"/>
                <a:cs typeface="Arial"/>
              </a:rPr>
              <a:t> </a:t>
            </a:r>
            <a:r>
              <a:rPr b="1" dirty="0">
                <a:latin typeface="Arial"/>
                <a:cs typeface="Arial"/>
              </a:rPr>
              <a:t>4</a:t>
            </a:r>
            <a:endParaRPr>
              <a:latin typeface="Arial"/>
              <a:cs typeface="Arial"/>
            </a:endParaRPr>
          </a:p>
        </p:txBody>
      </p:sp>
    </p:spTree>
    <p:extLst>
      <p:ext uri="{BB962C8B-B14F-4D97-AF65-F5344CB8AC3E}">
        <p14:creationId xmlns:p14="http://schemas.microsoft.com/office/powerpoint/2010/main" val="39408994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081521" y="482600"/>
            <a:ext cx="2597785" cy="459740"/>
          </a:xfrm>
          <a:prstGeom prst="rect">
            <a:avLst/>
          </a:prstGeom>
        </p:spPr>
        <p:txBody>
          <a:bodyPr vert="horz" wrap="square" lIns="0" tIns="38735" rIns="0" bIns="0" rtlCol="0">
            <a:spAutoFit/>
          </a:bodyPr>
          <a:lstStyle/>
          <a:p>
            <a:pPr marL="527050" marR="5080" indent="-514350">
              <a:lnSpc>
                <a:spcPts val="1620"/>
              </a:lnSpc>
              <a:spcBef>
                <a:spcPts val="305"/>
              </a:spcBef>
            </a:pPr>
            <a:r>
              <a:rPr sz="1500" b="1" spc="-5" dirty="0">
                <a:solidFill>
                  <a:srgbClr val="3333CC"/>
                </a:solidFill>
                <a:latin typeface="Arial"/>
                <a:cs typeface="Arial"/>
              </a:rPr>
              <a:t>Control Hazard </a:t>
            </a:r>
            <a:r>
              <a:rPr sz="1500" b="1" dirty="0">
                <a:solidFill>
                  <a:srgbClr val="3333CC"/>
                </a:solidFill>
                <a:latin typeface="Arial"/>
                <a:cs typeface="Arial"/>
              </a:rPr>
              <a:t>on </a:t>
            </a:r>
            <a:r>
              <a:rPr sz="1500" b="1" spc="-5" dirty="0">
                <a:solidFill>
                  <a:srgbClr val="3333CC"/>
                </a:solidFill>
                <a:latin typeface="Arial"/>
                <a:cs typeface="Arial"/>
              </a:rPr>
              <a:t>Branches  </a:t>
            </a:r>
            <a:r>
              <a:rPr sz="1500" b="1" spc="-10" dirty="0">
                <a:solidFill>
                  <a:srgbClr val="3333CC"/>
                </a:solidFill>
                <a:latin typeface="Arial"/>
                <a:cs typeface="Arial"/>
              </a:rPr>
              <a:t>Three </a:t>
            </a:r>
            <a:r>
              <a:rPr sz="1500" b="1" spc="-5" dirty="0">
                <a:solidFill>
                  <a:srgbClr val="3333CC"/>
                </a:solidFill>
                <a:latin typeface="Arial"/>
                <a:cs typeface="Arial"/>
              </a:rPr>
              <a:t>Stage</a:t>
            </a:r>
            <a:r>
              <a:rPr sz="1500" b="1" spc="5" dirty="0">
                <a:solidFill>
                  <a:srgbClr val="3333CC"/>
                </a:solidFill>
                <a:latin typeface="Arial"/>
                <a:cs typeface="Arial"/>
              </a:rPr>
              <a:t> </a:t>
            </a:r>
            <a:r>
              <a:rPr sz="1500" b="1" spc="-5" dirty="0">
                <a:solidFill>
                  <a:srgbClr val="3333CC"/>
                </a:solidFill>
                <a:latin typeface="Arial"/>
                <a:cs typeface="Arial"/>
              </a:rPr>
              <a:t>Stall</a:t>
            </a:r>
            <a:endParaRPr sz="1500">
              <a:latin typeface="Arial"/>
              <a:cs typeface="Arial"/>
            </a:endParaRPr>
          </a:p>
        </p:txBody>
      </p:sp>
      <p:sp>
        <p:nvSpPr>
          <p:cNvPr id="3" name="object 3"/>
          <p:cNvSpPr txBox="1">
            <a:spLocks noGrp="1"/>
          </p:cNvSpPr>
          <p:nvPr>
            <p:ph type="title"/>
          </p:nvPr>
        </p:nvSpPr>
        <p:spPr>
          <a:xfrm>
            <a:off x="1753871" y="215900"/>
            <a:ext cx="3942079" cy="635000"/>
          </a:xfrm>
          <a:prstGeom prst="rect">
            <a:avLst/>
          </a:prstGeom>
        </p:spPr>
        <p:txBody>
          <a:bodyPr vert="horz" wrap="square" lIns="0" tIns="12700" rIns="0" bIns="0" rtlCol="0" anchor="ctr">
            <a:spAutoFit/>
          </a:bodyPr>
          <a:lstStyle/>
          <a:p>
            <a:pPr marL="12700">
              <a:lnSpc>
                <a:spcPct val="100000"/>
              </a:lnSpc>
              <a:spcBef>
                <a:spcPts val="100"/>
              </a:spcBef>
            </a:pPr>
            <a:r>
              <a:rPr sz="4000" spc="-10" dirty="0">
                <a:solidFill>
                  <a:srgbClr val="0136BB"/>
                </a:solidFill>
              </a:rPr>
              <a:t>Control</a:t>
            </a:r>
            <a:r>
              <a:rPr sz="4000" spc="-80" dirty="0">
                <a:solidFill>
                  <a:srgbClr val="0136BB"/>
                </a:solidFill>
              </a:rPr>
              <a:t> </a:t>
            </a:r>
            <a:r>
              <a:rPr sz="4000" spc="-5" dirty="0">
                <a:solidFill>
                  <a:srgbClr val="0136BB"/>
                </a:solidFill>
              </a:rPr>
              <a:t>Hazards</a:t>
            </a:r>
            <a:endParaRPr sz="4000"/>
          </a:p>
        </p:txBody>
      </p:sp>
      <p:sp>
        <p:nvSpPr>
          <p:cNvPr id="4" name="object 4"/>
          <p:cNvSpPr txBox="1"/>
          <p:nvPr/>
        </p:nvSpPr>
        <p:spPr>
          <a:xfrm>
            <a:off x="2362200" y="1706879"/>
            <a:ext cx="2261870" cy="391160"/>
          </a:xfrm>
          <a:prstGeom prst="rect">
            <a:avLst/>
          </a:prstGeom>
        </p:spPr>
        <p:txBody>
          <a:bodyPr vert="horz" wrap="square" lIns="0" tIns="12700" rIns="0" bIns="0" rtlCol="0">
            <a:spAutoFit/>
          </a:bodyPr>
          <a:lstStyle/>
          <a:p>
            <a:pPr marL="12700">
              <a:spcBef>
                <a:spcPts val="100"/>
              </a:spcBef>
            </a:pPr>
            <a:r>
              <a:rPr sz="2400" b="1" spc="-10" dirty="0">
                <a:latin typeface="Arial"/>
                <a:cs typeface="Arial"/>
              </a:rPr>
              <a:t>10: </a:t>
            </a:r>
            <a:r>
              <a:rPr sz="2400" b="1" spc="-10" dirty="0">
                <a:solidFill>
                  <a:srgbClr val="FB0027"/>
                </a:solidFill>
                <a:latin typeface="Arial"/>
                <a:cs typeface="Arial"/>
              </a:rPr>
              <a:t>beq</a:t>
            </a:r>
            <a:r>
              <a:rPr sz="2400" b="1" spc="-35" dirty="0">
                <a:solidFill>
                  <a:srgbClr val="FB0027"/>
                </a:solidFill>
                <a:latin typeface="Arial"/>
                <a:cs typeface="Arial"/>
              </a:rPr>
              <a:t> </a:t>
            </a:r>
            <a:r>
              <a:rPr sz="2400" b="1" spc="-5" dirty="0">
                <a:solidFill>
                  <a:srgbClr val="FB0027"/>
                </a:solidFill>
                <a:latin typeface="Arial"/>
                <a:cs typeface="Arial"/>
              </a:rPr>
              <a:t>r1,r3,36</a:t>
            </a:r>
            <a:endParaRPr sz="2400">
              <a:latin typeface="Arial"/>
              <a:cs typeface="Arial"/>
            </a:endParaRPr>
          </a:p>
        </p:txBody>
      </p:sp>
      <p:sp>
        <p:nvSpPr>
          <p:cNvPr id="5" name="object 5"/>
          <p:cNvSpPr txBox="1"/>
          <p:nvPr/>
        </p:nvSpPr>
        <p:spPr>
          <a:xfrm>
            <a:off x="2362201" y="2583179"/>
            <a:ext cx="2210435" cy="391160"/>
          </a:xfrm>
          <a:prstGeom prst="rect">
            <a:avLst/>
          </a:prstGeom>
        </p:spPr>
        <p:txBody>
          <a:bodyPr vert="horz" wrap="square" lIns="0" tIns="12700" rIns="0" bIns="0" rtlCol="0">
            <a:spAutoFit/>
          </a:bodyPr>
          <a:lstStyle/>
          <a:p>
            <a:pPr marL="12700">
              <a:spcBef>
                <a:spcPts val="100"/>
              </a:spcBef>
            </a:pPr>
            <a:r>
              <a:rPr sz="2400" b="1" spc="-10" dirty="0">
                <a:latin typeface="Arial"/>
                <a:cs typeface="Arial"/>
              </a:rPr>
              <a:t>14: and</a:t>
            </a:r>
            <a:r>
              <a:rPr sz="2400" b="1" spc="-40" dirty="0">
                <a:latin typeface="Arial"/>
                <a:cs typeface="Arial"/>
              </a:rPr>
              <a:t> </a:t>
            </a:r>
            <a:r>
              <a:rPr sz="2400" b="1" spc="-5" dirty="0">
                <a:latin typeface="Arial"/>
                <a:cs typeface="Arial"/>
              </a:rPr>
              <a:t>r2,r3,r5</a:t>
            </a:r>
            <a:endParaRPr sz="2400">
              <a:latin typeface="Arial"/>
              <a:cs typeface="Arial"/>
            </a:endParaRPr>
          </a:p>
        </p:txBody>
      </p:sp>
      <p:sp>
        <p:nvSpPr>
          <p:cNvPr id="6" name="object 6"/>
          <p:cNvSpPr txBox="1"/>
          <p:nvPr/>
        </p:nvSpPr>
        <p:spPr>
          <a:xfrm>
            <a:off x="2360931" y="3421379"/>
            <a:ext cx="2059939" cy="391160"/>
          </a:xfrm>
          <a:prstGeom prst="rect">
            <a:avLst/>
          </a:prstGeom>
        </p:spPr>
        <p:txBody>
          <a:bodyPr vert="horz" wrap="square" lIns="0" tIns="12700" rIns="0" bIns="0" rtlCol="0">
            <a:spAutoFit/>
          </a:bodyPr>
          <a:lstStyle/>
          <a:p>
            <a:pPr marL="12700">
              <a:spcBef>
                <a:spcPts val="100"/>
              </a:spcBef>
              <a:tabLst>
                <a:tab pos="1013460" algn="l"/>
              </a:tabLst>
            </a:pPr>
            <a:r>
              <a:rPr sz="2400" b="1" spc="-10" dirty="0">
                <a:latin typeface="Arial"/>
                <a:cs typeface="Arial"/>
              </a:rPr>
              <a:t>1</a:t>
            </a:r>
            <a:r>
              <a:rPr sz="2400" b="1" dirty="0">
                <a:latin typeface="Arial"/>
                <a:cs typeface="Arial"/>
              </a:rPr>
              <a:t>8:</a:t>
            </a:r>
            <a:r>
              <a:rPr sz="2400" b="1" spc="15" dirty="0">
                <a:latin typeface="Arial"/>
                <a:cs typeface="Arial"/>
              </a:rPr>
              <a:t> </a:t>
            </a:r>
            <a:r>
              <a:rPr sz="2400" b="1" spc="-10" dirty="0">
                <a:latin typeface="Arial"/>
                <a:cs typeface="Arial"/>
              </a:rPr>
              <a:t>o</a:t>
            </a:r>
            <a:r>
              <a:rPr sz="2400" b="1" dirty="0">
                <a:latin typeface="Arial"/>
                <a:cs typeface="Arial"/>
              </a:rPr>
              <a:t>r	r</a:t>
            </a:r>
            <a:r>
              <a:rPr sz="2400" b="1" spc="-10" dirty="0">
                <a:latin typeface="Arial"/>
                <a:cs typeface="Arial"/>
              </a:rPr>
              <a:t>6</a:t>
            </a:r>
            <a:r>
              <a:rPr sz="2400" b="1" dirty="0">
                <a:latin typeface="Arial"/>
                <a:cs typeface="Arial"/>
              </a:rPr>
              <a:t>,</a:t>
            </a:r>
            <a:r>
              <a:rPr sz="2400" b="1" spc="-10" dirty="0">
                <a:latin typeface="Arial"/>
                <a:cs typeface="Arial"/>
              </a:rPr>
              <a:t>r</a:t>
            </a:r>
            <a:r>
              <a:rPr sz="2400" b="1" dirty="0">
                <a:latin typeface="Arial"/>
                <a:cs typeface="Arial"/>
              </a:rPr>
              <a:t>1,</a:t>
            </a:r>
            <a:r>
              <a:rPr sz="2400" b="1" spc="-10" dirty="0">
                <a:latin typeface="Arial"/>
                <a:cs typeface="Arial"/>
              </a:rPr>
              <a:t>r</a:t>
            </a:r>
            <a:r>
              <a:rPr sz="2400" b="1" dirty="0">
                <a:latin typeface="Arial"/>
                <a:cs typeface="Arial"/>
              </a:rPr>
              <a:t>7</a:t>
            </a:r>
            <a:endParaRPr sz="2400">
              <a:latin typeface="Arial"/>
              <a:cs typeface="Arial"/>
            </a:endParaRPr>
          </a:p>
        </p:txBody>
      </p:sp>
      <p:sp>
        <p:nvSpPr>
          <p:cNvPr id="7" name="object 7"/>
          <p:cNvSpPr txBox="1"/>
          <p:nvPr/>
        </p:nvSpPr>
        <p:spPr>
          <a:xfrm>
            <a:off x="2362201" y="4278629"/>
            <a:ext cx="2210435" cy="391160"/>
          </a:xfrm>
          <a:prstGeom prst="rect">
            <a:avLst/>
          </a:prstGeom>
        </p:spPr>
        <p:txBody>
          <a:bodyPr vert="horz" wrap="square" lIns="0" tIns="12700" rIns="0" bIns="0" rtlCol="0">
            <a:spAutoFit/>
          </a:bodyPr>
          <a:lstStyle/>
          <a:p>
            <a:pPr marL="12700">
              <a:spcBef>
                <a:spcPts val="100"/>
              </a:spcBef>
            </a:pPr>
            <a:r>
              <a:rPr sz="2400" b="1" spc="-10" dirty="0">
                <a:latin typeface="Arial"/>
                <a:cs typeface="Arial"/>
              </a:rPr>
              <a:t>22: add</a:t>
            </a:r>
            <a:r>
              <a:rPr sz="2400" b="1" spc="-40" dirty="0">
                <a:latin typeface="Arial"/>
                <a:cs typeface="Arial"/>
              </a:rPr>
              <a:t> </a:t>
            </a:r>
            <a:r>
              <a:rPr sz="2400" b="1" spc="-5" dirty="0">
                <a:latin typeface="Arial"/>
                <a:cs typeface="Arial"/>
              </a:rPr>
              <a:t>r8,r1,r9</a:t>
            </a:r>
            <a:endParaRPr sz="2400">
              <a:latin typeface="Arial"/>
              <a:cs typeface="Arial"/>
            </a:endParaRPr>
          </a:p>
        </p:txBody>
      </p:sp>
      <p:sp>
        <p:nvSpPr>
          <p:cNvPr id="8" name="object 8"/>
          <p:cNvSpPr txBox="1"/>
          <p:nvPr/>
        </p:nvSpPr>
        <p:spPr>
          <a:xfrm>
            <a:off x="2367280" y="5050790"/>
            <a:ext cx="2481580" cy="391160"/>
          </a:xfrm>
          <a:prstGeom prst="rect">
            <a:avLst/>
          </a:prstGeom>
        </p:spPr>
        <p:txBody>
          <a:bodyPr vert="horz" wrap="square" lIns="0" tIns="12700" rIns="0" bIns="0" rtlCol="0">
            <a:spAutoFit/>
          </a:bodyPr>
          <a:lstStyle/>
          <a:p>
            <a:pPr marL="12700">
              <a:spcBef>
                <a:spcPts val="100"/>
              </a:spcBef>
            </a:pPr>
            <a:r>
              <a:rPr sz="2400" b="1" spc="-10" dirty="0">
                <a:latin typeface="Arial"/>
                <a:cs typeface="Arial"/>
              </a:rPr>
              <a:t>36: </a:t>
            </a:r>
            <a:r>
              <a:rPr sz="2400" b="1" spc="-5" dirty="0">
                <a:latin typeface="Arial"/>
                <a:cs typeface="Arial"/>
              </a:rPr>
              <a:t>xor</a:t>
            </a:r>
            <a:r>
              <a:rPr sz="2400" b="1" spc="-50" dirty="0">
                <a:latin typeface="Arial"/>
                <a:cs typeface="Arial"/>
              </a:rPr>
              <a:t> </a:t>
            </a:r>
            <a:r>
              <a:rPr sz="2400" b="1" spc="-5" dirty="0">
                <a:latin typeface="Arial"/>
                <a:cs typeface="Arial"/>
              </a:rPr>
              <a:t>r10,r1,r11</a:t>
            </a:r>
            <a:endParaRPr sz="2400">
              <a:latin typeface="Arial"/>
              <a:cs typeface="Arial"/>
            </a:endParaRPr>
          </a:p>
        </p:txBody>
      </p:sp>
      <p:grpSp>
        <p:nvGrpSpPr>
          <p:cNvPr id="9" name="object 9"/>
          <p:cNvGrpSpPr/>
          <p:nvPr/>
        </p:nvGrpSpPr>
        <p:grpSpPr>
          <a:xfrm>
            <a:off x="3901440" y="2033270"/>
            <a:ext cx="3601085" cy="3072130"/>
            <a:chOff x="2377439" y="2033270"/>
            <a:chExt cx="3601085" cy="3072130"/>
          </a:xfrm>
        </p:grpSpPr>
        <p:sp>
          <p:nvSpPr>
            <p:cNvPr id="10" name="object 10"/>
            <p:cNvSpPr/>
            <p:nvPr/>
          </p:nvSpPr>
          <p:spPr>
            <a:xfrm>
              <a:off x="2391409" y="2047240"/>
              <a:ext cx="1291590" cy="2978150"/>
            </a:xfrm>
            <a:custGeom>
              <a:avLst/>
              <a:gdLst/>
              <a:ahLst/>
              <a:cxnLst/>
              <a:rect l="l" t="t" r="r" b="b"/>
              <a:pathLst>
                <a:path w="1291589" h="2978150">
                  <a:moveTo>
                    <a:pt x="0" y="0"/>
                  </a:moveTo>
                  <a:lnTo>
                    <a:pt x="0" y="306070"/>
                  </a:lnTo>
                  <a:lnTo>
                    <a:pt x="1291589" y="306070"/>
                  </a:lnTo>
                  <a:lnTo>
                    <a:pt x="1291589" y="2752090"/>
                  </a:lnTo>
                  <a:lnTo>
                    <a:pt x="64769" y="2752090"/>
                  </a:lnTo>
                  <a:lnTo>
                    <a:pt x="64769" y="2978150"/>
                  </a:lnTo>
                </a:path>
              </a:pathLst>
            </a:custGeom>
            <a:ln w="27939">
              <a:solidFill>
                <a:srgbClr val="000000"/>
              </a:solidFill>
            </a:ln>
          </p:spPr>
          <p:txBody>
            <a:bodyPr wrap="square" lIns="0" tIns="0" rIns="0" bIns="0" rtlCol="0"/>
            <a:lstStyle/>
            <a:p>
              <a:endParaRPr/>
            </a:p>
          </p:txBody>
        </p:sp>
        <p:sp>
          <p:nvSpPr>
            <p:cNvPr id="11" name="object 11"/>
            <p:cNvSpPr/>
            <p:nvPr/>
          </p:nvSpPr>
          <p:spPr>
            <a:xfrm>
              <a:off x="2414269" y="5020310"/>
              <a:ext cx="85090" cy="85090"/>
            </a:xfrm>
            <a:custGeom>
              <a:avLst/>
              <a:gdLst/>
              <a:ahLst/>
              <a:cxnLst/>
              <a:rect l="l" t="t" r="r" b="b"/>
              <a:pathLst>
                <a:path w="85089" h="85089">
                  <a:moveTo>
                    <a:pt x="85090" y="0"/>
                  </a:moveTo>
                  <a:lnTo>
                    <a:pt x="0" y="0"/>
                  </a:lnTo>
                  <a:lnTo>
                    <a:pt x="41910" y="85089"/>
                  </a:lnTo>
                  <a:lnTo>
                    <a:pt x="85090" y="0"/>
                  </a:lnTo>
                  <a:close/>
                </a:path>
              </a:pathLst>
            </a:custGeom>
            <a:solidFill>
              <a:srgbClr val="000000"/>
            </a:solidFill>
          </p:spPr>
          <p:txBody>
            <a:bodyPr wrap="square" lIns="0" tIns="0" rIns="0" bIns="0" rtlCol="0"/>
            <a:lstStyle/>
            <a:p>
              <a:endParaRPr/>
            </a:p>
          </p:txBody>
        </p:sp>
        <p:sp>
          <p:nvSpPr>
            <p:cNvPr id="12" name="object 12"/>
            <p:cNvSpPr/>
            <p:nvPr/>
          </p:nvSpPr>
          <p:spPr>
            <a:xfrm>
              <a:off x="5806439" y="3394710"/>
              <a:ext cx="157480" cy="365760"/>
            </a:xfrm>
            <a:custGeom>
              <a:avLst/>
              <a:gdLst/>
              <a:ahLst/>
              <a:cxnLst/>
              <a:rect l="l" t="t" r="r" b="b"/>
              <a:pathLst>
                <a:path w="157479" h="365760">
                  <a:moveTo>
                    <a:pt x="157480" y="0"/>
                  </a:moveTo>
                  <a:lnTo>
                    <a:pt x="0" y="0"/>
                  </a:lnTo>
                  <a:lnTo>
                    <a:pt x="0" y="365759"/>
                  </a:lnTo>
                  <a:lnTo>
                    <a:pt x="157480" y="365759"/>
                  </a:lnTo>
                  <a:close/>
                </a:path>
              </a:pathLst>
            </a:custGeom>
            <a:solidFill>
              <a:srgbClr val="608EFC"/>
            </a:solidFill>
          </p:spPr>
          <p:txBody>
            <a:bodyPr wrap="square" lIns="0" tIns="0" rIns="0" bIns="0" rtlCol="0"/>
            <a:lstStyle/>
            <a:p>
              <a:endParaRPr/>
            </a:p>
          </p:txBody>
        </p:sp>
        <p:sp>
          <p:nvSpPr>
            <p:cNvPr id="13" name="object 13"/>
            <p:cNvSpPr/>
            <p:nvPr/>
          </p:nvSpPr>
          <p:spPr>
            <a:xfrm>
              <a:off x="5650230" y="3394710"/>
              <a:ext cx="313690" cy="370840"/>
            </a:xfrm>
            <a:custGeom>
              <a:avLst/>
              <a:gdLst/>
              <a:ahLst/>
              <a:cxnLst/>
              <a:rect l="l" t="t" r="r" b="b"/>
              <a:pathLst>
                <a:path w="313689" h="370839">
                  <a:moveTo>
                    <a:pt x="156210" y="370839"/>
                  </a:moveTo>
                  <a:lnTo>
                    <a:pt x="0" y="370839"/>
                  </a:lnTo>
                  <a:lnTo>
                    <a:pt x="0" y="0"/>
                  </a:lnTo>
                  <a:lnTo>
                    <a:pt x="313690" y="0"/>
                  </a:lnTo>
                  <a:lnTo>
                    <a:pt x="313690" y="370839"/>
                  </a:lnTo>
                  <a:lnTo>
                    <a:pt x="156210" y="370839"/>
                  </a:lnTo>
                  <a:close/>
                </a:path>
              </a:pathLst>
            </a:custGeom>
            <a:ln w="28393">
              <a:solidFill>
                <a:srgbClr val="000000"/>
              </a:solidFill>
            </a:ln>
          </p:spPr>
          <p:txBody>
            <a:bodyPr wrap="square" lIns="0" tIns="0" rIns="0" bIns="0" rtlCol="0"/>
            <a:lstStyle/>
            <a:p>
              <a:endParaRPr/>
            </a:p>
          </p:txBody>
        </p:sp>
      </p:grpSp>
      <p:sp>
        <p:nvSpPr>
          <p:cNvPr id="14" name="object 14"/>
          <p:cNvSpPr txBox="1"/>
          <p:nvPr/>
        </p:nvSpPr>
        <p:spPr>
          <a:xfrm>
            <a:off x="7203441" y="3468370"/>
            <a:ext cx="264795"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spc="-10" dirty="0">
                <a:latin typeface="Arial"/>
                <a:cs typeface="Arial"/>
              </a:rPr>
              <a:t>e</a:t>
            </a:r>
            <a:r>
              <a:rPr sz="1000" b="1" dirty="0">
                <a:latin typeface="Arial"/>
                <a:cs typeface="Arial"/>
              </a:rPr>
              <a:t>g</a:t>
            </a:r>
            <a:endParaRPr sz="1000">
              <a:latin typeface="Arial"/>
              <a:cs typeface="Arial"/>
            </a:endParaRPr>
          </a:p>
        </p:txBody>
      </p:sp>
      <p:grpSp>
        <p:nvGrpSpPr>
          <p:cNvPr id="15" name="object 15"/>
          <p:cNvGrpSpPr/>
          <p:nvPr/>
        </p:nvGrpSpPr>
        <p:grpSpPr>
          <a:xfrm>
            <a:off x="7473633" y="3271203"/>
            <a:ext cx="592455" cy="617855"/>
            <a:chOff x="5949632" y="3271202"/>
            <a:chExt cx="592455" cy="617855"/>
          </a:xfrm>
        </p:grpSpPr>
        <p:sp>
          <p:nvSpPr>
            <p:cNvPr id="16" name="object 16"/>
            <p:cNvSpPr/>
            <p:nvPr/>
          </p:nvSpPr>
          <p:spPr>
            <a:xfrm>
              <a:off x="5963920" y="3469640"/>
              <a:ext cx="77470" cy="0"/>
            </a:xfrm>
            <a:custGeom>
              <a:avLst/>
              <a:gdLst/>
              <a:ahLst/>
              <a:cxnLst/>
              <a:rect l="l" t="t" r="r" b="b"/>
              <a:pathLst>
                <a:path w="77470">
                  <a:moveTo>
                    <a:pt x="0" y="0"/>
                  </a:moveTo>
                  <a:lnTo>
                    <a:pt x="77469" y="0"/>
                  </a:lnTo>
                </a:path>
              </a:pathLst>
            </a:custGeom>
            <a:ln w="28393">
              <a:solidFill>
                <a:srgbClr val="000000"/>
              </a:solidFill>
            </a:ln>
          </p:spPr>
          <p:txBody>
            <a:bodyPr wrap="square" lIns="0" tIns="0" rIns="0" bIns="0" rtlCol="0"/>
            <a:lstStyle/>
            <a:p>
              <a:endParaRPr/>
            </a:p>
          </p:txBody>
        </p:sp>
        <p:sp>
          <p:nvSpPr>
            <p:cNvPr id="17" name="object 17"/>
            <p:cNvSpPr/>
            <p:nvPr/>
          </p:nvSpPr>
          <p:spPr>
            <a:xfrm>
              <a:off x="5963920" y="3690620"/>
              <a:ext cx="77470" cy="0"/>
            </a:xfrm>
            <a:custGeom>
              <a:avLst/>
              <a:gdLst/>
              <a:ahLst/>
              <a:cxnLst/>
              <a:rect l="l" t="t" r="r" b="b"/>
              <a:pathLst>
                <a:path w="77470">
                  <a:moveTo>
                    <a:pt x="0" y="0"/>
                  </a:moveTo>
                  <a:lnTo>
                    <a:pt x="77469" y="0"/>
                  </a:lnTo>
                </a:path>
              </a:pathLst>
            </a:custGeom>
            <a:ln w="28393">
              <a:solidFill>
                <a:srgbClr val="000000"/>
              </a:solidFill>
            </a:ln>
          </p:spPr>
          <p:txBody>
            <a:bodyPr wrap="square" lIns="0" tIns="0" rIns="0" bIns="0" rtlCol="0"/>
            <a:lstStyle/>
            <a:p>
              <a:endParaRPr/>
            </a:p>
          </p:txBody>
        </p:sp>
        <p:sp>
          <p:nvSpPr>
            <p:cNvPr id="18" name="object 18"/>
            <p:cNvSpPr/>
            <p:nvPr/>
          </p:nvSpPr>
          <p:spPr>
            <a:xfrm>
              <a:off x="6103620" y="3469640"/>
              <a:ext cx="204470" cy="0"/>
            </a:xfrm>
            <a:custGeom>
              <a:avLst/>
              <a:gdLst/>
              <a:ahLst/>
              <a:cxnLst/>
              <a:rect l="l" t="t" r="r" b="b"/>
              <a:pathLst>
                <a:path w="204470">
                  <a:moveTo>
                    <a:pt x="0" y="0"/>
                  </a:moveTo>
                  <a:lnTo>
                    <a:pt x="204469" y="0"/>
                  </a:lnTo>
                </a:path>
              </a:pathLst>
            </a:custGeom>
            <a:ln w="28393">
              <a:solidFill>
                <a:srgbClr val="000000"/>
              </a:solidFill>
            </a:ln>
          </p:spPr>
          <p:txBody>
            <a:bodyPr wrap="square" lIns="0" tIns="0" rIns="0" bIns="0" rtlCol="0"/>
            <a:lstStyle/>
            <a:p>
              <a:endParaRPr/>
            </a:p>
          </p:txBody>
        </p:sp>
        <p:sp>
          <p:nvSpPr>
            <p:cNvPr id="19" name="object 19"/>
            <p:cNvSpPr/>
            <p:nvPr/>
          </p:nvSpPr>
          <p:spPr>
            <a:xfrm>
              <a:off x="6103620" y="3690620"/>
              <a:ext cx="204470" cy="0"/>
            </a:xfrm>
            <a:custGeom>
              <a:avLst/>
              <a:gdLst/>
              <a:ahLst/>
              <a:cxnLst/>
              <a:rect l="l" t="t" r="r" b="b"/>
              <a:pathLst>
                <a:path w="204470">
                  <a:moveTo>
                    <a:pt x="0" y="0"/>
                  </a:moveTo>
                  <a:lnTo>
                    <a:pt x="204469" y="0"/>
                  </a:lnTo>
                </a:path>
              </a:pathLst>
            </a:custGeom>
            <a:ln w="28393">
              <a:solidFill>
                <a:srgbClr val="000000"/>
              </a:solidFill>
            </a:ln>
          </p:spPr>
          <p:txBody>
            <a:bodyPr wrap="square" lIns="0" tIns="0" rIns="0" bIns="0" rtlCol="0"/>
            <a:lstStyle/>
            <a:p>
              <a:endParaRPr/>
            </a:p>
          </p:txBody>
        </p:sp>
        <p:sp>
          <p:nvSpPr>
            <p:cNvPr id="20" name="object 20"/>
            <p:cNvSpPr/>
            <p:nvPr/>
          </p:nvSpPr>
          <p:spPr>
            <a:xfrm>
              <a:off x="6263640" y="3285490"/>
              <a:ext cx="264160" cy="589280"/>
            </a:xfrm>
            <a:custGeom>
              <a:avLst/>
              <a:gdLst/>
              <a:ahLst/>
              <a:cxnLst/>
              <a:rect l="l" t="t" r="r" b="b"/>
              <a:pathLst>
                <a:path w="264159" h="589279">
                  <a:moveTo>
                    <a:pt x="0" y="0"/>
                  </a:moveTo>
                  <a:lnTo>
                    <a:pt x="0" y="589280"/>
                  </a:lnTo>
                  <a:lnTo>
                    <a:pt x="264160" y="441960"/>
                  </a:lnTo>
                  <a:lnTo>
                    <a:pt x="264160" y="147320"/>
                  </a:lnTo>
                  <a:lnTo>
                    <a:pt x="0" y="0"/>
                  </a:lnTo>
                  <a:close/>
                </a:path>
              </a:pathLst>
            </a:custGeom>
            <a:solidFill>
              <a:srgbClr val="FFFFFF"/>
            </a:solidFill>
          </p:spPr>
          <p:txBody>
            <a:bodyPr wrap="square" lIns="0" tIns="0" rIns="0" bIns="0" rtlCol="0"/>
            <a:lstStyle/>
            <a:p>
              <a:endParaRPr/>
            </a:p>
          </p:txBody>
        </p:sp>
        <p:sp>
          <p:nvSpPr>
            <p:cNvPr id="21" name="object 21"/>
            <p:cNvSpPr/>
            <p:nvPr/>
          </p:nvSpPr>
          <p:spPr>
            <a:xfrm>
              <a:off x="6263640" y="3285490"/>
              <a:ext cx="264160" cy="589280"/>
            </a:xfrm>
            <a:custGeom>
              <a:avLst/>
              <a:gdLst/>
              <a:ahLst/>
              <a:cxnLst/>
              <a:rect l="l" t="t" r="r" b="b"/>
              <a:pathLst>
                <a:path w="264159" h="589279">
                  <a:moveTo>
                    <a:pt x="0" y="589280"/>
                  </a:moveTo>
                  <a:lnTo>
                    <a:pt x="264160" y="441960"/>
                  </a:lnTo>
                  <a:lnTo>
                    <a:pt x="264160" y="147320"/>
                  </a:lnTo>
                  <a:lnTo>
                    <a:pt x="0" y="0"/>
                  </a:lnTo>
                  <a:lnTo>
                    <a:pt x="0" y="589280"/>
                  </a:lnTo>
                  <a:close/>
                </a:path>
                <a:path w="264159" h="589279">
                  <a:moveTo>
                    <a:pt x="0" y="589280"/>
                  </a:moveTo>
                  <a:lnTo>
                    <a:pt x="0" y="589280"/>
                  </a:lnTo>
                </a:path>
                <a:path w="264159" h="589279">
                  <a:moveTo>
                    <a:pt x="264160" y="0"/>
                  </a:moveTo>
                  <a:lnTo>
                    <a:pt x="264160" y="0"/>
                  </a:lnTo>
                </a:path>
              </a:pathLst>
            </a:custGeom>
            <a:ln w="28393">
              <a:solidFill>
                <a:srgbClr val="000000"/>
              </a:solidFill>
            </a:ln>
          </p:spPr>
          <p:txBody>
            <a:bodyPr wrap="square" lIns="0" tIns="0" rIns="0" bIns="0" rtlCol="0"/>
            <a:lstStyle/>
            <a:p>
              <a:endParaRPr/>
            </a:p>
          </p:txBody>
        </p:sp>
        <p:sp>
          <p:nvSpPr>
            <p:cNvPr id="22" name="object 22"/>
            <p:cNvSpPr/>
            <p:nvPr/>
          </p:nvSpPr>
          <p:spPr>
            <a:xfrm>
              <a:off x="6245860" y="3482113"/>
              <a:ext cx="141196" cy="196033"/>
            </a:xfrm>
            <a:prstGeom prst="rect">
              <a:avLst/>
            </a:prstGeom>
            <a:blipFill>
              <a:blip r:embed="rId2" cstate="print"/>
              <a:stretch>
                <a:fillRect/>
              </a:stretch>
            </a:blipFill>
          </p:spPr>
          <p:txBody>
            <a:bodyPr wrap="square" lIns="0" tIns="0" rIns="0" bIns="0" rtlCol="0"/>
            <a:lstStyle/>
            <a:p>
              <a:endParaRPr/>
            </a:p>
          </p:txBody>
        </p:sp>
      </p:grpSp>
      <p:sp>
        <p:nvSpPr>
          <p:cNvPr id="23" name="object 23"/>
          <p:cNvSpPr txBox="1"/>
          <p:nvPr/>
        </p:nvSpPr>
        <p:spPr>
          <a:xfrm>
            <a:off x="7878410" y="3394435"/>
            <a:ext cx="153888" cy="282575"/>
          </a:xfrm>
          <a:prstGeom prst="rect">
            <a:avLst/>
          </a:prstGeom>
        </p:spPr>
        <p:txBody>
          <a:bodyPr vert="vert270" wrap="square" lIns="0" tIns="635" rIns="0" bIns="0" rtlCol="0">
            <a:spAutoFit/>
          </a:bodyPr>
          <a:lstStyle/>
          <a:p>
            <a:pPr marL="12700">
              <a:spcBef>
                <a:spcPts val="5"/>
              </a:spcBef>
            </a:pPr>
            <a:r>
              <a:rPr sz="1000" b="1" spc="-45" dirty="0">
                <a:latin typeface="Arial"/>
                <a:cs typeface="Arial"/>
              </a:rPr>
              <a:t>A</a:t>
            </a:r>
            <a:r>
              <a:rPr sz="1000" b="1" spc="5" dirty="0">
                <a:latin typeface="Arial"/>
                <a:cs typeface="Arial"/>
              </a:rPr>
              <a:t>L</a:t>
            </a:r>
            <a:r>
              <a:rPr sz="1000" b="1" dirty="0">
                <a:latin typeface="Arial"/>
                <a:cs typeface="Arial"/>
              </a:rPr>
              <a:t>U</a:t>
            </a:r>
            <a:endParaRPr sz="1000">
              <a:latin typeface="Arial"/>
              <a:cs typeface="Arial"/>
            </a:endParaRPr>
          </a:p>
        </p:txBody>
      </p:sp>
      <p:grpSp>
        <p:nvGrpSpPr>
          <p:cNvPr id="24" name="object 24"/>
          <p:cNvGrpSpPr/>
          <p:nvPr/>
        </p:nvGrpSpPr>
        <p:grpSpPr>
          <a:xfrm>
            <a:off x="8040053" y="3381693"/>
            <a:ext cx="894715" cy="396875"/>
            <a:chOff x="6516052" y="3381692"/>
            <a:chExt cx="894715" cy="396875"/>
          </a:xfrm>
        </p:grpSpPr>
        <p:sp>
          <p:nvSpPr>
            <p:cNvPr id="25" name="object 25"/>
            <p:cNvSpPr/>
            <p:nvPr/>
          </p:nvSpPr>
          <p:spPr>
            <a:xfrm>
              <a:off x="6530340" y="3581399"/>
              <a:ext cx="688340" cy="0"/>
            </a:xfrm>
            <a:custGeom>
              <a:avLst/>
              <a:gdLst/>
              <a:ahLst/>
              <a:cxnLst/>
              <a:rect l="l" t="t" r="r" b="b"/>
              <a:pathLst>
                <a:path w="688340">
                  <a:moveTo>
                    <a:pt x="0" y="0"/>
                  </a:moveTo>
                  <a:lnTo>
                    <a:pt x="100329" y="0"/>
                  </a:lnTo>
                </a:path>
                <a:path w="688340">
                  <a:moveTo>
                    <a:pt x="162559" y="0"/>
                  </a:moveTo>
                  <a:lnTo>
                    <a:pt x="261619" y="0"/>
                  </a:lnTo>
                </a:path>
                <a:path w="688340">
                  <a:moveTo>
                    <a:pt x="596900" y="0"/>
                  </a:moveTo>
                  <a:lnTo>
                    <a:pt x="688339" y="0"/>
                  </a:lnTo>
                </a:path>
              </a:pathLst>
            </a:custGeom>
            <a:ln w="28393">
              <a:solidFill>
                <a:srgbClr val="000000"/>
              </a:solidFill>
            </a:ln>
          </p:spPr>
          <p:txBody>
            <a:bodyPr wrap="square" lIns="0" tIns="0" rIns="0" bIns="0" rtlCol="0"/>
            <a:lstStyle/>
            <a:p>
              <a:endParaRPr/>
            </a:p>
          </p:txBody>
        </p:sp>
        <p:sp>
          <p:nvSpPr>
            <p:cNvPr id="26" name="object 26"/>
            <p:cNvSpPr/>
            <p:nvPr/>
          </p:nvSpPr>
          <p:spPr>
            <a:xfrm>
              <a:off x="6791960" y="3395979"/>
              <a:ext cx="313690" cy="368300"/>
            </a:xfrm>
            <a:custGeom>
              <a:avLst/>
              <a:gdLst/>
              <a:ahLst/>
              <a:cxnLst/>
              <a:rect l="l" t="t" r="r" b="b"/>
              <a:pathLst>
                <a:path w="313690" h="368300">
                  <a:moveTo>
                    <a:pt x="156210" y="368300"/>
                  </a:moveTo>
                  <a:lnTo>
                    <a:pt x="0" y="368300"/>
                  </a:lnTo>
                  <a:lnTo>
                    <a:pt x="0" y="0"/>
                  </a:lnTo>
                  <a:lnTo>
                    <a:pt x="313690" y="0"/>
                  </a:lnTo>
                  <a:lnTo>
                    <a:pt x="313690" y="368300"/>
                  </a:lnTo>
                  <a:lnTo>
                    <a:pt x="156210" y="368300"/>
                  </a:lnTo>
                  <a:close/>
                </a:path>
              </a:pathLst>
            </a:custGeom>
            <a:ln w="28393">
              <a:solidFill>
                <a:srgbClr val="000000"/>
              </a:solidFill>
            </a:ln>
          </p:spPr>
          <p:txBody>
            <a:bodyPr wrap="square" lIns="0" tIns="0" rIns="0" bIns="0" rtlCol="0"/>
            <a:lstStyle/>
            <a:p>
              <a:endParaRPr/>
            </a:p>
          </p:txBody>
        </p:sp>
        <p:sp>
          <p:nvSpPr>
            <p:cNvPr id="27" name="object 27"/>
            <p:cNvSpPr/>
            <p:nvPr/>
          </p:nvSpPr>
          <p:spPr>
            <a:xfrm>
              <a:off x="7282180" y="3581399"/>
              <a:ext cx="114300" cy="0"/>
            </a:xfrm>
            <a:custGeom>
              <a:avLst/>
              <a:gdLst/>
              <a:ahLst/>
              <a:cxnLst/>
              <a:rect l="l" t="t" r="r" b="b"/>
              <a:pathLst>
                <a:path w="114300">
                  <a:moveTo>
                    <a:pt x="0" y="0"/>
                  </a:moveTo>
                  <a:lnTo>
                    <a:pt x="114300" y="0"/>
                  </a:lnTo>
                </a:path>
              </a:pathLst>
            </a:custGeom>
            <a:ln w="28393">
              <a:solidFill>
                <a:srgbClr val="000000"/>
              </a:solidFill>
            </a:ln>
          </p:spPr>
          <p:txBody>
            <a:bodyPr wrap="square" lIns="0" tIns="0" rIns="0" bIns="0" rtlCol="0"/>
            <a:lstStyle/>
            <a:p>
              <a:endParaRPr/>
            </a:p>
          </p:txBody>
        </p:sp>
      </p:grpSp>
      <p:sp>
        <p:nvSpPr>
          <p:cNvPr id="28" name="object 28"/>
          <p:cNvSpPr txBox="1"/>
          <p:nvPr/>
        </p:nvSpPr>
        <p:spPr>
          <a:xfrm>
            <a:off x="8272780" y="3469640"/>
            <a:ext cx="40767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D</a:t>
            </a:r>
            <a:r>
              <a:rPr sz="1000" b="1" spc="15" dirty="0">
                <a:latin typeface="Arial"/>
                <a:cs typeface="Arial"/>
              </a:rPr>
              <a:t>M</a:t>
            </a:r>
            <a:r>
              <a:rPr sz="1000" b="1" spc="-10" dirty="0">
                <a:latin typeface="Arial"/>
                <a:cs typeface="Arial"/>
              </a:rPr>
              <a:t>e</a:t>
            </a:r>
            <a:r>
              <a:rPr sz="1000" b="1" dirty="0">
                <a:latin typeface="Arial"/>
                <a:cs typeface="Arial"/>
              </a:rPr>
              <a:t>m</a:t>
            </a:r>
            <a:endParaRPr sz="1000">
              <a:latin typeface="Arial"/>
              <a:cs typeface="Arial"/>
            </a:endParaRPr>
          </a:p>
        </p:txBody>
      </p:sp>
      <p:grpSp>
        <p:nvGrpSpPr>
          <p:cNvPr id="29" name="object 29"/>
          <p:cNvGrpSpPr/>
          <p:nvPr/>
        </p:nvGrpSpPr>
        <p:grpSpPr>
          <a:xfrm>
            <a:off x="6549073" y="3381693"/>
            <a:ext cx="2207895" cy="507365"/>
            <a:chOff x="5025072" y="3381692"/>
            <a:chExt cx="2207895" cy="507365"/>
          </a:xfrm>
        </p:grpSpPr>
        <p:sp>
          <p:nvSpPr>
            <p:cNvPr id="30" name="object 30"/>
            <p:cNvSpPr/>
            <p:nvPr/>
          </p:nvSpPr>
          <p:spPr>
            <a:xfrm>
              <a:off x="5514339" y="3691889"/>
              <a:ext cx="135890" cy="0"/>
            </a:xfrm>
            <a:custGeom>
              <a:avLst/>
              <a:gdLst/>
              <a:ahLst/>
              <a:cxnLst/>
              <a:rect l="l" t="t" r="r" b="b"/>
              <a:pathLst>
                <a:path w="135889">
                  <a:moveTo>
                    <a:pt x="0" y="0"/>
                  </a:moveTo>
                  <a:lnTo>
                    <a:pt x="135889" y="0"/>
                  </a:lnTo>
                </a:path>
              </a:pathLst>
            </a:custGeom>
            <a:ln w="28393">
              <a:solidFill>
                <a:srgbClr val="000000"/>
              </a:solidFill>
            </a:ln>
          </p:spPr>
          <p:txBody>
            <a:bodyPr wrap="square" lIns="0" tIns="0" rIns="0" bIns="0" rtlCol="0"/>
            <a:lstStyle/>
            <a:p>
              <a:endParaRPr/>
            </a:p>
          </p:txBody>
        </p:sp>
        <p:sp>
          <p:nvSpPr>
            <p:cNvPr id="31" name="object 31"/>
            <p:cNvSpPr/>
            <p:nvPr/>
          </p:nvSpPr>
          <p:spPr>
            <a:xfrm>
              <a:off x="5514339" y="3469639"/>
              <a:ext cx="134620" cy="0"/>
            </a:xfrm>
            <a:custGeom>
              <a:avLst/>
              <a:gdLst/>
              <a:ahLst/>
              <a:cxnLst/>
              <a:rect l="l" t="t" r="r" b="b"/>
              <a:pathLst>
                <a:path w="134620">
                  <a:moveTo>
                    <a:pt x="0" y="0"/>
                  </a:moveTo>
                  <a:lnTo>
                    <a:pt x="134620" y="0"/>
                  </a:lnTo>
                </a:path>
              </a:pathLst>
            </a:custGeom>
            <a:ln w="28393">
              <a:solidFill>
                <a:srgbClr val="000000"/>
              </a:solidFill>
            </a:ln>
          </p:spPr>
          <p:txBody>
            <a:bodyPr wrap="square" lIns="0" tIns="0" rIns="0" bIns="0" rtlCol="0"/>
            <a:lstStyle/>
            <a:p>
              <a:endParaRPr/>
            </a:p>
          </p:txBody>
        </p:sp>
        <p:sp>
          <p:nvSpPr>
            <p:cNvPr id="32" name="object 32"/>
            <p:cNvSpPr/>
            <p:nvPr/>
          </p:nvSpPr>
          <p:spPr>
            <a:xfrm>
              <a:off x="5353049" y="3691889"/>
              <a:ext cx="99060" cy="0"/>
            </a:xfrm>
            <a:custGeom>
              <a:avLst/>
              <a:gdLst/>
              <a:ahLst/>
              <a:cxnLst/>
              <a:rect l="l" t="t" r="r" b="b"/>
              <a:pathLst>
                <a:path w="99060">
                  <a:moveTo>
                    <a:pt x="0" y="0"/>
                  </a:moveTo>
                  <a:lnTo>
                    <a:pt x="99060" y="0"/>
                  </a:lnTo>
                </a:path>
              </a:pathLst>
            </a:custGeom>
            <a:ln w="28393">
              <a:solidFill>
                <a:srgbClr val="000000"/>
              </a:solidFill>
            </a:ln>
          </p:spPr>
          <p:txBody>
            <a:bodyPr wrap="square" lIns="0" tIns="0" rIns="0" bIns="0" rtlCol="0"/>
            <a:lstStyle/>
            <a:p>
              <a:endParaRPr/>
            </a:p>
          </p:txBody>
        </p:sp>
        <p:sp>
          <p:nvSpPr>
            <p:cNvPr id="33" name="object 33"/>
            <p:cNvSpPr/>
            <p:nvPr/>
          </p:nvSpPr>
          <p:spPr>
            <a:xfrm>
              <a:off x="5353049" y="3469639"/>
              <a:ext cx="99060" cy="0"/>
            </a:xfrm>
            <a:custGeom>
              <a:avLst/>
              <a:gdLst/>
              <a:ahLst/>
              <a:cxnLst/>
              <a:rect l="l" t="t" r="r" b="b"/>
              <a:pathLst>
                <a:path w="99060">
                  <a:moveTo>
                    <a:pt x="0" y="0"/>
                  </a:moveTo>
                  <a:lnTo>
                    <a:pt x="99060" y="0"/>
                  </a:lnTo>
                </a:path>
              </a:pathLst>
            </a:custGeom>
            <a:ln w="28393">
              <a:solidFill>
                <a:srgbClr val="000000"/>
              </a:solidFill>
            </a:ln>
          </p:spPr>
          <p:txBody>
            <a:bodyPr wrap="square" lIns="0" tIns="0" rIns="0" bIns="0" rtlCol="0"/>
            <a:lstStyle/>
            <a:p>
              <a:endParaRPr/>
            </a:p>
          </p:txBody>
        </p:sp>
        <p:sp>
          <p:nvSpPr>
            <p:cNvPr id="34" name="object 34"/>
            <p:cNvSpPr/>
            <p:nvPr/>
          </p:nvSpPr>
          <p:spPr>
            <a:xfrm>
              <a:off x="5039359" y="3395979"/>
              <a:ext cx="313690" cy="368300"/>
            </a:xfrm>
            <a:custGeom>
              <a:avLst/>
              <a:gdLst/>
              <a:ahLst/>
              <a:cxnLst/>
              <a:rect l="l" t="t" r="r" b="b"/>
              <a:pathLst>
                <a:path w="313689" h="368300">
                  <a:moveTo>
                    <a:pt x="156210" y="368300"/>
                  </a:moveTo>
                  <a:lnTo>
                    <a:pt x="0" y="368300"/>
                  </a:lnTo>
                  <a:lnTo>
                    <a:pt x="0" y="0"/>
                  </a:lnTo>
                  <a:lnTo>
                    <a:pt x="313689" y="0"/>
                  </a:lnTo>
                  <a:lnTo>
                    <a:pt x="313689" y="368300"/>
                  </a:lnTo>
                  <a:lnTo>
                    <a:pt x="156210" y="368300"/>
                  </a:lnTo>
                  <a:close/>
                </a:path>
              </a:pathLst>
            </a:custGeom>
            <a:ln w="28393">
              <a:solidFill>
                <a:srgbClr val="000000"/>
              </a:solidFill>
            </a:ln>
          </p:spPr>
          <p:txBody>
            <a:bodyPr wrap="square" lIns="0" tIns="0" rIns="0" bIns="0" rtlCol="0"/>
            <a:lstStyle/>
            <a:p>
              <a:endParaRPr/>
            </a:p>
          </p:txBody>
        </p:sp>
        <p:sp>
          <p:nvSpPr>
            <p:cNvPr id="35" name="object 35"/>
            <p:cNvSpPr/>
            <p:nvPr/>
          </p:nvSpPr>
          <p:spPr>
            <a:xfrm>
              <a:off x="6750049" y="3581399"/>
              <a:ext cx="468630" cy="293370"/>
            </a:xfrm>
            <a:custGeom>
              <a:avLst/>
              <a:gdLst/>
              <a:ahLst/>
              <a:cxnLst/>
              <a:rect l="l" t="t" r="r" b="b"/>
              <a:pathLst>
                <a:path w="468629" h="293370">
                  <a:moveTo>
                    <a:pt x="0" y="0"/>
                  </a:moveTo>
                  <a:lnTo>
                    <a:pt x="0" y="293369"/>
                  </a:lnTo>
                  <a:lnTo>
                    <a:pt x="412750" y="293369"/>
                  </a:lnTo>
                  <a:lnTo>
                    <a:pt x="412750" y="109219"/>
                  </a:lnTo>
                  <a:lnTo>
                    <a:pt x="468629" y="109219"/>
                  </a:lnTo>
                </a:path>
                <a:path w="468629" h="293370">
                  <a:moveTo>
                    <a:pt x="0" y="0"/>
                  </a:moveTo>
                  <a:lnTo>
                    <a:pt x="0" y="0"/>
                  </a:lnTo>
                </a:path>
              </a:pathLst>
            </a:custGeom>
            <a:ln w="28393">
              <a:solidFill>
                <a:srgbClr val="000000"/>
              </a:solidFill>
            </a:ln>
          </p:spPr>
          <p:txBody>
            <a:bodyPr wrap="square" lIns="0" tIns="0" rIns="0" bIns="0" rtlCol="0"/>
            <a:lstStyle/>
            <a:p>
              <a:endParaRPr/>
            </a:p>
          </p:txBody>
        </p:sp>
      </p:grpSp>
      <p:sp>
        <p:nvSpPr>
          <p:cNvPr id="36" name="object 36"/>
          <p:cNvSpPr txBox="1"/>
          <p:nvPr/>
        </p:nvSpPr>
        <p:spPr>
          <a:xfrm>
            <a:off x="6544309" y="3469640"/>
            <a:ext cx="364490" cy="166712"/>
          </a:xfrm>
          <a:prstGeom prst="rect">
            <a:avLst/>
          </a:prstGeom>
        </p:spPr>
        <p:txBody>
          <a:bodyPr vert="horz" wrap="square" lIns="0" tIns="12700" rIns="0" bIns="0" rtlCol="0">
            <a:spAutoFit/>
          </a:bodyPr>
          <a:lstStyle/>
          <a:p>
            <a:pPr marL="12700">
              <a:spcBef>
                <a:spcPts val="100"/>
              </a:spcBef>
            </a:pPr>
            <a:r>
              <a:rPr sz="1000" b="1" dirty="0">
                <a:latin typeface="Arial"/>
                <a:cs typeface="Arial"/>
              </a:rPr>
              <a:t>I</a:t>
            </a:r>
            <a:r>
              <a:rPr sz="1000" b="1" spc="5" dirty="0">
                <a:latin typeface="Arial"/>
                <a:cs typeface="Arial"/>
              </a:rPr>
              <a:t>f</a:t>
            </a:r>
            <a:r>
              <a:rPr sz="1000" b="1" spc="-10" dirty="0">
                <a:latin typeface="Arial"/>
                <a:cs typeface="Arial"/>
              </a:rPr>
              <a:t>e</a:t>
            </a:r>
            <a:r>
              <a:rPr sz="1000" b="1" spc="-5" dirty="0">
                <a:latin typeface="Arial"/>
                <a:cs typeface="Arial"/>
              </a:rPr>
              <a:t>t</a:t>
            </a:r>
            <a:r>
              <a:rPr sz="1000" b="1" dirty="0">
                <a:latin typeface="Arial"/>
                <a:cs typeface="Arial"/>
              </a:rPr>
              <a:t>ch</a:t>
            </a:r>
            <a:endParaRPr sz="1000">
              <a:latin typeface="Arial"/>
              <a:cs typeface="Arial"/>
            </a:endParaRPr>
          </a:p>
        </p:txBody>
      </p:sp>
      <p:grpSp>
        <p:nvGrpSpPr>
          <p:cNvPr id="37" name="object 37"/>
          <p:cNvGrpSpPr/>
          <p:nvPr/>
        </p:nvGrpSpPr>
        <p:grpSpPr>
          <a:xfrm>
            <a:off x="6961823" y="3216593"/>
            <a:ext cx="2289175" cy="728345"/>
            <a:chOff x="5437822" y="3216592"/>
            <a:chExt cx="2289175" cy="728345"/>
          </a:xfrm>
        </p:grpSpPr>
        <p:sp>
          <p:nvSpPr>
            <p:cNvPr id="38" name="object 38"/>
            <p:cNvSpPr/>
            <p:nvPr/>
          </p:nvSpPr>
          <p:spPr>
            <a:xfrm>
              <a:off x="6041389" y="3230879"/>
              <a:ext cx="62230" cy="699770"/>
            </a:xfrm>
            <a:custGeom>
              <a:avLst/>
              <a:gdLst/>
              <a:ahLst/>
              <a:cxnLst/>
              <a:rect l="l" t="t" r="r" b="b"/>
              <a:pathLst>
                <a:path w="62229" h="699770">
                  <a:moveTo>
                    <a:pt x="62230" y="0"/>
                  </a:moveTo>
                  <a:lnTo>
                    <a:pt x="0" y="0"/>
                  </a:lnTo>
                  <a:lnTo>
                    <a:pt x="0" y="699770"/>
                  </a:lnTo>
                  <a:lnTo>
                    <a:pt x="62230" y="699770"/>
                  </a:lnTo>
                  <a:close/>
                </a:path>
              </a:pathLst>
            </a:custGeom>
            <a:solidFill>
              <a:srgbClr val="00AD00"/>
            </a:solidFill>
          </p:spPr>
          <p:txBody>
            <a:bodyPr wrap="square" lIns="0" tIns="0" rIns="0" bIns="0" rtlCol="0"/>
            <a:lstStyle/>
            <a:p>
              <a:endParaRPr/>
            </a:p>
          </p:txBody>
        </p:sp>
        <p:sp>
          <p:nvSpPr>
            <p:cNvPr id="39" name="object 39"/>
            <p:cNvSpPr/>
            <p:nvPr/>
          </p:nvSpPr>
          <p:spPr>
            <a:xfrm>
              <a:off x="6041389" y="3230879"/>
              <a:ext cx="62230" cy="699770"/>
            </a:xfrm>
            <a:custGeom>
              <a:avLst/>
              <a:gdLst/>
              <a:ahLst/>
              <a:cxnLst/>
              <a:rect l="l" t="t" r="r" b="b"/>
              <a:pathLst>
                <a:path w="62229" h="699770">
                  <a:moveTo>
                    <a:pt x="30480" y="699770"/>
                  </a:moveTo>
                  <a:lnTo>
                    <a:pt x="0" y="699770"/>
                  </a:lnTo>
                  <a:lnTo>
                    <a:pt x="0" y="0"/>
                  </a:lnTo>
                  <a:lnTo>
                    <a:pt x="62230" y="0"/>
                  </a:lnTo>
                  <a:lnTo>
                    <a:pt x="62230" y="699770"/>
                  </a:lnTo>
                  <a:lnTo>
                    <a:pt x="30480" y="699770"/>
                  </a:lnTo>
                  <a:close/>
                </a:path>
              </a:pathLst>
            </a:custGeom>
            <a:ln w="28393">
              <a:solidFill>
                <a:srgbClr val="000000"/>
              </a:solidFill>
            </a:ln>
          </p:spPr>
          <p:txBody>
            <a:bodyPr wrap="square" lIns="0" tIns="0" rIns="0" bIns="0" rtlCol="0"/>
            <a:lstStyle/>
            <a:p>
              <a:endParaRPr/>
            </a:p>
          </p:txBody>
        </p:sp>
        <p:sp>
          <p:nvSpPr>
            <p:cNvPr id="40" name="object 40"/>
            <p:cNvSpPr/>
            <p:nvPr/>
          </p:nvSpPr>
          <p:spPr>
            <a:xfrm>
              <a:off x="5452109" y="3230879"/>
              <a:ext cx="62230" cy="699770"/>
            </a:xfrm>
            <a:custGeom>
              <a:avLst/>
              <a:gdLst/>
              <a:ahLst/>
              <a:cxnLst/>
              <a:rect l="l" t="t" r="r" b="b"/>
              <a:pathLst>
                <a:path w="62229" h="699770">
                  <a:moveTo>
                    <a:pt x="62229" y="0"/>
                  </a:moveTo>
                  <a:lnTo>
                    <a:pt x="0" y="0"/>
                  </a:lnTo>
                  <a:lnTo>
                    <a:pt x="0" y="699770"/>
                  </a:lnTo>
                  <a:lnTo>
                    <a:pt x="62229" y="699770"/>
                  </a:lnTo>
                  <a:close/>
                </a:path>
              </a:pathLst>
            </a:custGeom>
            <a:solidFill>
              <a:srgbClr val="00AD00"/>
            </a:solidFill>
          </p:spPr>
          <p:txBody>
            <a:bodyPr wrap="square" lIns="0" tIns="0" rIns="0" bIns="0" rtlCol="0"/>
            <a:lstStyle/>
            <a:p>
              <a:endParaRPr/>
            </a:p>
          </p:txBody>
        </p:sp>
        <p:sp>
          <p:nvSpPr>
            <p:cNvPr id="41" name="object 41"/>
            <p:cNvSpPr/>
            <p:nvPr/>
          </p:nvSpPr>
          <p:spPr>
            <a:xfrm>
              <a:off x="5452109" y="3230879"/>
              <a:ext cx="62230" cy="699770"/>
            </a:xfrm>
            <a:custGeom>
              <a:avLst/>
              <a:gdLst/>
              <a:ahLst/>
              <a:cxnLst/>
              <a:rect l="l" t="t" r="r" b="b"/>
              <a:pathLst>
                <a:path w="62229" h="699770">
                  <a:moveTo>
                    <a:pt x="30479" y="699770"/>
                  </a:moveTo>
                  <a:lnTo>
                    <a:pt x="0" y="699770"/>
                  </a:lnTo>
                  <a:lnTo>
                    <a:pt x="0" y="0"/>
                  </a:lnTo>
                  <a:lnTo>
                    <a:pt x="62229" y="0"/>
                  </a:lnTo>
                  <a:lnTo>
                    <a:pt x="62229" y="699770"/>
                  </a:lnTo>
                  <a:lnTo>
                    <a:pt x="30479" y="699770"/>
                  </a:lnTo>
                  <a:close/>
                </a:path>
              </a:pathLst>
            </a:custGeom>
            <a:ln w="28393">
              <a:solidFill>
                <a:srgbClr val="000000"/>
              </a:solidFill>
            </a:ln>
          </p:spPr>
          <p:txBody>
            <a:bodyPr wrap="square" lIns="0" tIns="0" rIns="0" bIns="0" rtlCol="0"/>
            <a:lstStyle/>
            <a:p>
              <a:endParaRPr/>
            </a:p>
          </p:txBody>
        </p:sp>
        <p:sp>
          <p:nvSpPr>
            <p:cNvPr id="42" name="object 42"/>
            <p:cNvSpPr/>
            <p:nvPr/>
          </p:nvSpPr>
          <p:spPr>
            <a:xfrm>
              <a:off x="7218679" y="3230879"/>
              <a:ext cx="63500" cy="699770"/>
            </a:xfrm>
            <a:custGeom>
              <a:avLst/>
              <a:gdLst/>
              <a:ahLst/>
              <a:cxnLst/>
              <a:rect l="l" t="t" r="r" b="b"/>
              <a:pathLst>
                <a:path w="63500" h="699770">
                  <a:moveTo>
                    <a:pt x="63500" y="0"/>
                  </a:moveTo>
                  <a:lnTo>
                    <a:pt x="0" y="0"/>
                  </a:lnTo>
                  <a:lnTo>
                    <a:pt x="0" y="699770"/>
                  </a:lnTo>
                  <a:lnTo>
                    <a:pt x="63500" y="699770"/>
                  </a:lnTo>
                  <a:close/>
                </a:path>
              </a:pathLst>
            </a:custGeom>
            <a:solidFill>
              <a:srgbClr val="00AD00"/>
            </a:solidFill>
          </p:spPr>
          <p:txBody>
            <a:bodyPr wrap="square" lIns="0" tIns="0" rIns="0" bIns="0" rtlCol="0"/>
            <a:lstStyle/>
            <a:p>
              <a:endParaRPr/>
            </a:p>
          </p:txBody>
        </p:sp>
        <p:sp>
          <p:nvSpPr>
            <p:cNvPr id="43" name="object 43"/>
            <p:cNvSpPr/>
            <p:nvPr/>
          </p:nvSpPr>
          <p:spPr>
            <a:xfrm>
              <a:off x="7218679" y="3230879"/>
              <a:ext cx="63500" cy="699770"/>
            </a:xfrm>
            <a:custGeom>
              <a:avLst/>
              <a:gdLst/>
              <a:ahLst/>
              <a:cxnLst/>
              <a:rect l="l" t="t" r="r" b="b"/>
              <a:pathLst>
                <a:path w="63500" h="699770">
                  <a:moveTo>
                    <a:pt x="31750" y="699770"/>
                  </a:moveTo>
                  <a:lnTo>
                    <a:pt x="0" y="699770"/>
                  </a:lnTo>
                  <a:lnTo>
                    <a:pt x="0" y="0"/>
                  </a:lnTo>
                  <a:lnTo>
                    <a:pt x="63500" y="0"/>
                  </a:lnTo>
                  <a:lnTo>
                    <a:pt x="63500" y="699770"/>
                  </a:lnTo>
                  <a:lnTo>
                    <a:pt x="31750" y="699770"/>
                  </a:lnTo>
                  <a:close/>
                </a:path>
              </a:pathLst>
            </a:custGeom>
            <a:ln w="28393">
              <a:solidFill>
                <a:srgbClr val="000000"/>
              </a:solidFill>
            </a:ln>
          </p:spPr>
          <p:txBody>
            <a:bodyPr wrap="square" lIns="0" tIns="0" rIns="0" bIns="0" rtlCol="0"/>
            <a:lstStyle/>
            <a:p>
              <a:endParaRPr/>
            </a:p>
          </p:txBody>
        </p:sp>
        <p:sp>
          <p:nvSpPr>
            <p:cNvPr id="44" name="object 44"/>
            <p:cNvSpPr/>
            <p:nvPr/>
          </p:nvSpPr>
          <p:spPr>
            <a:xfrm>
              <a:off x="6630669" y="3234689"/>
              <a:ext cx="62230" cy="689610"/>
            </a:xfrm>
            <a:custGeom>
              <a:avLst/>
              <a:gdLst/>
              <a:ahLst/>
              <a:cxnLst/>
              <a:rect l="l" t="t" r="r" b="b"/>
              <a:pathLst>
                <a:path w="62229" h="689610">
                  <a:moveTo>
                    <a:pt x="62229" y="0"/>
                  </a:moveTo>
                  <a:lnTo>
                    <a:pt x="0" y="0"/>
                  </a:lnTo>
                  <a:lnTo>
                    <a:pt x="0" y="689610"/>
                  </a:lnTo>
                  <a:lnTo>
                    <a:pt x="62229" y="689610"/>
                  </a:lnTo>
                  <a:close/>
                </a:path>
              </a:pathLst>
            </a:custGeom>
            <a:solidFill>
              <a:srgbClr val="00AD00"/>
            </a:solidFill>
          </p:spPr>
          <p:txBody>
            <a:bodyPr wrap="square" lIns="0" tIns="0" rIns="0" bIns="0" rtlCol="0"/>
            <a:lstStyle/>
            <a:p>
              <a:endParaRPr/>
            </a:p>
          </p:txBody>
        </p:sp>
        <p:sp>
          <p:nvSpPr>
            <p:cNvPr id="45" name="object 45"/>
            <p:cNvSpPr/>
            <p:nvPr/>
          </p:nvSpPr>
          <p:spPr>
            <a:xfrm>
              <a:off x="6630669" y="3234689"/>
              <a:ext cx="62230" cy="689610"/>
            </a:xfrm>
            <a:custGeom>
              <a:avLst/>
              <a:gdLst/>
              <a:ahLst/>
              <a:cxnLst/>
              <a:rect l="l" t="t" r="r" b="b"/>
              <a:pathLst>
                <a:path w="62229" h="689610">
                  <a:moveTo>
                    <a:pt x="30479" y="689610"/>
                  </a:moveTo>
                  <a:lnTo>
                    <a:pt x="0" y="689610"/>
                  </a:lnTo>
                  <a:lnTo>
                    <a:pt x="0" y="0"/>
                  </a:lnTo>
                  <a:lnTo>
                    <a:pt x="62229" y="0"/>
                  </a:lnTo>
                  <a:lnTo>
                    <a:pt x="62229" y="689610"/>
                  </a:lnTo>
                  <a:lnTo>
                    <a:pt x="30479" y="689610"/>
                  </a:lnTo>
                  <a:close/>
                </a:path>
              </a:pathLst>
            </a:custGeom>
            <a:ln w="28393">
              <a:solidFill>
                <a:srgbClr val="000000"/>
              </a:solidFill>
            </a:ln>
          </p:spPr>
          <p:txBody>
            <a:bodyPr wrap="square" lIns="0" tIns="0" rIns="0" bIns="0" rtlCol="0"/>
            <a:lstStyle/>
            <a:p>
              <a:endParaRPr/>
            </a:p>
          </p:txBody>
        </p:sp>
        <p:sp>
          <p:nvSpPr>
            <p:cNvPr id="46" name="object 46"/>
            <p:cNvSpPr/>
            <p:nvPr/>
          </p:nvSpPr>
          <p:spPr>
            <a:xfrm>
              <a:off x="7396479" y="3382009"/>
              <a:ext cx="158750" cy="365760"/>
            </a:xfrm>
            <a:custGeom>
              <a:avLst/>
              <a:gdLst/>
              <a:ahLst/>
              <a:cxnLst/>
              <a:rect l="l" t="t" r="r" b="b"/>
              <a:pathLst>
                <a:path w="158750" h="365760">
                  <a:moveTo>
                    <a:pt x="158750" y="0"/>
                  </a:moveTo>
                  <a:lnTo>
                    <a:pt x="0" y="0"/>
                  </a:lnTo>
                  <a:lnTo>
                    <a:pt x="0" y="365759"/>
                  </a:lnTo>
                  <a:lnTo>
                    <a:pt x="158750" y="365759"/>
                  </a:lnTo>
                  <a:close/>
                </a:path>
              </a:pathLst>
            </a:custGeom>
            <a:solidFill>
              <a:srgbClr val="608EFC"/>
            </a:solidFill>
          </p:spPr>
          <p:txBody>
            <a:bodyPr wrap="square" lIns="0" tIns="0" rIns="0" bIns="0" rtlCol="0"/>
            <a:lstStyle/>
            <a:p>
              <a:endParaRPr/>
            </a:p>
          </p:txBody>
        </p:sp>
        <p:sp>
          <p:nvSpPr>
            <p:cNvPr id="47" name="object 47"/>
            <p:cNvSpPr/>
            <p:nvPr/>
          </p:nvSpPr>
          <p:spPr>
            <a:xfrm>
              <a:off x="7396479" y="3382009"/>
              <a:ext cx="316230" cy="369570"/>
            </a:xfrm>
            <a:custGeom>
              <a:avLst/>
              <a:gdLst/>
              <a:ahLst/>
              <a:cxnLst/>
              <a:rect l="l" t="t" r="r" b="b"/>
              <a:pathLst>
                <a:path w="316229" h="369570">
                  <a:moveTo>
                    <a:pt x="158750" y="369569"/>
                  </a:moveTo>
                  <a:lnTo>
                    <a:pt x="0" y="369569"/>
                  </a:lnTo>
                  <a:lnTo>
                    <a:pt x="0" y="0"/>
                  </a:lnTo>
                  <a:lnTo>
                    <a:pt x="316229" y="0"/>
                  </a:lnTo>
                  <a:lnTo>
                    <a:pt x="316229" y="369569"/>
                  </a:lnTo>
                  <a:lnTo>
                    <a:pt x="158750" y="369569"/>
                  </a:lnTo>
                  <a:close/>
                </a:path>
              </a:pathLst>
            </a:custGeom>
            <a:ln w="28393">
              <a:solidFill>
                <a:srgbClr val="000000"/>
              </a:solidFill>
            </a:ln>
          </p:spPr>
          <p:txBody>
            <a:bodyPr wrap="square" lIns="0" tIns="0" rIns="0" bIns="0" rtlCol="0"/>
            <a:lstStyle/>
            <a:p>
              <a:endParaRPr/>
            </a:p>
          </p:txBody>
        </p:sp>
      </p:grpSp>
      <p:sp>
        <p:nvSpPr>
          <p:cNvPr id="48" name="object 48"/>
          <p:cNvSpPr txBox="1"/>
          <p:nvPr/>
        </p:nvSpPr>
        <p:spPr>
          <a:xfrm>
            <a:off x="8933180" y="3455670"/>
            <a:ext cx="26543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dirty="0">
                <a:latin typeface="Arial"/>
                <a:cs typeface="Arial"/>
              </a:rPr>
              <a:t>eg</a:t>
            </a:r>
            <a:endParaRPr sz="1000">
              <a:latin typeface="Arial"/>
              <a:cs typeface="Arial"/>
            </a:endParaRPr>
          </a:p>
        </p:txBody>
      </p:sp>
      <p:grpSp>
        <p:nvGrpSpPr>
          <p:cNvPr id="49" name="object 49"/>
          <p:cNvGrpSpPr/>
          <p:nvPr/>
        </p:nvGrpSpPr>
        <p:grpSpPr>
          <a:xfrm>
            <a:off x="6566853" y="2530793"/>
            <a:ext cx="340995" cy="398145"/>
            <a:chOff x="5042852" y="2530792"/>
            <a:chExt cx="340995" cy="398145"/>
          </a:xfrm>
        </p:grpSpPr>
        <p:sp>
          <p:nvSpPr>
            <p:cNvPr id="50" name="object 50"/>
            <p:cNvSpPr/>
            <p:nvPr/>
          </p:nvSpPr>
          <p:spPr>
            <a:xfrm>
              <a:off x="5213350" y="2545079"/>
              <a:ext cx="156210" cy="365760"/>
            </a:xfrm>
            <a:custGeom>
              <a:avLst/>
              <a:gdLst/>
              <a:ahLst/>
              <a:cxnLst/>
              <a:rect l="l" t="t" r="r" b="b"/>
              <a:pathLst>
                <a:path w="156210" h="365760">
                  <a:moveTo>
                    <a:pt x="156210" y="0"/>
                  </a:moveTo>
                  <a:lnTo>
                    <a:pt x="0" y="0"/>
                  </a:lnTo>
                  <a:lnTo>
                    <a:pt x="0" y="365760"/>
                  </a:lnTo>
                  <a:lnTo>
                    <a:pt x="156210" y="365760"/>
                  </a:lnTo>
                  <a:close/>
                </a:path>
              </a:pathLst>
            </a:custGeom>
            <a:solidFill>
              <a:srgbClr val="608EFC"/>
            </a:solidFill>
          </p:spPr>
          <p:txBody>
            <a:bodyPr wrap="square" lIns="0" tIns="0" rIns="0" bIns="0" rtlCol="0"/>
            <a:lstStyle/>
            <a:p>
              <a:endParaRPr/>
            </a:p>
          </p:txBody>
        </p:sp>
        <p:sp>
          <p:nvSpPr>
            <p:cNvPr id="51" name="object 51"/>
            <p:cNvSpPr/>
            <p:nvPr/>
          </p:nvSpPr>
          <p:spPr>
            <a:xfrm>
              <a:off x="5057140" y="2545079"/>
              <a:ext cx="312420" cy="369570"/>
            </a:xfrm>
            <a:custGeom>
              <a:avLst/>
              <a:gdLst/>
              <a:ahLst/>
              <a:cxnLst/>
              <a:rect l="l" t="t" r="r" b="b"/>
              <a:pathLst>
                <a:path w="312420" h="369569">
                  <a:moveTo>
                    <a:pt x="156210" y="369570"/>
                  </a:moveTo>
                  <a:lnTo>
                    <a:pt x="0" y="369570"/>
                  </a:lnTo>
                  <a:lnTo>
                    <a:pt x="0" y="0"/>
                  </a:lnTo>
                  <a:lnTo>
                    <a:pt x="312420" y="0"/>
                  </a:lnTo>
                  <a:lnTo>
                    <a:pt x="312420" y="369570"/>
                  </a:lnTo>
                  <a:lnTo>
                    <a:pt x="156210" y="369570"/>
                  </a:lnTo>
                  <a:close/>
                </a:path>
              </a:pathLst>
            </a:custGeom>
            <a:ln w="28393">
              <a:solidFill>
                <a:srgbClr val="000000"/>
              </a:solidFill>
            </a:ln>
          </p:spPr>
          <p:txBody>
            <a:bodyPr wrap="square" lIns="0" tIns="0" rIns="0" bIns="0" rtlCol="0"/>
            <a:lstStyle/>
            <a:p>
              <a:endParaRPr/>
            </a:p>
          </p:txBody>
        </p:sp>
      </p:grpSp>
      <p:sp>
        <p:nvSpPr>
          <p:cNvPr id="52" name="object 52"/>
          <p:cNvSpPr txBox="1"/>
          <p:nvPr/>
        </p:nvSpPr>
        <p:spPr>
          <a:xfrm>
            <a:off x="6607810" y="2617470"/>
            <a:ext cx="264795"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spc="-10" dirty="0">
                <a:latin typeface="Arial"/>
                <a:cs typeface="Arial"/>
              </a:rPr>
              <a:t>e</a:t>
            </a:r>
            <a:r>
              <a:rPr sz="1000" b="1" dirty="0">
                <a:latin typeface="Arial"/>
                <a:cs typeface="Arial"/>
              </a:rPr>
              <a:t>g</a:t>
            </a:r>
            <a:endParaRPr sz="1000">
              <a:latin typeface="Arial"/>
              <a:cs typeface="Arial"/>
            </a:endParaRPr>
          </a:p>
        </p:txBody>
      </p:sp>
      <p:grpSp>
        <p:nvGrpSpPr>
          <p:cNvPr id="53" name="object 53"/>
          <p:cNvGrpSpPr/>
          <p:nvPr/>
        </p:nvGrpSpPr>
        <p:grpSpPr>
          <a:xfrm>
            <a:off x="6879273" y="2420303"/>
            <a:ext cx="592455" cy="617855"/>
            <a:chOff x="5355272" y="2420302"/>
            <a:chExt cx="592455" cy="617855"/>
          </a:xfrm>
        </p:grpSpPr>
        <p:sp>
          <p:nvSpPr>
            <p:cNvPr id="54" name="object 54"/>
            <p:cNvSpPr/>
            <p:nvPr/>
          </p:nvSpPr>
          <p:spPr>
            <a:xfrm>
              <a:off x="5369559" y="2618739"/>
              <a:ext cx="344170" cy="220979"/>
            </a:xfrm>
            <a:custGeom>
              <a:avLst/>
              <a:gdLst/>
              <a:ahLst/>
              <a:cxnLst/>
              <a:rect l="l" t="t" r="r" b="b"/>
              <a:pathLst>
                <a:path w="344170" h="220980">
                  <a:moveTo>
                    <a:pt x="0" y="0"/>
                  </a:moveTo>
                  <a:lnTo>
                    <a:pt x="77469" y="0"/>
                  </a:lnTo>
                </a:path>
                <a:path w="344170" h="220980">
                  <a:moveTo>
                    <a:pt x="0" y="220980"/>
                  </a:moveTo>
                  <a:lnTo>
                    <a:pt x="77469" y="220980"/>
                  </a:lnTo>
                </a:path>
                <a:path w="344170" h="220980">
                  <a:moveTo>
                    <a:pt x="139700" y="0"/>
                  </a:moveTo>
                  <a:lnTo>
                    <a:pt x="344169" y="0"/>
                  </a:lnTo>
                </a:path>
                <a:path w="344170" h="220980">
                  <a:moveTo>
                    <a:pt x="139700" y="220980"/>
                  </a:moveTo>
                  <a:lnTo>
                    <a:pt x="344169" y="220980"/>
                  </a:lnTo>
                </a:path>
              </a:pathLst>
            </a:custGeom>
            <a:ln w="28393">
              <a:solidFill>
                <a:srgbClr val="000000"/>
              </a:solidFill>
            </a:ln>
          </p:spPr>
          <p:txBody>
            <a:bodyPr wrap="square" lIns="0" tIns="0" rIns="0" bIns="0" rtlCol="0"/>
            <a:lstStyle/>
            <a:p>
              <a:endParaRPr/>
            </a:p>
          </p:txBody>
        </p:sp>
        <p:sp>
          <p:nvSpPr>
            <p:cNvPr id="55" name="object 55"/>
            <p:cNvSpPr/>
            <p:nvPr/>
          </p:nvSpPr>
          <p:spPr>
            <a:xfrm>
              <a:off x="5669279" y="2434589"/>
              <a:ext cx="264160" cy="589280"/>
            </a:xfrm>
            <a:custGeom>
              <a:avLst/>
              <a:gdLst/>
              <a:ahLst/>
              <a:cxnLst/>
              <a:rect l="l" t="t" r="r" b="b"/>
              <a:pathLst>
                <a:path w="264160" h="589280">
                  <a:moveTo>
                    <a:pt x="0" y="0"/>
                  </a:moveTo>
                  <a:lnTo>
                    <a:pt x="0" y="589280"/>
                  </a:lnTo>
                  <a:lnTo>
                    <a:pt x="264160" y="441960"/>
                  </a:lnTo>
                  <a:lnTo>
                    <a:pt x="264160" y="147320"/>
                  </a:lnTo>
                  <a:lnTo>
                    <a:pt x="0" y="0"/>
                  </a:lnTo>
                  <a:close/>
                </a:path>
              </a:pathLst>
            </a:custGeom>
            <a:solidFill>
              <a:srgbClr val="FFFFFF"/>
            </a:solidFill>
          </p:spPr>
          <p:txBody>
            <a:bodyPr wrap="square" lIns="0" tIns="0" rIns="0" bIns="0" rtlCol="0"/>
            <a:lstStyle/>
            <a:p>
              <a:endParaRPr/>
            </a:p>
          </p:txBody>
        </p:sp>
        <p:sp>
          <p:nvSpPr>
            <p:cNvPr id="56" name="object 56"/>
            <p:cNvSpPr/>
            <p:nvPr/>
          </p:nvSpPr>
          <p:spPr>
            <a:xfrm>
              <a:off x="5669279" y="2434589"/>
              <a:ext cx="264160" cy="589280"/>
            </a:xfrm>
            <a:custGeom>
              <a:avLst/>
              <a:gdLst/>
              <a:ahLst/>
              <a:cxnLst/>
              <a:rect l="l" t="t" r="r" b="b"/>
              <a:pathLst>
                <a:path w="264160" h="589280">
                  <a:moveTo>
                    <a:pt x="0" y="589280"/>
                  </a:moveTo>
                  <a:lnTo>
                    <a:pt x="264160" y="441960"/>
                  </a:lnTo>
                  <a:lnTo>
                    <a:pt x="264160" y="147320"/>
                  </a:lnTo>
                  <a:lnTo>
                    <a:pt x="0" y="0"/>
                  </a:lnTo>
                  <a:lnTo>
                    <a:pt x="0" y="589280"/>
                  </a:lnTo>
                  <a:close/>
                </a:path>
                <a:path w="264160" h="589280">
                  <a:moveTo>
                    <a:pt x="0" y="589280"/>
                  </a:moveTo>
                  <a:lnTo>
                    <a:pt x="0" y="589280"/>
                  </a:lnTo>
                </a:path>
                <a:path w="264160" h="589280">
                  <a:moveTo>
                    <a:pt x="264160" y="0"/>
                  </a:moveTo>
                  <a:lnTo>
                    <a:pt x="264160" y="0"/>
                  </a:lnTo>
                </a:path>
              </a:pathLst>
            </a:custGeom>
            <a:ln w="28393">
              <a:solidFill>
                <a:srgbClr val="000000"/>
              </a:solidFill>
            </a:ln>
          </p:spPr>
          <p:txBody>
            <a:bodyPr wrap="square" lIns="0" tIns="0" rIns="0" bIns="0" rtlCol="0"/>
            <a:lstStyle/>
            <a:p>
              <a:endParaRPr/>
            </a:p>
          </p:txBody>
        </p:sp>
        <p:sp>
          <p:nvSpPr>
            <p:cNvPr id="57" name="object 57"/>
            <p:cNvSpPr/>
            <p:nvPr/>
          </p:nvSpPr>
          <p:spPr>
            <a:xfrm>
              <a:off x="5651499" y="2631213"/>
              <a:ext cx="142239" cy="196033"/>
            </a:xfrm>
            <a:prstGeom prst="rect">
              <a:avLst/>
            </a:prstGeom>
            <a:blipFill>
              <a:blip r:embed="rId3" cstate="print"/>
              <a:stretch>
                <a:fillRect/>
              </a:stretch>
            </a:blipFill>
          </p:spPr>
          <p:txBody>
            <a:bodyPr wrap="square" lIns="0" tIns="0" rIns="0" bIns="0" rtlCol="0"/>
            <a:lstStyle/>
            <a:p>
              <a:endParaRPr/>
            </a:p>
          </p:txBody>
        </p:sp>
      </p:grpSp>
      <p:sp>
        <p:nvSpPr>
          <p:cNvPr id="58" name="object 58"/>
          <p:cNvSpPr txBox="1"/>
          <p:nvPr/>
        </p:nvSpPr>
        <p:spPr>
          <a:xfrm>
            <a:off x="7281510" y="2547345"/>
            <a:ext cx="153888" cy="282575"/>
          </a:xfrm>
          <a:prstGeom prst="rect">
            <a:avLst/>
          </a:prstGeom>
        </p:spPr>
        <p:txBody>
          <a:bodyPr vert="vert270" wrap="square" lIns="0" tIns="635" rIns="0" bIns="0" rtlCol="0">
            <a:spAutoFit/>
          </a:bodyPr>
          <a:lstStyle/>
          <a:p>
            <a:pPr marL="12700">
              <a:spcBef>
                <a:spcPts val="5"/>
              </a:spcBef>
            </a:pPr>
            <a:r>
              <a:rPr sz="1000" b="1" spc="-35" dirty="0">
                <a:latin typeface="Arial"/>
                <a:cs typeface="Arial"/>
              </a:rPr>
              <a:t>A</a:t>
            </a:r>
            <a:r>
              <a:rPr sz="1000" b="1" spc="-5" dirty="0">
                <a:latin typeface="Arial"/>
                <a:cs typeface="Arial"/>
              </a:rPr>
              <a:t>L</a:t>
            </a:r>
            <a:r>
              <a:rPr sz="1000" b="1" dirty="0">
                <a:latin typeface="Arial"/>
                <a:cs typeface="Arial"/>
              </a:rPr>
              <a:t>U</a:t>
            </a:r>
            <a:endParaRPr sz="1000">
              <a:latin typeface="Arial"/>
              <a:cs typeface="Arial"/>
            </a:endParaRPr>
          </a:p>
        </p:txBody>
      </p:sp>
      <p:grpSp>
        <p:nvGrpSpPr>
          <p:cNvPr id="59" name="object 59"/>
          <p:cNvGrpSpPr/>
          <p:nvPr/>
        </p:nvGrpSpPr>
        <p:grpSpPr>
          <a:xfrm>
            <a:off x="7445693" y="2532063"/>
            <a:ext cx="897255" cy="396875"/>
            <a:chOff x="5921692" y="2532062"/>
            <a:chExt cx="897255" cy="396875"/>
          </a:xfrm>
        </p:grpSpPr>
        <p:sp>
          <p:nvSpPr>
            <p:cNvPr id="60" name="object 60"/>
            <p:cNvSpPr/>
            <p:nvPr/>
          </p:nvSpPr>
          <p:spPr>
            <a:xfrm>
              <a:off x="5935979" y="2730500"/>
              <a:ext cx="688340" cy="0"/>
            </a:xfrm>
            <a:custGeom>
              <a:avLst/>
              <a:gdLst/>
              <a:ahLst/>
              <a:cxnLst/>
              <a:rect l="l" t="t" r="r" b="b"/>
              <a:pathLst>
                <a:path w="688340">
                  <a:moveTo>
                    <a:pt x="0" y="0"/>
                  </a:moveTo>
                  <a:lnTo>
                    <a:pt x="100330" y="0"/>
                  </a:lnTo>
                </a:path>
                <a:path w="688340">
                  <a:moveTo>
                    <a:pt x="162560" y="0"/>
                  </a:moveTo>
                  <a:lnTo>
                    <a:pt x="261620" y="0"/>
                  </a:lnTo>
                </a:path>
                <a:path w="688340">
                  <a:moveTo>
                    <a:pt x="596900" y="0"/>
                  </a:moveTo>
                  <a:lnTo>
                    <a:pt x="688340" y="0"/>
                  </a:lnTo>
                </a:path>
              </a:pathLst>
            </a:custGeom>
            <a:ln w="28393">
              <a:solidFill>
                <a:srgbClr val="000000"/>
              </a:solidFill>
            </a:ln>
          </p:spPr>
          <p:txBody>
            <a:bodyPr wrap="square" lIns="0" tIns="0" rIns="0" bIns="0" rtlCol="0"/>
            <a:lstStyle/>
            <a:p>
              <a:endParaRPr/>
            </a:p>
          </p:txBody>
        </p:sp>
        <p:sp>
          <p:nvSpPr>
            <p:cNvPr id="61" name="object 61"/>
            <p:cNvSpPr/>
            <p:nvPr/>
          </p:nvSpPr>
          <p:spPr>
            <a:xfrm>
              <a:off x="6197599" y="2546350"/>
              <a:ext cx="313690" cy="368300"/>
            </a:xfrm>
            <a:custGeom>
              <a:avLst/>
              <a:gdLst/>
              <a:ahLst/>
              <a:cxnLst/>
              <a:rect l="l" t="t" r="r" b="b"/>
              <a:pathLst>
                <a:path w="313690" h="368300">
                  <a:moveTo>
                    <a:pt x="156210" y="368300"/>
                  </a:moveTo>
                  <a:lnTo>
                    <a:pt x="0" y="368300"/>
                  </a:lnTo>
                  <a:lnTo>
                    <a:pt x="0" y="0"/>
                  </a:lnTo>
                  <a:lnTo>
                    <a:pt x="313690" y="0"/>
                  </a:lnTo>
                  <a:lnTo>
                    <a:pt x="313690" y="368300"/>
                  </a:lnTo>
                  <a:lnTo>
                    <a:pt x="156210" y="368300"/>
                  </a:lnTo>
                  <a:close/>
                </a:path>
              </a:pathLst>
            </a:custGeom>
            <a:ln w="28393">
              <a:solidFill>
                <a:srgbClr val="000000"/>
              </a:solidFill>
            </a:ln>
          </p:spPr>
          <p:txBody>
            <a:bodyPr wrap="square" lIns="0" tIns="0" rIns="0" bIns="0" rtlCol="0"/>
            <a:lstStyle/>
            <a:p>
              <a:endParaRPr/>
            </a:p>
          </p:txBody>
        </p:sp>
        <p:sp>
          <p:nvSpPr>
            <p:cNvPr id="62" name="object 62"/>
            <p:cNvSpPr/>
            <p:nvPr/>
          </p:nvSpPr>
          <p:spPr>
            <a:xfrm>
              <a:off x="6687819" y="2730500"/>
              <a:ext cx="116839" cy="0"/>
            </a:xfrm>
            <a:custGeom>
              <a:avLst/>
              <a:gdLst/>
              <a:ahLst/>
              <a:cxnLst/>
              <a:rect l="l" t="t" r="r" b="b"/>
              <a:pathLst>
                <a:path w="116840">
                  <a:moveTo>
                    <a:pt x="0" y="0"/>
                  </a:moveTo>
                  <a:lnTo>
                    <a:pt x="116839" y="0"/>
                  </a:lnTo>
                </a:path>
              </a:pathLst>
            </a:custGeom>
            <a:ln w="28393">
              <a:solidFill>
                <a:srgbClr val="000000"/>
              </a:solidFill>
            </a:ln>
          </p:spPr>
          <p:txBody>
            <a:bodyPr wrap="square" lIns="0" tIns="0" rIns="0" bIns="0" rtlCol="0"/>
            <a:lstStyle/>
            <a:p>
              <a:endParaRPr/>
            </a:p>
          </p:txBody>
        </p:sp>
      </p:grpSp>
      <p:sp>
        <p:nvSpPr>
          <p:cNvPr id="63" name="object 63"/>
          <p:cNvSpPr txBox="1"/>
          <p:nvPr/>
        </p:nvSpPr>
        <p:spPr>
          <a:xfrm>
            <a:off x="7675879" y="2618740"/>
            <a:ext cx="40894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D</a:t>
            </a:r>
            <a:r>
              <a:rPr sz="1000" b="1" spc="25" dirty="0">
                <a:latin typeface="Arial"/>
                <a:cs typeface="Arial"/>
              </a:rPr>
              <a:t>M</a:t>
            </a:r>
            <a:r>
              <a:rPr sz="1000" b="1" spc="-10" dirty="0">
                <a:latin typeface="Arial"/>
                <a:cs typeface="Arial"/>
              </a:rPr>
              <a:t>e</a:t>
            </a:r>
            <a:r>
              <a:rPr sz="1000" b="1" dirty="0">
                <a:latin typeface="Arial"/>
                <a:cs typeface="Arial"/>
              </a:rPr>
              <a:t>m</a:t>
            </a:r>
            <a:endParaRPr sz="1000">
              <a:latin typeface="Arial"/>
              <a:cs typeface="Arial"/>
            </a:endParaRPr>
          </a:p>
        </p:txBody>
      </p:sp>
      <p:grpSp>
        <p:nvGrpSpPr>
          <p:cNvPr id="64" name="object 64"/>
          <p:cNvGrpSpPr/>
          <p:nvPr/>
        </p:nvGrpSpPr>
        <p:grpSpPr>
          <a:xfrm>
            <a:off x="5955983" y="2532063"/>
            <a:ext cx="2206625" cy="506095"/>
            <a:chOff x="4431982" y="2532062"/>
            <a:chExt cx="2206625" cy="506095"/>
          </a:xfrm>
        </p:grpSpPr>
        <p:sp>
          <p:nvSpPr>
            <p:cNvPr id="65" name="object 65"/>
            <p:cNvSpPr/>
            <p:nvPr/>
          </p:nvSpPr>
          <p:spPr>
            <a:xfrm>
              <a:off x="4759960" y="2618739"/>
              <a:ext cx="297180" cy="222250"/>
            </a:xfrm>
            <a:custGeom>
              <a:avLst/>
              <a:gdLst/>
              <a:ahLst/>
              <a:cxnLst/>
              <a:rect l="l" t="t" r="r" b="b"/>
              <a:pathLst>
                <a:path w="297179" h="222250">
                  <a:moveTo>
                    <a:pt x="160019" y="222250"/>
                  </a:moveTo>
                  <a:lnTo>
                    <a:pt x="297179" y="222250"/>
                  </a:lnTo>
                </a:path>
                <a:path w="297179" h="222250">
                  <a:moveTo>
                    <a:pt x="160019" y="0"/>
                  </a:moveTo>
                  <a:lnTo>
                    <a:pt x="294639" y="0"/>
                  </a:lnTo>
                </a:path>
                <a:path w="297179" h="222250">
                  <a:moveTo>
                    <a:pt x="0" y="222250"/>
                  </a:moveTo>
                  <a:lnTo>
                    <a:pt x="97789" y="222250"/>
                  </a:lnTo>
                </a:path>
                <a:path w="297179" h="222250">
                  <a:moveTo>
                    <a:pt x="0" y="0"/>
                  </a:moveTo>
                  <a:lnTo>
                    <a:pt x="97789" y="0"/>
                  </a:lnTo>
                </a:path>
              </a:pathLst>
            </a:custGeom>
            <a:ln w="28393">
              <a:solidFill>
                <a:srgbClr val="000000"/>
              </a:solidFill>
            </a:ln>
          </p:spPr>
          <p:txBody>
            <a:bodyPr wrap="square" lIns="0" tIns="0" rIns="0" bIns="0" rtlCol="0"/>
            <a:lstStyle/>
            <a:p>
              <a:endParaRPr/>
            </a:p>
          </p:txBody>
        </p:sp>
        <p:sp>
          <p:nvSpPr>
            <p:cNvPr id="66" name="object 66"/>
            <p:cNvSpPr/>
            <p:nvPr/>
          </p:nvSpPr>
          <p:spPr>
            <a:xfrm>
              <a:off x="4446270" y="2546350"/>
              <a:ext cx="313690" cy="368300"/>
            </a:xfrm>
            <a:custGeom>
              <a:avLst/>
              <a:gdLst/>
              <a:ahLst/>
              <a:cxnLst/>
              <a:rect l="l" t="t" r="r" b="b"/>
              <a:pathLst>
                <a:path w="313689" h="368300">
                  <a:moveTo>
                    <a:pt x="156209" y="368300"/>
                  </a:moveTo>
                  <a:lnTo>
                    <a:pt x="0" y="368300"/>
                  </a:lnTo>
                  <a:lnTo>
                    <a:pt x="0" y="0"/>
                  </a:lnTo>
                  <a:lnTo>
                    <a:pt x="313689" y="0"/>
                  </a:lnTo>
                  <a:lnTo>
                    <a:pt x="313689" y="368300"/>
                  </a:lnTo>
                  <a:lnTo>
                    <a:pt x="156209" y="368300"/>
                  </a:lnTo>
                  <a:close/>
                </a:path>
              </a:pathLst>
            </a:custGeom>
            <a:ln w="28393">
              <a:solidFill>
                <a:srgbClr val="000000"/>
              </a:solidFill>
            </a:ln>
          </p:spPr>
          <p:txBody>
            <a:bodyPr wrap="square" lIns="0" tIns="0" rIns="0" bIns="0" rtlCol="0"/>
            <a:lstStyle/>
            <a:p>
              <a:endParaRPr/>
            </a:p>
          </p:txBody>
        </p:sp>
        <p:sp>
          <p:nvSpPr>
            <p:cNvPr id="67" name="object 67"/>
            <p:cNvSpPr/>
            <p:nvPr/>
          </p:nvSpPr>
          <p:spPr>
            <a:xfrm>
              <a:off x="6155690" y="2730500"/>
              <a:ext cx="468630" cy="293370"/>
            </a:xfrm>
            <a:custGeom>
              <a:avLst/>
              <a:gdLst/>
              <a:ahLst/>
              <a:cxnLst/>
              <a:rect l="l" t="t" r="r" b="b"/>
              <a:pathLst>
                <a:path w="468629" h="293369">
                  <a:moveTo>
                    <a:pt x="0" y="0"/>
                  </a:moveTo>
                  <a:lnTo>
                    <a:pt x="0" y="293370"/>
                  </a:lnTo>
                  <a:lnTo>
                    <a:pt x="414019" y="293370"/>
                  </a:lnTo>
                  <a:lnTo>
                    <a:pt x="414019" y="110489"/>
                  </a:lnTo>
                  <a:lnTo>
                    <a:pt x="468630" y="110489"/>
                  </a:lnTo>
                </a:path>
                <a:path w="468629" h="293369">
                  <a:moveTo>
                    <a:pt x="0" y="0"/>
                  </a:moveTo>
                  <a:lnTo>
                    <a:pt x="0" y="0"/>
                  </a:lnTo>
                </a:path>
              </a:pathLst>
            </a:custGeom>
            <a:ln w="28393">
              <a:solidFill>
                <a:srgbClr val="000000"/>
              </a:solidFill>
            </a:ln>
          </p:spPr>
          <p:txBody>
            <a:bodyPr wrap="square" lIns="0" tIns="0" rIns="0" bIns="0" rtlCol="0"/>
            <a:lstStyle/>
            <a:p>
              <a:endParaRPr/>
            </a:p>
          </p:txBody>
        </p:sp>
      </p:grpSp>
      <p:sp>
        <p:nvSpPr>
          <p:cNvPr id="68" name="object 68"/>
          <p:cNvSpPr txBox="1"/>
          <p:nvPr/>
        </p:nvSpPr>
        <p:spPr>
          <a:xfrm>
            <a:off x="5947409" y="2618740"/>
            <a:ext cx="364490" cy="166712"/>
          </a:xfrm>
          <a:prstGeom prst="rect">
            <a:avLst/>
          </a:prstGeom>
        </p:spPr>
        <p:txBody>
          <a:bodyPr vert="horz" wrap="square" lIns="0" tIns="12700" rIns="0" bIns="0" rtlCol="0">
            <a:spAutoFit/>
          </a:bodyPr>
          <a:lstStyle/>
          <a:p>
            <a:pPr marL="12700">
              <a:spcBef>
                <a:spcPts val="100"/>
              </a:spcBef>
            </a:pPr>
            <a:r>
              <a:rPr sz="1000" b="1" dirty="0">
                <a:latin typeface="Arial"/>
                <a:cs typeface="Arial"/>
              </a:rPr>
              <a:t>I</a:t>
            </a:r>
            <a:r>
              <a:rPr sz="1000" b="1" spc="5" dirty="0">
                <a:latin typeface="Arial"/>
                <a:cs typeface="Arial"/>
              </a:rPr>
              <a:t>f</a:t>
            </a:r>
            <a:r>
              <a:rPr sz="1000" b="1" spc="-10" dirty="0">
                <a:latin typeface="Arial"/>
                <a:cs typeface="Arial"/>
              </a:rPr>
              <a:t>e</a:t>
            </a:r>
            <a:r>
              <a:rPr sz="1000" b="1" spc="-5" dirty="0">
                <a:latin typeface="Arial"/>
                <a:cs typeface="Arial"/>
              </a:rPr>
              <a:t>t</a:t>
            </a:r>
            <a:r>
              <a:rPr sz="1000" b="1" dirty="0">
                <a:latin typeface="Arial"/>
                <a:cs typeface="Arial"/>
              </a:rPr>
              <a:t>ch</a:t>
            </a:r>
            <a:endParaRPr sz="1000">
              <a:latin typeface="Arial"/>
              <a:cs typeface="Arial"/>
            </a:endParaRPr>
          </a:p>
        </p:txBody>
      </p:sp>
      <p:grpSp>
        <p:nvGrpSpPr>
          <p:cNvPr id="69" name="object 69"/>
          <p:cNvGrpSpPr/>
          <p:nvPr/>
        </p:nvGrpSpPr>
        <p:grpSpPr>
          <a:xfrm>
            <a:off x="6367463" y="2365693"/>
            <a:ext cx="2290445" cy="728345"/>
            <a:chOff x="4843462" y="2365692"/>
            <a:chExt cx="2290445" cy="728345"/>
          </a:xfrm>
        </p:grpSpPr>
        <p:sp>
          <p:nvSpPr>
            <p:cNvPr id="70" name="object 70"/>
            <p:cNvSpPr/>
            <p:nvPr/>
          </p:nvSpPr>
          <p:spPr>
            <a:xfrm>
              <a:off x="5447030" y="2379979"/>
              <a:ext cx="62230" cy="699770"/>
            </a:xfrm>
            <a:custGeom>
              <a:avLst/>
              <a:gdLst/>
              <a:ahLst/>
              <a:cxnLst/>
              <a:rect l="l" t="t" r="r" b="b"/>
              <a:pathLst>
                <a:path w="62229" h="699769">
                  <a:moveTo>
                    <a:pt x="62230" y="0"/>
                  </a:moveTo>
                  <a:lnTo>
                    <a:pt x="0" y="0"/>
                  </a:lnTo>
                  <a:lnTo>
                    <a:pt x="0" y="699770"/>
                  </a:lnTo>
                  <a:lnTo>
                    <a:pt x="62230" y="699770"/>
                  </a:lnTo>
                  <a:close/>
                </a:path>
              </a:pathLst>
            </a:custGeom>
            <a:solidFill>
              <a:srgbClr val="00AD00"/>
            </a:solidFill>
          </p:spPr>
          <p:txBody>
            <a:bodyPr wrap="square" lIns="0" tIns="0" rIns="0" bIns="0" rtlCol="0"/>
            <a:lstStyle/>
            <a:p>
              <a:endParaRPr/>
            </a:p>
          </p:txBody>
        </p:sp>
        <p:sp>
          <p:nvSpPr>
            <p:cNvPr id="71" name="object 71"/>
            <p:cNvSpPr/>
            <p:nvPr/>
          </p:nvSpPr>
          <p:spPr>
            <a:xfrm>
              <a:off x="5447030" y="2379979"/>
              <a:ext cx="62230" cy="699770"/>
            </a:xfrm>
            <a:custGeom>
              <a:avLst/>
              <a:gdLst/>
              <a:ahLst/>
              <a:cxnLst/>
              <a:rect l="l" t="t" r="r" b="b"/>
              <a:pathLst>
                <a:path w="62229" h="699769">
                  <a:moveTo>
                    <a:pt x="30480" y="699770"/>
                  </a:moveTo>
                  <a:lnTo>
                    <a:pt x="0" y="699770"/>
                  </a:lnTo>
                  <a:lnTo>
                    <a:pt x="0" y="0"/>
                  </a:lnTo>
                  <a:lnTo>
                    <a:pt x="62230" y="0"/>
                  </a:lnTo>
                  <a:lnTo>
                    <a:pt x="62230" y="699770"/>
                  </a:lnTo>
                  <a:lnTo>
                    <a:pt x="30480" y="699770"/>
                  </a:lnTo>
                  <a:close/>
                </a:path>
              </a:pathLst>
            </a:custGeom>
            <a:ln w="28393">
              <a:solidFill>
                <a:srgbClr val="000000"/>
              </a:solidFill>
            </a:ln>
          </p:spPr>
          <p:txBody>
            <a:bodyPr wrap="square" lIns="0" tIns="0" rIns="0" bIns="0" rtlCol="0"/>
            <a:lstStyle/>
            <a:p>
              <a:endParaRPr/>
            </a:p>
          </p:txBody>
        </p:sp>
        <p:sp>
          <p:nvSpPr>
            <p:cNvPr id="72" name="object 72"/>
            <p:cNvSpPr/>
            <p:nvPr/>
          </p:nvSpPr>
          <p:spPr>
            <a:xfrm>
              <a:off x="4857750" y="2379979"/>
              <a:ext cx="62230" cy="699770"/>
            </a:xfrm>
            <a:custGeom>
              <a:avLst/>
              <a:gdLst/>
              <a:ahLst/>
              <a:cxnLst/>
              <a:rect l="l" t="t" r="r" b="b"/>
              <a:pathLst>
                <a:path w="62229" h="699769">
                  <a:moveTo>
                    <a:pt x="62229" y="0"/>
                  </a:moveTo>
                  <a:lnTo>
                    <a:pt x="0" y="0"/>
                  </a:lnTo>
                  <a:lnTo>
                    <a:pt x="0" y="699770"/>
                  </a:lnTo>
                  <a:lnTo>
                    <a:pt x="62229" y="699770"/>
                  </a:lnTo>
                  <a:close/>
                </a:path>
              </a:pathLst>
            </a:custGeom>
            <a:solidFill>
              <a:srgbClr val="00AD00"/>
            </a:solidFill>
          </p:spPr>
          <p:txBody>
            <a:bodyPr wrap="square" lIns="0" tIns="0" rIns="0" bIns="0" rtlCol="0"/>
            <a:lstStyle/>
            <a:p>
              <a:endParaRPr/>
            </a:p>
          </p:txBody>
        </p:sp>
        <p:sp>
          <p:nvSpPr>
            <p:cNvPr id="73" name="object 73"/>
            <p:cNvSpPr/>
            <p:nvPr/>
          </p:nvSpPr>
          <p:spPr>
            <a:xfrm>
              <a:off x="4857750" y="2379979"/>
              <a:ext cx="62230" cy="699770"/>
            </a:xfrm>
            <a:custGeom>
              <a:avLst/>
              <a:gdLst/>
              <a:ahLst/>
              <a:cxnLst/>
              <a:rect l="l" t="t" r="r" b="b"/>
              <a:pathLst>
                <a:path w="62229" h="699769">
                  <a:moveTo>
                    <a:pt x="30479" y="699770"/>
                  </a:moveTo>
                  <a:lnTo>
                    <a:pt x="0" y="699770"/>
                  </a:lnTo>
                  <a:lnTo>
                    <a:pt x="0" y="0"/>
                  </a:lnTo>
                  <a:lnTo>
                    <a:pt x="62229" y="0"/>
                  </a:lnTo>
                  <a:lnTo>
                    <a:pt x="62229" y="699770"/>
                  </a:lnTo>
                  <a:lnTo>
                    <a:pt x="30479" y="699770"/>
                  </a:lnTo>
                  <a:close/>
                </a:path>
              </a:pathLst>
            </a:custGeom>
            <a:ln w="28393">
              <a:solidFill>
                <a:srgbClr val="000000"/>
              </a:solidFill>
            </a:ln>
          </p:spPr>
          <p:txBody>
            <a:bodyPr wrap="square" lIns="0" tIns="0" rIns="0" bIns="0" rtlCol="0"/>
            <a:lstStyle/>
            <a:p>
              <a:endParaRPr/>
            </a:p>
          </p:txBody>
        </p:sp>
        <p:sp>
          <p:nvSpPr>
            <p:cNvPr id="74" name="object 74"/>
            <p:cNvSpPr/>
            <p:nvPr/>
          </p:nvSpPr>
          <p:spPr>
            <a:xfrm>
              <a:off x="6624320" y="2379979"/>
              <a:ext cx="63500" cy="699770"/>
            </a:xfrm>
            <a:custGeom>
              <a:avLst/>
              <a:gdLst/>
              <a:ahLst/>
              <a:cxnLst/>
              <a:rect l="l" t="t" r="r" b="b"/>
              <a:pathLst>
                <a:path w="63500" h="699769">
                  <a:moveTo>
                    <a:pt x="63500" y="0"/>
                  </a:moveTo>
                  <a:lnTo>
                    <a:pt x="0" y="0"/>
                  </a:lnTo>
                  <a:lnTo>
                    <a:pt x="0" y="699770"/>
                  </a:lnTo>
                  <a:lnTo>
                    <a:pt x="63500" y="699770"/>
                  </a:lnTo>
                  <a:close/>
                </a:path>
              </a:pathLst>
            </a:custGeom>
            <a:solidFill>
              <a:srgbClr val="00AD00"/>
            </a:solidFill>
          </p:spPr>
          <p:txBody>
            <a:bodyPr wrap="square" lIns="0" tIns="0" rIns="0" bIns="0" rtlCol="0"/>
            <a:lstStyle/>
            <a:p>
              <a:endParaRPr/>
            </a:p>
          </p:txBody>
        </p:sp>
        <p:sp>
          <p:nvSpPr>
            <p:cNvPr id="75" name="object 75"/>
            <p:cNvSpPr/>
            <p:nvPr/>
          </p:nvSpPr>
          <p:spPr>
            <a:xfrm>
              <a:off x="6624320" y="2379979"/>
              <a:ext cx="63500" cy="699770"/>
            </a:xfrm>
            <a:custGeom>
              <a:avLst/>
              <a:gdLst/>
              <a:ahLst/>
              <a:cxnLst/>
              <a:rect l="l" t="t" r="r" b="b"/>
              <a:pathLst>
                <a:path w="63500" h="699769">
                  <a:moveTo>
                    <a:pt x="31750" y="699770"/>
                  </a:moveTo>
                  <a:lnTo>
                    <a:pt x="0" y="699770"/>
                  </a:lnTo>
                  <a:lnTo>
                    <a:pt x="0" y="0"/>
                  </a:lnTo>
                  <a:lnTo>
                    <a:pt x="63500" y="0"/>
                  </a:lnTo>
                  <a:lnTo>
                    <a:pt x="63500" y="699770"/>
                  </a:lnTo>
                  <a:lnTo>
                    <a:pt x="31750" y="699770"/>
                  </a:lnTo>
                  <a:close/>
                </a:path>
              </a:pathLst>
            </a:custGeom>
            <a:ln w="28393">
              <a:solidFill>
                <a:srgbClr val="000000"/>
              </a:solidFill>
            </a:ln>
          </p:spPr>
          <p:txBody>
            <a:bodyPr wrap="square" lIns="0" tIns="0" rIns="0" bIns="0" rtlCol="0"/>
            <a:lstStyle/>
            <a:p>
              <a:endParaRPr/>
            </a:p>
          </p:txBody>
        </p:sp>
        <p:sp>
          <p:nvSpPr>
            <p:cNvPr id="76" name="object 76"/>
            <p:cNvSpPr/>
            <p:nvPr/>
          </p:nvSpPr>
          <p:spPr>
            <a:xfrm>
              <a:off x="6036310" y="2383789"/>
              <a:ext cx="62230" cy="690880"/>
            </a:xfrm>
            <a:custGeom>
              <a:avLst/>
              <a:gdLst/>
              <a:ahLst/>
              <a:cxnLst/>
              <a:rect l="l" t="t" r="r" b="b"/>
              <a:pathLst>
                <a:path w="62229" h="690880">
                  <a:moveTo>
                    <a:pt x="62229" y="0"/>
                  </a:moveTo>
                  <a:lnTo>
                    <a:pt x="0" y="0"/>
                  </a:lnTo>
                  <a:lnTo>
                    <a:pt x="0" y="690880"/>
                  </a:lnTo>
                  <a:lnTo>
                    <a:pt x="62229" y="690880"/>
                  </a:lnTo>
                  <a:close/>
                </a:path>
              </a:pathLst>
            </a:custGeom>
            <a:solidFill>
              <a:srgbClr val="00AD00"/>
            </a:solidFill>
          </p:spPr>
          <p:txBody>
            <a:bodyPr wrap="square" lIns="0" tIns="0" rIns="0" bIns="0" rtlCol="0"/>
            <a:lstStyle/>
            <a:p>
              <a:endParaRPr/>
            </a:p>
          </p:txBody>
        </p:sp>
        <p:sp>
          <p:nvSpPr>
            <p:cNvPr id="77" name="object 77"/>
            <p:cNvSpPr/>
            <p:nvPr/>
          </p:nvSpPr>
          <p:spPr>
            <a:xfrm>
              <a:off x="6036310" y="2383789"/>
              <a:ext cx="62230" cy="690880"/>
            </a:xfrm>
            <a:custGeom>
              <a:avLst/>
              <a:gdLst/>
              <a:ahLst/>
              <a:cxnLst/>
              <a:rect l="l" t="t" r="r" b="b"/>
              <a:pathLst>
                <a:path w="62229" h="690880">
                  <a:moveTo>
                    <a:pt x="30479" y="690880"/>
                  </a:moveTo>
                  <a:lnTo>
                    <a:pt x="0" y="690880"/>
                  </a:lnTo>
                  <a:lnTo>
                    <a:pt x="0" y="0"/>
                  </a:lnTo>
                  <a:lnTo>
                    <a:pt x="62229" y="0"/>
                  </a:lnTo>
                  <a:lnTo>
                    <a:pt x="62229" y="690880"/>
                  </a:lnTo>
                  <a:lnTo>
                    <a:pt x="30479" y="690880"/>
                  </a:lnTo>
                  <a:close/>
                </a:path>
              </a:pathLst>
            </a:custGeom>
            <a:ln w="28393">
              <a:solidFill>
                <a:srgbClr val="000000"/>
              </a:solidFill>
            </a:ln>
          </p:spPr>
          <p:txBody>
            <a:bodyPr wrap="square" lIns="0" tIns="0" rIns="0" bIns="0" rtlCol="0"/>
            <a:lstStyle/>
            <a:p>
              <a:endParaRPr/>
            </a:p>
          </p:txBody>
        </p:sp>
        <p:sp>
          <p:nvSpPr>
            <p:cNvPr id="78" name="object 78"/>
            <p:cNvSpPr/>
            <p:nvPr/>
          </p:nvSpPr>
          <p:spPr>
            <a:xfrm>
              <a:off x="6804660" y="2531109"/>
              <a:ext cx="157480" cy="365760"/>
            </a:xfrm>
            <a:custGeom>
              <a:avLst/>
              <a:gdLst/>
              <a:ahLst/>
              <a:cxnLst/>
              <a:rect l="l" t="t" r="r" b="b"/>
              <a:pathLst>
                <a:path w="157479" h="365760">
                  <a:moveTo>
                    <a:pt x="157480" y="0"/>
                  </a:moveTo>
                  <a:lnTo>
                    <a:pt x="0" y="0"/>
                  </a:lnTo>
                  <a:lnTo>
                    <a:pt x="0" y="365760"/>
                  </a:lnTo>
                  <a:lnTo>
                    <a:pt x="157480" y="365760"/>
                  </a:lnTo>
                  <a:close/>
                </a:path>
              </a:pathLst>
            </a:custGeom>
            <a:solidFill>
              <a:srgbClr val="608EFC"/>
            </a:solidFill>
          </p:spPr>
          <p:txBody>
            <a:bodyPr wrap="square" lIns="0" tIns="0" rIns="0" bIns="0" rtlCol="0"/>
            <a:lstStyle/>
            <a:p>
              <a:endParaRPr/>
            </a:p>
          </p:txBody>
        </p:sp>
        <p:sp>
          <p:nvSpPr>
            <p:cNvPr id="79" name="object 79"/>
            <p:cNvSpPr/>
            <p:nvPr/>
          </p:nvSpPr>
          <p:spPr>
            <a:xfrm>
              <a:off x="6804660" y="2531109"/>
              <a:ext cx="314960" cy="369570"/>
            </a:xfrm>
            <a:custGeom>
              <a:avLst/>
              <a:gdLst/>
              <a:ahLst/>
              <a:cxnLst/>
              <a:rect l="l" t="t" r="r" b="b"/>
              <a:pathLst>
                <a:path w="314959" h="369569">
                  <a:moveTo>
                    <a:pt x="157480" y="369569"/>
                  </a:moveTo>
                  <a:lnTo>
                    <a:pt x="0" y="369569"/>
                  </a:lnTo>
                  <a:lnTo>
                    <a:pt x="0" y="0"/>
                  </a:lnTo>
                  <a:lnTo>
                    <a:pt x="314960" y="0"/>
                  </a:lnTo>
                  <a:lnTo>
                    <a:pt x="314960" y="369569"/>
                  </a:lnTo>
                  <a:lnTo>
                    <a:pt x="157480" y="369569"/>
                  </a:lnTo>
                  <a:close/>
                </a:path>
              </a:pathLst>
            </a:custGeom>
            <a:ln w="28393">
              <a:solidFill>
                <a:srgbClr val="000000"/>
              </a:solidFill>
            </a:ln>
          </p:spPr>
          <p:txBody>
            <a:bodyPr wrap="square" lIns="0" tIns="0" rIns="0" bIns="0" rtlCol="0"/>
            <a:lstStyle/>
            <a:p>
              <a:endParaRPr/>
            </a:p>
          </p:txBody>
        </p:sp>
      </p:grpSp>
      <p:sp>
        <p:nvSpPr>
          <p:cNvPr id="80" name="object 80"/>
          <p:cNvSpPr txBox="1"/>
          <p:nvPr/>
        </p:nvSpPr>
        <p:spPr>
          <a:xfrm>
            <a:off x="8340090" y="2604770"/>
            <a:ext cx="26543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dirty="0">
                <a:latin typeface="Arial"/>
                <a:cs typeface="Arial"/>
              </a:rPr>
              <a:t>eg</a:t>
            </a:r>
            <a:endParaRPr sz="1000">
              <a:latin typeface="Arial"/>
              <a:cs typeface="Arial"/>
            </a:endParaRPr>
          </a:p>
        </p:txBody>
      </p:sp>
      <p:grpSp>
        <p:nvGrpSpPr>
          <p:cNvPr id="81" name="object 81"/>
          <p:cNvGrpSpPr/>
          <p:nvPr/>
        </p:nvGrpSpPr>
        <p:grpSpPr>
          <a:xfrm>
            <a:off x="5983923" y="1704023"/>
            <a:ext cx="342265" cy="399415"/>
            <a:chOff x="4459922" y="1704022"/>
            <a:chExt cx="342265" cy="399415"/>
          </a:xfrm>
        </p:grpSpPr>
        <p:sp>
          <p:nvSpPr>
            <p:cNvPr id="82" name="object 82"/>
            <p:cNvSpPr/>
            <p:nvPr/>
          </p:nvSpPr>
          <p:spPr>
            <a:xfrm>
              <a:off x="4630419" y="1718310"/>
              <a:ext cx="157480" cy="365760"/>
            </a:xfrm>
            <a:custGeom>
              <a:avLst/>
              <a:gdLst/>
              <a:ahLst/>
              <a:cxnLst/>
              <a:rect l="l" t="t" r="r" b="b"/>
              <a:pathLst>
                <a:path w="157479" h="365760">
                  <a:moveTo>
                    <a:pt x="157479" y="0"/>
                  </a:moveTo>
                  <a:lnTo>
                    <a:pt x="0" y="0"/>
                  </a:lnTo>
                  <a:lnTo>
                    <a:pt x="0" y="365760"/>
                  </a:lnTo>
                  <a:lnTo>
                    <a:pt x="157479" y="365760"/>
                  </a:lnTo>
                  <a:close/>
                </a:path>
              </a:pathLst>
            </a:custGeom>
            <a:solidFill>
              <a:srgbClr val="608EFC"/>
            </a:solidFill>
          </p:spPr>
          <p:txBody>
            <a:bodyPr wrap="square" lIns="0" tIns="0" rIns="0" bIns="0" rtlCol="0"/>
            <a:lstStyle/>
            <a:p>
              <a:endParaRPr/>
            </a:p>
          </p:txBody>
        </p:sp>
        <p:sp>
          <p:nvSpPr>
            <p:cNvPr id="83" name="object 83"/>
            <p:cNvSpPr/>
            <p:nvPr/>
          </p:nvSpPr>
          <p:spPr>
            <a:xfrm>
              <a:off x="4474209" y="1718310"/>
              <a:ext cx="313690" cy="370840"/>
            </a:xfrm>
            <a:custGeom>
              <a:avLst/>
              <a:gdLst/>
              <a:ahLst/>
              <a:cxnLst/>
              <a:rect l="l" t="t" r="r" b="b"/>
              <a:pathLst>
                <a:path w="313689" h="370839">
                  <a:moveTo>
                    <a:pt x="156210" y="370839"/>
                  </a:moveTo>
                  <a:lnTo>
                    <a:pt x="0" y="370839"/>
                  </a:lnTo>
                  <a:lnTo>
                    <a:pt x="0" y="0"/>
                  </a:lnTo>
                  <a:lnTo>
                    <a:pt x="313689" y="0"/>
                  </a:lnTo>
                  <a:lnTo>
                    <a:pt x="313689" y="370839"/>
                  </a:lnTo>
                  <a:lnTo>
                    <a:pt x="156210" y="370839"/>
                  </a:lnTo>
                  <a:close/>
                </a:path>
              </a:pathLst>
            </a:custGeom>
            <a:ln w="28393">
              <a:solidFill>
                <a:srgbClr val="000000"/>
              </a:solidFill>
            </a:ln>
          </p:spPr>
          <p:txBody>
            <a:bodyPr wrap="square" lIns="0" tIns="0" rIns="0" bIns="0" rtlCol="0"/>
            <a:lstStyle/>
            <a:p>
              <a:endParaRPr/>
            </a:p>
          </p:txBody>
        </p:sp>
      </p:grpSp>
      <p:sp>
        <p:nvSpPr>
          <p:cNvPr id="84" name="object 84"/>
          <p:cNvSpPr txBox="1"/>
          <p:nvPr/>
        </p:nvSpPr>
        <p:spPr>
          <a:xfrm>
            <a:off x="6024879" y="1791970"/>
            <a:ext cx="26543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dirty="0">
                <a:latin typeface="Arial"/>
                <a:cs typeface="Arial"/>
              </a:rPr>
              <a:t>eg</a:t>
            </a:r>
            <a:endParaRPr sz="1000">
              <a:latin typeface="Arial"/>
              <a:cs typeface="Arial"/>
            </a:endParaRPr>
          </a:p>
        </p:txBody>
      </p:sp>
      <p:grpSp>
        <p:nvGrpSpPr>
          <p:cNvPr id="85" name="object 85"/>
          <p:cNvGrpSpPr/>
          <p:nvPr/>
        </p:nvGrpSpPr>
        <p:grpSpPr>
          <a:xfrm>
            <a:off x="6297613" y="1594803"/>
            <a:ext cx="592455" cy="617855"/>
            <a:chOff x="4773612" y="1594802"/>
            <a:chExt cx="592455" cy="617855"/>
          </a:xfrm>
        </p:grpSpPr>
        <p:sp>
          <p:nvSpPr>
            <p:cNvPr id="86" name="object 86"/>
            <p:cNvSpPr/>
            <p:nvPr/>
          </p:nvSpPr>
          <p:spPr>
            <a:xfrm>
              <a:off x="4787900" y="1793239"/>
              <a:ext cx="344170" cy="220979"/>
            </a:xfrm>
            <a:custGeom>
              <a:avLst/>
              <a:gdLst/>
              <a:ahLst/>
              <a:cxnLst/>
              <a:rect l="l" t="t" r="r" b="b"/>
              <a:pathLst>
                <a:path w="344170" h="220980">
                  <a:moveTo>
                    <a:pt x="0" y="0"/>
                  </a:moveTo>
                  <a:lnTo>
                    <a:pt x="76200" y="0"/>
                  </a:lnTo>
                </a:path>
                <a:path w="344170" h="220980">
                  <a:moveTo>
                    <a:pt x="0" y="220980"/>
                  </a:moveTo>
                  <a:lnTo>
                    <a:pt x="76200" y="220980"/>
                  </a:lnTo>
                </a:path>
                <a:path w="344170" h="220980">
                  <a:moveTo>
                    <a:pt x="139700" y="0"/>
                  </a:moveTo>
                  <a:lnTo>
                    <a:pt x="344170" y="0"/>
                  </a:lnTo>
                </a:path>
                <a:path w="344170" h="220980">
                  <a:moveTo>
                    <a:pt x="139700" y="220980"/>
                  </a:moveTo>
                  <a:lnTo>
                    <a:pt x="344170" y="220980"/>
                  </a:lnTo>
                </a:path>
              </a:pathLst>
            </a:custGeom>
            <a:ln w="28393">
              <a:solidFill>
                <a:srgbClr val="000000"/>
              </a:solidFill>
            </a:ln>
          </p:spPr>
          <p:txBody>
            <a:bodyPr wrap="square" lIns="0" tIns="0" rIns="0" bIns="0" rtlCol="0"/>
            <a:lstStyle/>
            <a:p>
              <a:endParaRPr/>
            </a:p>
          </p:txBody>
        </p:sp>
        <p:sp>
          <p:nvSpPr>
            <p:cNvPr id="87" name="object 87"/>
            <p:cNvSpPr/>
            <p:nvPr/>
          </p:nvSpPr>
          <p:spPr>
            <a:xfrm>
              <a:off x="5087620" y="1609089"/>
              <a:ext cx="264160" cy="589280"/>
            </a:xfrm>
            <a:custGeom>
              <a:avLst/>
              <a:gdLst/>
              <a:ahLst/>
              <a:cxnLst/>
              <a:rect l="l" t="t" r="r" b="b"/>
              <a:pathLst>
                <a:path w="264160" h="589280">
                  <a:moveTo>
                    <a:pt x="0" y="0"/>
                  </a:moveTo>
                  <a:lnTo>
                    <a:pt x="0" y="589280"/>
                  </a:lnTo>
                  <a:lnTo>
                    <a:pt x="264159" y="441960"/>
                  </a:lnTo>
                  <a:lnTo>
                    <a:pt x="264159" y="147320"/>
                  </a:lnTo>
                  <a:lnTo>
                    <a:pt x="0" y="0"/>
                  </a:lnTo>
                  <a:close/>
                </a:path>
              </a:pathLst>
            </a:custGeom>
            <a:solidFill>
              <a:srgbClr val="FFFFFF"/>
            </a:solidFill>
          </p:spPr>
          <p:txBody>
            <a:bodyPr wrap="square" lIns="0" tIns="0" rIns="0" bIns="0" rtlCol="0"/>
            <a:lstStyle/>
            <a:p>
              <a:endParaRPr/>
            </a:p>
          </p:txBody>
        </p:sp>
        <p:sp>
          <p:nvSpPr>
            <p:cNvPr id="88" name="object 88"/>
            <p:cNvSpPr/>
            <p:nvPr/>
          </p:nvSpPr>
          <p:spPr>
            <a:xfrm>
              <a:off x="5087620" y="1609089"/>
              <a:ext cx="264160" cy="589280"/>
            </a:xfrm>
            <a:custGeom>
              <a:avLst/>
              <a:gdLst/>
              <a:ahLst/>
              <a:cxnLst/>
              <a:rect l="l" t="t" r="r" b="b"/>
              <a:pathLst>
                <a:path w="264160" h="589280">
                  <a:moveTo>
                    <a:pt x="0" y="589280"/>
                  </a:moveTo>
                  <a:lnTo>
                    <a:pt x="264159" y="441960"/>
                  </a:lnTo>
                  <a:lnTo>
                    <a:pt x="264159" y="147320"/>
                  </a:lnTo>
                  <a:lnTo>
                    <a:pt x="0" y="0"/>
                  </a:lnTo>
                  <a:lnTo>
                    <a:pt x="0" y="589280"/>
                  </a:lnTo>
                  <a:close/>
                </a:path>
                <a:path w="264160" h="589280">
                  <a:moveTo>
                    <a:pt x="0" y="589280"/>
                  </a:moveTo>
                  <a:lnTo>
                    <a:pt x="0" y="589280"/>
                  </a:lnTo>
                </a:path>
                <a:path w="264160" h="589280">
                  <a:moveTo>
                    <a:pt x="264159" y="0"/>
                  </a:moveTo>
                  <a:lnTo>
                    <a:pt x="264159" y="0"/>
                  </a:lnTo>
                </a:path>
              </a:pathLst>
            </a:custGeom>
            <a:ln w="28393">
              <a:solidFill>
                <a:srgbClr val="000000"/>
              </a:solidFill>
            </a:ln>
          </p:spPr>
          <p:txBody>
            <a:bodyPr wrap="square" lIns="0" tIns="0" rIns="0" bIns="0" rtlCol="0"/>
            <a:lstStyle/>
            <a:p>
              <a:endParaRPr/>
            </a:p>
          </p:txBody>
        </p:sp>
        <p:sp>
          <p:nvSpPr>
            <p:cNvPr id="89" name="object 89"/>
            <p:cNvSpPr/>
            <p:nvPr/>
          </p:nvSpPr>
          <p:spPr>
            <a:xfrm>
              <a:off x="5069840" y="1805713"/>
              <a:ext cx="140970" cy="196033"/>
            </a:xfrm>
            <a:prstGeom prst="rect">
              <a:avLst/>
            </a:prstGeom>
            <a:blipFill>
              <a:blip r:embed="rId4" cstate="print"/>
              <a:stretch>
                <a:fillRect/>
              </a:stretch>
            </a:blipFill>
          </p:spPr>
          <p:txBody>
            <a:bodyPr wrap="square" lIns="0" tIns="0" rIns="0" bIns="0" rtlCol="0"/>
            <a:lstStyle/>
            <a:p>
              <a:endParaRPr/>
            </a:p>
          </p:txBody>
        </p:sp>
      </p:grpSp>
      <p:sp>
        <p:nvSpPr>
          <p:cNvPr id="90" name="object 90"/>
          <p:cNvSpPr txBox="1"/>
          <p:nvPr/>
        </p:nvSpPr>
        <p:spPr>
          <a:xfrm>
            <a:off x="6706200" y="1720575"/>
            <a:ext cx="153888" cy="281305"/>
          </a:xfrm>
          <a:prstGeom prst="rect">
            <a:avLst/>
          </a:prstGeom>
        </p:spPr>
        <p:txBody>
          <a:bodyPr vert="vert270" wrap="square" lIns="0" tIns="635" rIns="0" bIns="0" rtlCol="0">
            <a:spAutoFit/>
          </a:bodyPr>
          <a:lstStyle/>
          <a:p>
            <a:pPr marL="12700">
              <a:spcBef>
                <a:spcPts val="5"/>
              </a:spcBef>
            </a:pPr>
            <a:r>
              <a:rPr sz="1000" b="1" spc="-45" dirty="0">
                <a:latin typeface="Arial"/>
                <a:cs typeface="Arial"/>
              </a:rPr>
              <a:t>A</a:t>
            </a:r>
            <a:r>
              <a:rPr sz="1000" b="1" spc="-5" dirty="0">
                <a:latin typeface="Arial"/>
                <a:cs typeface="Arial"/>
              </a:rPr>
              <a:t>L</a:t>
            </a:r>
            <a:r>
              <a:rPr sz="1000" b="1" dirty="0">
                <a:latin typeface="Arial"/>
                <a:cs typeface="Arial"/>
              </a:rPr>
              <a:t>U</a:t>
            </a:r>
            <a:endParaRPr sz="1000">
              <a:latin typeface="Arial"/>
              <a:cs typeface="Arial"/>
            </a:endParaRPr>
          </a:p>
        </p:txBody>
      </p:sp>
      <p:grpSp>
        <p:nvGrpSpPr>
          <p:cNvPr id="91" name="object 91"/>
          <p:cNvGrpSpPr/>
          <p:nvPr/>
        </p:nvGrpSpPr>
        <p:grpSpPr>
          <a:xfrm>
            <a:off x="6864033" y="1705293"/>
            <a:ext cx="892175" cy="396875"/>
            <a:chOff x="5340032" y="1705292"/>
            <a:chExt cx="892175" cy="396875"/>
          </a:xfrm>
        </p:grpSpPr>
        <p:sp>
          <p:nvSpPr>
            <p:cNvPr id="92" name="object 92"/>
            <p:cNvSpPr/>
            <p:nvPr/>
          </p:nvSpPr>
          <p:spPr>
            <a:xfrm>
              <a:off x="5354320" y="1904999"/>
              <a:ext cx="688340" cy="0"/>
            </a:xfrm>
            <a:custGeom>
              <a:avLst/>
              <a:gdLst/>
              <a:ahLst/>
              <a:cxnLst/>
              <a:rect l="l" t="t" r="r" b="b"/>
              <a:pathLst>
                <a:path w="688339">
                  <a:moveTo>
                    <a:pt x="0" y="0"/>
                  </a:moveTo>
                  <a:lnTo>
                    <a:pt x="100329" y="0"/>
                  </a:lnTo>
                </a:path>
                <a:path w="688339">
                  <a:moveTo>
                    <a:pt x="162559" y="0"/>
                  </a:moveTo>
                  <a:lnTo>
                    <a:pt x="261619" y="0"/>
                  </a:lnTo>
                </a:path>
                <a:path w="688339">
                  <a:moveTo>
                    <a:pt x="596900" y="0"/>
                  </a:moveTo>
                  <a:lnTo>
                    <a:pt x="688339" y="0"/>
                  </a:lnTo>
                </a:path>
              </a:pathLst>
            </a:custGeom>
            <a:ln w="28393">
              <a:solidFill>
                <a:srgbClr val="000000"/>
              </a:solidFill>
            </a:ln>
          </p:spPr>
          <p:txBody>
            <a:bodyPr wrap="square" lIns="0" tIns="0" rIns="0" bIns="0" rtlCol="0"/>
            <a:lstStyle/>
            <a:p>
              <a:endParaRPr/>
            </a:p>
          </p:txBody>
        </p:sp>
        <p:sp>
          <p:nvSpPr>
            <p:cNvPr id="93" name="object 93"/>
            <p:cNvSpPr/>
            <p:nvPr/>
          </p:nvSpPr>
          <p:spPr>
            <a:xfrm>
              <a:off x="5615940" y="1719579"/>
              <a:ext cx="314960" cy="368300"/>
            </a:xfrm>
            <a:custGeom>
              <a:avLst/>
              <a:gdLst/>
              <a:ahLst/>
              <a:cxnLst/>
              <a:rect l="l" t="t" r="r" b="b"/>
              <a:pathLst>
                <a:path w="314960" h="368300">
                  <a:moveTo>
                    <a:pt x="157480" y="368300"/>
                  </a:moveTo>
                  <a:lnTo>
                    <a:pt x="0" y="368300"/>
                  </a:lnTo>
                  <a:lnTo>
                    <a:pt x="0" y="0"/>
                  </a:lnTo>
                  <a:lnTo>
                    <a:pt x="314960" y="0"/>
                  </a:lnTo>
                  <a:lnTo>
                    <a:pt x="314960" y="368300"/>
                  </a:lnTo>
                  <a:lnTo>
                    <a:pt x="157480" y="368300"/>
                  </a:lnTo>
                  <a:close/>
                </a:path>
              </a:pathLst>
            </a:custGeom>
            <a:ln w="28393">
              <a:solidFill>
                <a:srgbClr val="000000"/>
              </a:solidFill>
            </a:ln>
          </p:spPr>
          <p:txBody>
            <a:bodyPr wrap="square" lIns="0" tIns="0" rIns="0" bIns="0" rtlCol="0"/>
            <a:lstStyle/>
            <a:p>
              <a:endParaRPr/>
            </a:p>
          </p:txBody>
        </p:sp>
        <p:sp>
          <p:nvSpPr>
            <p:cNvPr id="94" name="object 94"/>
            <p:cNvSpPr/>
            <p:nvPr/>
          </p:nvSpPr>
          <p:spPr>
            <a:xfrm>
              <a:off x="6106160" y="1904999"/>
              <a:ext cx="111760" cy="0"/>
            </a:xfrm>
            <a:custGeom>
              <a:avLst/>
              <a:gdLst/>
              <a:ahLst/>
              <a:cxnLst/>
              <a:rect l="l" t="t" r="r" b="b"/>
              <a:pathLst>
                <a:path w="111760">
                  <a:moveTo>
                    <a:pt x="0" y="0"/>
                  </a:moveTo>
                  <a:lnTo>
                    <a:pt x="111760" y="0"/>
                  </a:lnTo>
                </a:path>
              </a:pathLst>
            </a:custGeom>
            <a:ln w="28393">
              <a:solidFill>
                <a:srgbClr val="000000"/>
              </a:solidFill>
            </a:ln>
          </p:spPr>
          <p:txBody>
            <a:bodyPr wrap="square" lIns="0" tIns="0" rIns="0" bIns="0" rtlCol="0"/>
            <a:lstStyle/>
            <a:p>
              <a:endParaRPr/>
            </a:p>
          </p:txBody>
        </p:sp>
      </p:grpSp>
      <p:sp>
        <p:nvSpPr>
          <p:cNvPr id="95" name="object 95"/>
          <p:cNvSpPr txBox="1"/>
          <p:nvPr/>
        </p:nvSpPr>
        <p:spPr>
          <a:xfrm>
            <a:off x="7092950" y="1793240"/>
            <a:ext cx="40767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D</a:t>
            </a:r>
            <a:r>
              <a:rPr sz="1000" b="1" spc="15" dirty="0">
                <a:latin typeface="Arial"/>
                <a:cs typeface="Arial"/>
              </a:rPr>
              <a:t>M</a:t>
            </a:r>
            <a:r>
              <a:rPr sz="1000" b="1" spc="-10" dirty="0">
                <a:latin typeface="Arial"/>
                <a:cs typeface="Arial"/>
              </a:rPr>
              <a:t>e</a:t>
            </a:r>
            <a:r>
              <a:rPr sz="1000" b="1" dirty="0">
                <a:latin typeface="Arial"/>
                <a:cs typeface="Arial"/>
              </a:rPr>
              <a:t>m</a:t>
            </a:r>
            <a:endParaRPr sz="1000">
              <a:latin typeface="Arial"/>
              <a:cs typeface="Arial"/>
            </a:endParaRPr>
          </a:p>
        </p:txBody>
      </p:sp>
      <p:grpSp>
        <p:nvGrpSpPr>
          <p:cNvPr id="96" name="object 96"/>
          <p:cNvGrpSpPr/>
          <p:nvPr/>
        </p:nvGrpSpPr>
        <p:grpSpPr>
          <a:xfrm>
            <a:off x="5373053" y="1705293"/>
            <a:ext cx="2207895" cy="507365"/>
            <a:chOff x="3849052" y="1705292"/>
            <a:chExt cx="2207895" cy="507365"/>
          </a:xfrm>
        </p:grpSpPr>
        <p:sp>
          <p:nvSpPr>
            <p:cNvPr id="97" name="object 97"/>
            <p:cNvSpPr/>
            <p:nvPr/>
          </p:nvSpPr>
          <p:spPr>
            <a:xfrm>
              <a:off x="4178300" y="1793239"/>
              <a:ext cx="295910" cy="222250"/>
            </a:xfrm>
            <a:custGeom>
              <a:avLst/>
              <a:gdLst/>
              <a:ahLst/>
              <a:cxnLst/>
              <a:rect l="l" t="t" r="r" b="b"/>
              <a:pathLst>
                <a:path w="295910" h="222250">
                  <a:moveTo>
                    <a:pt x="160020" y="222250"/>
                  </a:moveTo>
                  <a:lnTo>
                    <a:pt x="295910" y="222250"/>
                  </a:lnTo>
                </a:path>
                <a:path w="295910" h="222250">
                  <a:moveTo>
                    <a:pt x="160020" y="0"/>
                  </a:moveTo>
                  <a:lnTo>
                    <a:pt x="294639" y="0"/>
                  </a:lnTo>
                </a:path>
                <a:path w="295910" h="222250">
                  <a:moveTo>
                    <a:pt x="0" y="222250"/>
                  </a:moveTo>
                  <a:lnTo>
                    <a:pt x="96520" y="222250"/>
                  </a:lnTo>
                </a:path>
                <a:path w="295910" h="222250">
                  <a:moveTo>
                    <a:pt x="0" y="0"/>
                  </a:moveTo>
                  <a:lnTo>
                    <a:pt x="96520" y="0"/>
                  </a:lnTo>
                </a:path>
              </a:pathLst>
            </a:custGeom>
            <a:ln w="28393">
              <a:solidFill>
                <a:srgbClr val="000000"/>
              </a:solidFill>
            </a:ln>
          </p:spPr>
          <p:txBody>
            <a:bodyPr wrap="square" lIns="0" tIns="0" rIns="0" bIns="0" rtlCol="0"/>
            <a:lstStyle/>
            <a:p>
              <a:endParaRPr/>
            </a:p>
          </p:txBody>
        </p:sp>
        <p:sp>
          <p:nvSpPr>
            <p:cNvPr id="98" name="object 98"/>
            <p:cNvSpPr/>
            <p:nvPr/>
          </p:nvSpPr>
          <p:spPr>
            <a:xfrm>
              <a:off x="3863340" y="1719579"/>
              <a:ext cx="314960" cy="368300"/>
            </a:xfrm>
            <a:custGeom>
              <a:avLst/>
              <a:gdLst/>
              <a:ahLst/>
              <a:cxnLst/>
              <a:rect l="l" t="t" r="r" b="b"/>
              <a:pathLst>
                <a:path w="314960" h="368300">
                  <a:moveTo>
                    <a:pt x="157480" y="368300"/>
                  </a:moveTo>
                  <a:lnTo>
                    <a:pt x="0" y="368300"/>
                  </a:lnTo>
                  <a:lnTo>
                    <a:pt x="0" y="0"/>
                  </a:lnTo>
                  <a:lnTo>
                    <a:pt x="314960" y="0"/>
                  </a:lnTo>
                  <a:lnTo>
                    <a:pt x="314960" y="368300"/>
                  </a:lnTo>
                  <a:lnTo>
                    <a:pt x="157480" y="368300"/>
                  </a:lnTo>
                  <a:close/>
                </a:path>
              </a:pathLst>
            </a:custGeom>
            <a:ln w="28393">
              <a:solidFill>
                <a:srgbClr val="000000"/>
              </a:solidFill>
            </a:ln>
          </p:spPr>
          <p:txBody>
            <a:bodyPr wrap="square" lIns="0" tIns="0" rIns="0" bIns="0" rtlCol="0"/>
            <a:lstStyle/>
            <a:p>
              <a:endParaRPr/>
            </a:p>
          </p:txBody>
        </p:sp>
        <p:sp>
          <p:nvSpPr>
            <p:cNvPr id="99" name="object 99"/>
            <p:cNvSpPr/>
            <p:nvPr/>
          </p:nvSpPr>
          <p:spPr>
            <a:xfrm>
              <a:off x="5574030" y="1904999"/>
              <a:ext cx="468630" cy="293370"/>
            </a:xfrm>
            <a:custGeom>
              <a:avLst/>
              <a:gdLst/>
              <a:ahLst/>
              <a:cxnLst/>
              <a:rect l="l" t="t" r="r" b="b"/>
              <a:pathLst>
                <a:path w="468629" h="293369">
                  <a:moveTo>
                    <a:pt x="0" y="0"/>
                  </a:moveTo>
                  <a:lnTo>
                    <a:pt x="0" y="293370"/>
                  </a:lnTo>
                  <a:lnTo>
                    <a:pt x="414020" y="293370"/>
                  </a:lnTo>
                  <a:lnTo>
                    <a:pt x="414020" y="109220"/>
                  </a:lnTo>
                  <a:lnTo>
                    <a:pt x="468630" y="109220"/>
                  </a:lnTo>
                </a:path>
                <a:path w="468629" h="293369">
                  <a:moveTo>
                    <a:pt x="0" y="0"/>
                  </a:moveTo>
                  <a:lnTo>
                    <a:pt x="0" y="0"/>
                  </a:lnTo>
                </a:path>
              </a:pathLst>
            </a:custGeom>
            <a:ln w="28393">
              <a:solidFill>
                <a:srgbClr val="000000"/>
              </a:solidFill>
            </a:ln>
          </p:spPr>
          <p:txBody>
            <a:bodyPr wrap="square" lIns="0" tIns="0" rIns="0" bIns="0" rtlCol="0"/>
            <a:lstStyle/>
            <a:p>
              <a:endParaRPr/>
            </a:p>
          </p:txBody>
        </p:sp>
      </p:grpSp>
      <p:sp>
        <p:nvSpPr>
          <p:cNvPr id="100" name="object 100"/>
          <p:cNvSpPr txBox="1"/>
          <p:nvPr/>
        </p:nvSpPr>
        <p:spPr>
          <a:xfrm>
            <a:off x="5364479" y="1793240"/>
            <a:ext cx="364490" cy="166712"/>
          </a:xfrm>
          <a:prstGeom prst="rect">
            <a:avLst/>
          </a:prstGeom>
        </p:spPr>
        <p:txBody>
          <a:bodyPr vert="horz" wrap="square" lIns="0" tIns="12700" rIns="0" bIns="0" rtlCol="0">
            <a:spAutoFit/>
          </a:bodyPr>
          <a:lstStyle/>
          <a:p>
            <a:pPr marL="12700">
              <a:spcBef>
                <a:spcPts val="100"/>
              </a:spcBef>
            </a:pPr>
            <a:r>
              <a:rPr sz="1000" b="1" dirty="0">
                <a:latin typeface="Arial"/>
                <a:cs typeface="Arial"/>
              </a:rPr>
              <a:t>I</a:t>
            </a:r>
            <a:r>
              <a:rPr sz="1000" b="1" spc="5" dirty="0">
                <a:latin typeface="Arial"/>
                <a:cs typeface="Arial"/>
              </a:rPr>
              <a:t>f</a:t>
            </a:r>
            <a:r>
              <a:rPr sz="1000" b="1" spc="-10" dirty="0">
                <a:latin typeface="Arial"/>
                <a:cs typeface="Arial"/>
              </a:rPr>
              <a:t>e</a:t>
            </a:r>
            <a:r>
              <a:rPr sz="1000" b="1" spc="-5" dirty="0">
                <a:latin typeface="Arial"/>
                <a:cs typeface="Arial"/>
              </a:rPr>
              <a:t>t</a:t>
            </a:r>
            <a:r>
              <a:rPr sz="1000" b="1" dirty="0">
                <a:latin typeface="Arial"/>
                <a:cs typeface="Arial"/>
              </a:rPr>
              <a:t>ch</a:t>
            </a:r>
            <a:endParaRPr sz="1000">
              <a:latin typeface="Arial"/>
              <a:cs typeface="Arial"/>
            </a:endParaRPr>
          </a:p>
        </p:txBody>
      </p:sp>
      <p:grpSp>
        <p:nvGrpSpPr>
          <p:cNvPr id="101" name="object 101"/>
          <p:cNvGrpSpPr/>
          <p:nvPr/>
        </p:nvGrpSpPr>
        <p:grpSpPr>
          <a:xfrm>
            <a:off x="5784533" y="1538923"/>
            <a:ext cx="2286635" cy="728345"/>
            <a:chOff x="4260532" y="1538922"/>
            <a:chExt cx="2286635" cy="728345"/>
          </a:xfrm>
        </p:grpSpPr>
        <p:sp>
          <p:nvSpPr>
            <p:cNvPr id="102" name="object 102"/>
            <p:cNvSpPr/>
            <p:nvPr/>
          </p:nvSpPr>
          <p:spPr>
            <a:xfrm>
              <a:off x="4864100" y="1553210"/>
              <a:ext cx="63500" cy="699770"/>
            </a:xfrm>
            <a:custGeom>
              <a:avLst/>
              <a:gdLst/>
              <a:ahLst/>
              <a:cxnLst/>
              <a:rect l="l" t="t" r="r" b="b"/>
              <a:pathLst>
                <a:path w="63500" h="699769">
                  <a:moveTo>
                    <a:pt x="63500" y="0"/>
                  </a:moveTo>
                  <a:lnTo>
                    <a:pt x="0" y="0"/>
                  </a:lnTo>
                  <a:lnTo>
                    <a:pt x="0" y="699769"/>
                  </a:lnTo>
                  <a:lnTo>
                    <a:pt x="63500" y="699769"/>
                  </a:lnTo>
                  <a:close/>
                </a:path>
              </a:pathLst>
            </a:custGeom>
            <a:solidFill>
              <a:srgbClr val="00AD00"/>
            </a:solidFill>
          </p:spPr>
          <p:txBody>
            <a:bodyPr wrap="square" lIns="0" tIns="0" rIns="0" bIns="0" rtlCol="0"/>
            <a:lstStyle/>
            <a:p>
              <a:endParaRPr/>
            </a:p>
          </p:txBody>
        </p:sp>
        <p:sp>
          <p:nvSpPr>
            <p:cNvPr id="103" name="object 103"/>
            <p:cNvSpPr/>
            <p:nvPr/>
          </p:nvSpPr>
          <p:spPr>
            <a:xfrm>
              <a:off x="4864100" y="1553210"/>
              <a:ext cx="63500" cy="699770"/>
            </a:xfrm>
            <a:custGeom>
              <a:avLst/>
              <a:gdLst/>
              <a:ahLst/>
              <a:cxnLst/>
              <a:rect l="l" t="t" r="r" b="b"/>
              <a:pathLst>
                <a:path w="63500" h="699769">
                  <a:moveTo>
                    <a:pt x="31750" y="699769"/>
                  </a:moveTo>
                  <a:lnTo>
                    <a:pt x="0" y="699769"/>
                  </a:lnTo>
                  <a:lnTo>
                    <a:pt x="0" y="0"/>
                  </a:lnTo>
                  <a:lnTo>
                    <a:pt x="63500" y="0"/>
                  </a:lnTo>
                  <a:lnTo>
                    <a:pt x="63500" y="699769"/>
                  </a:lnTo>
                  <a:lnTo>
                    <a:pt x="31750" y="699769"/>
                  </a:lnTo>
                  <a:close/>
                </a:path>
              </a:pathLst>
            </a:custGeom>
            <a:ln w="28393">
              <a:solidFill>
                <a:srgbClr val="000000"/>
              </a:solidFill>
            </a:ln>
          </p:spPr>
          <p:txBody>
            <a:bodyPr wrap="square" lIns="0" tIns="0" rIns="0" bIns="0" rtlCol="0"/>
            <a:lstStyle/>
            <a:p>
              <a:endParaRPr/>
            </a:p>
          </p:txBody>
        </p:sp>
        <p:sp>
          <p:nvSpPr>
            <p:cNvPr id="104" name="object 104"/>
            <p:cNvSpPr/>
            <p:nvPr/>
          </p:nvSpPr>
          <p:spPr>
            <a:xfrm>
              <a:off x="4274820" y="1553210"/>
              <a:ext cx="63500" cy="699770"/>
            </a:xfrm>
            <a:custGeom>
              <a:avLst/>
              <a:gdLst/>
              <a:ahLst/>
              <a:cxnLst/>
              <a:rect l="l" t="t" r="r" b="b"/>
              <a:pathLst>
                <a:path w="63500" h="699769">
                  <a:moveTo>
                    <a:pt x="63500" y="0"/>
                  </a:moveTo>
                  <a:lnTo>
                    <a:pt x="0" y="0"/>
                  </a:lnTo>
                  <a:lnTo>
                    <a:pt x="0" y="699769"/>
                  </a:lnTo>
                  <a:lnTo>
                    <a:pt x="63500" y="699769"/>
                  </a:lnTo>
                  <a:close/>
                </a:path>
              </a:pathLst>
            </a:custGeom>
            <a:solidFill>
              <a:srgbClr val="00AD00"/>
            </a:solidFill>
          </p:spPr>
          <p:txBody>
            <a:bodyPr wrap="square" lIns="0" tIns="0" rIns="0" bIns="0" rtlCol="0"/>
            <a:lstStyle/>
            <a:p>
              <a:endParaRPr/>
            </a:p>
          </p:txBody>
        </p:sp>
        <p:sp>
          <p:nvSpPr>
            <p:cNvPr id="105" name="object 105"/>
            <p:cNvSpPr/>
            <p:nvPr/>
          </p:nvSpPr>
          <p:spPr>
            <a:xfrm>
              <a:off x="4274820" y="1553210"/>
              <a:ext cx="63500" cy="699770"/>
            </a:xfrm>
            <a:custGeom>
              <a:avLst/>
              <a:gdLst/>
              <a:ahLst/>
              <a:cxnLst/>
              <a:rect l="l" t="t" r="r" b="b"/>
              <a:pathLst>
                <a:path w="63500" h="699769">
                  <a:moveTo>
                    <a:pt x="31750" y="699769"/>
                  </a:moveTo>
                  <a:lnTo>
                    <a:pt x="0" y="699769"/>
                  </a:lnTo>
                  <a:lnTo>
                    <a:pt x="0" y="0"/>
                  </a:lnTo>
                  <a:lnTo>
                    <a:pt x="63500" y="0"/>
                  </a:lnTo>
                  <a:lnTo>
                    <a:pt x="63500" y="699769"/>
                  </a:lnTo>
                  <a:lnTo>
                    <a:pt x="31750" y="699769"/>
                  </a:lnTo>
                  <a:close/>
                </a:path>
              </a:pathLst>
            </a:custGeom>
            <a:ln w="28393">
              <a:solidFill>
                <a:srgbClr val="000000"/>
              </a:solidFill>
            </a:ln>
          </p:spPr>
          <p:txBody>
            <a:bodyPr wrap="square" lIns="0" tIns="0" rIns="0" bIns="0" rtlCol="0"/>
            <a:lstStyle/>
            <a:p>
              <a:endParaRPr/>
            </a:p>
          </p:txBody>
        </p:sp>
        <p:sp>
          <p:nvSpPr>
            <p:cNvPr id="106" name="object 106"/>
            <p:cNvSpPr/>
            <p:nvPr/>
          </p:nvSpPr>
          <p:spPr>
            <a:xfrm>
              <a:off x="6042660" y="1553210"/>
              <a:ext cx="63500" cy="699770"/>
            </a:xfrm>
            <a:custGeom>
              <a:avLst/>
              <a:gdLst/>
              <a:ahLst/>
              <a:cxnLst/>
              <a:rect l="l" t="t" r="r" b="b"/>
              <a:pathLst>
                <a:path w="63500" h="699769">
                  <a:moveTo>
                    <a:pt x="63500" y="0"/>
                  </a:moveTo>
                  <a:lnTo>
                    <a:pt x="0" y="0"/>
                  </a:lnTo>
                  <a:lnTo>
                    <a:pt x="0" y="699769"/>
                  </a:lnTo>
                  <a:lnTo>
                    <a:pt x="63500" y="699769"/>
                  </a:lnTo>
                  <a:close/>
                </a:path>
              </a:pathLst>
            </a:custGeom>
            <a:solidFill>
              <a:srgbClr val="00AD00"/>
            </a:solidFill>
          </p:spPr>
          <p:txBody>
            <a:bodyPr wrap="square" lIns="0" tIns="0" rIns="0" bIns="0" rtlCol="0"/>
            <a:lstStyle/>
            <a:p>
              <a:endParaRPr/>
            </a:p>
          </p:txBody>
        </p:sp>
        <p:sp>
          <p:nvSpPr>
            <p:cNvPr id="107" name="object 107"/>
            <p:cNvSpPr/>
            <p:nvPr/>
          </p:nvSpPr>
          <p:spPr>
            <a:xfrm>
              <a:off x="6042660" y="1553210"/>
              <a:ext cx="63500" cy="699770"/>
            </a:xfrm>
            <a:custGeom>
              <a:avLst/>
              <a:gdLst/>
              <a:ahLst/>
              <a:cxnLst/>
              <a:rect l="l" t="t" r="r" b="b"/>
              <a:pathLst>
                <a:path w="63500" h="699769">
                  <a:moveTo>
                    <a:pt x="31750" y="699769"/>
                  </a:moveTo>
                  <a:lnTo>
                    <a:pt x="0" y="699769"/>
                  </a:lnTo>
                  <a:lnTo>
                    <a:pt x="0" y="0"/>
                  </a:lnTo>
                  <a:lnTo>
                    <a:pt x="63500" y="0"/>
                  </a:lnTo>
                  <a:lnTo>
                    <a:pt x="63500" y="699769"/>
                  </a:lnTo>
                  <a:lnTo>
                    <a:pt x="31750" y="699769"/>
                  </a:lnTo>
                  <a:close/>
                </a:path>
              </a:pathLst>
            </a:custGeom>
            <a:ln w="28393">
              <a:solidFill>
                <a:srgbClr val="000000"/>
              </a:solidFill>
            </a:ln>
          </p:spPr>
          <p:txBody>
            <a:bodyPr wrap="square" lIns="0" tIns="0" rIns="0" bIns="0" rtlCol="0"/>
            <a:lstStyle/>
            <a:p>
              <a:endParaRPr/>
            </a:p>
          </p:txBody>
        </p:sp>
        <p:sp>
          <p:nvSpPr>
            <p:cNvPr id="108" name="object 108"/>
            <p:cNvSpPr/>
            <p:nvPr/>
          </p:nvSpPr>
          <p:spPr>
            <a:xfrm>
              <a:off x="5454650" y="1558290"/>
              <a:ext cx="62230" cy="689610"/>
            </a:xfrm>
            <a:custGeom>
              <a:avLst/>
              <a:gdLst/>
              <a:ahLst/>
              <a:cxnLst/>
              <a:rect l="l" t="t" r="r" b="b"/>
              <a:pathLst>
                <a:path w="62229" h="689610">
                  <a:moveTo>
                    <a:pt x="62229" y="0"/>
                  </a:moveTo>
                  <a:lnTo>
                    <a:pt x="0" y="0"/>
                  </a:lnTo>
                  <a:lnTo>
                    <a:pt x="0" y="689610"/>
                  </a:lnTo>
                  <a:lnTo>
                    <a:pt x="62229" y="689610"/>
                  </a:lnTo>
                  <a:close/>
                </a:path>
              </a:pathLst>
            </a:custGeom>
            <a:solidFill>
              <a:srgbClr val="00AD00"/>
            </a:solidFill>
          </p:spPr>
          <p:txBody>
            <a:bodyPr wrap="square" lIns="0" tIns="0" rIns="0" bIns="0" rtlCol="0"/>
            <a:lstStyle/>
            <a:p>
              <a:endParaRPr/>
            </a:p>
          </p:txBody>
        </p:sp>
        <p:sp>
          <p:nvSpPr>
            <p:cNvPr id="109" name="object 109"/>
            <p:cNvSpPr/>
            <p:nvPr/>
          </p:nvSpPr>
          <p:spPr>
            <a:xfrm>
              <a:off x="5454650" y="1558290"/>
              <a:ext cx="62230" cy="689610"/>
            </a:xfrm>
            <a:custGeom>
              <a:avLst/>
              <a:gdLst/>
              <a:ahLst/>
              <a:cxnLst/>
              <a:rect l="l" t="t" r="r" b="b"/>
              <a:pathLst>
                <a:path w="62229" h="689610">
                  <a:moveTo>
                    <a:pt x="30479" y="689610"/>
                  </a:moveTo>
                  <a:lnTo>
                    <a:pt x="0" y="689610"/>
                  </a:lnTo>
                  <a:lnTo>
                    <a:pt x="0" y="0"/>
                  </a:lnTo>
                  <a:lnTo>
                    <a:pt x="62229" y="0"/>
                  </a:lnTo>
                  <a:lnTo>
                    <a:pt x="62229" y="689610"/>
                  </a:lnTo>
                  <a:lnTo>
                    <a:pt x="30479" y="689610"/>
                  </a:lnTo>
                  <a:close/>
                </a:path>
              </a:pathLst>
            </a:custGeom>
            <a:ln w="28393">
              <a:solidFill>
                <a:srgbClr val="000000"/>
              </a:solidFill>
            </a:ln>
          </p:spPr>
          <p:txBody>
            <a:bodyPr wrap="square" lIns="0" tIns="0" rIns="0" bIns="0" rtlCol="0"/>
            <a:lstStyle/>
            <a:p>
              <a:endParaRPr/>
            </a:p>
          </p:txBody>
        </p:sp>
        <p:sp>
          <p:nvSpPr>
            <p:cNvPr id="110" name="object 110"/>
            <p:cNvSpPr/>
            <p:nvPr/>
          </p:nvSpPr>
          <p:spPr>
            <a:xfrm>
              <a:off x="6217920" y="1705610"/>
              <a:ext cx="157480" cy="365760"/>
            </a:xfrm>
            <a:custGeom>
              <a:avLst/>
              <a:gdLst/>
              <a:ahLst/>
              <a:cxnLst/>
              <a:rect l="l" t="t" r="r" b="b"/>
              <a:pathLst>
                <a:path w="157479" h="365760">
                  <a:moveTo>
                    <a:pt x="157479" y="0"/>
                  </a:moveTo>
                  <a:lnTo>
                    <a:pt x="0" y="0"/>
                  </a:lnTo>
                  <a:lnTo>
                    <a:pt x="0" y="365760"/>
                  </a:lnTo>
                  <a:lnTo>
                    <a:pt x="157479" y="365760"/>
                  </a:lnTo>
                  <a:close/>
                </a:path>
              </a:pathLst>
            </a:custGeom>
            <a:solidFill>
              <a:srgbClr val="608EFC"/>
            </a:solidFill>
          </p:spPr>
          <p:txBody>
            <a:bodyPr wrap="square" lIns="0" tIns="0" rIns="0" bIns="0" rtlCol="0"/>
            <a:lstStyle/>
            <a:p>
              <a:endParaRPr/>
            </a:p>
          </p:txBody>
        </p:sp>
        <p:sp>
          <p:nvSpPr>
            <p:cNvPr id="111" name="object 111"/>
            <p:cNvSpPr/>
            <p:nvPr/>
          </p:nvSpPr>
          <p:spPr>
            <a:xfrm>
              <a:off x="6217920" y="1705610"/>
              <a:ext cx="314960" cy="369570"/>
            </a:xfrm>
            <a:custGeom>
              <a:avLst/>
              <a:gdLst/>
              <a:ahLst/>
              <a:cxnLst/>
              <a:rect l="l" t="t" r="r" b="b"/>
              <a:pathLst>
                <a:path w="314959" h="369569">
                  <a:moveTo>
                    <a:pt x="157479" y="369569"/>
                  </a:moveTo>
                  <a:lnTo>
                    <a:pt x="0" y="369569"/>
                  </a:lnTo>
                  <a:lnTo>
                    <a:pt x="0" y="0"/>
                  </a:lnTo>
                  <a:lnTo>
                    <a:pt x="314959" y="0"/>
                  </a:lnTo>
                  <a:lnTo>
                    <a:pt x="314959" y="369569"/>
                  </a:lnTo>
                  <a:lnTo>
                    <a:pt x="157479" y="369569"/>
                  </a:lnTo>
                  <a:close/>
                </a:path>
              </a:pathLst>
            </a:custGeom>
            <a:ln w="28393">
              <a:solidFill>
                <a:srgbClr val="000000"/>
              </a:solidFill>
            </a:ln>
          </p:spPr>
          <p:txBody>
            <a:bodyPr wrap="square" lIns="0" tIns="0" rIns="0" bIns="0" rtlCol="0"/>
            <a:lstStyle/>
            <a:p>
              <a:endParaRPr/>
            </a:p>
          </p:txBody>
        </p:sp>
      </p:grpSp>
      <p:sp>
        <p:nvSpPr>
          <p:cNvPr id="112" name="object 112"/>
          <p:cNvSpPr txBox="1"/>
          <p:nvPr/>
        </p:nvSpPr>
        <p:spPr>
          <a:xfrm>
            <a:off x="7755891" y="1779270"/>
            <a:ext cx="264795"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spc="-10" dirty="0">
                <a:latin typeface="Arial"/>
                <a:cs typeface="Arial"/>
              </a:rPr>
              <a:t>e</a:t>
            </a:r>
            <a:r>
              <a:rPr sz="1000" b="1" dirty="0">
                <a:latin typeface="Arial"/>
                <a:cs typeface="Arial"/>
              </a:rPr>
              <a:t>g</a:t>
            </a:r>
            <a:endParaRPr sz="1000">
              <a:latin typeface="Arial"/>
              <a:cs typeface="Arial"/>
            </a:endParaRPr>
          </a:p>
        </p:txBody>
      </p:sp>
      <p:grpSp>
        <p:nvGrpSpPr>
          <p:cNvPr id="113" name="object 113"/>
          <p:cNvGrpSpPr/>
          <p:nvPr/>
        </p:nvGrpSpPr>
        <p:grpSpPr>
          <a:xfrm>
            <a:off x="7753033" y="4219893"/>
            <a:ext cx="340995" cy="398145"/>
            <a:chOff x="6229032" y="4219892"/>
            <a:chExt cx="340995" cy="398145"/>
          </a:xfrm>
        </p:grpSpPr>
        <p:sp>
          <p:nvSpPr>
            <p:cNvPr id="114" name="object 114"/>
            <p:cNvSpPr/>
            <p:nvPr/>
          </p:nvSpPr>
          <p:spPr>
            <a:xfrm>
              <a:off x="6399530" y="4234179"/>
              <a:ext cx="156210" cy="365760"/>
            </a:xfrm>
            <a:custGeom>
              <a:avLst/>
              <a:gdLst/>
              <a:ahLst/>
              <a:cxnLst/>
              <a:rect l="l" t="t" r="r" b="b"/>
              <a:pathLst>
                <a:path w="156209" h="365760">
                  <a:moveTo>
                    <a:pt x="156210" y="0"/>
                  </a:moveTo>
                  <a:lnTo>
                    <a:pt x="0" y="0"/>
                  </a:lnTo>
                  <a:lnTo>
                    <a:pt x="0" y="365760"/>
                  </a:lnTo>
                  <a:lnTo>
                    <a:pt x="156210" y="365760"/>
                  </a:lnTo>
                  <a:close/>
                </a:path>
              </a:pathLst>
            </a:custGeom>
            <a:solidFill>
              <a:srgbClr val="608EFC"/>
            </a:solidFill>
          </p:spPr>
          <p:txBody>
            <a:bodyPr wrap="square" lIns="0" tIns="0" rIns="0" bIns="0" rtlCol="0"/>
            <a:lstStyle/>
            <a:p>
              <a:endParaRPr/>
            </a:p>
          </p:txBody>
        </p:sp>
        <p:sp>
          <p:nvSpPr>
            <p:cNvPr id="115" name="object 115"/>
            <p:cNvSpPr/>
            <p:nvPr/>
          </p:nvSpPr>
          <p:spPr>
            <a:xfrm>
              <a:off x="6243320" y="4234179"/>
              <a:ext cx="312420" cy="369570"/>
            </a:xfrm>
            <a:custGeom>
              <a:avLst/>
              <a:gdLst/>
              <a:ahLst/>
              <a:cxnLst/>
              <a:rect l="l" t="t" r="r" b="b"/>
              <a:pathLst>
                <a:path w="312420" h="369570">
                  <a:moveTo>
                    <a:pt x="156209" y="369570"/>
                  </a:moveTo>
                  <a:lnTo>
                    <a:pt x="0" y="369570"/>
                  </a:lnTo>
                  <a:lnTo>
                    <a:pt x="0" y="0"/>
                  </a:lnTo>
                  <a:lnTo>
                    <a:pt x="312420" y="0"/>
                  </a:lnTo>
                  <a:lnTo>
                    <a:pt x="312420" y="369570"/>
                  </a:lnTo>
                  <a:lnTo>
                    <a:pt x="156209" y="369570"/>
                  </a:lnTo>
                  <a:close/>
                </a:path>
              </a:pathLst>
            </a:custGeom>
            <a:ln w="28393">
              <a:solidFill>
                <a:srgbClr val="000000"/>
              </a:solidFill>
            </a:ln>
          </p:spPr>
          <p:txBody>
            <a:bodyPr wrap="square" lIns="0" tIns="0" rIns="0" bIns="0" rtlCol="0"/>
            <a:lstStyle/>
            <a:p>
              <a:endParaRPr/>
            </a:p>
          </p:txBody>
        </p:sp>
      </p:grpSp>
      <p:sp>
        <p:nvSpPr>
          <p:cNvPr id="116" name="object 116"/>
          <p:cNvSpPr txBox="1"/>
          <p:nvPr/>
        </p:nvSpPr>
        <p:spPr>
          <a:xfrm>
            <a:off x="7792721" y="4306570"/>
            <a:ext cx="264795"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R</a:t>
            </a:r>
            <a:r>
              <a:rPr sz="1000" b="1" spc="-10" dirty="0">
                <a:latin typeface="Arial"/>
                <a:cs typeface="Arial"/>
              </a:rPr>
              <a:t>e</a:t>
            </a:r>
            <a:r>
              <a:rPr sz="1000" b="1" dirty="0">
                <a:latin typeface="Arial"/>
                <a:cs typeface="Arial"/>
              </a:rPr>
              <a:t>g</a:t>
            </a:r>
            <a:endParaRPr sz="1000">
              <a:latin typeface="Arial"/>
              <a:cs typeface="Arial"/>
            </a:endParaRPr>
          </a:p>
        </p:txBody>
      </p:sp>
      <p:grpSp>
        <p:nvGrpSpPr>
          <p:cNvPr id="117" name="object 117"/>
          <p:cNvGrpSpPr/>
          <p:nvPr/>
        </p:nvGrpSpPr>
        <p:grpSpPr>
          <a:xfrm>
            <a:off x="8066723" y="4109403"/>
            <a:ext cx="592455" cy="617855"/>
            <a:chOff x="6542722" y="4109402"/>
            <a:chExt cx="592455" cy="617855"/>
          </a:xfrm>
        </p:grpSpPr>
        <p:sp>
          <p:nvSpPr>
            <p:cNvPr id="118" name="object 118"/>
            <p:cNvSpPr/>
            <p:nvPr/>
          </p:nvSpPr>
          <p:spPr>
            <a:xfrm>
              <a:off x="6557009" y="4307840"/>
              <a:ext cx="345440" cy="220979"/>
            </a:xfrm>
            <a:custGeom>
              <a:avLst/>
              <a:gdLst/>
              <a:ahLst/>
              <a:cxnLst/>
              <a:rect l="l" t="t" r="r" b="b"/>
              <a:pathLst>
                <a:path w="345440" h="220979">
                  <a:moveTo>
                    <a:pt x="0" y="0"/>
                  </a:moveTo>
                  <a:lnTo>
                    <a:pt x="78740" y="0"/>
                  </a:lnTo>
                </a:path>
                <a:path w="345440" h="220979">
                  <a:moveTo>
                    <a:pt x="0" y="220980"/>
                  </a:moveTo>
                  <a:lnTo>
                    <a:pt x="78740" y="220980"/>
                  </a:lnTo>
                </a:path>
                <a:path w="345440" h="220979">
                  <a:moveTo>
                    <a:pt x="140970" y="0"/>
                  </a:moveTo>
                  <a:lnTo>
                    <a:pt x="345440" y="0"/>
                  </a:lnTo>
                </a:path>
                <a:path w="345440" h="220979">
                  <a:moveTo>
                    <a:pt x="140970" y="220980"/>
                  </a:moveTo>
                  <a:lnTo>
                    <a:pt x="345440" y="220980"/>
                  </a:lnTo>
                </a:path>
              </a:pathLst>
            </a:custGeom>
            <a:ln w="28393">
              <a:solidFill>
                <a:srgbClr val="000000"/>
              </a:solidFill>
            </a:ln>
          </p:spPr>
          <p:txBody>
            <a:bodyPr wrap="square" lIns="0" tIns="0" rIns="0" bIns="0" rtlCol="0"/>
            <a:lstStyle/>
            <a:p>
              <a:endParaRPr/>
            </a:p>
          </p:txBody>
        </p:sp>
        <p:sp>
          <p:nvSpPr>
            <p:cNvPr id="119" name="object 119"/>
            <p:cNvSpPr/>
            <p:nvPr/>
          </p:nvSpPr>
          <p:spPr>
            <a:xfrm>
              <a:off x="6856729" y="4123690"/>
              <a:ext cx="264160" cy="589280"/>
            </a:xfrm>
            <a:custGeom>
              <a:avLst/>
              <a:gdLst/>
              <a:ahLst/>
              <a:cxnLst/>
              <a:rect l="l" t="t" r="r" b="b"/>
              <a:pathLst>
                <a:path w="264159" h="589279">
                  <a:moveTo>
                    <a:pt x="0" y="0"/>
                  </a:moveTo>
                  <a:lnTo>
                    <a:pt x="0" y="589280"/>
                  </a:lnTo>
                  <a:lnTo>
                    <a:pt x="264160" y="441960"/>
                  </a:lnTo>
                  <a:lnTo>
                    <a:pt x="264160" y="147320"/>
                  </a:lnTo>
                  <a:lnTo>
                    <a:pt x="0" y="0"/>
                  </a:lnTo>
                  <a:close/>
                </a:path>
              </a:pathLst>
            </a:custGeom>
            <a:solidFill>
              <a:srgbClr val="FFFFFF"/>
            </a:solidFill>
          </p:spPr>
          <p:txBody>
            <a:bodyPr wrap="square" lIns="0" tIns="0" rIns="0" bIns="0" rtlCol="0"/>
            <a:lstStyle/>
            <a:p>
              <a:endParaRPr/>
            </a:p>
          </p:txBody>
        </p:sp>
        <p:sp>
          <p:nvSpPr>
            <p:cNvPr id="120" name="object 120"/>
            <p:cNvSpPr/>
            <p:nvPr/>
          </p:nvSpPr>
          <p:spPr>
            <a:xfrm>
              <a:off x="6856729" y="4123690"/>
              <a:ext cx="264160" cy="589280"/>
            </a:xfrm>
            <a:custGeom>
              <a:avLst/>
              <a:gdLst/>
              <a:ahLst/>
              <a:cxnLst/>
              <a:rect l="l" t="t" r="r" b="b"/>
              <a:pathLst>
                <a:path w="264159" h="589279">
                  <a:moveTo>
                    <a:pt x="0" y="589280"/>
                  </a:moveTo>
                  <a:lnTo>
                    <a:pt x="264160" y="441960"/>
                  </a:lnTo>
                  <a:lnTo>
                    <a:pt x="264160" y="147320"/>
                  </a:lnTo>
                  <a:lnTo>
                    <a:pt x="0" y="0"/>
                  </a:lnTo>
                  <a:lnTo>
                    <a:pt x="0" y="589280"/>
                  </a:lnTo>
                  <a:close/>
                </a:path>
                <a:path w="264159" h="589279">
                  <a:moveTo>
                    <a:pt x="0" y="589280"/>
                  </a:moveTo>
                  <a:lnTo>
                    <a:pt x="0" y="589280"/>
                  </a:lnTo>
                </a:path>
                <a:path w="264159" h="589279">
                  <a:moveTo>
                    <a:pt x="264160" y="0"/>
                  </a:moveTo>
                  <a:lnTo>
                    <a:pt x="264160" y="0"/>
                  </a:lnTo>
                </a:path>
              </a:pathLst>
            </a:custGeom>
            <a:ln w="28393">
              <a:solidFill>
                <a:srgbClr val="000000"/>
              </a:solidFill>
            </a:ln>
          </p:spPr>
          <p:txBody>
            <a:bodyPr wrap="square" lIns="0" tIns="0" rIns="0" bIns="0" rtlCol="0"/>
            <a:lstStyle/>
            <a:p>
              <a:endParaRPr/>
            </a:p>
          </p:txBody>
        </p:sp>
        <p:sp>
          <p:nvSpPr>
            <p:cNvPr id="121" name="object 121"/>
            <p:cNvSpPr/>
            <p:nvPr/>
          </p:nvSpPr>
          <p:spPr>
            <a:xfrm>
              <a:off x="6838949" y="4320313"/>
              <a:ext cx="140970" cy="196033"/>
            </a:xfrm>
            <a:prstGeom prst="rect">
              <a:avLst/>
            </a:prstGeom>
            <a:blipFill>
              <a:blip r:embed="rId5" cstate="print"/>
              <a:stretch>
                <a:fillRect/>
              </a:stretch>
            </a:blipFill>
          </p:spPr>
          <p:txBody>
            <a:bodyPr wrap="square" lIns="0" tIns="0" rIns="0" bIns="0" rtlCol="0"/>
            <a:lstStyle/>
            <a:p>
              <a:endParaRPr/>
            </a:p>
          </p:txBody>
        </p:sp>
      </p:grpSp>
      <p:sp>
        <p:nvSpPr>
          <p:cNvPr id="122" name="object 122"/>
          <p:cNvSpPr txBox="1"/>
          <p:nvPr/>
        </p:nvSpPr>
        <p:spPr>
          <a:xfrm>
            <a:off x="8470230" y="4236445"/>
            <a:ext cx="153888" cy="282575"/>
          </a:xfrm>
          <a:prstGeom prst="rect">
            <a:avLst/>
          </a:prstGeom>
        </p:spPr>
        <p:txBody>
          <a:bodyPr vert="vert270" wrap="square" lIns="0" tIns="635" rIns="0" bIns="0" rtlCol="0">
            <a:spAutoFit/>
          </a:bodyPr>
          <a:lstStyle/>
          <a:p>
            <a:pPr marL="12700">
              <a:spcBef>
                <a:spcPts val="5"/>
              </a:spcBef>
            </a:pPr>
            <a:r>
              <a:rPr sz="1000" b="1" spc="-45" dirty="0">
                <a:latin typeface="Arial"/>
                <a:cs typeface="Arial"/>
              </a:rPr>
              <a:t>A</a:t>
            </a:r>
            <a:r>
              <a:rPr sz="1000" b="1" spc="5" dirty="0">
                <a:latin typeface="Arial"/>
                <a:cs typeface="Arial"/>
              </a:rPr>
              <a:t>L</a:t>
            </a:r>
            <a:r>
              <a:rPr sz="1000" b="1" dirty="0">
                <a:latin typeface="Arial"/>
                <a:cs typeface="Arial"/>
              </a:rPr>
              <a:t>U</a:t>
            </a:r>
            <a:endParaRPr sz="1000">
              <a:latin typeface="Arial"/>
              <a:cs typeface="Arial"/>
            </a:endParaRPr>
          </a:p>
        </p:txBody>
      </p:sp>
      <p:grpSp>
        <p:nvGrpSpPr>
          <p:cNvPr id="123" name="object 123"/>
          <p:cNvGrpSpPr/>
          <p:nvPr/>
        </p:nvGrpSpPr>
        <p:grpSpPr>
          <a:xfrm>
            <a:off x="8633142" y="4221163"/>
            <a:ext cx="887094" cy="396875"/>
            <a:chOff x="7109142" y="4221162"/>
            <a:chExt cx="887094" cy="396875"/>
          </a:xfrm>
        </p:grpSpPr>
        <p:sp>
          <p:nvSpPr>
            <p:cNvPr id="124" name="object 124"/>
            <p:cNvSpPr/>
            <p:nvPr/>
          </p:nvSpPr>
          <p:spPr>
            <a:xfrm>
              <a:off x="7123430" y="4419600"/>
              <a:ext cx="689610" cy="0"/>
            </a:xfrm>
            <a:custGeom>
              <a:avLst/>
              <a:gdLst/>
              <a:ahLst/>
              <a:cxnLst/>
              <a:rect l="l" t="t" r="r" b="b"/>
              <a:pathLst>
                <a:path w="689609">
                  <a:moveTo>
                    <a:pt x="0" y="0"/>
                  </a:moveTo>
                  <a:lnTo>
                    <a:pt x="99060" y="0"/>
                  </a:lnTo>
                </a:path>
                <a:path w="689609">
                  <a:moveTo>
                    <a:pt x="161290" y="0"/>
                  </a:moveTo>
                  <a:lnTo>
                    <a:pt x="261620" y="0"/>
                  </a:lnTo>
                </a:path>
                <a:path w="689609">
                  <a:moveTo>
                    <a:pt x="596900" y="0"/>
                  </a:moveTo>
                  <a:lnTo>
                    <a:pt x="689610" y="0"/>
                  </a:lnTo>
                </a:path>
              </a:pathLst>
            </a:custGeom>
            <a:ln w="28393">
              <a:solidFill>
                <a:srgbClr val="000000"/>
              </a:solidFill>
            </a:ln>
          </p:spPr>
          <p:txBody>
            <a:bodyPr wrap="square" lIns="0" tIns="0" rIns="0" bIns="0" rtlCol="0"/>
            <a:lstStyle/>
            <a:p>
              <a:endParaRPr/>
            </a:p>
          </p:txBody>
        </p:sp>
        <p:sp>
          <p:nvSpPr>
            <p:cNvPr id="125" name="object 125"/>
            <p:cNvSpPr/>
            <p:nvPr/>
          </p:nvSpPr>
          <p:spPr>
            <a:xfrm>
              <a:off x="7385050" y="4235450"/>
              <a:ext cx="313690" cy="368300"/>
            </a:xfrm>
            <a:custGeom>
              <a:avLst/>
              <a:gdLst/>
              <a:ahLst/>
              <a:cxnLst/>
              <a:rect l="l" t="t" r="r" b="b"/>
              <a:pathLst>
                <a:path w="313690" h="368300">
                  <a:moveTo>
                    <a:pt x="157479" y="368300"/>
                  </a:moveTo>
                  <a:lnTo>
                    <a:pt x="0" y="368300"/>
                  </a:lnTo>
                  <a:lnTo>
                    <a:pt x="0" y="0"/>
                  </a:lnTo>
                  <a:lnTo>
                    <a:pt x="313690" y="0"/>
                  </a:lnTo>
                  <a:lnTo>
                    <a:pt x="313690" y="368300"/>
                  </a:lnTo>
                  <a:lnTo>
                    <a:pt x="157479" y="368300"/>
                  </a:lnTo>
                  <a:close/>
                </a:path>
              </a:pathLst>
            </a:custGeom>
            <a:ln w="28393">
              <a:solidFill>
                <a:srgbClr val="000000"/>
              </a:solidFill>
            </a:ln>
          </p:spPr>
          <p:txBody>
            <a:bodyPr wrap="square" lIns="0" tIns="0" rIns="0" bIns="0" rtlCol="0"/>
            <a:lstStyle/>
            <a:p>
              <a:endParaRPr/>
            </a:p>
          </p:txBody>
        </p:sp>
        <p:sp>
          <p:nvSpPr>
            <p:cNvPr id="126" name="object 126"/>
            <p:cNvSpPr/>
            <p:nvPr/>
          </p:nvSpPr>
          <p:spPr>
            <a:xfrm>
              <a:off x="7875270" y="4419600"/>
              <a:ext cx="106680" cy="0"/>
            </a:xfrm>
            <a:custGeom>
              <a:avLst/>
              <a:gdLst/>
              <a:ahLst/>
              <a:cxnLst/>
              <a:rect l="l" t="t" r="r" b="b"/>
              <a:pathLst>
                <a:path w="106679">
                  <a:moveTo>
                    <a:pt x="0" y="0"/>
                  </a:moveTo>
                  <a:lnTo>
                    <a:pt x="106679" y="0"/>
                  </a:lnTo>
                </a:path>
              </a:pathLst>
            </a:custGeom>
            <a:ln w="28393">
              <a:solidFill>
                <a:srgbClr val="000000"/>
              </a:solidFill>
            </a:ln>
          </p:spPr>
          <p:txBody>
            <a:bodyPr wrap="square" lIns="0" tIns="0" rIns="0" bIns="0" rtlCol="0"/>
            <a:lstStyle/>
            <a:p>
              <a:endParaRPr/>
            </a:p>
          </p:txBody>
        </p:sp>
      </p:grpSp>
      <p:sp>
        <p:nvSpPr>
          <p:cNvPr id="127" name="object 127"/>
          <p:cNvSpPr txBox="1"/>
          <p:nvPr/>
        </p:nvSpPr>
        <p:spPr>
          <a:xfrm>
            <a:off x="8873490" y="4307840"/>
            <a:ext cx="383540" cy="166712"/>
          </a:xfrm>
          <a:prstGeom prst="rect">
            <a:avLst/>
          </a:prstGeom>
        </p:spPr>
        <p:txBody>
          <a:bodyPr vert="horz" wrap="square" lIns="0" tIns="12700" rIns="0" bIns="0" rtlCol="0">
            <a:spAutoFit/>
          </a:bodyPr>
          <a:lstStyle/>
          <a:p>
            <a:pPr>
              <a:spcBef>
                <a:spcPts val="100"/>
              </a:spcBef>
            </a:pPr>
            <a:r>
              <a:rPr sz="1000" b="1" spc="-5" dirty="0">
                <a:latin typeface="Arial"/>
                <a:cs typeface="Arial"/>
              </a:rPr>
              <a:t>D</a:t>
            </a:r>
            <a:r>
              <a:rPr sz="1000" b="1" spc="25" dirty="0">
                <a:latin typeface="Arial"/>
                <a:cs typeface="Arial"/>
              </a:rPr>
              <a:t>M</a:t>
            </a:r>
            <a:r>
              <a:rPr sz="1000" b="1" spc="-10" dirty="0">
                <a:latin typeface="Arial"/>
                <a:cs typeface="Arial"/>
              </a:rPr>
              <a:t>e</a:t>
            </a:r>
            <a:r>
              <a:rPr sz="1000" b="1" dirty="0">
                <a:latin typeface="Arial"/>
                <a:cs typeface="Arial"/>
              </a:rPr>
              <a:t>m</a:t>
            </a:r>
            <a:endParaRPr sz="1000">
              <a:latin typeface="Arial"/>
              <a:cs typeface="Arial"/>
            </a:endParaRPr>
          </a:p>
        </p:txBody>
      </p:sp>
      <p:grpSp>
        <p:nvGrpSpPr>
          <p:cNvPr id="128" name="object 128"/>
          <p:cNvGrpSpPr/>
          <p:nvPr/>
        </p:nvGrpSpPr>
        <p:grpSpPr>
          <a:xfrm>
            <a:off x="7142163" y="4221163"/>
            <a:ext cx="2209165" cy="506095"/>
            <a:chOff x="5618162" y="4221162"/>
            <a:chExt cx="2209165" cy="506095"/>
          </a:xfrm>
        </p:grpSpPr>
        <p:sp>
          <p:nvSpPr>
            <p:cNvPr id="129" name="object 129"/>
            <p:cNvSpPr/>
            <p:nvPr/>
          </p:nvSpPr>
          <p:spPr>
            <a:xfrm>
              <a:off x="5947409" y="4307839"/>
              <a:ext cx="297180" cy="222250"/>
            </a:xfrm>
            <a:custGeom>
              <a:avLst/>
              <a:gdLst/>
              <a:ahLst/>
              <a:cxnLst/>
              <a:rect l="l" t="t" r="r" b="b"/>
              <a:pathLst>
                <a:path w="297179" h="222250">
                  <a:moveTo>
                    <a:pt x="161289" y="222250"/>
                  </a:moveTo>
                  <a:lnTo>
                    <a:pt x="297179" y="222250"/>
                  </a:lnTo>
                </a:path>
                <a:path w="297179" h="222250">
                  <a:moveTo>
                    <a:pt x="161289" y="0"/>
                  </a:moveTo>
                  <a:lnTo>
                    <a:pt x="295910" y="0"/>
                  </a:lnTo>
                </a:path>
                <a:path w="297179" h="222250">
                  <a:moveTo>
                    <a:pt x="0" y="222250"/>
                  </a:moveTo>
                  <a:lnTo>
                    <a:pt x="99060" y="222250"/>
                  </a:lnTo>
                </a:path>
                <a:path w="297179" h="222250">
                  <a:moveTo>
                    <a:pt x="0" y="0"/>
                  </a:moveTo>
                  <a:lnTo>
                    <a:pt x="99060" y="0"/>
                  </a:lnTo>
                </a:path>
              </a:pathLst>
            </a:custGeom>
            <a:ln w="28393">
              <a:solidFill>
                <a:srgbClr val="000000"/>
              </a:solidFill>
            </a:ln>
          </p:spPr>
          <p:txBody>
            <a:bodyPr wrap="square" lIns="0" tIns="0" rIns="0" bIns="0" rtlCol="0"/>
            <a:lstStyle/>
            <a:p>
              <a:endParaRPr/>
            </a:p>
          </p:txBody>
        </p:sp>
        <p:sp>
          <p:nvSpPr>
            <p:cNvPr id="130" name="object 130"/>
            <p:cNvSpPr/>
            <p:nvPr/>
          </p:nvSpPr>
          <p:spPr>
            <a:xfrm>
              <a:off x="5632450" y="4235450"/>
              <a:ext cx="314960" cy="368300"/>
            </a:xfrm>
            <a:custGeom>
              <a:avLst/>
              <a:gdLst/>
              <a:ahLst/>
              <a:cxnLst/>
              <a:rect l="l" t="t" r="r" b="b"/>
              <a:pathLst>
                <a:path w="314960" h="368300">
                  <a:moveTo>
                    <a:pt x="157479" y="368300"/>
                  </a:moveTo>
                  <a:lnTo>
                    <a:pt x="0" y="368300"/>
                  </a:lnTo>
                  <a:lnTo>
                    <a:pt x="0" y="0"/>
                  </a:lnTo>
                  <a:lnTo>
                    <a:pt x="314960" y="0"/>
                  </a:lnTo>
                  <a:lnTo>
                    <a:pt x="314960" y="368300"/>
                  </a:lnTo>
                  <a:lnTo>
                    <a:pt x="157479" y="368300"/>
                  </a:lnTo>
                  <a:close/>
                </a:path>
              </a:pathLst>
            </a:custGeom>
            <a:ln w="28393">
              <a:solidFill>
                <a:srgbClr val="000000"/>
              </a:solidFill>
            </a:ln>
          </p:spPr>
          <p:txBody>
            <a:bodyPr wrap="square" lIns="0" tIns="0" rIns="0" bIns="0" rtlCol="0"/>
            <a:lstStyle/>
            <a:p>
              <a:endParaRPr/>
            </a:p>
          </p:txBody>
        </p:sp>
        <p:sp>
          <p:nvSpPr>
            <p:cNvPr id="131" name="object 131"/>
            <p:cNvSpPr/>
            <p:nvPr/>
          </p:nvSpPr>
          <p:spPr>
            <a:xfrm>
              <a:off x="7344410" y="4419600"/>
              <a:ext cx="468630" cy="293370"/>
            </a:xfrm>
            <a:custGeom>
              <a:avLst/>
              <a:gdLst/>
              <a:ahLst/>
              <a:cxnLst/>
              <a:rect l="l" t="t" r="r" b="b"/>
              <a:pathLst>
                <a:path w="468629" h="293370">
                  <a:moveTo>
                    <a:pt x="0" y="0"/>
                  </a:moveTo>
                  <a:lnTo>
                    <a:pt x="0" y="293369"/>
                  </a:lnTo>
                  <a:lnTo>
                    <a:pt x="412750" y="293369"/>
                  </a:lnTo>
                  <a:lnTo>
                    <a:pt x="412750" y="110489"/>
                  </a:lnTo>
                  <a:lnTo>
                    <a:pt x="468630" y="110489"/>
                  </a:lnTo>
                </a:path>
                <a:path w="468629" h="293370">
                  <a:moveTo>
                    <a:pt x="0" y="0"/>
                  </a:moveTo>
                  <a:lnTo>
                    <a:pt x="0" y="0"/>
                  </a:lnTo>
                </a:path>
              </a:pathLst>
            </a:custGeom>
            <a:ln w="28393">
              <a:solidFill>
                <a:srgbClr val="000000"/>
              </a:solidFill>
            </a:ln>
          </p:spPr>
          <p:txBody>
            <a:bodyPr wrap="square" lIns="0" tIns="0" rIns="0" bIns="0" rtlCol="0"/>
            <a:lstStyle/>
            <a:p>
              <a:endParaRPr/>
            </a:p>
          </p:txBody>
        </p:sp>
      </p:grpSp>
      <p:sp>
        <p:nvSpPr>
          <p:cNvPr id="132" name="object 132"/>
          <p:cNvSpPr txBox="1"/>
          <p:nvPr/>
        </p:nvSpPr>
        <p:spPr>
          <a:xfrm>
            <a:off x="7133590" y="4307840"/>
            <a:ext cx="363220" cy="166712"/>
          </a:xfrm>
          <a:prstGeom prst="rect">
            <a:avLst/>
          </a:prstGeom>
        </p:spPr>
        <p:txBody>
          <a:bodyPr vert="horz" wrap="square" lIns="0" tIns="12700" rIns="0" bIns="0" rtlCol="0">
            <a:spAutoFit/>
          </a:bodyPr>
          <a:lstStyle/>
          <a:p>
            <a:pPr marL="12700">
              <a:spcBef>
                <a:spcPts val="100"/>
              </a:spcBef>
            </a:pPr>
            <a:r>
              <a:rPr sz="1000" b="1" spc="-10" dirty="0">
                <a:latin typeface="Arial"/>
                <a:cs typeface="Arial"/>
              </a:rPr>
              <a:t>I</a:t>
            </a:r>
            <a:r>
              <a:rPr sz="1000" b="1" spc="5" dirty="0">
                <a:latin typeface="Arial"/>
                <a:cs typeface="Arial"/>
              </a:rPr>
              <a:t>f</a:t>
            </a:r>
            <a:r>
              <a:rPr sz="1000" b="1" spc="-10" dirty="0">
                <a:latin typeface="Arial"/>
                <a:cs typeface="Arial"/>
              </a:rPr>
              <a:t>e</a:t>
            </a:r>
            <a:r>
              <a:rPr sz="1000" b="1" spc="5" dirty="0">
                <a:latin typeface="Arial"/>
                <a:cs typeface="Arial"/>
              </a:rPr>
              <a:t>t</a:t>
            </a:r>
            <a:r>
              <a:rPr sz="1000" b="1" spc="-10" dirty="0">
                <a:latin typeface="Arial"/>
                <a:cs typeface="Arial"/>
              </a:rPr>
              <a:t>c</a:t>
            </a:r>
            <a:r>
              <a:rPr sz="1000" b="1" dirty="0">
                <a:latin typeface="Arial"/>
                <a:cs typeface="Arial"/>
              </a:rPr>
              <a:t>h</a:t>
            </a:r>
            <a:endParaRPr sz="1000">
              <a:latin typeface="Arial"/>
              <a:cs typeface="Arial"/>
            </a:endParaRPr>
          </a:p>
        </p:txBody>
      </p:sp>
      <p:grpSp>
        <p:nvGrpSpPr>
          <p:cNvPr id="133" name="object 133"/>
          <p:cNvGrpSpPr/>
          <p:nvPr/>
        </p:nvGrpSpPr>
        <p:grpSpPr>
          <a:xfrm>
            <a:off x="7556183" y="4053523"/>
            <a:ext cx="2279015" cy="728345"/>
            <a:chOff x="6032182" y="4053522"/>
            <a:chExt cx="2279015" cy="728345"/>
          </a:xfrm>
        </p:grpSpPr>
        <p:sp>
          <p:nvSpPr>
            <p:cNvPr id="134" name="object 134"/>
            <p:cNvSpPr/>
            <p:nvPr/>
          </p:nvSpPr>
          <p:spPr>
            <a:xfrm>
              <a:off x="6635750" y="4067809"/>
              <a:ext cx="62230" cy="699770"/>
            </a:xfrm>
            <a:custGeom>
              <a:avLst/>
              <a:gdLst/>
              <a:ahLst/>
              <a:cxnLst/>
              <a:rect l="l" t="t" r="r" b="b"/>
              <a:pathLst>
                <a:path w="62229" h="699770">
                  <a:moveTo>
                    <a:pt x="62229" y="0"/>
                  </a:moveTo>
                  <a:lnTo>
                    <a:pt x="0" y="0"/>
                  </a:lnTo>
                  <a:lnTo>
                    <a:pt x="0" y="699769"/>
                  </a:lnTo>
                  <a:lnTo>
                    <a:pt x="62229" y="699769"/>
                  </a:lnTo>
                  <a:close/>
                </a:path>
              </a:pathLst>
            </a:custGeom>
            <a:solidFill>
              <a:srgbClr val="00AD00"/>
            </a:solidFill>
          </p:spPr>
          <p:txBody>
            <a:bodyPr wrap="square" lIns="0" tIns="0" rIns="0" bIns="0" rtlCol="0"/>
            <a:lstStyle/>
            <a:p>
              <a:endParaRPr/>
            </a:p>
          </p:txBody>
        </p:sp>
        <p:sp>
          <p:nvSpPr>
            <p:cNvPr id="135" name="object 135"/>
            <p:cNvSpPr/>
            <p:nvPr/>
          </p:nvSpPr>
          <p:spPr>
            <a:xfrm>
              <a:off x="6635750" y="4067809"/>
              <a:ext cx="62230" cy="699770"/>
            </a:xfrm>
            <a:custGeom>
              <a:avLst/>
              <a:gdLst/>
              <a:ahLst/>
              <a:cxnLst/>
              <a:rect l="l" t="t" r="r" b="b"/>
              <a:pathLst>
                <a:path w="62229" h="699770">
                  <a:moveTo>
                    <a:pt x="30479" y="699769"/>
                  </a:moveTo>
                  <a:lnTo>
                    <a:pt x="0" y="699769"/>
                  </a:lnTo>
                  <a:lnTo>
                    <a:pt x="0" y="0"/>
                  </a:lnTo>
                  <a:lnTo>
                    <a:pt x="62229" y="0"/>
                  </a:lnTo>
                  <a:lnTo>
                    <a:pt x="62229" y="699769"/>
                  </a:lnTo>
                  <a:lnTo>
                    <a:pt x="30479" y="699769"/>
                  </a:lnTo>
                  <a:close/>
                </a:path>
              </a:pathLst>
            </a:custGeom>
            <a:ln w="28393">
              <a:solidFill>
                <a:srgbClr val="000000"/>
              </a:solidFill>
            </a:ln>
          </p:spPr>
          <p:txBody>
            <a:bodyPr wrap="square" lIns="0" tIns="0" rIns="0" bIns="0" rtlCol="0"/>
            <a:lstStyle/>
            <a:p>
              <a:endParaRPr/>
            </a:p>
          </p:txBody>
        </p:sp>
        <p:sp>
          <p:nvSpPr>
            <p:cNvPr id="136" name="object 136"/>
            <p:cNvSpPr/>
            <p:nvPr/>
          </p:nvSpPr>
          <p:spPr>
            <a:xfrm>
              <a:off x="6046470" y="4067809"/>
              <a:ext cx="62230" cy="699770"/>
            </a:xfrm>
            <a:custGeom>
              <a:avLst/>
              <a:gdLst/>
              <a:ahLst/>
              <a:cxnLst/>
              <a:rect l="l" t="t" r="r" b="b"/>
              <a:pathLst>
                <a:path w="62229" h="699770">
                  <a:moveTo>
                    <a:pt x="62229" y="0"/>
                  </a:moveTo>
                  <a:lnTo>
                    <a:pt x="0" y="0"/>
                  </a:lnTo>
                  <a:lnTo>
                    <a:pt x="0" y="699769"/>
                  </a:lnTo>
                  <a:lnTo>
                    <a:pt x="62229" y="699769"/>
                  </a:lnTo>
                  <a:close/>
                </a:path>
              </a:pathLst>
            </a:custGeom>
            <a:solidFill>
              <a:srgbClr val="00AD00"/>
            </a:solidFill>
          </p:spPr>
          <p:txBody>
            <a:bodyPr wrap="square" lIns="0" tIns="0" rIns="0" bIns="0" rtlCol="0"/>
            <a:lstStyle/>
            <a:p>
              <a:endParaRPr/>
            </a:p>
          </p:txBody>
        </p:sp>
        <p:sp>
          <p:nvSpPr>
            <p:cNvPr id="137" name="object 137"/>
            <p:cNvSpPr/>
            <p:nvPr/>
          </p:nvSpPr>
          <p:spPr>
            <a:xfrm>
              <a:off x="6046470" y="4067809"/>
              <a:ext cx="62230" cy="699770"/>
            </a:xfrm>
            <a:custGeom>
              <a:avLst/>
              <a:gdLst/>
              <a:ahLst/>
              <a:cxnLst/>
              <a:rect l="l" t="t" r="r" b="b"/>
              <a:pathLst>
                <a:path w="62229" h="699770">
                  <a:moveTo>
                    <a:pt x="30479" y="699769"/>
                  </a:moveTo>
                  <a:lnTo>
                    <a:pt x="0" y="699769"/>
                  </a:lnTo>
                  <a:lnTo>
                    <a:pt x="0" y="0"/>
                  </a:lnTo>
                  <a:lnTo>
                    <a:pt x="62229" y="0"/>
                  </a:lnTo>
                  <a:lnTo>
                    <a:pt x="62229" y="699769"/>
                  </a:lnTo>
                  <a:lnTo>
                    <a:pt x="30479" y="699769"/>
                  </a:lnTo>
                  <a:close/>
                </a:path>
              </a:pathLst>
            </a:custGeom>
            <a:ln w="28393">
              <a:solidFill>
                <a:srgbClr val="000000"/>
              </a:solidFill>
            </a:ln>
          </p:spPr>
          <p:txBody>
            <a:bodyPr wrap="square" lIns="0" tIns="0" rIns="0" bIns="0" rtlCol="0"/>
            <a:lstStyle/>
            <a:p>
              <a:endParaRPr/>
            </a:p>
          </p:txBody>
        </p:sp>
        <p:sp>
          <p:nvSpPr>
            <p:cNvPr id="138" name="object 138"/>
            <p:cNvSpPr/>
            <p:nvPr/>
          </p:nvSpPr>
          <p:spPr>
            <a:xfrm>
              <a:off x="7813040" y="4067809"/>
              <a:ext cx="62230" cy="699770"/>
            </a:xfrm>
            <a:custGeom>
              <a:avLst/>
              <a:gdLst/>
              <a:ahLst/>
              <a:cxnLst/>
              <a:rect l="l" t="t" r="r" b="b"/>
              <a:pathLst>
                <a:path w="62229" h="699770">
                  <a:moveTo>
                    <a:pt x="62229" y="0"/>
                  </a:moveTo>
                  <a:lnTo>
                    <a:pt x="0" y="0"/>
                  </a:lnTo>
                  <a:lnTo>
                    <a:pt x="0" y="699769"/>
                  </a:lnTo>
                  <a:lnTo>
                    <a:pt x="62229" y="699769"/>
                  </a:lnTo>
                  <a:close/>
                </a:path>
              </a:pathLst>
            </a:custGeom>
            <a:solidFill>
              <a:srgbClr val="00AD00"/>
            </a:solidFill>
          </p:spPr>
          <p:txBody>
            <a:bodyPr wrap="square" lIns="0" tIns="0" rIns="0" bIns="0" rtlCol="0"/>
            <a:lstStyle/>
            <a:p>
              <a:endParaRPr/>
            </a:p>
          </p:txBody>
        </p:sp>
        <p:sp>
          <p:nvSpPr>
            <p:cNvPr id="139" name="object 139"/>
            <p:cNvSpPr/>
            <p:nvPr/>
          </p:nvSpPr>
          <p:spPr>
            <a:xfrm>
              <a:off x="7813040" y="4067809"/>
              <a:ext cx="62230" cy="699770"/>
            </a:xfrm>
            <a:custGeom>
              <a:avLst/>
              <a:gdLst/>
              <a:ahLst/>
              <a:cxnLst/>
              <a:rect l="l" t="t" r="r" b="b"/>
              <a:pathLst>
                <a:path w="62229" h="699770">
                  <a:moveTo>
                    <a:pt x="30479" y="699769"/>
                  </a:moveTo>
                  <a:lnTo>
                    <a:pt x="0" y="699769"/>
                  </a:lnTo>
                  <a:lnTo>
                    <a:pt x="0" y="0"/>
                  </a:lnTo>
                  <a:lnTo>
                    <a:pt x="62229" y="0"/>
                  </a:lnTo>
                  <a:lnTo>
                    <a:pt x="62229" y="699769"/>
                  </a:lnTo>
                  <a:lnTo>
                    <a:pt x="30479" y="699769"/>
                  </a:lnTo>
                  <a:close/>
                </a:path>
              </a:pathLst>
            </a:custGeom>
            <a:ln w="28393">
              <a:solidFill>
                <a:srgbClr val="000000"/>
              </a:solidFill>
            </a:ln>
          </p:spPr>
          <p:txBody>
            <a:bodyPr wrap="square" lIns="0" tIns="0" rIns="0" bIns="0" rtlCol="0"/>
            <a:lstStyle/>
            <a:p>
              <a:endParaRPr/>
            </a:p>
          </p:txBody>
        </p:sp>
        <p:sp>
          <p:nvSpPr>
            <p:cNvPr id="140" name="object 140"/>
            <p:cNvSpPr/>
            <p:nvPr/>
          </p:nvSpPr>
          <p:spPr>
            <a:xfrm>
              <a:off x="7222490" y="4072889"/>
              <a:ext cx="62230" cy="690880"/>
            </a:xfrm>
            <a:custGeom>
              <a:avLst/>
              <a:gdLst/>
              <a:ahLst/>
              <a:cxnLst/>
              <a:rect l="l" t="t" r="r" b="b"/>
              <a:pathLst>
                <a:path w="62229" h="690879">
                  <a:moveTo>
                    <a:pt x="62229" y="0"/>
                  </a:moveTo>
                  <a:lnTo>
                    <a:pt x="0" y="0"/>
                  </a:lnTo>
                  <a:lnTo>
                    <a:pt x="0" y="690880"/>
                  </a:lnTo>
                  <a:lnTo>
                    <a:pt x="62229" y="690880"/>
                  </a:lnTo>
                  <a:close/>
                </a:path>
              </a:pathLst>
            </a:custGeom>
            <a:solidFill>
              <a:srgbClr val="00AD00"/>
            </a:solidFill>
          </p:spPr>
          <p:txBody>
            <a:bodyPr wrap="square" lIns="0" tIns="0" rIns="0" bIns="0" rtlCol="0"/>
            <a:lstStyle/>
            <a:p>
              <a:endParaRPr/>
            </a:p>
          </p:txBody>
        </p:sp>
        <p:sp>
          <p:nvSpPr>
            <p:cNvPr id="141" name="object 141"/>
            <p:cNvSpPr/>
            <p:nvPr/>
          </p:nvSpPr>
          <p:spPr>
            <a:xfrm>
              <a:off x="7222490" y="4072889"/>
              <a:ext cx="1074420" cy="690880"/>
            </a:xfrm>
            <a:custGeom>
              <a:avLst/>
              <a:gdLst/>
              <a:ahLst/>
              <a:cxnLst/>
              <a:rect l="l" t="t" r="r" b="b"/>
              <a:pathLst>
                <a:path w="1074420" h="690879">
                  <a:moveTo>
                    <a:pt x="31750" y="690880"/>
                  </a:moveTo>
                  <a:lnTo>
                    <a:pt x="0" y="690880"/>
                  </a:lnTo>
                  <a:lnTo>
                    <a:pt x="0" y="0"/>
                  </a:lnTo>
                  <a:lnTo>
                    <a:pt x="62229" y="0"/>
                  </a:lnTo>
                  <a:lnTo>
                    <a:pt x="62229" y="690880"/>
                  </a:lnTo>
                  <a:lnTo>
                    <a:pt x="31750" y="690880"/>
                  </a:lnTo>
                  <a:close/>
                </a:path>
                <a:path w="1074420" h="690879">
                  <a:moveTo>
                    <a:pt x="916939" y="516890"/>
                  </a:moveTo>
                  <a:lnTo>
                    <a:pt x="759459" y="516890"/>
                  </a:lnTo>
                  <a:lnTo>
                    <a:pt x="759459" y="147320"/>
                  </a:lnTo>
                  <a:lnTo>
                    <a:pt x="1074419" y="147320"/>
                  </a:lnTo>
                  <a:lnTo>
                    <a:pt x="1074419" y="516890"/>
                  </a:lnTo>
                  <a:lnTo>
                    <a:pt x="916939" y="516890"/>
                  </a:lnTo>
                  <a:close/>
                </a:path>
              </a:pathLst>
            </a:custGeom>
            <a:ln w="28393">
              <a:solidFill>
                <a:srgbClr val="000000"/>
              </a:solidFill>
            </a:ln>
          </p:spPr>
          <p:txBody>
            <a:bodyPr wrap="square" lIns="0" tIns="0" rIns="0" bIns="0" rtlCol="0"/>
            <a:lstStyle/>
            <a:p>
              <a:endParaRPr/>
            </a:p>
          </p:txBody>
        </p:sp>
      </p:grpSp>
      <p:sp>
        <p:nvSpPr>
          <p:cNvPr id="142" name="object 142"/>
          <p:cNvSpPr txBox="1"/>
          <p:nvPr/>
        </p:nvSpPr>
        <p:spPr>
          <a:xfrm>
            <a:off x="9520146" y="4242026"/>
            <a:ext cx="181610" cy="218650"/>
          </a:xfrm>
          <a:prstGeom prst="rect">
            <a:avLst/>
          </a:prstGeom>
          <a:solidFill>
            <a:srgbClr val="608EFC"/>
          </a:solidFill>
        </p:spPr>
        <p:txBody>
          <a:bodyPr vert="horz" wrap="square" lIns="0" tIns="64135" rIns="0" bIns="0" rtlCol="0">
            <a:spAutoFit/>
          </a:bodyPr>
          <a:lstStyle/>
          <a:p>
            <a:pPr marL="14604">
              <a:spcBef>
                <a:spcPts val="505"/>
              </a:spcBef>
            </a:pPr>
            <a:r>
              <a:rPr sz="1000" b="1" spc="-5" dirty="0">
                <a:latin typeface="Arial"/>
                <a:cs typeface="Arial"/>
              </a:rPr>
              <a:t>R</a:t>
            </a:r>
            <a:r>
              <a:rPr sz="1000" b="1" dirty="0">
                <a:latin typeface="Arial"/>
                <a:cs typeface="Arial"/>
              </a:rPr>
              <a:t>e</a:t>
            </a:r>
            <a:endParaRPr sz="1000">
              <a:latin typeface="Arial"/>
              <a:cs typeface="Arial"/>
            </a:endParaRPr>
          </a:p>
        </p:txBody>
      </p:sp>
      <p:sp>
        <p:nvSpPr>
          <p:cNvPr id="143" name="object 143"/>
          <p:cNvSpPr txBox="1"/>
          <p:nvPr/>
        </p:nvSpPr>
        <p:spPr>
          <a:xfrm>
            <a:off x="9663430" y="4293870"/>
            <a:ext cx="143510" cy="166712"/>
          </a:xfrm>
          <a:prstGeom prst="rect">
            <a:avLst/>
          </a:prstGeom>
        </p:spPr>
        <p:txBody>
          <a:bodyPr vert="horz" wrap="square" lIns="0" tIns="12700" rIns="0" bIns="0" rtlCol="0">
            <a:spAutoFit/>
          </a:bodyPr>
          <a:lstStyle/>
          <a:p>
            <a:pPr marL="33020">
              <a:spcBef>
                <a:spcPts val="100"/>
              </a:spcBef>
            </a:pPr>
            <a:r>
              <a:rPr sz="1000" b="1" dirty="0">
                <a:latin typeface="Arial"/>
                <a:cs typeface="Arial"/>
              </a:rPr>
              <a:t>g</a:t>
            </a:r>
            <a:endParaRPr sz="1000">
              <a:latin typeface="Arial"/>
              <a:cs typeface="Arial"/>
            </a:endParaRPr>
          </a:p>
        </p:txBody>
      </p:sp>
      <p:sp>
        <p:nvSpPr>
          <p:cNvPr id="144" name="object 144"/>
          <p:cNvSpPr/>
          <p:nvPr/>
        </p:nvSpPr>
        <p:spPr>
          <a:xfrm>
            <a:off x="8359140" y="5045709"/>
            <a:ext cx="313690" cy="370840"/>
          </a:xfrm>
          <a:custGeom>
            <a:avLst/>
            <a:gdLst/>
            <a:ahLst/>
            <a:cxnLst/>
            <a:rect l="l" t="t" r="r" b="b"/>
            <a:pathLst>
              <a:path w="313690" h="370839">
                <a:moveTo>
                  <a:pt x="157479" y="370839"/>
                </a:moveTo>
                <a:lnTo>
                  <a:pt x="0" y="370839"/>
                </a:lnTo>
                <a:lnTo>
                  <a:pt x="0" y="0"/>
                </a:lnTo>
                <a:lnTo>
                  <a:pt x="313689" y="0"/>
                </a:lnTo>
                <a:lnTo>
                  <a:pt x="313689" y="370839"/>
                </a:lnTo>
                <a:lnTo>
                  <a:pt x="157479" y="370839"/>
                </a:lnTo>
                <a:close/>
              </a:path>
            </a:pathLst>
          </a:custGeom>
          <a:ln w="28393">
            <a:solidFill>
              <a:srgbClr val="000000"/>
            </a:solidFill>
          </a:ln>
        </p:spPr>
        <p:txBody>
          <a:bodyPr wrap="square" lIns="0" tIns="0" rIns="0" bIns="0" rtlCol="0"/>
          <a:lstStyle/>
          <a:p>
            <a:endParaRPr/>
          </a:p>
        </p:txBody>
      </p:sp>
      <p:sp>
        <p:nvSpPr>
          <p:cNvPr id="145" name="object 145"/>
          <p:cNvSpPr txBox="1"/>
          <p:nvPr/>
        </p:nvSpPr>
        <p:spPr>
          <a:xfrm>
            <a:off x="8373336" y="5119370"/>
            <a:ext cx="143510" cy="166712"/>
          </a:xfrm>
          <a:prstGeom prst="rect">
            <a:avLst/>
          </a:prstGeom>
        </p:spPr>
        <p:txBody>
          <a:bodyPr vert="horz" wrap="square" lIns="0" tIns="12700" rIns="0" bIns="0" rtlCol="0">
            <a:spAutoFit/>
          </a:bodyPr>
          <a:lstStyle/>
          <a:p>
            <a:pPr marL="23495">
              <a:spcBef>
                <a:spcPts val="100"/>
              </a:spcBef>
            </a:pPr>
            <a:r>
              <a:rPr sz="1000" b="1" dirty="0">
                <a:latin typeface="Arial"/>
                <a:cs typeface="Arial"/>
              </a:rPr>
              <a:t>R</a:t>
            </a:r>
            <a:endParaRPr sz="1000">
              <a:latin typeface="Arial"/>
              <a:cs typeface="Arial"/>
            </a:endParaRPr>
          </a:p>
        </p:txBody>
      </p:sp>
      <p:sp>
        <p:nvSpPr>
          <p:cNvPr id="146" name="object 146"/>
          <p:cNvSpPr txBox="1"/>
          <p:nvPr/>
        </p:nvSpPr>
        <p:spPr>
          <a:xfrm>
            <a:off x="8516619" y="5060542"/>
            <a:ext cx="142240" cy="379591"/>
          </a:xfrm>
          <a:prstGeom prst="rect">
            <a:avLst/>
          </a:prstGeom>
          <a:solidFill>
            <a:srgbClr val="608EFC"/>
          </a:solidFill>
        </p:spPr>
        <p:txBody>
          <a:bodyPr vert="horz" wrap="square" lIns="0" tIns="71120" rIns="0" bIns="0" rtlCol="0">
            <a:spAutoFit/>
          </a:bodyPr>
          <a:lstStyle/>
          <a:p>
            <a:pPr>
              <a:spcBef>
                <a:spcPts val="560"/>
              </a:spcBef>
            </a:pPr>
            <a:r>
              <a:rPr sz="1000" b="1" spc="-5" dirty="0">
                <a:latin typeface="Arial"/>
                <a:cs typeface="Arial"/>
              </a:rPr>
              <a:t>eg</a:t>
            </a:r>
            <a:endParaRPr sz="1000">
              <a:latin typeface="Arial"/>
              <a:cs typeface="Arial"/>
            </a:endParaRPr>
          </a:p>
        </p:txBody>
      </p:sp>
      <p:grpSp>
        <p:nvGrpSpPr>
          <p:cNvPr id="147" name="object 147"/>
          <p:cNvGrpSpPr/>
          <p:nvPr/>
        </p:nvGrpSpPr>
        <p:grpSpPr>
          <a:xfrm>
            <a:off x="8659813" y="4922203"/>
            <a:ext cx="591185" cy="617855"/>
            <a:chOff x="7135812" y="4922202"/>
            <a:chExt cx="591185" cy="617855"/>
          </a:xfrm>
        </p:grpSpPr>
        <p:sp>
          <p:nvSpPr>
            <p:cNvPr id="148" name="object 148"/>
            <p:cNvSpPr/>
            <p:nvPr/>
          </p:nvSpPr>
          <p:spPr>
            <a:xfrm>
              <a:off x="7150100" y="5120640"/>
              <a:ext cx="344170" cy="220979"/>
            </a:xfrm>
            <a:custGeom>
              <a:avLst/>
              <a:gdLst/>
              <a:ahLst/>
              <a:cxnLst/>
              <a:rect l="l" t="t" r="r" b="b"/>
              <a:pathLst>
                <a:path w="344170" h="220979">
                  <a:moveTo>
                    <a:pt x="0" y="0"/>
                  </a:moveTo>
                  <a:lnTo>
                    <a:pt x="76200" y="0"/>
                  </a:lnTo>
                </a:path>
                <a:path w="344170" h="220979">
                  <a:moveTo>
                    <a:pt x="0" y="220980"/>
                  </a:moveTo>
                  <a:lnTo>
                    <a:pt x="76200" y="220980"/>
                  </a:lnTo>
                </a:path>
                <a:path w="344170" h="220979">
                  <a:moveTo>
                    <a:pt x="139700" y="0"/>
                  </a:moveTo>
                  <a:lnTo>
                    <a:pt x="344170" y="0"/>
                  </a:lnTo>
                </a:path>
                <a:path w="344170" h="220979">
                  <a:moveTo>
                    <a:pt x="139700" y="220980"/>
                  </a:moveTo>
                  <a:lnTo>
                    <a:pt x="344170" y="220980"/>
                  </a:lnTo>
                </a:path>
              </a:pathLst>
            </a:custGeom>
            <a:ln w="28393">
              <a:solidFill>
                <a:srgbClr val="000000"/>
              </a:solidFill>
            </a:ln>
          </p:spPr>
          <p:txBody>
            <a:bodyPr wrap="square" lIns="0" tIns="0" rIns="0" bIns="0" rtlCol="0"/>
            <a:lstStyle/>
            <a:p>
              <a:endParaRPr/>
            </a:p>
          </p:txBody>
        </p:sp>
        <p:sp>
          <p:nvSpPr>
            <p:cNvPr id="149" name="object 149"/>
            <p:cNvSpPr/>
            <p:nvPr/>
          </p:nvSpPr>
          <p:spPr>
            <a:xfrm>
              <a:off x="7448550" y="4936490"/>
              <a:ext cx="264160" cy="589280"/>
            </a:xfrm>
            <a:custGeom>
              <a:avLst/>
              <a:gdLst/>
              <a:ahLst/>
              <a:cxnLst/>
              <a:rect l="l" t="t" r="r" b="b"/>
              <a:pathLst>
                <a:path w="264159" h="589279">
                  <a:moveTo>
                    <a:pt x="0" y="0"/>
                  </a:moveTo>
                  <a:lnTo>
                    <a:pt x="0" y="589280"/>
                  </a:lnTo>
                  <a:lnTo>
                    <a:pt x="264159" y="441960"/>
                  </a:lnTo>
                  <a:lnTo>
                    <a:pt x="264159" y="147320"/>
                  </a:lnTo>
                  <a:lnTo>
                    <a:pt x="0" y="0"/>
                  </a:lnTo>
                  <a:close/>
                </a:path>
              </a:pathLst>
            </a:custGeom>
            <a:solidFill>
              <a:srgbClr val="FFFFFF"/>
            </a:solidFill>
          </p:spPr>
          <p:txBody>
            <a:bodyPr wrap="square" lIns="0" tIns="0" rIns="0" bIns="0" rtlCol="0"/>
            <a:lstStyle/>
            <a:p>
              <a:endParaRPr/>
            </a:p>
          </p:txBody>
        </p:sp>
        <p:sp>
          <p:nvSpPr>
            <p:cNvPr id="150" name="object 150"/>
            <p:cNvSpPr/>
            <p:nvPr/>
          </p:nvSpPr>
          <p:spPr>
            <a:xfrm>
              <a:off x="7448550" y="4936490"/>
              <a:ext cx="264160" cy="589280"/>
            </a:xfrm>
            <a:custGeom>
              <a:avLst/>
              <a:gdLst/>
              <a:ahLst/>
              <a:cxnLst/>
              <a:rect l="l" t="t" r="r" b="b"/>
              <a:pathLst>
                <a:path w="264159" h="589279">
                  <a:moveTo>
                    <a:pt x="0" y="589280"/>
                  </a:moveTo>
                  <a:lnTo>
                    <a:pt x="264159" y="441960"/>
                  </a:lnTo>
                  <a:lnTo>
                    <a:pt x="264159" y="147320"/>
                  </a:lnTo>
                  <a:lnTo>
                    <a:pt x="0" y="0"/>
                  </a:lnTo>
                  <a:lnTo>
                    <a:pt x="0" y="589280"/>
                  </a:lnTo>
                  <a:close/>
                </a:path>
                <a:path w="264159" h="589279">
                  <a:moveTo>
                    <a:pt x="0" y="589280"/>
                  </a:moveTo>
                  <a:lnTo>
                    <a:pt x="0" y="589280"/>
                  </a:lnTo>
                </a:path>
                <a:path w="264159" h="589279">
                  <a:moveTo>
                    <a:pt x="264159" y="0"/>
                  </a:moveTo>
                  <a:lnTo>
                    <a:pt x="264159" y="0"/>
                  </a:lnTo>
                </a:path>
              </a:pathLst>
            </a:custGeom>
            <a:ln w="28393">
              <a:solidFill>
                <a:srgbClr val="000000"/>
              </a:solidFill>
            </a:ln>
          </p:spPr>
          <p:txBody>
            <a:bodyPr wrap="square" lIns="0" tIns="0" rIns="0" bIns="0" rtlCol="0"/>
            <a:lstStyle/>
            <a:p>
              <a:endParaRPr/>
            </a:p>
          </p:txBody>
        </p:sp>
        <p:sp>
          <p:nvSpPr>
            <p:cNvPr id="151" name="object 151"/>
            <p:cNvSpPr/>
            <p:nvPr/>
          </p:nvSpPr>
          <p:spPr>
            <a:xfrm>
              <a:off x="7432040" y="5133113"/>
              <a:ext cx="140969" cy="196033"/>
            </a:xfrm>
            <a:prstGeom prst="rect">
              <a:avLst/>
            </a:prstGeom>
            <a:blipFill>
              <a:blip r:embed="rId4" cstate="print"/>
              <a:stretch>
                <a:fillRect/>
              </a:stretch>
            </a:blipFill>
          </p:spPr>
          <p:txBody>
            <a:bodyPr wrap="square" lIns="0" tIns="0" rIns="0" bIns="0" rtlCol="0"/>
            <a:lstStyle/>
            <a:p>
              <a:endParaRPr/>
            </a:p>
          </p:txBody>
        </p:sp>
      </p:grpSp>
      <p:sp>
        <p:nvSpPr>
          <p:cNvPr id="152" name="object 152"/>
          <p:cNvSpPr txBox="1"/>
          <p:nvPr/>
        </p:nvSpPr>
        <p:spPr>
          <a:xfrm>
            <a:off x="9064590" y="5049245"/>
            <a:ext cx="153888" cy="282575"/>
          </a:xfrm>
          <a:prstGeom prst="rect">
            <a:avLst/>
          </a:prstGeom>
        </p:spPr>
        <p:txBody>
          <a:bodyPr vert="vert270" wrap="square" lIns="0" tIns="635" rIns="0" bIns="0" rtlCol="0">
            <a:spAutoFit/>
          </a:bodyPr>
          <a:lstStyle/>
          <a:p>
            <a:pPr marL="12700">
              <a:spcBef>
                <a:spcPts val="5"/>
              </a:spcBef>
            </a:pPr>
            <a:r>
              <a:rPr sz="1000" b="1" spc="-45" dirty="0">
                <a:latin typeface="Arial"/>
                <a:cs typeface="Arial"/>
              </a:rPr>
              <a:t>A</a:t>
            </a:r>
            <a:r>
              <a:rPr sz="1000" b="1" spc="5" dirty="0">
                <a:latin typeface="Arial"/>
                <a:cs typeface="Arial"/>
              </a:rPr>
              <a:t>L</a:t>
            </a:r>
            <a:r>
              <a:rPr sz="1000" b="1" dirty="0">
                <a:latin typeface="Arial"/>
                <a:cs typeface="Arial"/>
              </a:rPr>
              <a:t>U</a:t>
            </a:r>
            <a:endParaRPr sz="1000">
              <a:latin typeface="Arial"/>
              <a:cs typeface="Arial"/>
            </a:endParaRPr>
          </a:p>
        </p:txBody>
      </p:sp>
      <p:grpSp>
        <p:nvGrpSpPr>
          <p:cNvPr id="153" name="object 153"/>
          <p:cNvGrpSpPr/>
          <p:nvPr/>
        </p:nvGrpSpPr>
        <p:grpSpPr>
          <a:xfrm>
            <a:off x="9224962" y="5032693"/>
            <a:ext cx="893444" cy="396875"/>
            <a:chOff x="7700962" y="5032692"/>
            <a:chExt cx="893444" cy="396875"/>
          </a:xfrm>
        </p:grpSpPr>
        <p:sp>
          <p:nvSpPr>
            <p:cNvPr id="154" name="object 154"/>
            <p:cNvSpPr/>
            <p:nvPr/>
          </p:nvSpPr>
          <p:spPr>
            <a:xfrm>
              <a:off x="7715250" y="5232399"/>
              <a:ext cx="689610" cy="0"/>
            </a:xfrm>
            <a:custGeom>
              <a:avLst/>
              <a:gdLst/>
              <a:ahLst/>
              <a:cxnLst/>
              <a:rect l="l" t="t" r="r" b="b"/>
              <a:pathLst>
                <a:path w="689609">
                  <a:moveTo>
                    <a:pt x="0" y="0"/>
                  </a:moveTo>
                  <a:lnTo>
                    <a:pt x="100329" y="0"/>
                  </a:lnTo>
                </a:path>
                <a:path w="689609">
                  <a:moveTo>
                    <a:pt x="162559" y="0"/>
                  </a:moveTo>
                  <a:lnTo>
                    <a:pt x="262890" y="0"/>
                  </a:lnTo>
                </a:path>
                <a:path w="689609">
                  <a:moveTo>
                    <a:pt x="598170" y="0"/>
                  </a:moveTo>
                  <a:lnTo>
                    <a:pt x="689609" y="0"/>
                  </a:lnTo>
                </a:path>
              </a:pathLst>
            </a:custGeom>
            <a:ln w="28393">
              <a:solidFill>
                <a:srgbClr val="000000"/>
              </a:solidFill>
            </a:ln>
          </p:spPr>
          <p:txBody>
            <a:bodyPr wrap="square" lIns="0" tIns="0" rIns="0" bIns="0" rtlCol="0"/>
            <a:lstStyle/>
            <a:p>
              <a:endParaRPr/>
            </a:p>
          </p:txBody>
        </p:sp>
        <p:sp>
          <p:nvSpPr>
            <p:cNvPr id="155" name="object 155"/>
            <p:cNvSpPr/>
            <p:nvPr/>
          </p:nvSpPr>
          <p:spPr>
            <a:xfrm>
              <a:off x="7978140" y="5046979"/>
              <a:ext cx="313690" cy="368300"/>
            </a:xfrm>
            <a:custGeom>
              <a:avLst/>
              <a:gdLst/>
              <a:ahLst/>
              <a:cxnLst/>
              <a:rect l="l" t="t" r="r" b="b"/>
              <a:pathLst>
                <a:path w="313690" h="368300">
                  <a:moveTo>
                    <a:pt x="156209" y="368300"/>
                  </a:moveTo>
                  <a:lnTo>
                    <a:pt x="0" y="368300"/>
                  </a:lnTo>
                  <a:lnTo>
                    <a:pt x="0" y="0"/>
                  </a:lnTo>
                  <a:lnTo>
                    <a:pt x="313689" y="0"/>
                  </a:lnTo>
                  <a:lnTo>
                    <a:pt x="313689" y="368300"/>
                  </a:lnTo>
                  <a:lnTo>
                    <a:pt x="156209" y="368300"/>
                  </a:lnTo>
                  <a:close/>
                </a:path>
              </a:pathLst>
            </a:custGeom>
            <a:ln w="28393">
              <a:solidFill>
                <a:srgbClr val="000000"/>
              </a:solidFill>
            </a:ln>
          </p:spPr>
          <p:txBody>
            <a:bodyPr wrap="square" lIns="0" tIns="0" rIns="0" bIns="0" rtlCol="0"/>
            <a:lstStyle/>
            <a:p>
              <a:endParaRPr/>
            </a:p>
          </p:txBody>
        </p:sp>
        <p:sp>
          <p:nvSpPr>
            <p:cNvPr id="156" name="object 156"/>
            <p:cNvSpPr/>
            <p:nvPr/>
          </p:nvSpPr>
          <p:spPr>
            <a:xfrm>
              <a:off x="8467090" y="5232399"/>
              <a:ext cx="113030" cy="0"/>
            </a:xfrm>
            <a:custGeom>
              <a:avLst/>
              <a:gdLst/>
              <a:ahLst/>
              <a:cxnLst/>
              <a:rect l="l" t="t" r="r" b="b"/>
              <a:pathLst>
                <a:path w="113029">
                  <a:moveTo>
                    <a:pt x="0" y="0"/>
                  </a:moveTo>
                  <a:lnTo>
                    <a:pt x="113029" y="0"/>
                  </a:lnTo>
                </a:path>
              </a:pathLst>
            </a:custGeom>
            <a:ln w="28393">
              <a:solidFill>
                <a:srgbClr val="000000"/>
              </a:solidFill>
            </a:ln>
          </p:spPr>
          <p:txBody>
            <a:bodyPr wrap="square" lIns="0" tIns="0" rIns="0" bIns="0" rtlCol="0"/>
            <a:lstStyle/>
            <a:p>
              <a:endParaRPr/>
            </a:p>
          </p:txBody>
        </p:sp>
      </p:grpSp>
      <p:sp>
        <p:nvSpPr>
          <p:cNvPr id="157" name="object 157"/>
          <p:cNvSpPr txBox="1"/>
          <p:nvPr/>
        </p:nvSpPr>
        <p:spPr>
          <a:xfrm>
            <a:off x="9456419" y="5120640"/>
            <a:ext cx="408940" cy="166712"/>
          </a:xfrm>
          <a:prstGeom prst="rect">
            <a:avLst/>
          </a:prstGeom>
        </p:spPr>
        <p:txBody>
          <a:bodyPr vert="horz" wrap="square" lIns="0" tIns="12700" rIns="0" bIns="0" rtlCol="0">
            <a:spAutoFit/>
          </a:bodyPr>
          <a:lstStyle/>
          <a:p>
            <a:pPr marL="12700">
              <a:spcBef>
                <a:spcPts val="100"/>
              </a:spcBef>
            </a:pPr>
            <a:r>
              <a:rPr sz="1000" b="1" spc="-5" dirty="0">
                <a:latin typeface="Arial"/>
                <a:cs typeface="Arial"/>
              </a:rPr>
              <a:t>D</a:t>
            </a:r>
            <a:r>
              <a:rPr sz="1000" b="1" spc="25" dirty="0">
                <a:latin typeface="Arial"/>
                <a:cs typeface="Arial"/>
              </a:rPr>
              <a:t>M</a:t>
            </a:r>
            <a:r>
              <a:rPr sz="1000" b="1" spc="-10" dirty="0">
                <a:latin typeface="Arial"/>
                <a:cs typeface="Arial"/>
              </a:rPr>
              <a:t>e</a:t>
            </a:r>
            <a:r>
              <a:rPr sz="1000" b="1" dirty="0">
                <a:latin typeface="Arial"/>
                <a:cs typeface="Arial"/>
              </a:rPr>
              <a:t>m</a:t>
            </a:r>
            <a:endParaRPr sz="1000">
              <a:latin typeface="Arial"/>
              <a:cs typeface="Arial"/>
            </a:endParaRPr>
          </a:p>
        </p:txBody>
      </p:sp>
      <p:grpSp>
        <p:nvGrpSpPr>
          <p:cNvPr id="158" name="object 158"/>
          <p:cNvGrpSpPr/>
          <p:nvPr/>
        </p:nvGrpSpPr>
        <p:grpSpPr>
          <a:xfrm>
            <a:off x="8048943" y="5106353"/>
            <a:ext cx="1892935" cy="433705"/>
            <a:chOff x="6524942" y="5106352"/>
            <a:chExt cx="1892935" cy="433705"/>
          </a:xfrm>
        </p:grpSpPr>
        <p:sp>
          <p:nvSpPr>
            <p:cNvPr id="159" name="object 159"/>
            <p:cNvSpPr/>
            <p:nvPr/>
          </p:nvSpPr>
          <p:spPr>
            <a:xfrm>
              <a:off x="6539230" y="5120640"/>
              <a:ext cx="297180" cy="222250"/>
            </a:xfrm>
            <a:custGeom>
              <a:avLst/>
              <a:gdLst/>
              <a:ahLst/>
              <a:cxnLst/>
              <a:rect l="l" t="t" r="r" b="b"/>
              <a:pathLst>
                <a:path w="297179" h="222250">
                  <a:moveTo>
                    <a:pt x="161290" y="222250"/>
                  </a:moveTo>
                  <a:lnTo>
                    <a:pt x="297179" y="222250"/>
                  </a:lnTo>
                </a:path>
                <a:path w="297179" h="222250">
                  <a:moveTo>
                    <a:pt x="161290" y="0"/>
                  </a:moveTo>
                  <a:lnTo>
                    <a:pt x="295910" y="0"/>
                  </a:lnTo>
                </a:path>
                <a:path w="297179" h="222250">
                  <a:moveTo>
                    <a:pt x="0" y="222250"/>
                  </a:moveTo>
                  <a:lnTo>
                    <a:pt x="97790" y="222250"/>
                  </a:lnTo>
                </a:path>
                <a:path w="297179" h="222250">
                  <a:moveTo>
                    <a:pt x="0" y="0"/>
                  </a:moveTo>
                  <a:lnTo>
                    <a:pt x="97790" y="0"/>
                  </a:lnTo>
                </a:path>
              </a:pathLst>
            </a:custGeom>
            <a:ln w="28393">
              <a:solidFill>
                <a:srgbClr val="000000"/>
              </a:solidFill>
            </a:ln>
          </p:spPr>
          <p:txBody>
            <a:bodyPr wrap="square" lIns="0" tIns="0" rIns="0" bIns="0" rtlCol="0"/>
            <a:lstStyle/>
            <a:p>
              <a:endParaRPr/>
            </a:p>
          </p:txBody>
        </p:sp>
        <p:sp>
          <p:nvSpPr>
            <p:cNvPr id="160" name="object 160"/>
            <p:cNvSpPr/>
            <p:nvPr/>
          </p:nvSpPr>
          <p:spPr>
            <a:xfrm>
              <a:off x="7934960" y="5232400"/>
              <a:ext cx="468630" cy="293370"/>
            </a:xfrm>
            <a:custGeom>
              <a:avLst/>
              <a:gdLst/>
              <a:ahLst/>
              <a:cxnLst/>
              <a:rect l="l" t="t" r="r" b="b"/>
              <a:pathLst>
                <a:path w="468629" h="293370">
                  <a:moveTo>
                    <a:pt x="0" y="0"/>
                  </a:moveTo>
                  <a:lnTo>
                    <a:pt x="0" y="293369"/>
                  </a:lnTo>
                  <a:lnTo>
                    <a:pt x="414020" y="293369"/>
                  </a:lnTo>
                  <a:lnTo>
                    <a:pt x="414020" y="109219"/>
                  </a:lnTo>
                  <a:lnTo>
                    <a:pt x="468630" y="109219"/>
                  </a:lnTo>
                </a:path>
                <a:path w="468629" h="293370">
                  <a:moveTo>
                    <a:pt x="0" y="0"/>
                  </a:moveTo>
                  <a:lnTo>
                    <a:pt x="0" y="0"/>
                  </a:lnTo>
                </a:path>
                <a:path w="468629" h="293370">
                  <a:moveTo>
                    <a:pt x="468630" y="293369"/>
                  </a:moveTo>
                  <a:lnTo>
                    <a:pt x="468630" y="293369"/>
                  </a:lnTo>
                </a:path>
              </a:pathLst>
            </a:custGeom>
            <a:ln w="28393">
              <a:solidFill>
                <a:srgbClr val="000000"/>
              </a:solidFill>
            </a:ln>
          </p:spPr>
          <p:txBody>
            <a:bodyPr wrap="square" lIns="0" tIns="0" rIns="0" bIns="0" rtlCol="0"/>
            <a:lstStyle/>
            <a:p>
              <a:endParaRPr/>
            </a:p>
          </p:txBody>
        </p:sp>
      </p:grpSp>
      <p:sp>
        <p:nvSpPr>
          <p:cNvPr id="161" name="object 161"/>
          <p:cNvSpPr txBox="1"/>
          <p:nvPr/>
        </p:nvSpPr>
        <p:spPr>
          <a:xfrm>
            <a:off x="7749540" y="5046346"/>
            <a:ext cx="339090" cy="241733"/>
          </a:xfrm>
          <a:prstGeom prst="rect">
            <a:avLst/>
          </a:prstGeom>
          <a:ln w="28393">
            <a:solidFill>
              <a:srgbClr val="000000"/>
            </a:solidFill>
          </a:ln>
        </p:spPr>
        <p:txBody>
          <a:bodyPr vert="horz" wrap="square" lIns="0" tIns="86995" rIns="0" bIns="0" rtlCol="0">
            <a:spAutoFit/>
          </a:bodyPr>
          <a:lstStyle/>
          <a:p>
            <a:pPr>
              <a:spcBef>
                <a:spcPts val="685"/>
              </a:spcBef>
            </a:pPr>
            <a:r>
              <a:rPr sz="1000" b="1" spc="-10" dirty="0">
                <a:latin typeface="Arial"/>
                <a:cs typeface="Arial"/>
              </a:rPr>
              <a:t>I</a:t>
            </a:r>
            <a:r>
              <a:rPr sz="1000" b="1" spc="5" dirty="0">
                <a:latin typeface="Arial"/>
                <a:cs typeface="Arial"/>
              </a:rPr>
              <a:t>f</a:t>
            </a:r>
            <a:r>
              <a:rPr sz="1000" b="1" spc="-10" dirty="0">
                <a:latin typeface="Arial"/>
                <a:cs typeface="Arial"/>
              </a:rPr>
              <a:t>e</a:t>
            </a:r>
            <a:r>
              <a:rPr sz="1000" b="1" spc="5" dirty="0">
                <a:latin typeface="Arial"/>
                <a:cs typeface="Arial"/>
              </a:rPr>
              <a:t>t</a:t>
            </a:r>
            <a:r>
              <a:rPr sz="1000" b="1" spc="-10" dirty="0">
                <a:latin typeface="Arial"/>
                <a:cs typeface="Arial"/>
              </a:rPr>
              <a:t>c</a:t>
            </a:r>
            <a:r>
              <a:rPr sz="1000" b="1" dirty="0">
                <a:latin typeface="Arial"/>
                <a:cs typeface="Arial"/>
              </a:rPr>
              <a:t>h</a:t>
            </a:r>
            <a:endParaRPr sz="1000">
              <a:latin typeface="Arial"/>
              <a:cs typeface="Arial"/>
            </a:endParaRPr>
          </a:p>
        </p:txBody>
      </p:sp>
      <p:grpSp>
        <p:nvGrpSpPr>
          <p:cNvPr id="162" name="object 162"/>
          <p:cNvGrpSpPr/>
          <p:nvPr/>
        </p:nvGrpSpPr>
        <p:grpSpPr>
          <a:xfrm>
            <a:off x="8146824" y="4866414"/>
            <a:ext cx="2286635" cy="729615"/>
            <a:chOff x="6622823" y="4866413"/>
            <a:chExt cx="2286635" cy="729615"/>
          </a:xfrm>
        </p:grpSpPr>
        <p:sp>
          <p:nvSpPr>
            <p:cNvPr id="163" name="object 163"/>
            <p:cNvSpPr/>
            <p:nvPr/>
          </p:nvSpPr>
          <p:spPr>
            <a:xfrm>
              <a:off x="7226300" y="4880610"/>
              <a:ext cx="63500" cy="701040"/>
            </a:xfrm>
            <a:custGeom>
              <a:avLst/>
              <a:gdLst/>
              <a:ahLst/>
              <a:cxnLst/>
              <a:rect l="l" t="t" r="r" b="b"/>
              <a:pathLst>
                <a:path w="63500" h="701039">
                  <a:moveTo>
                    <a:pt x="63500" y="0"/>
                  </a:moveTo>
                  <a:lnTo>
                    <a:pt x="0" y="0"/>
                  </a:lnTo>
                  <a:lnTo>
                    <a:pt x="0" y="701039"/>
                  </a:lnTo>
                  <a:lnTo>
                    <a:pt x="63500" y="701039"/>
                  </a:lnTo>
                  <a:close/>
                </a:path>
              </a:pathLst>
            </a:custGeom>
            <a:solidFill>
              <a:srgbClr val="00AD00"/>
            </a:solidFill>
          </p:spPr>
          <p:txBody>
            <a:bodyPr wrap="square" lIns="0" tIns="0" rIns="0" bIns="0" rtlCol="0"/>
            <a:lstStyle/>
            <a:p>
              <a:endParaRPr/>
            </a:p>
          </p:txBody>
        </p:sp>
        <p:sp>
          <p:nvSpPr>
            <p:cNvPr id="164" name="object 164"/>
            <p:cNvSpPr/>
            <p:nvPr/>
          </p:nvSpPr>
          <p:spPr>
            <a:xfrm>
              <a:off x="7226300" y="4880610"/>
              <a:ext cx="63500" cy="701040"/>
            </a:xfrm>
            <a:custGeom>
              <a:avLst/>
              <a:gdLst/>
              <a:ahLst/>
              <a:cxnLst/>
              <a:rect l="l" t="t" r="r" b="b"/>
              <a:pathLst>
                <a:path w="63500" h="701039">
                  <a:moveTo>
                    <a:pt x="31750" y="701039"/>
                  </a:moveTo>
                  <a:lnTo>
                    <a:pt x="0" y="701039"/>
                  </a:lnTo>
                  <a:lnTo>
                    <a:pt x="0" y="0"/>
                  </a:lnTo>
                  <a:lnTo>
                    <a:pt x="63500" y="0"/>
                  </a:lnTo>
                  <a:lnTo>
                    <a:pt x="63500" y="701039"/>
                  </a:lnTo>
                  <a:lnTo>
                    <a:pt x="31750" y="701039"/>
                  </a:lnTo>
                  <a:close/>
                </a:path>
              </a:pathLst>
            </a:custGeom>
            <a:ln w="28393">
              <a:solidFill>
                <a:srgbClr val="000000"/>
              </a:solidFill>
            </a:ln>
          </p:spPr>
          <p:txBody>
            <a:bodyPr wrap="square" lIns="0" tIns="0" rIns="0" bIns="0" rtlCol="0"/>
            <a:lstStyle/>
            <a:p>
              <a:endParaRPr/>
            </a:p>
          </p:txBody>
        </p:sp>
        <p:sp>
          <p:nvSpPr>
            <p:cNvPr id="165" name="object 165"/>
            <p:cNvSpPr/>
            <p:nvPr/>
          </p:nvSpPr>
          <p:spPr>
            <a:xfrm>
              <a:off x="6637020" y="4880610"/>
              <a:ext cx="63500" cy="701040"/>
            </a:xfrm>
            <a:custGeom>
              <a:avLst/>
              <a:gdLst/>
              <a:ahLst/>
              <a:cxnLst/>
              <a:rect l="l" t="t" r="r" b="b"/>
              <a:pathLst>
                <a:path w="63500" h="701039">
                  <a:moveTo>
                    <a:pt x="63500" y="0"/>
                  </a:moveTo>
                  <a:lnTo>
                    <a:pt x="0" y="0"/>
                  </a:lnTo>
                  <a:lnTo>
                    <a:pt x="0" y="701039"/>
                  </a:lnTo>
                  <a:lnTo>
                    <a:pt x="63500" y="701039"/>
                  </a:lnTo>
                  <a:close/>
                </a:path>
              </a:pathLst>
            </a:custGeom>
            <a:solidFill>
              <a:srgbClr val="00AD00"/>
            </a:solidFill>
          </p:spPr>
          <p:txBody>
            <a:bodyPr wrap="square" lIns="0" tIns="0" rIns="0" bIns="0" rtlCol="0"/>
            <a:lstStyle/>
            <a:p>
              <a:endParaRPr/>
            </a:p>
          </p:txBody>
        </p:sp>
        <p:sp>
          <p:nvSpPr>
            <p:cNvPr id="166" name="object 166"/>
            <p:cNvSpPr/>
            <p:nvPr/>
          </p:nvSpPr>
          <p:spPr>
            <a:xfrm>
              <a:off x="6637020" y="4880610"/>
              <a:ext cx="63500" cy="701040"/>
            </a:xfrm>
            <a:custGeom>
              <a:avLst/>
              <a:gdLst/>
              <a:ahLst/>
              <a:cxnLst/>
              <a:rect l="l" t="t" r="r" b="b"/>
              <a:pathLst>
                <a:path w="63500" h="701039">
                  <a:moveTo>
                    <a:pt x="31750" y="701039"/>
                  </a:moveTo>
                  <a:lnTo>
                    <a:pt x="0" y="701039"/>
                  </a:lnTo>
                  <a:lnTo>
                    <a:pt x="0" y="0"/>
                  </a:lnTo>
                  <a:lnTo>
                    <a:pt x="63500" y="0"/>
                  </a:lnTo>
                  <a:lnTo>
                    <a:pt x="63500" y="701039"/>
                  </a:lnTo>
                  <a:lnTo>
                    <a:pt x="31750" y="701039"/>
                  </a:lnTo>
                  <a:close/>
                </a:path>
              </a:pathLst>
            </a:custGeom>
            <a:ln w="28393">
              <a:solidFill>
                <a:srgbClr val="000000"/>
              </a:solidFill>
            </a:ln>
          </p:spPr>
          <p:txBody>
            <a:bodyPr wrap="square" lIns="0" tIns="0" rIns="0" bIns="0" rtlCol="0"/>
            <a:lstStyle/>
            <a:p>
              <a:endParaRPr/>
            </a:p>
          </p:txBody>
        </p:sp>
        <p:sp>
          <p:nvSpPr>
            <p:cNvPr id="167" name="object 167"/>
            <p:cNvSpPr/>
            <p:nvPr/>
          </p:nvSpPr>
          <p:spPr>
            <a:xfrm>
              <a:off x="8404860" y="4880610"/>
              <a:ext cx="62230" cy="701040"/>
            </a:xfrm>
            <a:custGeom>
              <a:avLst/>
              <a:gdLst/>
              <a:ahLst/>
              <a:cxnLst/>
              <a:rect l="l" t="t" r="r" b="b"/>
              <a:pathLst>
                <a:path w="62229" h="701039">
                  <a:moveTo>
                    <a:pt x="62230" y="0"/>
                  </a:moveTo>
                  <a:lnTo>
                    <a:pt x="0" y="0"/>
                  </a:lnTo>
                  <a:lnTo>
                    <a:pt x="0" y="701039"/>
                  </a:lnTo>
                  <a:lnTo>
                    <a:pt x="62230" y="701039"/>
                  </a:lnTo>
                  <a:close/>
                </a:path>
              </a:pathLst>
            </a:custGeom>
            <a:solidFill>
              <a:srgbClr val="00AD00"/>
            </a:solidFill>
          </p:spPr>
          <p:txBody>
            <a:bodyPr wrap="square" lIns="0" tIns="0" rIns="0" bIns="0" rtlCol="0"/>
            <a:lstStyle/>
            <a:p>
              <a:endParaRPr/>
            </a:p>
          </p:txBody>
        </p:sp>
        <p:sp>
          <p:nvSpPr>
            <p:cNvPr id="168" name="object 168"/>
            <p:cNvSpPr/>
            <p:nvPr/>
          </p:nvSpPr>
          <p:spPr>
            <a:xfrm>
              <a:off x="8404860" y="4880610"/>
              <a:ext cx="62230" cy="701040"/>
            </a:xfrm>
            <a:custGeom>
              <a:avLst/>
              <a:gdLst/>
              <a:ahLst/>
              <a:cxnLst/>
              <a:rect l="l" t="t" r="r" b="b"/>
              <a:pathLst>
                <a:path w="62229" h="701039">
                  <a:moveTo>
                    <a:pt x="31750" y="701039"/>
                  </a:moveTo>
                  <a:lnTo>
                    <a:pt x="0" y="701039"/>
                  </a:lnTo>
                  <a:lnTo>
                    <a:pt x="0" y="0"/>
                  </a:lnTo>
                  <a:lnTo>
                    <a:pt x="62230" y="0"/>
                  </a:lnTo>
                  <a:lnTo>
                    <a:pt x="62230" y="701039"/>
                  </a:lnTo>
                  <a:lnTo>
                    <a:pt x="31750" y="701039"/>
                  </a:lnTo>
                  <a:close/>
                </a:path>
              </a:pathLst>
            </a:custGeom>
            <a:ln w="28393">
              <a:solidFill>
                <a:srgbClr val="000000"/>
              </a:solidFill>
            </a:ln>
          </p:spPr>
          <p:txBody>
            <a:bodyPr wrap="square" lIns="0" tIns="0" rIns="0" bIns="0" rtlCol="0"/>
            <a:lstStyle/>
            <a:p>
              <a:endParaRPr/>
            </a:p>
          </p:txBody>
        </p:sp>
        <p:sp>
          <p:nvSpPr>
            <p:cNvPr id="169" name="object 169"/>
            <p:cNvSpPr/>
            <p:nvPr/>
          </p:nvSpPr>
          <p:spPr>
            <a:xfrm>
              <a:off x="7815580" y="4885690"/>
              <a:ext cx="62230" cy="689610"/>
            </a:xfrm>
            <a:custGeom>
              <a:avLst/>
              <a:gdLst/>
              <a:ahLst/>
              <a:cxnLst/>
              <a:rect l="l" t="t" r="r" b="b"/>
              <a:pathLst>
                <a:path w="62229" h="689610">
                  <a:moveTo>
                    <a:pt x="62229" y="0"/>
                  </a:moveTo>
                  <a:lnTo>
                    <a:pt x="0" y="0"/>
                  </a:lnTo>
                  <a:lnTo>
                    <a:pt x="0" y="689610"/>
                  </a:lnTo>
                  <a:lnTo>
                    <a:pt x="62229" y="689610"/>
                  </a:lnTo>
                  <a:close/>
                </a:path>
              </a:pathLst>
            </a:custGeom>
            <a:solidFill>
              <a:srgbClr val="00AD00"/>
            </a:solidFill>
          </p:spPr>
          <p:txBody>
            <a:bodyPr wrap="square" lIns="0" tIns="0" rIns="0" bIns="0" rtlCol="0"/>
            <a:lstStyle/>
            <a:p>
              <a:endParaRPr/>
            </a:p>
          </p:txBody>
        </p:sp>
        <p:sp>
          <p:nvSpPr>
            <p:cNvPr id="170" name="object 170"/>
            <p:cNvSpPr/>
            <p:nvPr/>
          </p:nvSpPr>
          <p:spPr>
            <a:xfrm>
              <a:off x="7815580" y="4885690"/>
              <a:ext cx="1079500" cy="689610"/>
            </a:xfrm>
            <a:custGeom>
              <a:avLst/>
              <a:gdLst/>
              <a:ahLst/>
              <a:cxnLst/>
              <a:rect l="l" t="t" r="r" b="b"/>
              <a:pathLst>
                <a:path w="1079500" h="689610">
                  <a:moveTo>
                    <a:pt x="31750" y="689610"/>
                  </a:moveTo>
                  <a:lnTo>
                    <a:pt x="0" y="689610"/>
                  </a:lnTo>
                  <a:lnTo>
                    <a:pt x="0" y="0"/>
                  </a:lnTo>
                  <a:lnTo>
                    <a:pt x="62229" y="0"/>
                  </a:lnTo>
                  <a:lnTo>
                    <a:pt x="62229" y="689610"/>
                  </a:lnTo>
                  <a:lnTo>
                    <a:pt x="31750" y="689610"/>
                  </a:lnTo>
                  <a:close/>
                </a:path>
                <a:path w="1079500" h="689610">
                  <a:moveTo>
                    <a:pt x="922020" y="516890"/>
                  </a:moveTo>
                  <a:lnTo>
                    <a:pt x="764540" y="516890"/>
                  </a:lnTo>
                  <a:lnTo>
                    <a:pt x="764540" y="147320"/>
                  </a:lnTo>
                  <a:lnTo>
                    <a:pt x="1079500" y="147320"/>
                  </a:lnTo>
                  <a:lnTo>
                    <a:pt x="1079500" y="516890"/>
                  </a:lnTo>
                  <a:lnTo>
                    <a:pt x="922020" y="516890"/>
                  </a:lnTo>
                  <a:close/>
                </a:path>
              </a:pathLst>
            </a:custGeom>
            <a:ln w="28393">
              <a:solidFill>
                <a:srgbClr val="000000"/>
              </a:solidFill>
            </a:ln>
          </p:spPr>
          <p:txBody>
            <a:bodyPr wrap="square" lIns="0" tIns="0" rIns="0" bIns="0" rtlCol="0"/>
            <a:lstStyle/>
            <a:p>
              <a:endParaRPr/>
            </a:p>
          </p:txBody>
        </p:sp>
      </p:grpSp>
      <p:sp>
        <p:nvSpPr>
          <p:cNvPr id="171" name="object 171"/>
          <p:cNvSpPr txBox="1"/>
          <p:nvPr/>
        </p:nvSpPr>
        <p:spPr>
          <a:xfrm>
            <a:off x="10118316" y="5054191"/>
            <a:ext cx="181610" cy="219290"/>
          </a:xfrm>
          <a:prstGeom prst="rect">
            <a:avLst/>
          </a:prstGeom>
          <a:solidFill>
            <a:srgbClr val="608EFC"/>
          </a:solidFill>
        </p:spPr>
        <p:txBody>
          <a:bodyPr vert="horz" wrap="square" lIns="0" tIns="64769" rIns="0" bIns="0" rtlCol="0">
            <a:spAutoFit/>
          </a:bodyPr>
          <a:lstStyle/>
          <a:p>
            <a:pPr marL="12065">
              <a:spcBef>
                <a:spcPts val="509"/>
              </a:spcBef>
            </a:pPr>
            <a:r>
              <a:rPr sz="1000" b="1" spc="-5" dirty="0">
                <a:latin typeface="Arial"/>
                <a:cs typeface="Arial"/>
              </a:rPr>
              <a:t>R</a:t>
            </a:r>
            <a:r>
              <a:rPr sz="1000" b="1" dirty="0">
                <a:latin typeface="Arial"/>
                <a:cs typeface="Arial"/>
              </a:rPr>
              <a:t>e</a:t>
            </a:r>
            <a:endParaRPr sz="1000">
              <a:latin typeface="Arial"/>
              <a:cs typeface="Arial"/>
            </a:endParaRPr>
          </a:p>
        </p:txBody>
      </p:sp>
      <p:sp>
        <p:nvSpPr>
          <p:cNvPr id="172" name="object 172"/>
          <p:cNvSpPr txBox="1"/>
          <p:nvPr/>
        </p:nvSpPr>
        <p:spPr>
          <a:xfrm>
            <a:off x="10261600" y="5106670"/>
            <a:ext cx="143510" cy="166712"/>
          </a:xfrm>
          <a:prstGeom prst="rect">
            <a:avLst/>
          </a:prstGeom>
        </p:spPr>
        <p:txBody>
          <a:bodyPr vert="horz" wrap="square" lIns="0" tIns="12700" rIns="0" bIns="0" rtlCol="0">
            <a:spAutoFit/>
          </a:bodyPr>
          <a:lstStyle/>
          <a:p>
            <a:pPr marL="30480">
              <a:spcBef>
                <a:spcPts val="100"/>
              </a:spcBef>
            </a:pPr>
            <a:r>
              <a:rPr sz="1000" b="1" dirty="0">
                <a:latin typeface="Arial"/>
                <a:cs typeface="Arial"/>
              </a:rPr>
              <a:t>g</a:t>
            </a:r>
            <a:endParaRPr sz="1000">
              <a:latin typeface="Arial"/>
              <a:cs typeface="Arial"/>
            </a:endParaRPr>
          </a:p>
        </p:txBody>
      </p:sp>
      <p:grpSp>
        <p:nvGrpSpPr>
          <p:cNvPr id="173" name="object 173"/>
          <p:cNvGrpSpPr/>
          <p:nvPr/>
        </p:nvGrpSpPr>
        <p:grpSpPr>
          <a:xfrm>
            <a:off x="5258844" y="1509804"/>
            <a:ext cx="2411095" cy="4070985"/>
            <a:chOff x="3734843" y="1509803"/>
            <a:chExt cx="2411095" cy="4070985"/>
          </a:xfrm>
        </p:grpSpPr>
        <p:sp>
          <p:nvSpPr>
            <p:cNvPr id="174" name="object 174"/>
            <p:cNvSpPr/>
            <p:nvPr/>
          </p:nvSpPr>
          <p:spPr>
            <a:xfrm>
              <a:off x="6069330" y="4866639"/>
              <a:ext cx="62230" cy="699770"/>
            </a:xfrm>
            <a:custGeom>
              <a:avLst/>
              <a:gdLst/>
              <a:ahLst/>
              <a:cxnLst/>
              <a:rect l="l" t="t" r="r" b="b"/>
              <a:pathLst>
                <a:path w="62229" h="699770">
                  <a:moveTo>
                    <a:pt x="62230" y="0"/>
                  </a:moveTo>
                  <a:lnTo>
                    <a:pt x="0" y="0"/>
                  </a:lnTo>
                  <a:lnTo>
                    <a:pt x="0" y="699770"/>
                  </a:lnTo>
                  <a:lnTo>
                    <a:pt x="62230" y="699770"/>
                  </a:lnTo>
                  <a:close/>
                </a:path>
              </a:pathLst>
            </a:custGeom>
            <a:solidFill>
              <a:srgbClr val="00AD00"/>
            </a:solidFill>
          </p:spPr>
          <p:txBody>
            <a:bodyPr wrap="square" lIns="0" tIns="0" rIns="0" bIns="0" rtlCol="0"/>
            <a:lstStyle/>
            <a:p>
              <a:endParaRPr/>
            </a:p>
          </p:txBody>
        </p:sp>
        <p:sp>
          <p:nvSpPr>
            <p:cNvPr id="175" name="object 175"/>
            <p:cNvSpPr/>
            <p:nvPr/>
          </p:nvSpPr>
          <p:spPr>
            <a:xfrm>
              <a:off x="6069330" y="4866639"/>
              <a:ext cx="62230" cy="699770"/>
            </a:xfrm>
            <a:custGeom>
              <a:avLst/>
              <a:gdLst/>
              <a:ahLst/>
              <a:cxnLst/>
              <a:rect l="l" t="t" r="r" b="b"/>
              <a:pathLst>
                <a:path w="62229" h="699770">
                  <a:moveTo>
                    <a:pt x="31750" y="699770"/>
                  </a:moveTo>
                  <a:lnTo>
                    <a:pt x="0" y="699770"/>
                  </a:lnTo>
                  <a:lnTo>
                    <a:pt x="0" y="0"/>
                  </a:lnTo>
                  <a:lnTo>
                    <a:pt x="62230" y="0"/>
                  </a:lnTo>
                  <a:lnTo>
                    <a:pt x="62230" y="699770"/>
                  </a:lnTo>
                  <a:lnTo>
                    <a:pt x="31750" y="699770"/>
                  </a:lnTo>
                  <a:close/>
                </a:path>
              </a:pathLst>
            </a:custGeom>
            <a:ln w="28393">
              <a:solidFill>
                <a:srgbClr val="000000"/>
              </a:solidFill>
            </a:ln>
          </p:spPr>
          <p:txBody>
            <a:bodyPr wrap="square" lIns="0" tIns="0" rIns="0" bIns="0" rtlCol="0"/>
            <a:lstStyle/>
            <a:p>
              <a:endParaRPr/>
            </a:p>
          </p:txBody>
        </p:sp>
        <p:sp>
          <p:nvSpPr>
            <p:cNvPr id="176" name="object 176"/>
            <p:cNvSpPr/>
            <p:nvPr/>
          </p:nvSpPr>
          <p:spPr>
            <a:xfrm>
              <a:off x="5507989" y="1904999"/>
              <a:ext cx="499109" cy="3065780"/>
            </a:xfrm>
            <a:custGeom>
              <a:avLst/>
              <a:gdLst/>
              <a:ahLst/>
              <a:cxnLst/>
              <a:rect l="l" t="t" r="r" b="b"/>
              <a:pathLst>
                <a:path w="499110" h="3065779">
                  <a:moveTo>
                    <a:pt x="0" y="0"/>
                  </a:moveTo>
                  <a:lnTo>
                    <a:pt x="499110" y="3065780"/>
                  </a:lnTo>
                </a:path>
              </a:pathLst>
            </a:custGeom>
            <a:ln w="76200">
              <a:solidFill>
                <a:srgbClr val="FB0027"/>
              </a:solidFill>
            </a:ln>
          </p:spPr>
          <p:txBody>
            <a:bodyPr wrap="square" lIns="0" tIns="0" rIns="0" bIns="0" rtlCol="0"/>
            <a:lstStyle/>
            <a:p>
              <a:endParaRPr/>
            </a:p>
          </p:txBody>
        </p:sp>
        <p:sp>
          <p:nvSpPr>
            <p:cNvPr id="177" name="object 177"/>
            <p:cNvSpPr/>
            <p:nvPr/>
          </p:nvSpPr>
          <p:spPr>
            <a:xfrm>
              <a:off x="5891530" y="4936489"/>
              <a:ext cx="226060" cy="245110"/>
            </a:xfrm>
            <a:custGeom>
              <a:avLst/>
              <a:gdLst/>
              <a:ahLst/>
              <a:cxnLst/>
              <a:rect l="l" t="t" r="r" b="b"/>
              <a:pathLst>
                <a:path w="226060" h="245110">
                  <a:moveTo>
                    <a:pt x="226060" y="0"/>
                  </a:moveTo>
                  <a:lnTo>
                    <a:pt x="0" y="36830"/>
                  </a:lnTo>
                  <a:lnTo>
                    <a:pt x="149860" y="245110"/>
                  </a:lnTo>
                  <a:lnTo>
                    <a:pt x="226060" y="0"/>
                  </a:lnTo>
                  <a:close/>
                </a:path>
              </a:pathLst>
            </a:custGeom>
            <a:solidFill>
              <a:srgbClr val="FB0027"/>
            </a:solidFill>
          </p:spPr>
          <p:txBody>
            <a:bodyPr wrap="square" lIns="0" tIns="0" rIns="0" bIns="0" rtlCol="0"/>
            <a:lstStyle/>
            <a:p>
              <a:endParaRPr/>
            </a:p>
          </p:txBody>
        </p:sp>
        <p:sp>
          <p:nvSpPr>
            <p:cNvPr id="178" name="object 178"/>
            <p:cNvSpPr/>
            <p:nvPr/>
          </p:nvSpPr>
          <p:spPr>
            <a:xfrm>
              <a:off x="5440680" y="4038599"/>
              <a:ext cx="63500" cy="699770"/>
            </a:xfrm>
            <a:custGeom>
              <a:avLst/>
              <a:gdLst/>
              <a:ahLst/>
              <a:cxnLst/>
              <a:rect l="l" t="t" r="r" b="b"/>
              <a:pathLst>
                <a:path w="63500" h="699770">
                  <a:moveTo>
                    <a:pt x="31750" y="699769"/>
                  </a:moveTo>
                  <a:lnTo>
                    <a:pt x="0" y="699769"/>
                  </a:lnTo>
                  <a:lnTo>
                    <a:pt x="0" y="0"/>
                  </a:lnTo>
                  <a:lnTo>
                    <a:pt x="63500" y="0"/>
                  </a:lnTo>
                  <a:lnTo>
                    <a:pt x="63500" y="699769"/>
                  </a:lnTo>
                  <a:lnTo>
                    <a:pt x="31750" y="699769"/>
                  </a:lnTo>
                  <a:close/>
                </a:path>
              </a:pathLst>
            </a:custGeom>
            <a:ln w="28393">
              <a:solidFill>
                <a:srgbClr val="000000"/>
              </a:solidFill>
            </a:ln>
          </p:spPr>
          <p:txBody>
            <a:bodyPr wrap="square" lIns="0" tIns="0" rIns="0" bIns="0" rtlCol="0"/>
            <a:lstStyle/>
            <a:p>
              <a:endParaRPr/>
            </a:p>
          </p:txBody>
        </p:sp>
        <p:sp>
          <p:nvSpPr>
            <p:cNvPr id="179" name="object 179"/>
            <p:cNvSpPr/>
            <p:nvPr/>
          </p:nvSpPr>
          <p:spPr>
            <a:xfrm>
              <a:off x="5440680" y="4038599"/>
              <a:ext cx="63500" cy="699770"/>
            </a:xfrm>
            <a:custGeom>
              <a:avLst/>
              <a:gdLst/>
              <a:ahLst/>
              <a:cxnLst/>
              <a:rect l="l" t="t" r="r" b="b"/>
              <a:pathLst>
                <a:path w="63500" h="699770">
                  <a:moveTo>
                    <a:pt x="63500" y="0"/>
                  </a:moveTo>
                  <a:lnTo>
                    <a:pt x="0" y="0"/>
                  </a:lnTo>
                  <a:lnTo>
                    <a:pt x="0" y="699769"/>
                  </a:lnTo>
                  <a:lnTo>
                    <a:pt x="63500" y="699769"/>
                  </a:lnTo>
                  <a:close/>
                </a:path>
              </a:pathLst>
            </a:custGeom>
            <a:solidFill>
              <a:srgbClr val="00AD00"/>
            </a:solidFill>
          </p:spPr>
          <p:txBody>
            <a:bodyPr wrap="square" lIns="0" tIns="0" rIns="0" bIns="0" rtlCol="0"/>
            <a:lstStyle/>
            <a:p>
              <a:endParaRPr/>
            </a:p>
          </p:txBody>
        </p:sp>
        <p:sp>
          <p:nvSpPr>
            <p:cNvPr id="180" name="object 180"/>
            <p:cNvSpPr/>
            <p:nvPr/>
          </p:nvSpPr>
          <p:spPr>
            <a:xfrm>
              <a:off x="5440680" y="4038599"/>
              <a:ext cx="63500" cy="699770"/>
            </a:xfrm>
            <a:custGeom>
              <a:avLst/>
              <a:gdLst/>
              <a:ahLst/>
              <a:cxnLst/>
              <a:rect l="l" t="t" r="r" b="b"/>
              <a:pathLst>
                <a:path w="63500" h="699770">
                  <a:moveTo>
                    <a:pt x="31750" y="699769"/>
                  </a:moveTo>
                  <a:lnTo>
                    <a:pt x="0" y="699769"/>
                  </a:lnTo>
                  <a:lnTo>
                    <a:pt x="0" y="0"/>
                  </a:lnTo>
                  <a:lnTo>
                    <a:pt x="63500" y="0"/>
                  </a:lnTo>
                  <a:lnTo>
                    <a:pt x="63500" y="699769"/>
                  </a:lnTo>
                  <a:lnTo>
                    <a:pt x="31750" y="699769"/>
                  </a:lnTo>
                  <a:close/>
                </a:path>
              </a:pathLst>
            </a:custGeom>
            <a:ln w="28393">
              <a:solidFill>
                <a:srgbClr val="000000"/>
              </a:solidFill>
            </a:ln>
          </p:spPr>
          <p:txBody>
            <a:bodyPr wrap="square" lIns="0" tIns="0" rIns="0" bIns="0" rtlCol="0"/>
            <a:lstStyle/>
            <a:p>
              <a:endParaRPr/>
            </a:p>
          </p:txBody>
        </p:sp>
        <p:sp>
          <p:nvSpPr>
            <p:cNvPr id="181" name="object 181"/>
            <p:cNvSpPr/>
            <p:nvPr/>
          </p:nvSpPr>
          <p:spPr>
            <a:xfrm>
              <a:off x="4839970" y="3199130"/>
              <a:ext cx="63500" cy="701040"/>
            </a:xfrm>
            <a:custGeom>
              <a:avLst/>
              <a:gdLst/>
              <a:ahLst/>
              <a:cxnLst/>
              <a:rect l="l" t="t" r="r" b="b"/>
              <a:pathLst>
                <a:path w="63500" h="701039">
                  <a:moveTo>
                    <a:pt x="63500" y="0"/>
                  </a:moveTo>
                  <a:lnTo>
                    <a:pt x="0" y="0"/>
                  </a:lnTo>
                  <a:lnTo>
                    <a:pt x="0" y="701040"/>
                  </a:lnTo>
                  <a:lnTo>
                    <a:pt x="63500" y="701040"/>
                  </a:lnTo>
                  <a:close/>
                </a:path>
              </a:pathLst>
            </a:custGeom>
            <a:solidFill>
              <a:srgbClr val="00AD00"/>
            </a:solidFill>
          </p:spPr>
          <p:txBody>
            <a:bodyPr wrap="square" lIns="0" tIns="0" rIns="0" bIns="0" rtlCol="0"/>
            <a:lstStyle/>
            <a:p>
              <a:endParaRPr/>
            </a:p>
          </p:txBody>
        </p:sp>
        <p:sp>
          <p:nvSpPr>
            <p:cNvPr id="182" name="object 182"/>
            <p:cNvSpPr/>
            <p:nvPr/>
          </p:nvSpPr>
          <p:spPr>
            <a:xfrm>
              <a:off x="4839970" y="3199130"/>
              <a:ext cx="63500" cy="701040"/>
            </a:xfrm>
            <a:custGeom>
              <a:avLst/>
              <a:gdLst/>
              <a:ahLst/>
              <a:cxnLst/>
              <a:rect l="l" t="t" r="r" b="b"/>
              <a:pathLst>
                <a:path w="63500" h="701039">
                  <a:moveTo>
                    <a:pt x="31750" y="701040"/>
                  </a:moveTo>
                  <a:lnTo>
                    <a:pt x="0" y="701040"/>
                  </a:lnTo>
                  <a:lnTo>
                    <a:pt x="0" y="0"/>
                  </a:lnTo>
                  <a:lnTo>
                    <a:pt x="63500" y="0"/>
                  </a:lnTo>
                  <a:lnTo>
                    <a:pt x="63500" y="701040"/>
                  </a:lnTo>
                  <a:lnTo>
                    <a:pt x="31750" y="701040"/>
                  </a:lnTo>
                  <a:close/>
                </a:path>
              </a:pathLst>
            </a:custGeom>
            <a:ln w="28393">
              <a:solidFill>
                <a:srgbClr val="000000"/>
              </a:solidFill>
            </a:ln>
          </p:spPr>
          <p:txBody>
            <a:bodyPr wrap="square" lIns="0" tIns="0" rIns="0" bIns="0" rtlCol="0"/>
            <a:lstStyle/>
            <a:p>
              <a:endParaRPr/>
            </a:p>
          </p:txBody>
        </p:sp>
        <p:sp>
          <p:nvSpPr>
            <p:cNvPr id="183" name="object 183"/>
            <p:cNvSpPr/>
            <p:nvPr/>
          </p:nvSpPr>
          <p:spPr>
            <a:xfrm>
              <a:off x="4263390" y="2345689"/>
              <a:ext cx="63500" cy="699770"/>
            </a:xfrm>
            <a:custGeom>
              <a:avLst/>
              <a:gdLst/>
              <a:ahLst/>
              <a:cxnLst/>
              <a:rect l="l" t="t" r="r" b="b"/>
              <a:pathLst>
                <a:path w="63500" h="699769">
                  <a:moveTo>
                    <a:pt x="63500" y="0"/>
                  </a:moveTo>
                  <a:lnTo>
                    <a:pt x="0" y="0"/>
                  </a:lnTo>
                  <a:lnTo>
                    <a:pt x="0" y="699770"/>
                  </a:lnTo>
                  <a:lnTo>
                    <a:pt x="63500" y="699770"/>
                  </a:lnTo>
                  <a:close/>
                </a:path>
              </a:pathLst>
            </a:custGeom>
            <a:solidFill>
              <a:srgbClr val="00AD00"/>
            </a:solidFill>
          </p:spPr>
          <p:txBody>
            <a:bodyPr wrap="square" lIns="0" tIns="0" rIns="0" bIns="0" rtlCol="0"/>
            <a:lstStyle/>
            <a:p>
              <a:endParaRPr/>
            </a:p>
          </p:txBody>
        </p:sp>
        <p:sp>
          <p:nvSpPr>
            <p:cNvPr id="184" name="object 184"/>
            <p:cNvSpPr/>
            <p:nvPr/>
          </p:nvSpPr>
          <p:spPr>
            <a:xfrm>
              <a:off x="4263390" y="2345689"/>
              <a:ext cx="63500" cy="699770"/>
            </a:xfrm>
            <a:custGeom>
              <a:avLst/>
              <a:gdLst/>
              <a:ahLst/>
              <a:cxnLst/>
              <a:rect l="l" t="t" r="r" b="b"/>
              <a:pathLst>
                <a:path w="63500" h="699769">
                  <a:moveTo>
                    <a:pt x="31750" y="699770"/>
                  </a:moveTo>
                  <a:lnTo>
                    <a:pt x="0" y="699770"/>
                  </a:lnTo>
                  <a:lnTo>
                    <a:pt x="0" y="0"/>
                  </a:lnTo>
                  <a:lnTo>
                    <a:pt x="63500" y="0"/>
                  </a:lnTo>
                  <a:lnTo>
                    <a:pt x="63500" y="699770"/>
                  </a:lnTo>
                  <a:lnTo>
                    <a:pt x="31750" y="699770"/>
                  </a:lnTo>
                  <a:close/>
                </a:path>
              </a:pathLst>
            </a:custGeom>
            <a:ln w="28393">
              <a:solidFill>
                <a:srgbClr val="000000"/>
              </a:solidFill>
            </a:ln>
          </p:spPr>
          <p:txBody>
            <a:bodyPr wrap="square" lIns="0" tIns="0" rIns="0" bIns="0" rtlCol="0"/>
            <a:lstStyle/>
            <a:p>
              <a:endParaRPr/>
            </a:p>
          </p:txBody>
        </p:sp>
        <p:sp>
          <p:nvSpPr>
            <p:cNvPr id="185" name="object 185"/>
            <p:cNvSpPr/>
            <p:nvPr/>
          </p:nvSpPr>
          <p:spPr>
            <a:xfrm>
              <a:off x="3749040" y="1523999"/>
              <a:ext cx="62230" cy="699770"/>
            </a:xfrm>
            <a:custGeom>
              <a:avLst/>
              <a:gdLst/>
              <a:ahLst/>
              <a:cxnLst/>
              <a:rect l="l" t="t" r="r" b="b"/>
              <a:pathLst>
                <a:path w="62229" h="699769">
                  <a:moveTo>
                    <a:pt x="62230" y="0"/>
                  </a:moveTo>
                  <a:lnTo>
                    <a:pt x="0" y="0"/>
                  </a:lnTo>
                  <a:lnTo>
                    <a:pt x="0" y="699770"/>
                  </a:lnTo>
                  <a:lnTo>
                    <a:pt x="62230" y="699770"/>
                  </a:lnTo>
                  <a:close/>
                </a:path>
              </a:pathLst>
            </a:custGeom>
            <a:solidFill>
              <a:srgbClr val="00AD00"/>
            </a:solidFill>
          </p:spPr>
          <p:txBody>
            <a:bodyPr wrap="square" lIns="0" tIns="0" rIns="0" bIns="0" rtlCol="0"/>
            <a:lstStyle/>
            <a:p>
              <a:endParaRPr/>
            </a:p>
          </p:txBody>
        </p:sp>
        <p:sp>
          <p:nvSpPr>
            <p:cNvPr id="186" name="object 186"/>
            <p:cNvSpPr/>
            <p:nvPr/>
          </p:nvSpPr>
          <p:spPr>
            <a:xfrm>
              <a:off x="3749040" y="1523999"/>
              <a:ext cx="62230" cy="699770"/>
            </a:xfrm>
            <a:custGeom>
              <a:avLst/>
              <a:gdLst/>
              <a:ahLst/>
              <a:cxnLst/>
              <a:rect l="l" t="t" r="r" b="b"/>
              <a:pathLst>
                <a:path w="62229" h="699769">
                  <a:moveTo>
                    <a:pt x="31750" y="699770"/>
                  </a:moveTo>
                  <a:lnTo>
                    <a:pt x="0" y="699770"/>
                  </a:lnTo>
                  <a:lnTo>
                    <a:pt x="0" y="0"/>
                  </a:lnTo>
                  <a:lnTo>
                    <a:pt x="62230" y="0"/>
                  </a:lnTo>
                  <a:lnTo>
                    <a:pt x="62230" y="699770"/>
                  </a:lnTo>
                  <a:lnTo>
                    <a:pt x="31750" y="699770"/>
                  </a:lnTo>
                  <a:close/>
                </a:path>
              </a:pathLst>
            </a:custGeom>
            <a:ln w="28393">
              <a:solidFill>
                <a:srgbClr val="000000"/>
              </a:solidFill>
            </a:ln>
          </p:spPr>
          <p:txBody>
            <a:bodyPr wrap="square" lIns="0" tIns="0" rIns="0" bIns="0" rtlCol="0"/>
            <a:lstStyle/>
            <a:p>
              <a:endParaRPr/>
            </a:p>
          </p:txBody>
        </p:sp>
      </p:grpSp>
      <p:sp>
        <p:nvSpPr>
          <p:cNvPr id="187" name="object 187"/>
          <p:cNvSpPr txBox="1"/>
          <p:nvPr/>
        </p:nvSpPr>
        <p:spPr>
          <a:xfrm>
            <a:off x="2321560" y="6054090"/>
            <a:ext cx="4726305" cy="299720"/>
          </a:xfrm>
          <a:prstGeom prst="rect">
            <a:avLst/>
          </a:prstGeom>
        </p:spPr>
        <p:txBody>
          <a:bodyPr vert="horz" wrap="square" lIns="0" tIns="12700" rIns="0" bIns="0" rtlCol="0">
            <a:spAutoFit/>
          </a:bodyPr>
          <a:lstStyle/>
          <a:p>
            <a:pPr marL="12700">
              <a:spcBef>
                <a:spcPts val="100"/>
              </a:spcBef>
            </a:pPr>
            <a:r>
              <a:rPr b="1" spc="-5" dirty="0">
                <a:solidFill>
                  <a:srgbClr val="CC0000"/>
                </a:solidFill>
                <a:latin typeface="Comic Sans MS"/>
                <a:cs typeface="Comic Sans MS"/>
              </a:rPr>
              <a:t>The penalty </a:t>
            </a:r>
            <a:r>
              <a:rPr b="1" dirty="0">
                <a:solidFill>
                  <a:srgbClr val="CC0000"/>
                </a:solidFill>
                <a:latin typeface="Comic Sans MS"/>
                <a:cs typeface="Comic Sans MS"/>
              </a:rPr>
              <a:t>when </a:t>
            </a:r>
            <a:r>
              <a:rPr b="1" spc="-5" dirty="0">
                <a:solidFill>
                  <a:srgbClr val="CC0000"/>
                </a:solidFill>
                <a:latin typeface="Comic Sans MS"/>
                <a:cs typeface="Comic Sans MS"/>
              </a:rPr>
              <a:t>branch take is </a:t>
            </a:r>
            <a:r>
              <a:rPr b="1" dirty="0">
                <a:solidFill>
                  <a:srgbClr val="CC0000"/>
                </a:solidFill>
                <a:latin typeface="Comic Sans MS"/>
                <a:cs typeface="Comic Sans MS"/>
              </a:rPr>
              <a:t>3</a:t>
            </a:r>
            <a:r>
              <a:rPr b="1" spc="-15" dirty="0">
                <a:solidFill>
                  <a:srgbClr val="CC0000"/>
                </a:solidFill>
                <a:latin typeface="Comic Sans MS"/>
                <a:cs typeface="Comic Sans MS"/>
              </a:rPr>
              <a:t> </a:t>
            </a:r>
            <a:r>
              <a:rPr b="1" spc="-5" dirty="0">
                <a:solidFill>
                  <a:srgbClr val="CC0000"/>
                </a:solidFill>
                <a:latin typeface="Comic Sans MS"/>
                <a:cs typeface="Comic Sans MS"/>
              </a:rPr>
              <a:t>cycles!</a:t>
            </a:r>
            <a:endParaRPr>
              <a:latin typeface="Comic Sans MS"/>
              <a:cs typeface="Comic Sans MS"/>
            </a:endParaRPr>
          </a:p>
        </p:txBody>
      </p:sp>
    </p:spTree>
    <p:extLst>
      <p:ext uri="{BB962C8B-B14F-4D97-AF65-F5344CB8AC3E}">
        <p14:creationId xmlns:p14="http://schemas.microsoft.com/office/powerpoint/2010/main" val="749117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1800" y="276563"/>
            <a:ext cx="4585970" cy="689932"/>
          </a:xfrm>
          <a:prstGeom prst="rect">
            <a:avLst/>
          </a:prstGeom>
        </p:spPr>
        <p:txBody>
          <a:bodyPr vert="horz" wrap="square" lIns="0" tIns="12700" rIns="0" bIns="0" rtlCol="0" anchor="ctr">
            <a:spAutoFit/>
          </a:bodyPr>
          <a:lstStyle/>
          <a:p>
            <a:pPr marL="12700">
              <a:lnSpc>
                <a:spcPct val="100000"/>
              </a:lnSpc>
              <a:spcBef>
                <a:spcPts val="100"/>
              </a:spcBef>
            </a:pPr>
            <a:r>
              <a:rPr spc="-5" dirty="0"/>
              <a:t>Branch</a:t>
            </a:r>
            <a:r>
              <a:rPr spc="-80" dirty="0"/>
              <a:t> </a:t>
            </a:r>
            <a:r>
              <a:rPr spc="-5" dirty="0"/>
              <a:t>Hazards</a:t>
            </a:r>
          </a:p>
        </p:txBody>
      </p:sp>
      <p:sp>
        <p:nvSpPr>
          <p:cNvPr id="3" name="object 3"/>
          <p:cNvSpPr txBox="1"/>
          <p:nvPr/>
        </p:nvSpPr>
        <p:spPr>
          <a:xfrm>
            <a:off x="2592070" y="1060450"/>
            <a:ext cx="6692265" cy="1684020"/>
          </a:xfrm>
          <a:prstGeom prst="rect">
            <a:avLst/>
          </a:prstGeom>
        </p:spPr>
        <p:txBody>
          <a:bodyPr vert="horz" wrap="square" lIns="0" tIns="90170" rIns="0" bIns="0" rtlCol="0">
            <a:spAutoFit/>
          </a:bodyPr>
          <a:lstStyle/>
          <a:p>
            <a:pPr marL="298450" indent="-285750">
              <a:spcBef>
                <a:spcPts val="710"/>
              </a:spcBef>
              <a:buFont typeface="Arial"/>
              <a:buChar char="•"/>
              <a:tabLst>
                <a:tab pos="297815" algn="l"/>
                <a:tab pos="298450" algn="l"/>
              </a:tabLst>
            </a:pPr>
            <a:r>
              <a:rPr sz="2400" b="1" spc="-5" dirty="0">
                <a:latin typeface="Arial"/>
                <a:cs typeface="Arial"/>
              </a:rPr>
              <a:t>Just stalling </a:t>
            </a:r>
            <a:r>
              <a:rPr sz="2400" b="1" dirty="0">
                <a:latin typeface="Arial"/>
                <a:cs typeface="Arial"/>
              </a:rPr>
              <a:t>for </a:t>
            </a:r>
            <a:r>
              <a:rPr sz="2400" b="1" spc="-5" dirty="0">
                <a:latin typeface="Arial"/>
                <a:cs typeface="Arial"/>
              </a:rPr>
              <a:t>each </a:t>
            </a:r>
            <a:r>
              <a:rPr sz="2400" b="1" spc="-10" dirty="0">
                <a:latin typeface="Arial"/>
                <a:cs typeface="Arial"/>
              </a:rPr>
              <a:t>branch </a:t>
            </a:r>
            <a:r>
              <a:rPr sz="2400" b="1" dirty="0">
                <a:latin typeface="Arial"/>
                <a:cs typeface="Arial"/>
              </a:rPr>
              <a:t>is </a:t>
            </a:r>
            <a:r>
              <a:rPr sz="2400" b="1" spc="-5" dirty="0">
                <a:latin typeface="Arial"/>
                <a:cs typeface="Arial"/>
              </a:rPr>
              <a:t>not</a:t>
            </a:r>
            <a:r>
              <a:rPr sz="2400" b="1" spc="-20" dirty="0">
                <a:latin typeface="Arial"/>
                <a:cs typeface="Arial"/>
              </a:rPr>
              <a:t> </a:t>
            </a:r>
            <a:r>
              <a:rPr sz="2400" b="1" spc="-5" dirty="0">
                <a:latin typeface="Arial"/>
                <a:cs typeface="Arial"/>
              </a:rPr>
              <a:t>practical</a:t>
            </a:r>
            <a:endParaRPr sz="2400">
              <a:latin typeface="Arial"/>
              <a:cs typeface="Arial"/>
            </a:endParaRPr>
          </a:p>
          <a:p>
            <a:pPr marL="298450" indent="-285750">
              <a:spcBef>
                <a:spcPts val="610"/>
              </a:spcBef>
              <a:buFont typeface="Arial"/>
              <a:buChar char="•"/>
              <a:tabLst>
                <a:tab pos="297815" algn="l"/>
                <a:tab pos="298450" algn="l"/>
              </a:tabLst>
            </a:pPr>
            <a:r>
              <a:rPr sz="2400" b="1" spc="-5" dirty="0">
                <a:latin typeface="Arial"/>
                <a:cs typeface="Arial"/>
              </a:rPr>
              <a:t>Common assumption: </a:t>
            </a:r>
            <a:r>
              <a:rPr sz="2400" b="1" spc="-10" dirty="0">
                <a:latin typeface="Arial"/>
                <a:cs typeface="Arial"/>
              </a:rPr>
              <a:t>branch </a:t>
            </a:r>
            <a:r>
              <a:rPr sz="2400" b="1" spc="-5" dirty="0">
                <a:latin typeface="Arial"/>
                <a:cs typeface="Arial"/>
              </a:rPr>
              <a:t>not</a:t>
            </a:r>
            <a:r>
              <a:rPr sz="2400" b="1" spc="5" dirty="0">
                <a:latin typeface="Arial"/>
                <a:cs typeface="Arial"/>
              </a:rPr>
              <a:t> </a:t>
            </a:r>
            <a:r>
              <a:rPr sz="2400" b="1" spc="-5" dirty="0">
                <a:latin typeface="Arial"/>
                <a:cs typeface="Arial"/>
              </a:rPr>
              <a:t>taken</a:t>
            </a:r>
            <a:endParaRPr sz="2400">
              <a:latin typeface="Arial"/>
              <a:cs typeface="Arial"/>
            </a:endParaRPr>
          </a:p>
          <a:p>
            <a:pPr marL="298450" marR="1322705" indent="-285750">
              <a:lnSpc>
                <a:spcPts val="2590"/>
              </a:lnSpc>
              <a:spcBef>
                <a:spcPts val="935"/>
              </a:spcBef>
              <a:buFont typeface="Arial"/>
              <a:buChar char="•"/>
              <a:tabLst>
                <a:tab pos="297815" algn="l"/>
                <a:tab pos="298450" algn="l"/>
              </a:tabLst>
            </a:pPr>
            <a:r>
              <a:rPr sz="2400" b="1" spc="-10" dirty="0">
                <a:latin typeface="Arial"/>
                <a:cs typeface="Arial"/>
              </a:rPr>
              <a:t>When </a:t>
            </a:r>
            <a:r>
              <a:rPr sz="2400" b="1" spc="-5" dirty="0">
                <a:latin typeface="Arial"/>
                <a:cs typeface="Arial"/>
              </a:rPr>
              <a:t>assumption fails: flush three  instructions</a:t>
            </a:r>
            <a:endParaRPr sz="2400">
              <a:latin typeface="Arial"/>
              <a:cs typeface="Arial"/>
            </a:endParaRPr>
          </a:p>
        </p:txBody>
      </p:sp>
      <p:grpSp>
        <p:nvGrpSpPr>
          <p:cNvPr id="4" name="object 4"/>
          <p:cNvGrpSpPr/>
          <p:nvPr/>
        </p:nvGrpSpPr>
        <p:grpSpPr>
          <a:xfrm>
            <a:off x="6444615" y="5668646"/>
            <a:ext cx="717550" cy="220979"/>
            <a:chOff x="4920615" y="5668645"/>
            <a:chExt cx="717550" cy="220979"/>
          </a:xfrm>
        </p:grpSpPr>
        <p:sp>
          <p:nvSpPr>
            <p:cNvPr id="5" name="object 5"/>
            <p:cNvSpPr/>
            <p:nvPr/>
          </p:nvSpPr>
          <p:spPr>
            <a:xfrm>
              <a:off x="5135880" y="5777865"/>
              <a:ext cx="105410" cy="0"/>
            </a:xfrm>
            <a:custGeom>
              <a:avLst/>
              <a:gdLst/>
              <a:ahLst/>
              <a:cxnLst/>
              <a:rect l="l" t="t" r="r" b="b"/>
              <a:pathLst>
                <a:path w="105410">
                  <a:moveTo>
                    <a:pt x="0" y="0"/>
                  </a:moveTo>
                  <a:lnTo>
                    <a:pt x="105410" y="0"/>
                  </a:lnTo>
                </a:path>
              </a:pathLst>
            </a:custGeom>
            <a:ln w="19050">
              <a:solidFill>
                <a:srgbClr val="EA7400"/>
              </a:solidFill>
            </a:ln>
          </p:spPr>
          <p:txBody>
            <a:bodyPr wrap="square" lIns="0" tIns="0" rIns="0" bIns="0" rtlCol="0"/>
            <a:lstStyle/>
            <a:p>
              <a:endParaRPr/>
            </a:p>
          </p:txBody>
        </p:sp>
        <p:sp>
          <p:nvSpPr>
            <p:cNvPr id="6" name="object 6"/>
            <p:cNvSpPr/>
            <p:nvPr/>
          </p:nvSpPr>
          <p:spPr>
            <a:xfrm>
              <a:off x="5029200" y="5673090"/>
              <a:ext cx="106680" cy="209550"/>
            </a:xfrm>
            <a:custGeom>
              <a:avLst/>
              <a:gdLst/>
              <a:ahLst/>
              <a:cxnLst/>
              <a:rect l="l" t="t" r="r" b="b"/>
              <a:pathLst>
                <a:path w="106679" h="209550">
                  <a:moveTo>
                    <a:pt x="106679" y="0"/>
                  </a:moveTo>
                  <a:lnTo>
                    <a:pt x="2539" y="0"/>
                  </a:lnTo>
                  <a:lnTo>
                    <a:pt x="0" y="209550"/>
                  </a:lnTo>
                  <a:lnTo>
                    <a:pt x="106679" y="209550"/>
                  </a:lnTo>
                  <a:lnTo>
                    <a:pt x="106679" y="0"/>
                  </a:lnTo>
                  <a:close/>
                </a:path>
              </a:pathLst>
            </a:custGeom>
            <a:solidFill>
              <a:srgbClr val="FAE1C8"/>
            </a:solidFill>
          </p:spPr>
          <p:txBody>
            <a:bodyPr wrap="square" lIns="0" tIns="0" rIns="0" bIns="0" rtlCol="0"/>
            <a:lstStyle/>
            <a:p>
              <a:endParaRPr/>
            </a:p>
          </p:txBody>
        </p:sp>
        <p:sp>
          <p:nvSpPr>
            <p:cNvPr id="7" name="object 7"/>
            <p:cNvSpPr/>
            <p:nvPr/>
          </p:nvSpPr>
          <p:spPr>
            <a:xfrm>
              <a:off x="4925060" y="5673090"/>
              <a:ext cx="210820" cy="209550"/>
            </a:xfrm>
            <a:custGeom>
              <a:avLst/>
              <a:gdLst/>
              <a:ahLst/>
              <a:cxnLst/>
              <a:rect l="l" t="t" r="r" b="b"/>
              <a:pathLst>
                <a:path w="210820" h="209550">
                  <a:moveTo>
                    <a:pt x="104139" y="209550"/>
                  </a:moveTo>
                  <a:lnTo>
                    <a:pt x="210819" y="209550"/>
                  </a:lnTo>
                  <a:lnTo>
                    <a:pt x="210819" y="0"/>
                  </a:lnTo>
                  <a:lnTo>
                    <a:pt x="106679" y="0"/>
                  </a:lnTo>
                </a:path>
                <a:path w="210820" h="209550">
                  <a:moveTo>
                    <a:pt x="104139" y="0"/>
                  </a:moveTo>
                  <a:lnTo>
                    <a:pt x="0" y="0"/>
                  </a:lnTo>
                  <a:lnTo>
                    <a:pt x="0" y="209550"/>
                  </a:lnTo>
                  <a:lnTo>
                    <a:pt x="106679" y="209550"/>
                  </a:lnTo>
                </a:path>
              </a:pathLst>
            </a:custGeom>
            <a:ln w="8890">
              <a:solidFill>
                <a:srgbClr val="EA7400"/>
              </a:solidFill>
            </a:ln>
          </p:spPr>
          <p:txBody>
            <a:bodyPr wrap="square" lIns="0" tIns="0" rIns="0" bIns="0" rtlCol="0"/>
            <a:lstStyle/>
            <a:p>
              <a:endParaRPr/>
            </a:p>
          </p:txBody>
        </p:sp>
        <p:sp>
          <p:nvSpPr>
            <p:cNvPr id="8" name="object 8"/>
            <p:cNvSpPr/>
            <p:nvPr/>
          </p:nvSpPr>
          <p:spPr>
            <a:xfrm>
              <a:off x="5319395" y="5777865"/>
              <a:ext cx="109220" cy="0"/>
            </a:xfrm>
            <a:custGeom>
              <a:avLst/>
              <a:gdLst/>
              <a:ahLst/>
              <a:cxnLst/>
              <a:rect l="l" t="t" r="r" b="b"/>
              <a:pathLst>
                <a:path w="109220">
                  <a:moveTo>
                    <a:pt x="0" y="0"/>
                  </a:moveTo>
                  <a:lnTo>
                    <a:pt x="109220" y="0"/>
                  </a:lnTo>
                </a:path>
              </a:pathLst>
            </a:custGeom>
            <a:ln w="12699">
              <a:solidFill>
                <a:srgbClr val="000000"/>
              </a:solidFill>
            </a:ln>
          </p:spPr>
          <p:txBody>
            <a:bodyPr wrap="square" lIns="0" tIns="0" rIns="0" bIns="0" rtlCol="0"/>
            <a:lstStyle/>
            <a:p>
              <a:endParaRPr/>
            </a:p>
          </p:txBody>
        </p:sp>
        <p:sp>
          <p:nvSpPr>
            <p:cNvPr id="9" name="object 9"/>
            <p:cNvSpPr/>
            <p:nvPr/>
          </p:nvSpPr>
          <p:spPr>
            <a:xfrm>
              <a:off x="5424170" y="5673090"/>
              <a:ext cx="0" cy="209550"/>
            </a:xfrm>
            <a:custGeom>
              <a:avLst/>
              <a:gdLst/>
              <a:ahLst/>
              <a:cxnLst/>
              <a:rect l="l" t="t" r="r" b="b"/>
              <a:pathLst>
                <a:path h="209550">
                  <a:moveTo>
                    <a:pt x="0" y="209550"/>
                  </a:moveTo>
                  <a:lnTo>
                    <a:pt x="0" y="0"/>
                  </a:lnTo>
                </a:path>
              </a:pathLst>
            </a:custGeom>
            <a:ln w="8890">
              <a:solidFill>
                <a:srgbClr val="000000"/>
              </a:solidFill>
            </a:ln>
          </p:spPr>
          <p:txBody>
            <a:bodyPr wrap="square" lIns="0" tIns="0" rIns="0" bIns="0" rtlCol="0"/>
            <a:lstStyle/>
            <a:p>
              <a:endParaRPr/>
            </a:p>
          </p:txBody>
        </p:sp>
        <p:sp>
          <p:nvSpPr>
            <p:cNvPr id="10" name="object 10"/>
            <p:cNvSpPr/>
            <p:nvPr/>
          </p:nvSpPr>
          <p:spPr>
            <a:xfrm>
              <a:off x="5528310" y="5673090"/>
              <a:ext cx="105410" cy="212090"/>
            </a:xfrm>
            <a:custGeom>
              <a:avLst/>
              <a:gdLst/>
              <a:ahLst/>
              <a:cxnLst/>
              <a:rect l="l" t="t" r="r" b="b"/>
              <a:pathLst>
                <a:path w="105410" h="212089">
                  <a:moveTo>
                    <a:pt x="105410" y="0"/>
                  </a:moveTo>
                  <a:lnTo>
                    <a:pt x="2539" y="0"/>
                  </a:lnTo>
                  <a:lnTo>
                    <a:pt x="0" y="209550"/>
                  </a:lnTo>
                  <a:lnTo>
                    <a:pt x="105410" y="212090"/>
                  </a:lnTo>
                  <a:lnTo>
                    <a:pt x="105410" y="0"/>
                  </a:lnTo>
                  <a:close/>
                </a:path>
              </a:pathLst>
            </a:custGeom>
            <a:solidFill>
              <a:srgbClr val="CCCCCC"/>
            </a:solidFill>
          </p:spPr>
          <p:txBody>
            <a:bodyPr wrap="square" lIns="0" tIns="0" rIns="0" bIns="0" rtlCol="0"/>
            <a:lstStyle/>
            <a:p>
              <a:endParaRPr/>
            </a:p>
          </p:txBody>
        </p:sp>
        <p:sp>
          <p:nvSpPr>
            <p:cNvPr id="11" name="object 11"/>
            <p:cNvSpPr/>
            <p:nvPr/>
          </p:nvSpPr>
          <p:spPr>
            <a:xfrm>
              <a:off x="5424170" y="5673090"/>
              <a:ext cx="209550" cy="212090"/>
            </a:xfrm>
            <a:custGeom>
              <a:avLst/>
              <a:gdLst/>
              <a:ahLst/>
              <a:cxnLst/>
              <a:rect l="l" t="t" r="r" b="b"/>
              <a:pathLst>
                <a:path w="209550" h="212089">
                  <a:moveTo>
                    <a:pt x="104139" y="209550"/>
                  </a:moveTo>
                  <a:lnTo>
                    <a:pt x="209550" y="212090"/>
                  </a:lnTo>
                  <a:lnTo>
                    <a:pt x="209550" y="0"/>
                  </a:lnTo>
                  <a:lnTo>
                    <a:pt x="106679" y="0"/>
                  </a:lnTo>
                </a:path>
                <a:path w="209550" h="212089">
                  <a:moveTo>
                    <a:pt x="0" y="0"/>
                  </a:moveTo>
                  <a:lnTo>
                    <a:pt x="106679" y="0"/>
                  </a:lnTo>
                </a:path>
                <a:path w="209550" h="212089">
                  <a:moveTo>
                    <a:pt x="0" y="209550"/>
                  </a:moveTo>
                  <a:lnTo>
                    <a:pt x="106679" y="212090"/>
                  </a:lnTo>
                </a:path>
              </a:pathLst>
            </a:custGeom>
            <a:ln w="8890">
              <a:solidFill>
                <a:srgbClr val="000000"/>
              </a:solidFill>
            </a:ln>
          </p:spPr>
          <p:txBody>
            <a:bodyPr wrap="square" lIns="0" tIns="0" rIns="0" bIns="0" rtlCol="0"/>
            <a:lstStyle/>
            <a:p>
              <a:endParaRPr/>
            </a:p>
          </p:txBody>
        </p:sp>
      </p:grpSp>
      <p:sp>
        <p:nvSpPr>
          <p:cNvPr id="12" name="object 12"/>
          <p:cNvSpPr txBox="1"/>
          <p:nvPr/>
        </p:nvSpPr>
        <p:spPr>
          <a:xfrm>
            <a:off x="6954520" y="5693409"/>
            <a:ext cx="9779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a:t>
            </a:r>
            <a:endParaRPr sz="800">
              <a:latin typeface="Arial"/>
              <a:cs typeface="Arial"/>
            </a:endParaRPr>
          </a:p>
        </p:txBody>
      </p:sp>
      <p:sp>
        <p:nvSpPr>
          <p:cNvPr id="13" name="object 13"/>
          <p:cNvSpPr txBox="1"/>
          <p:nvPr/>
        </p:nvSpPr>
        <p:spPr>
          <a:xfrm>
            <a:off x="7052309" y="5673091"/>
            <a:ext cx="105410" cy="278281"/>
          </a:xfrm>
          <a:prstGeom prst="rect">
            <a:avLst/>
          </a:prstGeom>
        </p:spPr>
        <p:txBody>
          <a:bodyPr vert="horz" wrap="square" lIns="0" tIns="31750" rIns="0" bIns="0" rtlCol="0">
            <a:spAutoFit/>
          </a:bodyPr>
          <a:lstStyle/>
          <a:p>
            <a:pPr>
              <a:spcBef>
                <a:spcPts val="250"/>
              </a:spcBef>
            </a:pPr>
            <a:r>
              <a:rPr sz="800" spc="10" dirty="0">
                <a:latin typeface="Arial"/>
                <a:cs typeface="Arial"/>
              </a:rPr>
              <a:t>e</a:t>
            </a:r>
            <a:r>
              <a:rPr sz="800" spc="-10" dirty="0">
                <a:latin typeface="Arial"/>
                <a:cs typeface="Arial"/>
              </a:rPr>
              <a:t>g</a:t>
            </a:r>
            <a:endParaRPr sz="800">
              <a:latin typeface="Arial"/>
              <a:cs typeface="Arial"/>
            </a:endParaRPr>
          </a:p>
        </p:txBody>
      </p:sp>
      <p:grpSp>
        <p:nvGrpSpPr>
          <p:cNvPr id="14" name="object 14"/>
          <p:cNvGrpSpPr/>
          <p:nvPr/>
        </p:nvGrpSpPr>
        <p:grpSpPr>
          <a:xfrm>
            <a:off x="5939154" y="4721226"/>
            <a:ext cx="226060" cy="227329"/>
            <a:chOff x="4415154" y="4721225"/>
            <a:chExt cx="226060" cy="227329"/>
          </a:xfrm>
        </p:grpSpPr>
        <p:sp>
          <p:nvSpPr>
            <p:cNvPr id="15" name="object 15"/>
            <p:cNvSpPr/>
            <p:nvPr/>
          </p:nvSpPr>
          <p:spPr>
            <a:xfrm>
              <a:off x="4532629" y="4730750"/>
              <a:ext cx="104139" cy="209550"/>
            </a:xfrm>
            <a:custGeom>
              <a:avLst/>
              <a:gdLst/>
              <a:ahLst/>
              <a:cxnLst/>
              <a:rect l="l" t="t" r="r" b="b"/>
              <a:pathLst>
                <a:path w="104139" h="209550">
                  <a:moveTo>
                    <a:pt x="104140" y="0"/>
                  </a:moveTo>
                  <a:lnTo>
                    <a:pt x="0" y="0"/>
                  </a:lnTo>
                  <a:lnTo>
                    <a:pt x="0" y="207010"/>
                  </a:lnTo>
                  <a:lnTo>
                    <a:pt x="104140" y="209550"/>
                  </a:lnTo>
                  <a:lnTo>
                    <a:pt x="104140" y="0"/>
                  </a:lnTo>
                  <a:close/>
                </a:path>
              </a:pathLst>
            </a:custGeom>
            <a:solidFill>
              <a:srgbClr val="CCCCCC"/>
            </a:solidFill>
          </p:spPr>
          <p:txBody>
            <a:bodyPr wrap="square" lIns="0" tIns="0" rIns="0" bIns="0" rtlCol="0"/>
            <a:lstStyle/>
            <a:p>
              <a:endParaRPr/>
            </a:p>
          </p:txBody>
        </p:sp>
        <p:sp>
          <p:nvSpPr>
            <p:cNvPr id="16" name="object 16"/>
            <p:cNvSpPr/>
            <p:nvPr/>
          </p:nvSpPr>
          <p:spPr>
            <a:xfrm>
              <a:off x="4419599" y="4725669"/>
              <a:ext cx="217170" cy="218440"/>
            </a:xfrm>
            <a:custGeom>
              <a:avLst/>
              <a:gdLst/>
              <a:ahLst/>
              <a:cxnLst/>
              <a:rect l="l" t="t" r="r" b="b"/>
              <a:pathLst>
                <a:path w="217170" h="218439">
                  <a:moveTo>
                    <a:pt x="113029" y="212089"/>
                  </a:moveTo>
                  <a:lnTo>
                    <a:pt x="217170" y="214629"/>
                  </a:lnTo>
                  <a:lnTo>
                    <a:pt x="217170" y="5079"/>
                  </a:lnTo>
                  <a:lnTo>
                    <a:pt x="113029" y="5079"/>
                  </a:lnTo>
                </a:path>
                <a:path w="217170" h="218439">
                  <a:moveTo>
                    <a:pt x="6350" y="218439"/>
                  </a:moveTo>
                  <a:lnTo>
                    <a:pt x="6350" y="0"/>
                  </a:lnTo>
                </a:path>
                <a:path w="217170" h="218439">
                  <a:moveTo>
                    <a:pt x="0" y="2539"/>
                  </a:moveTo>
                  <a:lnTo>
                    <a:pt x="113029" y="5079"/>
                  </a:lnTo>
                </a:path>
                <a:path w="217170" h="218439">
                  <a:moveTo>
                    <a:pt x="0" y="212089"/>
                  </a:moveTo>
                  <a:lnTo>
                    <a:pt x="113029" y="214629"/>
                  </a:lnTo>
                </a:path>
              </a:pathLst>
            </a:custGeom>
            <a:ln w="8890">
              <a:solidFill>
                <a:srgbClr val="000000"/>
              </a:solidFill>
            </a:ln>
          </p:spPr>
          <p:txBody>
            <a:bodyPr wrap="square" lIns="0" tIns="0" rIns="0" bIns="0" rtlCol="0"/>
            <a:lstStyle/>
            <a:p>
              <a:endParaRPr/>
            </a:p>
          </p:txBody>
        </p:sp>
      </p:grpSp>
      <p:sp>
        <p:nvSpPr>
          <p:cNvPr id="17" name="object 17"/>
          <p:cNvSpPr txBox="1"/>
          <p:nvPr/>
        </p:nvSpPr>
        <p:spPr>
          <a:xfrm>
            <a:off x="5958840" y="4748529"/>
            <a:ext cx="20955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Reg</a:t>
            </a:r>
            <a:endParaRPr sz="800">
              <a:latin typeface="Arial"/>
              <a:cs typeface="Arial"/>
            </a:endParaRPr>
          </a:p>
        </p:txBody>
      </p:sp>
      <p:grpSp>
        <p:nvGrpSpPr>
          <p:cNvPr id="18" name="object 18"/>
          <p:cNvGrpSpPr/>
          <p:nvPr/>
        </p:nvGrpSpPr>
        <p:grpSpPr>
          <a:xfrm>
            <a:off x="4451985" y="3676016"/>
            <a:ext cx="3498850" cy="1844039"/>
            <a:chOff x="2927985" y="3676015"/>
            <a:chExt cx="3498850" cy="1844039"/>
          </a:xfrm>
        </p:grpSpPr>
        <p:sp>
          <p:nvSpPr>
            <p:cNvPr id="19" name="object 19"/>
            <p:cNvSpPr/>
            <p:nvPr/>
          </p:nvSpPr>
          <p:spPr>
            <a:xfrm>
              <a:off x="4636770" y="4885690"/>
              <a:ext cx="105410" cy="0"/>
            </a:xfrm>
            <a:custGeom>
              <a:avLst/>
              <a:gdLst/>
              <a:ahLst/>
              <a:cxnLst/>
              <a:rect l="l" t="t" r="r" b="b"/>
              <a:pathLst>
                <a:path w="105410">
                  <a:moveTo>
                    <a:pt x="0" y="0"/>
                  </a:moveTo>
                  <a:lnTo>
                    <a:pt x="105409" y="0"/>
                  </a:lnTo>
                </a:path>
              </a:pathLst>
            </a:custGeom>
            <a:ln w="8890">
              <a:solidFill>
                <a:srgbClr val="000000"/>
              </a:solidFill>
            </a:ln>
          </p:spPr>
          <p:txBody>
            <a:bodyPr wrap="square" lIns="0" tIns="0" rIns="0" bIns="0" rtlCol="0"/>
            <a:lstStyle/>
            <a:p>
              <a:endParaRPr/>
            </a:p>
          </p:txBody>
        </p:sp>
        <p:sp>
          <p:nvSpPr>
            <p:cNvPr id="20" name="object 20"/>
            <p:cNvSpPr/>
            <p:nvPr/>
          </p:nvSpPr>
          <p:spPr>
            <a:xfrm>
              <a:off x="4323080" y="4310380"/>
              <a:ext cx="135255" cy="0"/>
            </a:xfrm>
            <a:custGeom>
              <a:avLst/>
              <a:gdLst/>
              <a:ahLst/>
              <a:cxnLst/>
              <a:rect l="l" t="t" r="r" b="b"/>
              <a:pathLst>
                <a:path w="135254">
                  <a:moveTo>
                    <a:pt x="0" y="0"/>
                  </a:moveTo>
                  <a:lnTo>
                    <a:pt x="135255" y="0"/>
                  </a:lnTo>
                </a:path>
              </a:pathLst>
            </a:custGeom>
            <a:ln w="11429">
              <a:solidFill>
                <a:srgbClr val="000000"/>
              </a:solidFill>
            </a:ln>
          </p:spPr>
          <p:txBody>
            <a:bodyPr wrap="square" lIns="0" tIns="0" rIns="0" bIns="0" rtlCol="0"/>
            <a:lstStyle/>
            <a:p>
              <a:endParaRPr/>
            </a:p>
          </p:txBody>
        </p:sp>
        <p:sp>
          <p:nvSpPr>
            <p:cNvPr id="21" name="object 21"/>
            <p:cNvSpPr/>
            <p:nvPr/>
          </p:nvSpPr>
          <p:spPr>
            <a:xfrm>
              <a:off x="4323080" y="4415790"/>
              <a:ext cx="130810" cy="0"/>
            </a:xfrm>
            <a:custGeom>
              <a:avLst/>
              <a:gdLst/>
              <a:ahLst/>
              <a:cxnLst/>
              <a:rect l="l" t="t" r="r" b="b"/>
              <a:pathLst>
                <a:path w="130810">
                  <a:moveTo>
                    <a:pt x="0" y="0"/>
                  </a:moveTo>
                  <a:lnTo>
                    <a:pt x="130810" y="0"/>
                  </a:lnTo>
                </a:path>
              </a:pathLst>
            </a:custGeom>
            <a:ln w="8889">
              <a:solidFill>
                <a:srgbClr val="000000"/>
              </a:solidFill>
            </a:ln>
          </p:spPr>
          <p:txBody>
            <a:bodyPr wrap="square" lIns="0" tIns="0" rIns="0" bIns="0" rtlCol="0"/>
            <a:lstStyle/>
            <a:p>
              <a:endParaRPr/>
            </a:p>
          </p:txBody>
        </p:sp>
        <p:sp>
          <p:nvSpPr>
            <p:cNvPr id="22" name="object 22"/>
            <p:cNvSpPr/>
            <p:nvPr/>
          </p:nvSpPr>
          <p:spPr>
            <a:xfrm>
              <a:off x="4453890" y="4154170"/>
              <a:ext cx="157480" cy="416559"/>
            </a:xfrm>
            <a:custGeom>
              <a:avLst/>
              <a:gdLst/>
              <a:ahLst/>
              <a:cxnLst/>
              <a:rect l="l" t="t" r="r" b="b"/>
              <a:pathLst>
                <a:path w="157479" h="416560">
                  <a:moveTo>
                    <a:pt x="0" y="0"/>
                  </a:moveTo>
                  <a:lnTo>
                    <a:pt x="0" y="166369"/>
                  </a:lnTo>
                  <a:lnTo>
                    <a:pt x="48260" y="209549"/>
                  </a:lnTo>
                  <a:lnTo>
                    <a:pt x="0" y="248919"/>
                  </a:lnTo>
                  <a:lnTo>
                    <a:pt x="0" y="416559"/>
                  </a:lnTo>
                  <a:lnTo>
                    <a:pt x="157480" y="288289"/>
                  </a:lnTo>
                  <a:lnTo>
                    <a:pt x="157480" y="126999"/>
                  </a:lnTo>
                  <a:lnTo>
                    <a:pt x="0" y="0"/>
                  </a:lnTo>
                  <a:close/>
                </a:path>
              </a:pathLst>
            </a:custGeom>
            <a:solidFill>
              <a:srgbClr val="CCCCCC"/>
            </a:solidFill>
          </p:spPr>
          <p:txBody>
            <a:bodyPr wrap="square" lIns="0" tIns="0" rIns="0" bIns="0" rtlCol="0"/>
            <a:lstStyle/>
            <a:p>
              <a:endParaRPr/>
            </a:p>
          </p:txBody>
        </p:sp>
        <p:sp>
          <p:nvSpPr>
            <p:cNvPr id="23" name="object 23"/>
            <p:cNvSpPr/>
            <p:nvPr/>
          </p:nvSpPr>
          <p:spPr>
            <a:xfrm>
              <a:off x="4453890" y="4154170"/>
              <a:ext cx="157480" cy="416559"/>
            </a:xfrm>
            <a:custGeom>
              <a:avLst/>
              <a:gdLst/>
              <a:ahLst/>
              <a:cxnLst/>
              <a:rect l="l" t="t" r="r" b="b"/>
              <a:pathLst>
                <a:path w="157479" h="416560">
                  <a:moveTo>
                    <a:pt x="0" y="0"/>
                  </a:moveTo>
                  <a:lnTo>
                    <a:pt x="0" y="166369"/>
                  </a:lnTo>
                  <a:lnTo>
                    <a:pt x="48260" y="209549"/>
                  </a:lnTo>
                  <a:lnTo>
                    <a:pt x="0" y="248919"/>
                  </a:lnTo>
                  <a:lnTo>
                    <a:pt x="0" y="416559"/>
                  </a:lnTo>
                  <a:lnTo>
                    <a:pt x="157480" y="288289"/>
                  </a:lnTo>
                  <a:lnTo>
                    <a:pt x="157480" y="126999"/>
                  </a:lnTo>
                  <a:lnTo>
                    <a:pt x="0" y="0"/>
                  </a:lnTo>
                  <a:close/>
                </a:path>
              </a:pathLst>
            </a:custGeom>
            <a:ln w="8889">
              <a:solidFill>
                <a:srgbClr val="000000"/>
              </a:solidFill>
            </a:ln>
          </p:spPr>
          <p:txBody>
            <a:bodyPr wrap="square" lIns="0" tIns="0" rIns="0" bIns="0" rtlCol="0"/>
            <a:lstStyle/>
            <a:p>
              <a:endParaRPr/>
            </a:p>
          </p:txBody>
        </p:sp>
        <p:sp>
          <p:nvSpPr>
            <p:cNvPr id="24" name="object 24"/>
            <p:cNvSpPr/>
            <p:nvPr/>
          </p:nvSpPr>
          <p:spPr>
            <a:xfrm>
              <a:off x="4606925" y="4362450"/>
              <a:ext cx="135255" cy="0"/>
            </a:xfrm>
            <a:custGeom>
              <a:avLst/>
              <a:gdLst/>
              <a:ahLst/>
              <a:cxnLst/>
              <a:rect l="l" t="t" r="r" b="b"/>
              <a:pathLst>
                <a:path w="135254">
                  <a:moveTo>
                    <a:pt x="0" y="0"/>
                  </a:moveTo>
                  <a:lnTo>
                    <a:pt x="135254" y="0"/>
                  </a:lnTo>
                </a:path>
              </a:pathLst>
            </a:custGeom>
            <a:ln w="11429">
              <a:solidFill>
                <a:srgbClr val="000000"/>
              </a:solidFill>
            </a:ln>
          </p:spPr>
          <p:txBody>
            <a:bodyPr wrap="square" lIns="0" tIns="0" rIns="0" bIns="0" rtlCol="0"/>
            <a:lstStyle/>
            <a:p>
              <a:endParaRPr/>
            </a:p>
          </p:txBody>
        </p:sp>
        <p:sp>
          <p:nvSpPr>
            <p:cNvPr id="25" name="object 25"/>
            <p:cNvSpPr/>
            <p:nvPr/>
          </p:nvSpPr>
          <p:spPr>
            <a:xfrm>
              <a:off x="3534410" y="3785870"/>
              <a:ext cx="106680" cy="210820"/>
            </a:xfrm>
            <a:custGeom>
              <a:avLst/>
              <a:gdLst/>
              <a:ahLst/>
              <a:cxnLst/>
              <a:rect l="l" t="t" r="r" b="b"/>
              <a:pathLst>
                <a:path w="106679" h="210820">
                  <a:moveTo>
                    <a:pt x="106679" y="0"/>
                  </a:moveTo>
                  <a:lnTo>
                    <a:pt x="0" y="0"/>
                  </a:lnTo>
                  <a:lnTo>
                    <a:pt x="0" y="210819"/>
                  </a:lnTo>
                  <a:lnTo>
                    <a:pt x="106679" y="210819"/>
                  </a:lnTo>
                  <a:lnTo>
                    <a:pt x="106679" y="0"/>
                  </a:lnTo>
                  <a:close/>
                </a:path>
              </a:pathLst>
            </a:custGeom>
            <a:solidFill>
              <a:srgbClr val="CCCCCC"/>
            </a:solidFill>
          </p:spPr>
          <p:txBody>
            <a:bodyPr wrap="square" lIns="0" tIns="0" rIns="0" bIns="0" rtlCol="0"/>
            <a:lstStyle/>
            <a:p>
              <a:endParaRPr/>
            </a:p>
          </p:txBody>
        </p:sp>
        <p:sp>
          <p:nvSpPr>
            <p:cNvPr id="26" name="object 26"/>
            <p:cNvSpPr/>
            <p:nvPr/>
          </p:nvSpPr>
          <p:spPr>
            <a:xfrm>
              <a:off x="3421380" y="3783330"/>
              <a:ext cx="219710" cy="215900"/>
            </a:xfrm>
            <a:custGeom>
              <a:avLst/>
              <a:gdLst/>
              <a:ahLst/>
              <a:cxnLst/>
              <a:rect l="l" t="t" r="r" b="b"/>
              <a:pathLst>
                <a:path w="219710" h="215900">
                  <a:moveTo>
                    <a:pt x="113030" y="213360"/>
                  </a:moveTo>
                  <a:lnTo>
                    <a:pt x="219710" y="213360"/>
                  </a:lnTo>
                  <a:lnTo>
                    <a:pt x="219710" y="2540"/>
                  </a:lnTo>
                  <a:lnTo>
                    <a:pt x="113030" y="2540"/>
                  </a:lnTo>
                </a:path>
                <a:path w="219710" h="215900">
                  <a:moveTo>
                    <a:pt x="6350" y="215900"/>
                  </a:moveTo>
                  <a:lnTo>
                    <a:pt x="6350" y="0"/>
                  </a:lnTo>
                </a:path>
                <a:path w="219710" h="215900">
                  <a:moveTo>
                    <a:pt x="0" y="2540"/>
                  </a:moveTo>
                  <a:lnTo>
                    <a:pt x="113030" y="2540"/>
                  </a:lnTo>
                </a:path>
                <a:path w="219710" h="215900">
                  <a:moveTo>
                    <a:pt x="0" y="213360"/>
                  </a:moveTo>
                  <a:lnTo>
                    <a:pt x="113030" y="213360"/>
                  </a:lnTo>
                </a:path>
              </a:pathLst>
            </a:custGeom>
            <a:ln w="8890">
              <a:solidFill>
                <a:srgbClr val="000000"/>
              </a:solidFill>
            </a:ln>
          </p:spPr>
          <p:txBody>
            <a:bodyPr wrap="square" lIns="0" tIns="0" rIns="0" bIns="0" rtlCol="0"/>
            <a:lstStyle/>
            <a:p>
              <a:endParaRPr/>
            </a:p>
          </p:txBody>
        </p:sp>
        <p:sp>
          <p:nvSpPr>
            <p:cNvPr id="27" name="object 27"/>
            <p:cNvSpPr/>
            <p:nvPr/>
          </p:nvSpPr>
          <p:spPr>
            <a:xfrm>
              <a:off x="3324860" y="3837940"/>
              <a:ext cx="420370" cy="52069"/>
            </a:xfrm>
            <a:custGeom>
              <a:avLst/>
              <a:gdLst/>
              <a:ahLst/>
              <a:cxnLst/>
              <a:rect l="l" t="t" r="r" b="b"/>
              <a:pathLst>
                <a:path w="420370" h="52070">
                  <a:moveTo>
                    <a:pt x="0" y="52070"/>
                  </a:moveTo>
                  <a:lnTo>
                    <a:pt x="106679" y="52070"/>
                  </a:lnTo>
                </a:path>
                <a:path w="420370" h="52070">
                  <a:moveTo>
                    <a:pt x="313689" y="0"/>
                  </a:moveTo>
                  <a:lnTo>
                    <a:pt x="420369" y="0"/>
                  </a:lnTo>
                </a:path>
              </a:pathLst>
            </a:custGeom>
            <a:ln w="8889">
              <a:solidFill>
                <a:srgbClr val="000000"/>
              </a:solidFill>
            </a:ln>
          </p:spPr>
          <p:txBody>
            <a:bodyPr wrap="square" lIns="0" tIns="0" rIns="0" bIns="0" rtlCol="0"/>
            <a:lstStyle/>
            <a:p>
              <a:endParaRPr/>
            </a:p>
          </p:txBody>
        </p:sp>
        <p:sp>
          <p:nvSpPr>
            <p:cNvPr id="28" name="object 28"/>
            <p:cNvSpPr/>
            <p:nvPr/>
          </p:nvSpPr>
          <p:spPr>
            <a:xfrm>
              <a:off x="3634105" y="3942715"/>
              <a:ext cx="111125" cy="0"/>
            </a:xfrm>
            <a:custGeom>
              <a:avLst/>
              <a:gdLst/>
              <a:ahLst/>
              <a:cxnLst/>
              <a:rect l="l" t="t" r="r" b="b"/>
              <a:pathLst>
                <a:path w="111125">
                  <a:moveTo>
                    <a:pt x="0" y="0"/>
                  </a:moveTo>
                  <a:lnTo>
                    <a:pt x="111125" y="0"/>
                  </a:lnTo>
                </a:path>
              </a:pathLst>
            </a:custGeom>
            <a:ln w="12699">
              <a:solidFill>
                <a:srgbClr val="000000"/>
              </a:solidFill>
            </a:ln>
          </p:spPr>
          <p:txBody>
            <a:bodyPr wrap="square" lIns="0" tIns="0" rIns="0" bIns="0" rtlCol="0"/>
            <a:lstStyle/>
            <a:p>
              <a:endParaRPr/>
            </a:p>
          </p:txBody>
        </p:sp>
        <p:sp>
          <p:nvSpPr>
            <p:cNvPr id="29" name="object 29"/>
            <p:cNvSpPr/>
            <p:nvPr/>
          </p:nvSpPr>
          <p:spPr>
            <a:xfrm>
              <a:off x="3376930" y="3837940"/>
              <a:ext cx="50800" cy="52069"/>
            </a:xfrm>
            <a:custGeom>
              <a:avLst/>
              <a:gdLst/>
              <a:ahLst/>
              <a:cxnLst/>
              <a:rect l="l" t="t" r="r" b="b"/>
              <a:pathLst>
                <a:path w="50800" h="52070">
                  <a:moveTo>
                    <a:pt x="0" y="52070"/>
                  </a:moveTo>
                  <a:lnTo>
                    <a:pt x="0" y="0"/>
                  </a:lnTo>
                  <a:lnTo>
                    <a:pt x="50800" y="0"/>
                  </a:lnTo>
                </a:path>
              </a:pathLst>
            </a:custGeom>
            <a:ln w="8890">
              <a:solidFill>
                <a:srgbClr val="000000"/>
              </a:solidFill>
            </a:ln>
          </p:spPr>
          <p:txBody>
            <a:bodyPr wrap="square" lIns="0" tIns="0" rIns="0" bIns="0" rtlCol="0"/>
            <a:lstStyle/>
            <a:p>
              <a:endParaRPr/>
            </a:p>
          </p:txBody>
        </p:sp>
        <p:sp>
          <p:nvSpPr>
            <p:cNvPr id="30" name="object 30"/>
            <p:cNvSpPr/>
            <p:nvPr/>
          </p:nvSpPr>
          <p:spPr>
            <a:xfrm>
              <a:off x="3035300" y="3785870"/>
              <a:ext cx="106680" cy="210820"/>
            </a:xfrm>
            <a:custGeom>
              <a:avLst/>
              <a:gdLst/>
              <a:ahLst/>
              <a:cxnLst/>
              <a:rect l="l" t="t" r="r" b="b"/>
              <a:pathLst>
                <a:path w="106680" h="210820">
                  <a:moveTo>
                    <a:pt x="106680" y="0"/>
                  </a:moveTo>
                  <a:lnTo>
                    <a:pt x="0" y="0"/>
                  </a:lnTo>
                  <a:lnTo>
                    <a:pt x="0" y="210819"/>
                  </a:lnTo>
                  <a:lnTo>
                    <a:pt x="106680" y="210819"/>
                  </a:lnTo>
                  <a:lnTo>
                    <a:pt x="106680" y="0"/>
                  </a:lnTo>
                  <a:close/>
                </a:path>
              </a:pathLst>
            </a:custGeom>
            <a:solidFill>
              <a:srgbClr val="CCCCCC"/>
            </a:solidFill>
          </p:spPr>
          <p:txBody>
            <a:bodyPr wrap="square" lIns="0" tIns="0" rIns="0" bIns="0" rtlCol="0"/>
            <a:lstStyle/>
            <a:p>
              <a:endParaRPr/>
            </a:p>
          </p:txBody>
        </p:sp>
        <p:sp>
          <p:nvSpPr>
            <p:cNvPr id="31" name="object 31"/>
            <p:cNvSpPr/>
            <p:nvPr/>
          </p:nvSpPr>
          <p:spPr>
            <a:xfrm>
              <a:off x="2932430" y="3785870"/>
              <a:ext cx="209550" cy="210820"/>
            </a:xfrm>
            <a:custGeom>
              <a:avLst/>
              <a:gdLst/>
              <a:ahLst/>
              <a:cxnLst/>
              <a:rect l="l" t="t" r="r" b="b"/>
              <a:pathLst>
                <a:path w="209550" h="210820">
                  <a:moveTo>
                    <a:pt x="102869" y="210819"/>
                  </a:moveTo>
                  <a:lnTo>
                    <a:pt x="209550" y="210819"/>
                  </a:lnTo>
                  <a:lnTo>
                    <a:pt x="209550" y="0"/>
                  </a:lnTo>
                  <a:lnTo>
                    <a:pt x="102869" y="0"/>
                  </a:lnTo>
                </a:path>
                <a:path w="209550" h="210820">
                  <a:moveTo>
                    <a:pt x="102869" y="0"/>
                  </a:moveTo>
                  <a:lnTo>
                    <a:pt x="0" y="0"/>
                  </a:lnTo>
                  <a:lnTo>
                    <a:pt x="0" y="210819"/>
                  </a:lnTo>
                  <a:lnTo>
                    <a:pt x="102869" y="210819"/>
                  </a:lnTo>
                </a:path>
              </a:pathLst>
            </a:custGeom>
            <a:ln w="8890">
              <a:solidFill>
                <a:srgbClr val="000000"/>
              </a:solidFill>
            </a:ln>
          </p:spPr>
          <p:txBody>
            <a:bodyPr wrap="square" lIns="0" tIns="0" rIns="0" bIns="0" rtlCol="0"/>
            <a:lstStyle/>
            <a:p>
              <a:endParaRPr/>
            </a:p>
          </p:txBody>
        </p:sp>
        <p:sp>
          <p:nvSpPr>
            <p:cNvPr id="32" name="object 32"/>
            <p:cNvSpPr/>
            <p:nvPr/>
          </p:nvSpPr>
          <p:spPr>
            <a:xfrm>
              <a:off x="3139440" y="3890010"/>
              <a:ext cx="105410" cy="0"/>
            </a:xfrm>
            <a:custGeom>
              <a:avLst/>
              <a:gdLst/>
              <a:ahLst/>
              <a:cxnLst/>
              <a:rect l="l" t="t" r="r" b="b"/>
              <a:pathLst>
                <a:path w="105410">
                  <a:moveTo>
                    <a:pt x="0" y="0"/>
                  </a:moveTo>
                  <a:lnTo>
                    <a:pt x="105410" y="0"/>
                  </a:lnTo>
                </a:path>
              </a:pathLst>
            </a:custGeom>
            <a:ln w="8889">
              <a:solidFill>
                <a:srgbClr val="000000"/>
              </a:solidFill>
            </a:ln>
          </p:spPr>
          <p:txBody>
            <a:bodyPr wrap="square" lIns="0" tIns="0" rIns="0" bIns="0" rtlCol="0"/>
            <a:lstStyle/>
            <a:p>
              <a:endParaRPr/>
            </a:p>
          </p:txBody>
        </p:sp>
        <p:sp>
          <p:nvSpPr>
            <p:cNvPr id="33" name="object 33"/>
            <p:cNvSpPr/>
            <p:nvPr/>
          </p:nvSpPr>
          <p:spPr>
            <a:xfrm>
              <a:off x="3244850" y="3680460"/>
              <a:ext cx="80010" cy="421640"/>
            </a:xfrm>
            <a:custGeom>
              <a:avLst/>
              <a:gdLst/>
              <a:ahLst/>
              <a:cxnLst/>
              <a:rect l="l" t="t" r="r" b="b"/>
              <a:pathLst>
                <a:path w="80010" h="421639">
                  <a:moveTo>
                    <a:pt x="80010" y="0"/>
                  </a:moveTo>
                  <a:lnTo>
                    <a:pt x="0" y="0"/>
                  </a:lnTo>
                  <a:lnTo>
                    <a:pt x="0" y="421639"/>
                  </a:lnTo>
                  <a:lnTo>
                    <a:pt x="80010" y="421639"/>
                  </a:lnTo>
                  <a:close/>
                </a:path>
              </a:pathLst>
            </a:custGeom>
            <a:solidFill>
              <a:srgbClr val="CCCCCC"/>
            </a:solidFill>
          </p:spPr>
          <p:txBody>
            <a:bodyPr wrap="square" lIns="0" tIns="0" rIns="0" bIns="0" rtlCol="0"/>
            <a:lstStyle/>
            <a:p>
              <a:endParaRPr/>
            </a:p>
          </p:txBody>
        </p:sp>
        <p:sp>
          <p:nvSpPr>
            <p:cNvPr id="34" name="object 34"/>
            <p:cNvSpPr/>
            <p:nvPr/>
          </p:nvSpPr>
          <p:spPr>
            <a:xfrm>
              <a:off x="3244850" y="3680460"/>
              <a:ext cx="80010" cy="421640"/>
            </a:xfrm>
            <a:custGeom>
              <a:avLst/>
              <a:gdLst/>
              <a:ahLst/>
              <a:cxnLst/>
              <a:rect l="l" t="t" r="r" b="b"/>
              <a:pathLst>
                <a:path w="80010" h="421639">
                  <a:moveTo>
                    <a:pt x="80010" y="419100"/>
                  </a:moveTo>
                  <a:lnTo>
                    <a:pt x="80010" y="0"/>
                  </a:lnTo>
                  <a:lnTo>
                    <a:pt x="0" y="0"/>
                  </a:lnTo>
                  <a:lnTo>
                    <a:pt x="0" y="421639"/>
                  </a:lnTo>
                  <a:lnTo>
                    <a:pt x="80010" y="421639"/>
                  </a:lnTo>
                </a:path>
              </a:pathLst>
            </a:custGeom>
            <a:ln w="8890">
              <a:solidFill>
                <a:srgbClr val="000000"/>
              </a:solidFill>
            </a:ln>
          </p:spPr>
          <p:txBody>
            <a:bodyPr wrap="square" lIns="0" tIns="0" rIns="0" bIns="0" rtlCol="0"/>
            <a:lstStyle/>
            <a:p>
              <a:endParaRPr/>
            </a:p>
          </p:txBody>
        </p:sp>
        <p:sp>
          <p:nvSpPr>
            <p:cNvPr id="35" name="object 35"/>
            <p:cNvSpPr/>
            <p:nvPr/>
          </p:nvSpPr>
          <p:spPr>
            <a:xfrm>
              <a:off x="3954780" y="3683000"/>
              <a:ext cx="157480" cy="416559"/>
            </a:xfrm>
            <a:custGeom>
              <a:avLst/>
              <a:gdLst/>
              <a:ahLst/>
              <a:cxnLst/>
              <a:rect l="l" t="t" r="r" b="b"/>
              <a:pathLst>
                <a:path w="157479" h="416560">
                  <a:moveTo>
                    <a:pt x="0" y="0"/>
                  </a:moveTo>
                  <a:lnTo>
                    <a:pt x="0" y="167639"/>
                  </a:lnTo>
                  <a:lnTo>
                    <a:pt x="52070" y="207010"/>
                  </a:lnTo>
                  <a:lnTo>
                    <a:pt x="0" y="248919"/>
                  </a:lnTo>
                  <a:lnTo>
                    <a:pt x="0" y="416560"/>
                  </a:lnTo>
                  <a:lnTo>
                    <a:pt x="157480" y="288289"/>
                  </a:lnTo>
                  <a:lnTo>
                    <a:pt x="157480" y="128269"/>
                  </a:lnTo>
                  <a:lnTo>
                    <a:pt x="0" y="0"/>
                  </a:lnTo>
                  <a:close/>
                </a:path>
              </a:pathLst>
            </a:custGeom>
            <a:solidFill>
              <a:srgbClr val="CCCCCC"/>
            </a:solidFill>
          </p:spPr>
          <p:txBody>
            <a:bodyPr wrap="square" lIns="0" tIns="0" rIns="0" bIns="0" rtlCol="0"/>
            <a:lstStyle/>
            <a:p>
              <a:endParaRPr/>
            </a:p>
          </p:txBody>
        </p:sp>
        <p:sp>
          <p:nvSpPr>
            <p:cNvPr id="36" name="object 36"/>
            <p:cNvSpPr/>
            <p:nvPr/>
          </p:nvSpPr>
          <p:spPr>
            <a:xfrm>
              <a:off x="3954780" y="3680460"/>
              <a:ext cx="157480" cy="419100"/>
            </a:xfrm>
            <a:custGeom>
              <a:avLst/>
              <a:gdLst/>
              <a:ahLst/>
              <a:cxnLst/>
              <a:rect l="l" t="t" r="r" b="b"/>
              <a:pathLst>
                <a:path w="157479" h="419100">
                  <a:moveTo>
                    <a:pt x="0" y="0"/>
                  </a:moveTo>
                  <a:lnTo>
                    <a:pt x="0" y="170179"/>
                  </a:lnTo>
                  <a:lnTo>
                    <a:pt x="52070" y="209550"/>
                  </a:lnTo>
                  <a:lnTo>
                    <a:pt x="0" y="251459"/>
                  </a:lnTo>
                  <a:lnTo>
                    <a:pt x="0" y="419100"/>
                  </a:lnTo>
                  <a:lnTo>
                    <a:pt x="157480" y="290829"/>
                  </a:lnTo>
                  <a:lnTo>
                    <a:pt x="157480" y="130809"/>
                  </a:lnTo>
                  <a:lnTo>
                    <a:pt x="0" y="2539"/>
                  </a:lnTo>
                </a:path>
              </a:pathLst>
            </a:custGeom>
            <a:ln w="8889">
              <a:solidFill>
                <a:srgbClr val="000000"/>
              </a:solidFill>
            </a:ln>
          </p:spPr>
          <p:txBody>
            <a:bodyPr wrap="square" lIns="0" tIns="0" rIns="0" bIns="0" rtlCol="0"/>
            <a:lstStyle/>
            <a:p>
              <a:endParaRPr/>
            </a:p>
          </p:txBody>
        </p:sp>
        <p:sp>
          <p:nvSpPr>
            <p:cNvPr id="37" name="object 37"/>
            <p:cNvSpPr/>
            <p:nvPr/>
          </p:nvSpPr>
          <p:spPr>
            <a:xfrm>
              <a:off x="3823970" y="3837940"/>
              <a:ext cx="419100" cy="52069"/>
            </a:xfrm>
            <a:custGeom>
              <a:avLst/>
              <a:gdLst/>
              <a:ahLst/>
              <a:cxnLst/>
              <a:rect l="l" t="t" r="r" b="b"/>
              <a:pathLst>
                <a:path w="419100" h="52070">
                  <a:moveTo>
                    <a:pt x="0" y="0"/>
                  </a:moveTo>
                  <a:lnTo>
                    <a:pt x="130809" y="0"/>
                  </a:lnTo>
                </a:path>
                <a:path w="419100" h="52070">
                  <a:moveTo>
                    <a:pt x="288289" y="52070"/>
                  </a:moveTo>
                  <a:lnTo>
                    <a:pt x="419100" y="52070"/>
                  </a:lnTo>
                </a:path>
              </a:pathLst>
            </a:custGeom>
            <a:ln w="8889">
              <a:solidFill>
                <a:srgbClr val="000000"/>
              </a:solidFill>
            </a:ln>
          </p:spPr>
          <p:txBody>
            <a:bodyPr wrap="square" lIns="0" tIns="0" rIns="0" bIns="0" rtlCol="0"/>
            <a:lstStyle/>
            <a:p>
              <a:endParaRPr/>
            </a:p>
          </p:txBody>
        </p:sp>
        <p:sp>
          <p:nvSpPr>
            <p:cNvPr id="38" name="object 38"/>
            <p:cNvSpPr/>
            <p:nvPr/>
          </p:nvSpPr>
          <p:spPr>
            <a:xfrm>
              <a:off x="3823970" y="3942715"/>
              <a:ext cx="135255" cy="0"/>
            </a:xfrm>
            <a:custGeom>
              <a:avLst/>
              <a:gdLst/>
              <a:ahLst/>
              <a:cxnLst/>
              <a:rect l="l" t="t" r="r" b="b"/>
              <a:pathLst>
                <a:path w="135254">
                  <a:moveTo>
                    <a:pt x="0" y="0"/>
                  </a:moveTo>
                  <a:lnTo>
                    <a:pt x="135254" y="0"/>
                  </a:lnTo>
                </a:path>
              </a:pathLst>
            </a:custGeom>
            <a:ln w="12699">
              <a:solidFill>
                <a:srgbClr val="000000"/>
              </a:solidFill>
            </a:ln>
          </p:spPr>
          <p:txBody>
            <a:bodyPr wrap="square" lIns="0" tIns="0" rIns="0" bIns="0" rtlCol="0"/>
            <a:lstStyle/>
            <a:p>
              <a:endParaRPr/>
            </a:p>
          </p:txBody>
        </p:sp>
        <p:sp>
          <p:nvSpPr>
            <p:cNvPr id="39" name="object 39"/>
            <p:cNvSpPr/>
            <p:nvPr/>
          </p:nvSpPr>
          <p:spPr>
            <a:xfrm>
              <a:off x="3745230" y="3680460"/>
              <a:ext cx="78740" cy="421640"/>
            </a:xfrm>
            <a:custGeom>
              <a:avLst/>
              <a:gdLst/>
              <a:ahLst/>
              <a:cxnLst/>
              <a:rect l="l" t="t" r="r" b="b"/>
              <a:pathLst>
                <a:path w="78739" h="421639">
                  <a:moveTo>
                    <a:pt x="78740" y="0"/>
                  </a:moveTo>
                  <a:lnTo>
                    <a:pt x="0" y="0"/>
                  </a:lnTo>
                  <a:lnTo>
                    <a:pt x="0" y="421639"/>
                  </a:lnTo>
                  <a:lnTo>
                    <a:pt x="78740" y="421639"/>
                  </a:lnTo>
                  <a:close/>
                </a:path>
              </a:pathLst>
            </a:custGeom>
            <a:solidFill>
              <a:srgbClr val="CCCCCC"/>
            </a:solidFill>
          </p:spPr>
          <p:txBody>
            <a:bodyPr wrap="square" lIns="0" tIns="0" rIns="0" bIns="0" rtlCol="0"/>
            <a:lstStyle/>
            <a:p>
              <a:endParaRPr/>
            </a:p>
          </p:txBody>
        </p:sp>
        <p:sp>
          <p:nvSpPr>
            <p:cNvPr id="40" name="object 40"/>
            <p:cNvSpPr/>
            <p:nvPr/>
          </p:nvSpPr>
          <p:spPr>
            <a:xfrm>
              <a:off x="3745230" y="3680460"/>
              <a:ext cx="78740" cy="421640"/>
            </a:xfrm>
            <a:custGeom>
              <a:avLst/>
              <a:gdLst/>
              <a:ahLst/>
              <a:cxnLst/>
              <a:rect l="l" t="t" r="r" b="b"/>
              <a:pathLst>
                <a:path w="78739" h="421639">
                  <a:moveTo>
                    <a:pt x="78740" y="419100"/>
                  </a:moveTo>
                  <a:lnTo>
                    <a:pt x="78740" y="0"/>
                  </a:lnTo>
                  <a:lnTo>
                    <a:pt x="0" y="0"/>
                  </a:lnTo>
                  <a:lnTo>
                    <a:pt x="0" y="421639"/>
                  </a:lnTo>
                  <a:lnTo>
                    <a:pt x="78740" y="421639"/>
                  </a:lnTo>
                </a:path>
              </a:pathLst>
            </a:custGeom>
            <a:ln w="8890">
              <a:solidFill>
                <a:srgbClr val="000000"/>
              </a:solidFill>
            </a:ln>
          </p:spPr>
          <p:txBody>
            <a:bodyPr wrap="square" lIns="0" tIns="0" rIns="0" bIns="0" rtlCol="0"/>
            <a:lstStyle/>
            <a:p>
              <a:endParaRPr/>
            </a:p>
          </p:txBody>
        </p:sp>
        <p:sp>
          <p:nvSpPr>
            <p:cNvPr id="41" name="object 41"/>
            <p:cNvSpPr/>
            <p:nvPr/>
          </p:nvSpPr>
          <p:spPr>
            <a:xfrm>
              <a:off x="4323080" y="3890010"/>
              <a:ext cx="102870" cy="0"/>
            </a:xfrm>
            <a:custGeom>
              <a:avLst/>
              <a:gdLst/>
              <a:ahLst/>
              <a:cxnLst/>
              <a:rect l="l" t="t" r="r" b="b"/>
              <a:pathLst>
                <a:path w="102870">
                  <a:moveTo>
                    <a:pt x="0" y="0"/>
                  </a:moveTo>
                  <a:lnTo>
                    <a:pt x="102870" y="0"/>
                  </a:lnTo>
                </a:path>
              </a:pathLst>
            </a:custGeom>
            <a:ln w="8889">
              <a:solidFill>
                <a:srgbClr val="000000"/>
              </a:solidFill>
            </a:ln>
          </p:spPr>
          <p:txBody>
            <a:bodyPr wrap="square" lIns="0" tIns="0" rIns="0" bIns="0" rtlCol="0"/>
            <a:lstStyle/>
            <a:p>
              <a:endParaRPr/>
            </a:p>
          </p:txBody>
        </p:sp>
        <p:sp>
          <p:nvSpPr>
            <p:cNvPr id="42" name="object 42"/>
            <p:cNvSpPr/>
            <p:nvPr/>
          </p:nvSpPr>
          <p:spPr>
            <a:xfrm>
              <a:off x="4373880" y="3890010"/>
              <a:ext cx="368300" cy="157480"/>
            </a:xfrm>
            <a:custGeom>
              <a:avLst/>
              <a:gdLst/>
              <a:ahLst/>
              <a:cxnLst/>
              <a:rect l="l" t="t" r="r" b="b"/>
              <a:pathLst>
                <a:path w="368300" h="157479">
                  <a:moveTo>
                    <a:pt x="0" y="0"/>
                  </a:moveTo>
                  <a:lnTo>
                    <a:pt x="0" y="157479"/>
                  </a:lnTo>
                  <a:lnTo>
                    <a:pt x="317500" y="157479"/>
                  </a:lnTo>
                  <a:lnTo>
                    <a:pt x="317500" y="54609"/>
                  </a:lnTo>
                  <a:lnTo>
                    <a:pt x="368300" y="54609"/>
                  </a:lnTo>
                </a:path>
              </a:pathLst>
            </a:custGeom>
            <a:ln w="8890">
              <a:solidFill>
                <a:srgbClr val="000000"/>
              </a:solidFill>
            </a:ln>
          </p:spPr>
          <p:txBody>
            <a:bodyPr wrap="square" lIns="0" tIns="0" rIns="0" bIns="0" rtlCol="0"/>
            <a:lstStyle/>
            <a:p>
              <a:endParaRPr/>
            </a:p>
          </p:txBody>
        </p:sp>
        <p:sp>
          <p:nvSpPr>
            <p:cNvPr id="43" name="object 43"/>
            <p:cNvSpPr/>
            <p:nvPr/>
          </p:nvSpPr>
          <p:spPr>
            <a:xfrm>
              <a:off x="4243070" y="3680460"/>
              <a:ext cx="80010" cy="421640"/>
            </a:xfrm>
            <a:custGeom>
              <a:avLst/>
              <a:gdLst/>
              <a:ahLst/>
              <a:cxnLst/>
              <a:rect l="l" t="t" r="r" b="b"/>
              <a:pathLst>
                <a:path w="80010" h="421639">
                  <a:moveTo>
                    <a:pt x="80009" y="0"/>
                  </a:moveTo>
                  <a:lnTo>
                    <a:pt x="0" y="0"/>
                  </a:lnTo>
                  <a:lnTo>
                    <a:pt x="0" y="421639"/>
                  </a:lnTo>
                  <a:lnTo>
                    <a:pt x="80009" y="421639"/>
                  </a:lnTo>
                  <a:close/>
                </a:path>
              </a:pathLst>
            </a:custGeom>
            <a:solidFill>
              <a:srgbClr val="CCCCCC"/>
            </a:solidFill>
          </p:spPr>
          <p:txBody>
            <a:bodyPr wrap="square" lIns="0" tIns="0" rIns="0" bIns="0" rtlCol="0"/>
            <a:lstStyle/>
            <a:p>
              <a:endParaRPr/>
            </a:p>
          </p:txBody>
        </p:sp>
        <p:sp>
          <p:nvSpPr>
            <p:cNvPr id="44" name="object 44"/>
            <p:cNvSpPr/>
            <p:nvPr/>
          </p:nvSpPr>
          <p:spPr>
            <a:xfrm>
              <a:off x="4243070" y="3680460"/>
              <a:ext cx="80010" cy="421640"/>
            </a:xfrm>
            <a:custGeom>
              <a:avLst/>
              <a:gdLst/>
              <a:ahLst/>
              <a:cxnLst/>
              <a:rect l="l" t="t" r="r" b="b"/>
              <a:pathLst>
                <a:path w="80010" h="421639">
                  <a:moveTo>
                    <a:pt x="80009" y="419100"/>
                  </a:moveTo>
                  <a:lnTo>
                    <a:pt x="80009" y="0"/>
                  </a:lnTo>
                  <a:lnTo>
                    <a:pt x="0" y="0"/>
                  </a:lnTo>
                  <a:lnTo>
                    <a:pt x="0" y="421639"/>
                  </a:lnTo>
                  <a:lnTo>
                    <a:pt x="80009" y="421639"/>
                  </a:lnTo>
                </a:path>
              </a:pathLst>
            </a:custGeom>
            <a:ln w="8890">
              <a:solidFill>
                <a:srgbClr val="000000"/>
              </a:solidFill>
            </a:ln>
          </p:spPr>
          <p:txBody>
            <a:bodyPr wrap="square" lIns="0" tIns="0" rIns="0" bIns="0" rtlCol="0"/>
            <a:lstStyle/>
            <a:p>
              <a:endParaRPr/>
            </a:p>
          </p:txBody>
        </p:sp>
        <p:sp>
          <p:nvSpPr>
            <p:cNvPr id="45" name="object 45"/>
            <p:cNvSpPr/>
            <p:nvPr/>
          </p:nvSpPr>
          <p:spPr>
            <a:xfrm>
              <a:off x="4820285" y="3890010"/>
              <a:ext cx="104775" cy="0"/>
            </a:xfrm>
            <a:custGeom>
              <a:avLst/>
              <a:gdLst/>
              <a:ahLst/>
              <a:cxnLst/>
              <a:rect l="l" t="t" r="r" b="b"/>
              <a:pathLst>
                <a:path w="104775">
                  <a:moveTo>
                    <a:pt x="0" y="0"/>
                  </a:moveTo>
                  <a:lnTo>
                    <a:pt x="104775" y="0"/>
                  </a:lnTo>
                </a:path>
              </a:pathLst>
            </a:custGeom>
            <a:ln w="8889">
              <a:solidFill>
                <a:srgbClr val="000000"/>
              </a:solidFill>
            </a:ln>
          </p:spPr>
          <p:txBody>
            <a:bodyPr wrap="square" lIns="0" tIns="0" rIns="0" bIns="0" rtlCol="0"/>
            <a:lstStyle/>
            <a:p>
              <a:endParaRPr/>
            </a:p>
          </p:txBody>
        </p:sp>
        <p:sp>
          <p:nvSpPr>
            <p:cNvPr id="46" name="object 46"/>
            <p:cNvSpPr/>
            <p:nvPr/>
          </p:nvSpPr>
          <p:spPr>
            <a:xfrm>
              <a:off x="4925060" y="3783330"/>
              <a:ext cx="215900" cy="215900"/>
            </a:xfrm>
            <a:custGeom>
              <a:avLst/>
              <a:gdLst/>
              <a:ahLst/>
              <a:cxnLst/>
              <a:rect l="l" t="t" r="r" b="b"/>
              <a:pathLst>
                <a:path w="215900" h="215900">
                  <a:moveTo>
                    <a:pt x="104139" y="213360"/>
                  </a:moveTo>
                  <a:lnTo>
                    <a:pt x="0" y="213360"/>
                  </a:lnTo>
                  <a:lnTo>
                    <a:pt x="0" y="2540"/>
                  </a:lnTo>
                  <a:lnTo>
                    <a:pt x="106679" y="2540"/>
                  </a:lnTo>
                </a:path>
                <a:path w="215900" h="215900">
                  <a:moveTo>
                    <a:pt x="213360" y="215900"/>
                  </a:moveTo>
                  <a:lnTo>
                    <a:pt x="213360" y="0"/>
                  </a:lnTo>
                </a:path>
                <a:path w="215900" h="215900">
                  <a:moveTo>
                    <a:pt x="215900" y="2540"/>
                  </a:moveTo>
                  <a:lnTo>
                    <a:pt x="106679" y="2540"/>
                  </a:lnTo>
                </a:path>
                <a:path w="215900" h="215900">
                  <a:moveTo>
                    <a:pt x="215900" y="213360"/>
                  </a:moveTo>
                  <a:lnTo>
                    <a:pt x="106679" y="213360"/>
                  </a:lnTo>
                </a:path>
              </a:pathLst>
            </a:custGeom>
            <a:ln w="8890">
              <a:solidFill>
                <a:srgbClr val="000000"/>
              </a:solidFill>
            </a:ln>
          </p:spPr>
          <p:txBody>
            <a:bodyPr wrap="square" lIns="0" tIns="0" rIns="0" bIns="0" rtlCol="0"/>
            <a:lstStyle/>
            <a:p>
              <a:endParaRPr/>
            </a:p>
          </p:txBody>
        </p:sp>
        <p:sp>
          <p:nvSpPr>
            <p:cNvPr id="47" name="object 47"/>
            <p:cNvSpPr/>
            <p:nvPr/>
          </p:nvSpPr>
          <p:spPr>
            <a:xfrm>
              <a:off x="3534410" y="3680460"/>
              <a:ext cx="1285875" cy="786130"/>
            </a:xfrm>
            <a:custGeom>
              <a:avLst/>
              <a:gdLst/>
              <a:ahLst/>
              <a:cxnLst/>
              <a:rect l="l" t="t" r="r" b="b"/>
              <a:pathLst>
                <a:path w="1285875" h="786129">
                  <a:moveTo>
                    <a:pt x="106680" y="576580"/>
                  </a:moveTo>
                  <a:lnTo>
                    <a:pt x="0" y="576580"/>
                  </a:lnTo>
                  <a:lnTo>
                    <a:pt x="0" y="786130"/>
                  </a:lnTo>
                  <a:lnTo>
                    <a:pt x="106680" y="786130"/>
                  </a:lnTo>
                  <a:lnTo>
                    <a:pt x="106680" y="576580"/>
                  </a:lnTo>
                  <a:close/>
                </a:path>
                <a:path w="1285875" h="786129">
                  <a:moveTo>
                    <a:pt x="1285875" y="0"/>
                  </a:moveTo>
                  <a:lnTo>
                    <a:pt x="1207770" y="0"/>
                  </a:lnTo>
                  <a:lnTo>
                    <a:pt x="1207770" y="421640"/>
                  </a:lnTo>
                  <a:lnTo>
                    <a:pt x="1285875" y="421640"/>
                  </a:lnTo>
                  <a:lnTo>
                    <a:pt x="1285875" y="0"/>
                  </a:lnTo>
                  <a:close/>
                </a:path>
              </a:pathLst>
            </a:custGeom>
            <a:solidFill>
              <a:srgbClr val="CCCCCC"/>
            </a:solidFill>
          </p:spPr>
          <p:txBody>
            <a:bodyPr wrap="square" lIns="0" tIns="0" rIns="0" bIns="0" rtlCol="0"/>
            <a:lstStyle/>
            <a:p>
              <a:endParaRPr/>
            </a:p>
          </p:txBody>
        </p:sp>
        <p:sp>
          <p:nvSpPr>
            <p:cNvPr id="48" name="object 48"/>
            <p:cNvSpPr/>
            <p:nvPr/>
          </p:nvSpPr>
          <p:spPr>
            <a:xfrm>
              <a:off x="3431540" y="4257040"/>
              <a:ext cx="209550" cy="209550"/>
            </a:xfrm>
            <a:custGeom>
              <a:avLst/>
              <a:gdLst/>
              <a:ahLst/>
              <a:cxnLst/>
              <a:rect l="l" t="t" r="r" b="b"/>
              <a:pathLst>
                <a:path w="209550" h="209550">
                  <a:moveTo>
                    <a:pt x="102870" y="209550"/>
                  </a:moveTo>
                  <a:lnTo>
                    <a:pt x="209550" y="209550"/>
                  </a:lnTo>
                  <a:lnTo>
                    <a:pt x="209550" y="0"/>
                  </a:lnTo>
                  <a:lnTo>
                    <a:pt x="102870" y="0"/>
                  </a:lnTo>
                </a:path>
                <a:path w="209550" h="209550">
                  <a:moveTo>
                    <a:pt x="102870" y="0"/>
                  </a:moveTo>
                  <a:lnTo>
                    <a:pt x="0" y="0"/>
                  </a:lnTo>
                  <a:lnTo>
                    <a:pt x="0" y="209550"/>
                  </a:lnTo>
                  <a:lnTo>
                    <a:pt x="102870" y="209550"/>
                  </a:lnTo>
                </a:path>
              </a:pathLst>
            </a:custGeom>
            <a:ln w="8890">
              <a:solidFill>
                <a:srgbClr val="000000"/>
              </a:solidFill>
            </a:ln>
          </p:spPr>
          <p:txBody>
            <a:bodyPr wrap="square" lIns="0" tIns="0" rIns="0" bIns="0" rtlCol="0"/>
            <a:lstStyle/>
            <a:p>
              <a:endParaRPr/>
            </a:p>
          </p:txBody>
        </p:sp>
        <p:sp>
          <p:nvSpPr>
            <p:cNvPr id="49" name="object 49"/>
            <p:cNvSpPr/>
            <p:nvPr/>
          </p:nvSpPr>
          <p:spPr>
            <a:xfrm>
              <a:off x="3634105" y="4362450"/>
              <a:ext cx="300990" cy="0"/>
            </a:xfrm>
            <a:custGeom>
              <a:avLst/>
              <a:gdLst/>
              <a:ahLst/>
              <a:cxnLst/>
              <a:rect l="l" t="t" r="r" b="b"/>
              <a:pathLst>
                <a:path w="300989">
                  <a:moveTo>
                    <a:pt x="0" y="0"/>
                  </a:moveTo>
                  <a:lnTo>
                    <a:pt x="111125" y="0"/>
                  </a:lnTo>
                </a:path>
                <a:path w="300989">
                  <a:moveTo>
                    <a:pt x="189865" y="0"/>
                  </a:moveTo>
                  <a:lnTo>
                    <a:pt x="300990" y="0"/>
                  </a:lnTo>
                </a:path>
              </a:pathLst>
            </a:custGeom>
            <a:ln w="11429">
              <a:solidFill>
                <a:srgbClr val="000000"/>
              </a:solidFill>
            </a:ln>
          </p:spPr>
          <p:txBody>
            <a:bodyPr wrap="square" lIns="0" tIns="0" rIns="0" bIns="0" rtlCol="0"/>
            <a:lstStyle/>
            <a:p>
              <a:endParaRPr/>
            </a:p>
          </p:txBody>
        </p:sp>
        <p:sp>
          <p:nvSpPr>
            <p:cNvPr id="50" name="object 50"/>
            <p:cNvSpPr/>
            <p:nvPr/>
          </p:nvSpPr>
          <p:spPr>
            <a:xfrm>
              <a:off x="3876040" y="4311650"/>
              <a:ext cx="50800" cy="49530"/>
            </a:xfrm>
            <a:custGeom>
              <a:avLst/>
              <a:gdLst/>
              <a:ahLst/>
              <a:cxnLst/>
              <a:rect l="l" t="t" r="r" b="b"/>
              <a:pathLst>
                <a:path w="50800" h="49529">
                  <a:moveTo>
                    <a:pt x="0" y="49530"/>
                  </a:moveTo>
                  <a:lnTo>
                    <a:pt x="0" y="0"/>
                  </a:lnTo>
                  <a:lnTo>
                    <a:pt x="50800" y="0"/>
                  </a:lnTo>
                </a:path>
              </a:pathLst>
            </a:custGeom>
            <a:ln w="8890">
              <a:solidFill>
                <a:srgbClr val="000000"/>
              </a:solidFill>
            </a:ln>
          </p:spPr>
          <p:txBody>
            <a:bodyPr wrap="square" lIns="0" tIns="0" rIns="0" bIns="0" rtlCol="0"/>
            <a:lstStyle/>
            <a:p>
              <a:endParaRPr/>
            </a:p>
          </p:txBody>
        </p:sp>
        <p:sp>
          <p:nvSpPr>
            <p:cNvPr id="51" name="object 51"/>
            <p:cNvSpPr/>
            <p:nvPr/>
          </p:nvSpPr>
          <p:spPr>
            <a:xfrm>
              <a:off x="3745230" y="4154170"/>
              <a:ext cx="78740" cy="419100"/>
            </a:xfrm>
            <a:custGeom>
              <a:avLst/>
              <a:gdLst/>
              <a:ahLst/>
              <a:cxnLst/>
              <a:rect l="l" t="t" r="r" b="b"/>
              <a:pathLst>
                <a:path w="78739" h="419100">
                  <a:moveTo>
                    <a:pt x="78740" y="0"/>
                  </a:moveTo>
                  <a:lnTo>
                    <a:pt x="0" y="0"/>
                  </a:lnTo>
                  <a:lnTo>
                    <a:pt x="0" y="419099"/>
                  </a:lnTo>
                  <a:lnTo>
                    <a:pt x="78740" y="419099"/>
                  </a:lnTo>
                  <a:close/>
                </a:path>
              </a:pathLst>
            </a:custGeom>
            <a:solidFill>
              <a:srgbClr val="CCCCCC"/>
            </a:solidFill>
          </p:spPr>
          <p:txBody>
            <a:bodyPr wrap="square" lIns="0" tIns="0" rIns="0" bIns="0" rtlCol="0"/>
            <a:lstStyle/>
            <a:p>
              <a:endParaRPr/>
            </a:p>
          </p:txBody>
        </p:sp>
        <p:sp>
          <p:nvSpPr>
            <p:cNvPr id="52" name="object 52"/>
            <p:cNvSpPr/>
            <p:nvPr/>
          </p:nvSpPr>
          <p:spPr>
            <a:xfrm>
              <a:off x="3745230" y="4154170"/>
              <a:ext cx="78740" cy="419100"/>
            </a:xfrm>
            <a:custGeom>
              <a:avLst/>
              <a:gdLst/>
              <a:ahLst/>
              <a:cxnLst/>
              <a:rect l="l" t="t" r="r" b="b"/>
              <a:pathLst>
                <a:path w="78739" h="419100">
                  <a:moveTo>
                    <a:pt x="78740" y="416559"/>
                  </a:moveTo>
                  <a:lnTo>
                    <a:pt x="78740" y="0"/>
                  </a:lnTo>
                  <a:lnTo>
                    <a:pt x="0" y="0"/>
                  </a:lnTo>
                  <a:lnTo>
                    <a:pt x="0" y="419099"/>
                  </a:lnTo>
                  <a:lnTo>
                    <a:pt x="78740" y="419099"/>
                  </a:lnTo>
                </a:path>
              </a:pathLst>
            </a:custGeom>
            <a:ln w="8890">
              <a:solidFill>
                <a:srgbClr val="000000"/>
              </a:solidFill>
            </a:ln>
          </p:spPr>
          <p:txBody>
            <a:bodyPr wrap="square" lIns="0" tIns="0" rIns="0" bIns="0" rtlCol="0"/>
            <a:lstStyle/>
            <a:p>
              <a:endParaRPr/>
            </a:p>
          </p:txBody>
        </p:sp>
        <p:sp>
          <p:nvSpPr>
            <p:cNvPr id="53" name="object 53"/>
            <p:cNvSpPr/>
            <p:nvPr/>
          </p:nvSpPr>
          <p:spPr>
            <a:xfrm>
              <a:off x="4140200" y="4415790"/>
              <a:ext cx="102870" cy="0"/>
            </a:xfrm>
            <a:custGeom>
              <a:avLst/>
              <a:gdLst/>
              <a:ahLst/>
              <a:cxnLst/>
              <a:rect l="l" t="t" r="r" b="b"/>
              <a:pathLst>
                <a:path w="102870">
                  <a:moveTo>
                    <a:pt x="0" y="0"/>
                  </a:moveTo>
                  <a:lnTo>
                    <a:pt x="102870" y="0"/>
                  </a:lnTo>
                </a:path>
              </a:pathLst>
            </a:custGeom>
            <a:ln w="8889">
              <a:solidFill>
                <a:srgbClr val="000000"/>
              </a:solidFill>
            </a:ln>
          </p:spPr>
          <p:txBody>
            <a:bodyPr wrap="square" lIns="0" tIns="0" rIns="0" bIns="0" rtlCol="0"/>
            <a:lstStyle/>
            <a:p>
              <a:endParaRPr/>
            </a:p>
          </p:txBody>
        </p:sp>
        <p:sp>
          <p:nvSpPr>
            <p:cNvPr id="54" name="object 54"/>
            <p:cNvSpPr/>
            <p:nvPr/>
          </p:nvSpPr>
          <p:spPr>
            <a:xfrm>
              <a:off x="4140200" y="4310380"/>
              <a:ext cx="102870" cy="0"/>
            </a:xfrm>
            <a:custGeom>
              <a:avLst/>
              <a:gdLst/>
              <a:ahLst/>
              <a:cxnLst/>
              <a:rect l="l" t="t" r="r" b="b"/>
              <a:pathLst>
                <a:path w="102870">
                  <a:moveTo>
                    <a:pt x="0" y="0"/>
                  </a:moveTo>
                  <a:lnTo>
                    <a:pt x="102870" y="0"/>
                  </a:lnTo>
                </a:path>
              </a:pathLst>
            </a:custGeom>
            <a:ln w="11429">
              <a:solidFill>
                <a:srgbClr val="000000"/>
              </a:solidFill>
            </a:ln>
          </p:spPr>
          <p:txBody>
            <a:bodyPr wrap="square" lIns="0" tIns="0" rIns="0" bIns="0" rtlCol="0"/>
            <a:lstStyle/>
            <a:p>
              <a:endParaRPr/>
            </a:p>
          </p:txBody>
        </p:sp>
        <p:sp>
          <p:nvSpPr>
            <p:cNvPr id="55" name="object 55"/>
            <p:cNvSpPr/>
            <p:nvPr/>
          </p:nvSpPr>
          <p:spPr>
            <a:xfrm>
              <a:off x="4243070" y="4154170"/>
              <a:ext cx="80010" cy="419100"/>
            </a:xfrm>
            <a:custGeom>
              <a:avLst/>
              <a:gdLst/>
              <a:ahLst/>
              <a:cxnLst/>
              <a:rect l="l" t="t" r="r" b="b"/>
              <a:pathLst>
                <a:path w="80010" h="419100">
                  <a:moveTo>
                    <a:pt x="80009" y="0"/>
                  </a:moveTo>
                  <a:lnTo>
                    <a:pt x="0" y="0"/>
                  </a:lnTo>
                  <a:lnTo>
                    <a:pt x="0" y="419099"/>
                  </a:lnTo>
                  <a:lnTo>
                    <a:pt x="80009" y="419099"/>
                  </a:lnTo>
                  <a:close/>
                </a:path>
              </a:pathLst>
            </a:custGeom>
            <a:solidFill>
              <a:srgbClr val="CCCCCC"/>
            </a:solidFill>
          </p:spPr>
          <p:txBody>
            <a:bodyPr wrap="square" lIns="0" tIns="0" rIns="0" bIns="0" rtlCol="0"/>
            <a:lstStyle/>
            <a:p>
              <a:endParaRPr/>
            </a:p>
          </p:txBody>
        </p:sp>
        <p:sp>
          <p:nvSpPr>
            <p:cNvPr id="56" name="object 56"/>
            <p:cNvSpPr/>
            <p:nvPr/>
          </p:nvSpPr>
          <p:spPr>
            <a:xfrm>
              <a:off x="4243070" y="4154170"/>
              <a:ext cx="892810" cy="419100"/>
            </a:xfrm>
            <a:custGeom>
              <a:avLst/>
              <a:gdLst/>
              <a:ahLst/>
              <a:cxnLst/>
              <a:rect l="l" t="t" r="r" b="b"/>
              <a:pathLst>
                <a:path w="892810" h="419100">
                  <a:moveTo>
                    <a:pt x="80009" y="416559"/>
                  </a:moveTo>
                  <a:lnTo>
                    <a:pt x="80009" y="0"/>
                  </a:lnTo>
                  <a:lnTo>
                    <a:pt x="0" y="0"/>
                  </a:lnTo>
                  <a:lnTo>
                    <a:pt x="0" y="419099"/>
                  </a:lnTo>
                  <a:lnTo>
                    <a:pt x="80009" y="419099"/>
                  </a:lnTo>
                </a:path>
                <a:path w="892810" h="419100">
                  <a:moveTo>
                    <a:pt x="892809" y="312419"/>
                  </a:moveTo>
                  <a:lnTo>
                    <a:pt x="892809" y="102869"/>
                  </a:lnTo>
                  <a:lnTo>
                    <a:pt x="681989" y="102869"/>
                  </a:lnTo>
                  <a:lnTo>
                    <a:pt x="681989" y="312419"/>
                  </a:lnTo>
                  <a:lnTo>
                    <a:pt x="892809" y="312419"/>
                  </a:lnTo>
                  <a:close/>
                </a:path>
              </a:pathLst>
            </a:custGeom>
            <a:ln w="8890">
              <a:solidFill>
                <a:srgbClr val="000000"/>
              </a:solidFill>
            </a:ln>
          </p:spPr>
          <p:txBody>
            <a:bodyPr wrap="square" lIns="0" tIns="0" rIns="0" bIns="0" rtlCol="0"/>
            <a:lstStyle/>
            <a:p>
              <a:endParaRPr/>
            </a:p>
          </p:txBody>
        </p:sp>
        <p:sp>
          <p:nvSpPr>
            <p:cNvPr id="57" name="object 57"/>
            <p:cNvSpPr/>
            <p:nvPr/>
          </p:nvSpPr>
          <p:spPr>
            <a:xfrm>
              <a:off x="4820285" y="4362450"/>
              <a:ext cx="421005" cy="0"/>
            </a:xfrm>
            <a:custGeom>
              <a:avLst/>
              <a:gdLst/>
              <a:ahLst/>
              <a:cxnLst/>
              <a:rect l="l" t="t" r="r" b="b"/>
              <a:pathLst>
                <a:path w="421004">
                  <a:moveTo>
                    <a:pt x="0" y="0"/>
                  </a:moveTo>
                  <a:lnTo>
                    <a:pt x="109220" y="0"/>
                  </a:lnTo>
                </a:path>
                <a:path w="421004">
                  <a:moveTo>
                    <a:pt x="311150" y="0"/>
                  </a:moveTo>
                  <a:lnTo>
                    <a:pt x="421005" y="0"/>
                  </a:lnTo>
                </a:path>
              </a:pathLst>
            </a:custGeom>
            <a:ln w="11429">
              <a:solidFill>
                <a:srgbClr val="000000"/>
              </a:solidFill>
            </a:ln>
          </p:spPr>
          <p:txBody>
            <a:bodyPr wrap="square" lIns="0" tIns="0" rIns="0" bIns="0" rtlCol="0"/>
            <a:lstStyle/>
            <a:p>
              <a:endParaRPr/>
            </a:p>
          </p:txBody>
        </p:sp>
        <p:sp>
          <p:nvSpPr>
            <p:cNvPr id="58" name="object 58"/>
            <p:cNvSpPr/>
            <p:nvPr/>
          </p:nvSpPr>
          <p:spPr>
            <a:xfrm>
              <a:off x="4872989" y="4361180"/>
              <a:ext cx="368300" cy="160020"/>
            </a:xfrm>
            <a:custGeom>
              <a:avLst/>
              <a:gdLst/>
              <a:ahLst/>
              <a:cxnLst/>
              <a:rect l="l" t="t" r="r" b="b"/>
              <a:pathLst>
                <a:path w="368300" h="160020">
                  <a:moveTo>
                    <a:pt x="0" y="0"/>
                  </a:moveTo>
                  <a:lnTo>
                    <a:pt x="0" y="160020"/>
                  </a:lnTo>
                  <a:lnTo>
                    <a:pt x="317500" y="160020"/>
                  </a:lnTo>
                  <a:lnTo>
                    <a:pt x="317500" y="54610"/>
                  </a:lnTo>
                  <a:lnTo>
                    <a:pt x="368300" y="54610"/>
                  </a:lnTo>
                </a:path>
              </a:pathLst>
            </a:custGeom>
            <a:ln w="8890">
              <a:solidFill>
                <a:srgbClr val="000000"/>
              </a:solidFill>
            </a:ln>
          </p:spPr>
          <p:txBody>
            <a:bodyPr wrap="square" lIns="0" tIns="0" rIns="0" bIns="0" rtlCol="0"/>
            <a:lstStyle/>
            <a:p>
              <a:endParaRPr/>
            </a:p>
          </p:txBody>
        </p:sp>
        <p:sp>
          <p:nvSpPr>
            <p:cNvPr id="59" name="object 59"/>
            <p:cNvSpPr/>
            <p:nvPr/>
          </p:nvSpPr>
          <p:spPr>
            <a:xfrm>
              <a:off x="4742180" y="4154170"/>
              <a:ext cx="78105" cy="419100"/>
            </a:xfrm>
            <a:custGeom>
              <a:avLst/>
              <a:gdLst/>
              <a:ahLst/>
              <a:cxnLst/>
              <a:rect l="l" t="t" r="r" b="b"/>
              <a:pathLst>
                <a:path w="78104" h="419100">
                  <a:moveTo>
                    <a:pt x="0" y="419100"/>
                  </a:moveTo>
                  <a:lnTo>
                    <a:pt x="78104" y="419100"/>
                  </a:lnTo>
                  <a:lnTo>
                    <a:pt x="78104" y="0"/>
                  </a:lnTo>
                  <a:lnTo>
                    <a:pt x="0" y="0"/>
                  </a:lnTo>
                  <a:lnTo>
                    <a:pt x="0" y="419100"/>
                  </a:lnTo>
                  <a:close/>
                </a:path>
              </a:pathLst>
            </a:custGeom>
            <a:solidFill>
              <a:srgbClr val="CCCCCC"/>
            </a:solidFill>
          </p:spPr>
          <p:txBody>
            <a:bodyPr wrap="square" lIns="0" tIns="0" rIns="0" bIns="0" rtlCol="0"/>
            <a:lstStyle/>
            <a:p>
              <a:endParaRPr/>
            </a:p>
          </p:txBody>
        </p:sp>
        <p:sp>
          <p:nvSpPr>
            <p:cNvPr id="60" name="object 60"/>
            <p:cNvSpPr/>
            <p:nvPr/>
          </p:nvSpPr>
          <p:spPr>
            <a:xfrm>
              <a:off x="5319395" y="4362450"/>
              <a:ext cx="104775" cy="0"/>
            </a:xfrm>
            <a:custGeom>
              <a:avLst/>
              <a:gdLst/>
              <a:ahLst/>
              <a:cxnLst/>
              <a:rect l="l" t="t" r="r" b="b"/>
              <a:pathLst>
                <a:path w="104775">
                  <a:moveTo>
                    <a:pt x="0" y="0"/>
                  </a:moveTo>
                  <a:lnTo>
                    <a:pt x="104775" y="0"/>
                  </a:lnTo>
                </a:path>
              </a:pathLst>
            </a:custGeom>
            <a:ln w="11429">
              <a:solidFill>
                <a:srgbClr val="000000"/>
              </a:solidFill>
            </a:ln>
          </p:spPr>
          <p:txBody>
            <a:bodyPr wrap="square" lIns="0" tIns="0" rIns="0" bIns="0" rtlCol="0"/>
            <a:lstStyle/>
            <a:p>
              <a:endParaRPr/>
            </a:p>
          </p:txBody>
        </p:sp>
        <p:sp>
          <p:nvSpPr>
            <p:cNvPr id="61" name="object 61"/>
            <p:cNvSpPr/>
            <p:nvPr/>
          </p:nvSpPr>
          <p:spPr>
            <a:xfrm>
              <a:off x="5241289" y="4154170"/>
              <a:ext cx="78105" cy="419100"/>
            </a:xfrm>
            <a:custGeom>
              <a:avLst/>
              <a:gdLst/>
              <a:ahLst/>
              <a:cxnLst/>
              <a:rect l="l" t="t" r="r" b="b"/>
              <a:pathLst>
                <a:path w="78104" h="419100">
                  <a:moveTo>
                    <a:pt x="0" y="419100"/>
                  </a:moveTo>
                  <a:lnTo>
                    <a:pt x="78105" y="419100"/>
                  </a:lnTo>
                  <a:lnTo>
                    <a:pt x="78105" y="0"/>
                  </a:lnTo>
                  <a:lnTo>
                    <a:pt x="0" y="0"/>
                  </a:lnTo>
                  <a:lnTo>
                    <a:pt x="0" y="419100"/>
                  </a:lnTo>
                  <a:close/>
                </a:path>
              </a:pathLst>
            </a:custGeom>
            <a:solidFill>
              <a:srgbClr val="CCCCCC"/>
            </a:solidFill>
          </p:spPr>
          <p:txBody>
            <a:bodyPr wrap="square" lIns="0" tIns="0" rIns="0" bIns="0" rtlCol="0"/>
            <a:lstStyle/>
            <a:p>
              <a:endParaRPr/>
            </a:p>
          </p:txBody>
        </p:sp>
        <p:sp>
          <p:nvSpPr>
            <p:cNvPr id="62" name="object 62"/>
            <p:cNvSpPr/>
            <p:nvPr/>
          </p:nvSpPr>
          <p:spPr>
            <a:xfrm>
              <a:off x="5241289" y="4154170"/>
              <a:ext cx="80010" cy="419100"/>
            </a:xfrm>
            <a:custGeom>
              <a:avLst/>
              <a:gdLst/>
              <a:ahLst/>
              <a:cxnLst/>
              <a:rect l="l" t="t" r="r" b="b"/>
              <a:pathLst>
                <a:path w="80010" h="419100">
                  <a:moveTo>
                    <a:pt x="76200" y="416559"/>
                  </a:moveTo>
                  <a:lnTo>
                    <a:pt x="80010" y="0"/>
                  </a:lnTo>
                  <a:lnTo>
                    <a:pt x="0" y="0"/>
                  </a:lnTo>
                  <a:lnTo>
                    <a:pt x="0" y="419099"/>
                  </a:lnTo>
                  <a:lnTo>
                    <a:pt x="80010" y="419099"/>
                  </a:lnTo>
                </a:path>
              </a:pathLst>
            </a:custGeom>
            <a:ln w="8890">
              <a:solidFill>
                <a:srgbClr val="000000"/>
              </a:solidFill>
            </a:ln>
          </p:spPr>
          <p:txBody>
            <a:bodyPr wrap="square" lIns="0" tIns="0" rIns="0" bIns="0" rtlCol="0"/>
            <a:lstStyle/>
            <a:p>
              <a:endParaRPr/>
            </a:p>
          </p:txBody>
        </p:sp>
        <p:sp>
          <p:nvSpPr>
            <p:cNvPr id="63" name="object 63"/>
            <p:cNvSpPr/>
            <p:nvPr/>
          </p:nvSpPr>
          <p:spPr>
            <a:xfrm>
              <a:off x="4949189" y="4625340"/>
              <a:ext cx="161290" cy="415290"/>
            </a:xfrm>
            <a:custGeom>
              <a:avLst/>
              <a:gdLst/>
              <a:ahLst/>
              <a:cxnLst/>
              <a:rect l="l" t="t" r="r" b="b"/>
              <a:pathLst>
                <a:path w="161289" h="415289">
                  <a:moveTo>
                    <a:pt x="3810" y="0"/>
                  </a:moveTo>
                  <a:lnTo>
                    <a:pt x="0" y="0"/>
                  </a:lnTo>
                  <a:lnTo>
                    <a:pt x="3810" y="170180"/>
                  </a:lnTo>
                  <a:lnTo>
                    <a:pt x="52070" y="209550"/>
                  </a:lnTo>
                  <a:lnTo>
                    <a:pt x="3810" y="248920"/>
                  </a:lnTo>
                  <a:lnTo>
                    <a:pt x="3810" y="415290"/>
                  </a:lnTo>
                  <a:lnTo>
                    <a:pt x="161289" y="290830"/>
                  </a:lnTo>
                  <a:lnTo>
                    <a:pt x="161289" y="127000"/>
                  </a:lnTo>
                  <a:lnTo>
                    <a:pt x="3810" y="0"/>
                  </a:lnTo>
                  <a:close/>
                </a:path>
              </a:pathLst>
            </a:custGeom>
            <a:solidFill>
              <a:srgbClr val="CCCCCC"/>
            </a:solidFill>
          </p:spPr>
          <p:txBody>
            <a:bodyPr wrap="square" lIns="0" tIns="0" rIns="0" bIns="0" rtlCol="0"/>
            <a:lstStyle/>
            <a:p>
              <a:endParaRPr/>
            </a:p>
          </p:txBody>
        </p:sp>
        <p:sp>
          <p:nvSpPr>
            <p:cNvPr id="64" name="object 64"/>
            <p:cNvSpPr/>
            <p:nvPr/>
          </p:nvSpPr>
          <p:spPr>
            <a:xfrm>
              <a:off x="4949189" y="4625340"/>
              <a:ext cx="684530" cy="415290"/>
            </a:xfrm>
            <a:custGeom>
              <a:avLst/>
              <a:gdLst/>
              <a:ahLst/>
              <a:cxnLst/>
              <a:rect l="l" t="t" r="r" b="b"/>
              <a:pathLst>
                <a:path w="684529" h="415289">
                  <a:moveTo>
                    <a:pt x="0" y="0"/>
                  </a:moveTo>
                  <a:lnTo>
                    <a:pt x="3810" y="170180"/>
                  </a:lnTo>
                  <a:lnTo>
                    <a:pt x="52070" y="209550"/>
                  </a:lnTo>
                  <a:lnTo>
                    <a:pt x="3810" y="248920"/>
                  </a:lnTo>
                  <a:lnTo>
                    <a:pt x="3810" y="415290"/>
                  </a:lnTo>
                  <a:lnTo>
                    <a:pt x="161289" y="290830"/>
                  </a:lnTo>
                  <a:lnTo>
                    <a:pt x="161289" y="127000"/>
                  </a:lnTo>
                  <a:lnTo>
                    <a:pt x="3810" y="0"/>
                  </a:lnTo>
                </a:path>
                <a:path w="684529" h="415289">
                  <a:moveTo>
                    <a:pt x="684530" y="312420"/>
                  </a:moveTo>
                  <a:lnTo>
                    <a:pt x="684530" y="105410"/>
                  </a:lnTo>
                  <a:lnTo>
                    <a:pt x="474980" y="105410"/>
                  </a:lnTo>
                  <a:lnTo>
                    <a:pt x="474980" y="314960"/>
                  </a:lnTo>
                  <a:lnTo>
                    <a:pt x="684530" y="314960"/>
                  </a:lnTo>
                </a:path>
              </a:pathLst>
            </a:custGeom>
            <a:ln w="8890">
              <a:solidFill>
                <a:srgbClr val="000000"/>
              </a:solidFill>
            </a:ln>
          </p:spPr>
          <p:txBody>
            <a:bodyPr wrap="square" lIns="0" tIns="0" rIns="0" bIns="0" rtlCol="0"/>
            <a:lstStyle/>
            <a:p>
              <a:endParaRPr/>
            </a:p>
          </p:txBody>
        </p:sp>
        <p:sp>
          <p:nvSpPr>
            <p:cNvPr id="65" name="object 65"/>
            <p:cNvSpPr/>
            <p:nvPr/>
          </p:nvSpPr>
          <p:spPr>
            <a:xfrm>
              <a:off x="3926205" y="4723765"/>
              <a:ext cx="218440" cy="220979"/>
            </a:xfrm>
            <a:prstGeom prst="rect">
              <a:avLst/>
            </a:prstGeom>
            <a:blipFill>
              <a:blip r:embed="rId2" cstate="print"/>
              <a:stretch>
                <a:fillRect/>
              </a:stretch>
            </a:blipFill>
          </p:spPr>
          <p:txBody>
            <a:bodyPr wrap="square" lIns="0" tIns="0" rIns="0" bIns="0" rtlCol="0"/>
            <a:lstStyle/>
            <a:p>
              <a:endParaRPr/>
            </a:p>
          </p:txBody>
        </p:sp>
        <p:sp>
          <p:nvSpPr>
            <p:cNvPr id="66" name="object 66"/>
            <p:cNvSpPr/>
            <p:nvPr/>
          </p:nvSpPr>
          <p:spPr>
            <a:xfrm>
              <a:off x="4137660" y="4834890"/>
              <a:ext cx="1602740" cy="0"/>
            </a:xfrm>
            <a:custGeom>
              <a:avLst/>
              <a:gdLst/>
              <a:ahLst/>
              <a:cxnLst/>
              <a:rect l="l" t="t" r="r" b="b"/>
              <a:pathLst>
                <a:path w="1602739">
                  <a:moveTo>
                    <a:pt x="0" y="0"/>
                  </a:moveTo>
                  <a:lnTo>
                    <a:pt x="105410" y="0"/>
                  </a:lnTo>
                </a:path>
                <a:path w="1602739">
                  <a:moveTo>
                    <a:pt x="185419" y="0"/>
                  </a:moveTo>
                  <a:lnTo>
                    <a:pt x="288289" y="0"/>
                  </a:lnTo>
                </a:path>
                <a:path w="1602739">
                  <a:moveTo>
                    <a:pt x="972819" y="0"/>
                  </a:moveTo>
                  <a:lnTo>
                    <a:pt x="1103629" y="0"/>
                  </a:lnTo>
                </a:path>
                <a:path w="1602739">
                  <a:moveTo>
                    <a:pt x="1183639" y="0"/>
                  </a:moveTo>
                  <a:lnTo>
                    <a:pt x="1286510" y="0"/>
                  </a:lnTo>
                </a:path>
                <a:path w="1602739">
                  <a:moveTo>
                    <a:pt x="1496060" y="0"/>
                  </a:moveTo>
                  <a:lnTo>
                    <a:pt x="1602739" y="0"/>
                  </a:lnTo>
                </a:path>
              </a:pathLst>
            </a:custGeom>
            <a:ln w="8889">
              <a:solidFill>
                <a:srgbClr val="000000"/>
              </a:solidFill>
            </a:ln>
          </p:spPr>
          <p:txBody>
            <a:bodyPr wrap="square" lIns="0" tIns="0" rIns="0" bIns="0" rtlCol="0"/>
            <a:lstStyle/>
            <a:p>
              <a:endParaRPr/>
            </a:p>
          </p:txBody>
        </p:sp>
        <p:sp>
          <p:nvSpPr>
            <p:cNvPr id="67" name="object 67"/>
            <p:cNvSpPr/>
            <p:nvPr/>
          </p:nvSpPr>
          <p:spPr>
            <a:xfrm>
              <a:off x="4373880" y="4782820"/>
              <a:ext cx="1366520" cy="209550"/>
            </a:xfrm>
            <a:custGeom>
              <a:avLst/>
              <a:gdLst/>
              <a:ahLst/>
              <a:cxnLst/>
              <a:rect l="l" t="t" r="r" b="b"/>
              <a:pathLst>
                <a:path w="1366520" h="209550">
                  <a:moveTo>
                    <a:pt x="0" y="52069"/>
                  </a:moveTo>
                  <a:lnTo>
                    <a:pt x="0" y="0"/>
                  </a:lnTo>
                  <a:lnTo>
                    <a:pt x="52070" y="0"/>
                  </a:lnTo>
                </a:path>
                <a:path w="1366520" h="209550">
                  <a:moveTo>
                    <a:pt x="998220" y="52069"/>
                  </a:moveTo>
                  <a:lnTo>
                    <a:pt x="998220" y="209549"/>
                  </a:lnTo>
                  <a:lnTo>
                    <a:pt x="1315720" y="209549"/>
                  </a:lnTo>
                  <a:lnTo>
                    <a:pt x="1315720" y="102869"/>
                  </a:lnTo>
                  <a:lnTo>
                    <a:pt x="1366520" y="102869"/>
                  </a:lnTo>
                </a:path>
              </a:pathLst>
            </a:custGeom>
            <a:ln w="8890">
              <a:solidFill>
                <a:srgbClr val="000000"/>
              </a:solidFill>
            </a:ln>
          </p:spPr>
          <p:txBody>
            <a:bodyPr wrap="square" lIns="0" tIns="0" rIns="0" bIns="0" rtlCol="0"/>
            <a:lstStyle/>
            <a:p>
              <a:endParaRPr/>
            </a:p>
          </p:txBody>
        </p:sp>
        <p:sp>
          <p:nvSpPr>
            <p:cNvPr id="68" name="object 68"/>
            <p:cNvSpPr/>
            <p:nvPr/>
          </p:nvSpPr>
          <p:spPr>
            <a:xfrm>
              <a:off x="4243070" y="4625340"/>
              <a:ext cx="80010" cy="419100"/>
            </a:xfrm>
            <a:custGeom>
              <a:avLst/>
              <a:gdLst/>
              <a:ahLst/>
              <a:cxnLst/>
              <a:rect l="l" t="t" r="r" b="b"/>
              <a:pathLst>
                <a:path w="80010" h="419100">
                  <a:moveTo>
                    <a:pt x="80009" y="419100"/>
                  </a:moveTo>
                  <a:lnTo>
                    <a:pt x="80009" y="0"/>
                  </a:lnTo>
                  <a:lnTo>
                    <a:pt x="0" y="0"/>
                  </a:lnTo>
                  <a:lnTo>
                    <a:pt x="0" y="419100"/>
                  </a:lnTo>
                  <a:lnTo>
                    <a:pt x="80009" y="419100"/>
                  </a:lnTo>
                  <a:close/>
                </a:path>
              </a:pathLst>
            </a:custGeom>
            <a:solidFill>
              <a:srgbClr val="CCCCCC"/>
            </a:solidFill>
          </p:spPr>
          <p:txBody>
            <a:bodyPr wrap="square" lIns="0" tIns="0" rIns="0" bIns="0" rtlCol="0"/>
            <a:lstStyle/>
            <a:p>
              <a:endParaRPr/>
            </a:p>
          </p:txBody>
        </p:sp>
        <p:sp>
          <p:nvSpPr>
            <p:cNvPr id="69" name="object 69"/>
            <p:cNvSpPr/>
            <p:nvPr/>
          </p:nvSpPr>
          <p:spPr>
            <a:xfrm>
              <a:off x="4243070" y="4625340"/>
              <a:ext cx="80010" cy="419100"/>
            </a:xfrm>
            <a:custGeom>
              <a:avLst/>
              <a:gdLst/>
              <a:ahLst/>
              <a:cxnLst/>
              <a:rect l="l" t="t" r="r" b="b"/>
              <a:pathLst>
                <a:path w="80010" h="419100">
                  <a:moveTo>
                    <a:pt x="80009" y="419100"/>
                  </a:moveTo>
                  <a:lnTo>
                    <a:pt x="80009" y="0"/>
                  </a:lnTo>
                  <a:lnTo>
                    <a:pt x="0" y="0"/>
                  </a:lnTo>
                  <a:lnTo>
                    <a:pt x="0" y="419100"/>
                  </a:lnTo>
                  <a:lnTo>
                    <a:pt x="80009" y="419100"/>
                  </a:lnTo>
                  <a:close/>
                </a:path>
              </a:pathLst>
            </a:custGeom>
            <a:ln w="8890">
              <a:solidFill>
                <a:srgbClr val="000000"/>
              </a:solidFill>
            </a:ln>
          </p:spPr>
          <p:txBody>
            <a:bodyPr wrap="square" lIns="0" tIns="0" rIns="0" bIns="0" rtlCol="0"/>
            <a:lstStyle/>
            <a:p>
              <a:endParaRPr/>
            </a:p>
          </p:txBody>
        </p:sp>
        <p:sp>
          <p:nvSpPr>
            <p:cNvPr id="70" name="object 70"/>
            <p:cNvSpPr/>
            <p:nvPr/>
          </p:nvSpPr>
          <p:spPr>
            <a:xfrm>
              <a:off x="5241289" y="4625340"/>
              <a:ext cx="80010" cy="419100"/>
            </a:xfrm>
            <a:custGeom>
              <a:avLst/>
              <a:gdLst/>
              <a:ahLst/>
              <a:cxnLst/>
              <a:rect l="l" t="t" r="r" b="b"/>
              <a:pathLst>
                <a:path w="80010" h="419100">
                  <a:moveTo>
                    <a:pt x="80010" y="0"/>
                  </a:moveTo>
                  <a:lnTo>
                    <a:pt x="0" y="0"/>
                  </a:lnTo>
                  <a:lnTo>
                    <a:pt x="0" y="419100"/>
                  </a:lnTo>
                  <a:lnTo>
                    <a:pt x="76200" y="419100"/>
                  </a:lnTo>
                  <a:lnTo>
                    <a:pt x="80010" y="0"/>
                  </a:lnTo>
                  <a:close/>
                </a:path>
              </a:pathLst>
            </a:custGeom>
            <a:solidFill>
              <a:srgbClr val="CCCCCC"/>
            </a:solidFill>
          </p:spPr>
          <p:txBody>
            <a:bodyPr wrap="square" lIns="0" tIns="0" rIns="0" bIns="0" rtlCol="0"/>
            <a:lstStyle/>
            <a:p>
              <a:endParaRPr/>
            </a:p>
          </p:txBody>
        </p:sp>
        <p:sp>
          <p:nvSpPr>
            <p:cNvPr id="71" name="object 71"/>
            <p:cNvSpPr/>
            <p:nvPr/>
          </p:nvSpPr>
          <p:spPr>
            <a:xfrm>
              <a:off x="5241289" y="4625340"/>
              <a:ext cx="80010" cy="419100"/>
            </a:xfrm>
            <a:custGeom>
              <a:avLst/>
              <a:gdLst/>
              <a:ahLst/>
              <a:cxnLst/>
              <a:rect l="l" t="t" r="r" b="b"/>
              <a:pathLst>
                <a:path w="80010" h="419100">
                  <a:moveTo>
                    <a:pt x="76200" y="419100"/>
                  </a:moveTo>
                  <a:lnTo>
                    <a:pt x="80010" y="0"/>
                  </a:lnTo>
                  <a:lnTo>
                    <a:pt x="0" y="0"/>
                  </a:lnTo>
                  <a:lnTo>
                    <a:pt x="0" y="419100"/>
                  </a:lnTo>
                  <a:lnTo>
                    <a:pt x="80010" y="419100"/>
                  </a:lnTo>
                </a:path>
              </a:pathLst>
            </a:custGeom>
            <a:ln w="8890">
              <a:solidFill>
                <a:srgbClr val="000000"/>
              </a:solidFill>
            </a:ln>
          </p:spPr>
          <p:txBody>
            <a:bodyPr wrap="square" lIns="0" tIns="0" rIns="0" bIns="0" rtlCol="0"/>
            <a:lstStyle/>
            <a:p>
              <a:endParaRPr/>
            </a:p>
          </p:txBody>
        </p:sp>
        <p:sp>
          <p:nvSpPr>
            <p:cNvPr id="72" name="object 72"/>
            <p:cNvSpPr/>
            <p:nvPr/>
          </p:nvSpPr>
          <p:spPr>
            <a:xfrm>
              <a:off x="5820410" y="4834890"/>
              <a:ext cx="102870" cy="0"/>
            </a:xfrm>
            <a:custGeom>
              <a:avLst/>
              <a:gdLst/>
              <a:ahLst/>
              <a:cxnLst/>
              <a:rect l="l" t="t" r="r" b="b"/>
              <a:pathLst>
                <a:path w="102870">
                  <a:moveTo>
                    <a:pt x="0" y="0"/>
                  </a:moveTo>
                  <a:lnTo>
                    <a:pt x="102869" y="0"/>
                  </a:lnTo>
                </a:path>
              </a:pathLst>
            </a:custGeom>
            <a:ln w="8889">
              <a:solidFill>
                <a:srgbClr val="000000"/>
              </a:solidFill>
            </a:ln>
          </p:spPr>
          <p:txBody>
            <a:bodyPr wrap="square" lIns="0" tIns="0" rIns="0" bIns="0" rtlCol="0"/>
            <a:lstStyle/>
            <a:p>
              <a:endParaRPr/>
            </a:p>
          </p:txBody>
        </p:sp>
        <p:sp>
          <p:nvSpPr>
            <p:cNvPr id="73" name="object 73"/>
            <p:cNvSpPr/>
            <p:nvPr/>
          </p:nvSpPr>
          <p:spPr>
            <a:xfrm>
              <a:off x="5740400" y="4625340"/>
              <a:ext cx="80010" cy="419100"/>
            </a:xfrm>
            <a:custGeom>
              <a:avLst/>
              <a:gdLst/>
              <a:ahLst/>
              <a:cxnLst/>
              <a:rect l="l" t="t" r="r" b="b"/>
              <a:pathLst>
                <a:path w="80010" h="419100">
                  <a:moveTo>
                    <a:pt x="80010" y="0"/>
                  </a:moveTo>
                  <a:lnTo>
                    <a:pt x="0" y="0"/>
                  </a:lnTo>
                  <a:lnTo>
                    <a:pt x="0" y="419100"/>
                  </a:lnTo>
                  <a:lnTo>
                    <a:pt x="76200" y="419100"/>
                  </a:lnTo>
                  <a:lnTo>
                    <a:pt x="80010" y="0"/>
                  </a:lnTo>
                  <a:close/>
                </a:path>
              </a:pathLst>
            </a:custGeom>
            <a:solidFill>
              <a:srgbClr val="CCCCCC"/>
            </a:solidFill>
          </p:spPr>
          <p:txBody>
            <a:bodyPr wrap="square" lIns="0" tIns="0" rIns="0" bIns="0" rtlCol="0"/>
            <a:lstStyle/>
            <a:p>
              <a:endParaRPr/>
            </a:p>
          </p:txBody>
        </p:sp>
        <p:sp>
          <p:nvSpPr>
            <p:cNvPr id="74" name="object 74"/>
            <p:cNvSpPr/>
            <p:nvPr/>
          </p:nvSpPr>
          <p:spPr>
            <a:xfrm>
              <a:off x="5740400" y="4625340"/>
              <a:ext cx="80010" cy="419100"/>
            </a:xfrm>
            <a:custGeom>
              <a:avLst/>
              <a:gdLst/>
              <a:ahLst/>
              <a:cxnLst/>
              <a:rect l="l" t="t" r="r" b="b"/>
              <a:pathLst>
                <a:path w="80010" h="419100">
                  <a:moveTo>
                    <a:pt x="76200" y="419100"/>
                  </a:moveTo>
                  <a:lnTo>
                    <a:pt x="80010" y="0"/>
                  </a:lnTo>
                  <a:lnTo>
                    <a:pt x="0" y="0"/>
                  </a:lnTo>
                  <a:lnTo>
                    <a:pt x="0" y="419100"/>
                  </a:lnTo>
                  <a:lnTo>
                    <a:pt x="80010" y="419100"/>
                  </a:lnTo>
                </a:path>
              </a:pathLst>
            </a:custGeom>
            <a:ln w="8890">
              <a:solidFill>
                <a:srgbClr val="000000"/>
              </a:solidFill>
            </a:ln>
          </p:spPr>
          <p:txBody>
            <a:bodyPr wrap="square" lIns="0" tIns="0" rIns="0" bIns="0" rtlCol="0"/>
            <a:lstStyle/>
            <a:p>
              <a:endParaRPr/>
            </a:p>
          </p:txBody>
        </p:sp>
        <p:sp>
          <p:nvSpPr>
            <p:cNvPr id="75" name="object 75"/>
            <p:cNvSpPr/>
            <p:nvPr/>
          </p:nvSpPr>
          <p:spPr>
            <a:xfrm>
              <a:off x="5321300" y="5253990"/>
              <a:ext cx="130810" cy="0"/>
            </a:xfrm>
            <a:custGeom>
              <a:avLst/>
              <a:gdLst/>
              <a:ahLst/>
              <a:cxnLst/>
              <a:rect l="l" t="t" r="r" b="b"/>
              <a:pathLst>
                <a:path w="130810">
                  <a:moveTo>
                    <a:pt x="0" y="0"/>
                  </a:moveTo>
                  <a:lnTo>
                    <a:pt x="130810" y="0"/>
                  </a:lnTo>
                </a:path>
              </a:pathLst>
            </a:custGeom>
            <a:ln w="8889">
              <a:solidFill>
                <a:srgbClr val="000000"/>
              </a:solidFill>
            </a:ln>
          </p:spPr>
          <p:txBody>
            <a:bodyPr wrap="square" lIns="0" tIns="0" rIns="0" bIns="0" rtlCol="0"/>
            <a:lstStyle/>
            <a:p>
              <a:endParaRPr/>
            </a:p>
          </p:txBody>
        </p:sp>
        <p:sp>
          <p:nvSpPr>
            <p:cNvPr id="76" name="object 76"/>
            <p:cNvSpPr/>
            <p:nvPr/>
          </p:nvSpPr>
          <p:spPr>
            <a:xfrm>
              <a:off x="5321300" y="5358765"/>
              <a:ext cx="135255" cy="0"/>
            </a:xfrm>
            <a:custGeom>
              <a:avLst/>
              <a:gdLst/>
              <a:ahLst/>
              <a:cxnLst/>
              <a:rect l="l" t="t" r="r" b="b"/>
              <a:pathLst>
                <a:path w="135254">
                  <a:moveTo>
                    <a:pt x="0" y="0"/>
                  </a:moveTo>
                  <a:lnTo>
                    <a:pt x="135255" y="0"/>
                  </a:lnTo>
                </a:path>
              </a:pathLst>
            </a:custGeom>
            <a:ln w="12699">
              <a:solidFill>
                <a:srgbClr val="000000"/>
              </a:solidFill>
            </a:ln>
          </p:spPr>
          <p:txBody>
            <a:bodyPr wrap="square" lIns="0" tIns="0" rIns="0" bIns="0" rtlCol="0"/>
            <a:lstStyle/>
            <a:p>
              <a:endParaRPr/>
            </a:p>
          </p:txBody>
        </p:sp>
        <p:sp>
          <p:nvSpPr>
            <p:cNvPr id="77" name="object 77"/>
            <p:cNvSpPr/>
            <p:nvPr/>
          </p:nvSpPr>
          <p:spPr>
            <a:xfrm>
              <a:off x="5448300" y="5096510"/>
              <a:ext cx="161290" cy="419100"/>
            </a:xfrm>
            <a:custGeom>
              <a:avLst/>
              <a:gdLst/>
              <a:ahLst/>
              <a:cxnLst/>
              <a:rect l="l" t="t" r="r" b="b"/>
              <a:pathLst>
                <a:path w="161289" h="419100">
                  <a:moveTo>
                    <a:pt x="0" y="0"/>
                  </a:moveTo>
                  <a:lnTo>
                    <a:pt x="3810" y="168909"/>
                  </a:lnTo>
                  <a:lnTo>
                    <a:pt x="52070" y="209549"/>
                  </a:lnTo>
                  <a:lnTo>
                    <a:pt x="3810" y="248919"/>
                  </a:lnTo>
                  <a:lnTo>
                    <a:pt x="3810" y="419099"/>
                  </a:lnTo>
                  <a:lnTo>
                    <a:pt x="161289" y="290829"/>
                  </a:lnTo>
                  <a:lnTo>
                    <a:pt x="161289" y="129539"/>
                  </a:lnTo>
                  <a:lnTo>
                    <a:pt x="3810" y="2539"/>
                  </a:lnTo>
                  <a:lnTo>
                    <a:pt x="0" y="0"/>
                  </a:lnTo>
                  <a:close/>
                </a:path>
              </a:pathLst>
            </a:custGeom>
            <a:solidFill>
              <a:srgbClr val="CCCCCC"/>
            </a:solidFill>
          </p:spPr>
          <p:txBody>
            <a:bodyPr wrap="square" lIns="0" tIns="0" rIns="0" bIns="0" rtlCol="0"/>
            <a:lstStyle/>
            <a:p>
              <a:endParaRPr/>
            </a:p>
          </p:txBody>
        </p:sp>
        <p:sp>
          <p:nvSpPr>
            <p:cNvPr id="78" name="object 78"/>
            <p:cNvSpPr/>
            <p:nvPr/>
          </p:nvSpPr>
          <p:spPr>
            <a:xfrm>
              <a:off x="5448300" y="5096510"/>
              <a:ext cx="161290" cy="419100"/>
            </a:xfrm>
            <a:custGeom>
              <a:avLst/>
              <a:gdLst/>
              <a:ahLst/>
              <a:cxnLst/>
              <a:rect l="l" t="t" r="r" b="b"/>
              <a:pathLst>
                <a:path w="161289" h="419100">
                  <a:moveTo>
                    <a:pt x="0" y="0"/>
                  </a:moveTo>
                  <a:lnTo>
                    <a:pt x="3810" y="168909"/>
                  </a:lnTo>
                  <a:lnTo>
                    <a:pt x="52070" y="209549"/>
                  </a:lnTo>
                  <a:lnTo>
                    <a:pt x="3810" y="248919"/>
                  </a:lnTo>
                  <a:lnTo>
                    <a:pt x="3810" y="419099"/>
                  </a:lnTo>
                  <a:lnTo>
                    <a:pt x="161289" y="290829"/>
                  </a:lnTo>
                  <a:lnTo>
                    <a:pt x="161289" y="129539"/>
                  </a:lnTo>
                  <a:lnTo>
                    <a:pt x="3810" y="2539"/>
                  </a:lnTo>
                </a:path>
              </a:pathLst>
            </a:custGeom>
            <a:ln w="8889">
              <a:solidFill>
                <a:srgbClr val="000000"/>
              </a:solidFill>
            </a:ln>
          </p:spPr>
          <p:txBody>
            <a:bodyPr wrap="square" lIns="0" tIns="0" rIns="0" bIns="0" rtlCol="0"/>
            <a:lstStyle/>
            <a:p>
              <a:endParaRPr/>
            </a:p>
          </p:txBody>
        </p:sp>
        <p:sp>
          <p:nvSpPr>
            <p:cNvPr id="79" name="object 79"/>
            <p:cNvSpPr/>
            <p:nvPr/>
          </p:nvSpPr>
          <p:spPr>
            <a:xfrm>
              <a:off x="4532630" y="5201920"/>
              <a:ext cx="104139" cy="209550"/>
            </a:xfrm>
            <a:custGeom>
              <a:avLst/>
              <a:gdLst/>
              <a:ahLst/>
              <a:cxnLst/>
              <a:rect l="l" t="t" r="r" b="b"/>
              <a:pathLst>
                <a:path w="104139" h="209550">
                  <a:moveTo>
                    <a:pt x="104140" y="0"/>
                  </a:moveTo>
                  <a:lnTo>
                    <a:pt x="0" y="0"/>
                  </a:lnTo>
                  <a:lnTo>
                    <a:pt x="0" y="209549"/>
                  </a:lnTo>
                  <a:lnTo>
                    <a:pt x="104140" y="209549"/>
                  </a:lnTo>
                  <a:lnTo>
                    <a:pt x="104140" y="0"/>
                  </a:lnTo>
                  <a:close/>
                </a:path>
              </a:pathLst>
            </a:custGeom>
            <a:solidFill>
              <a:srgbClr val="CCCCCC"/>
            </a:solidFill>
          </p:spPr>
          <p:txBody>
            <a:bodyPr wrap="square" lIns="0" tIns="0" rIns="0" bIns="0" rtlCol="0"/>
            <a:lstStyle/>
            <a:p>
              <a:endParaRPr/>
            </a:p>
          </p:txBody>
        </p:sp>
        <p:sp>
          <p:nvSpPr>
            <p:cNvPr id="80" name="object 80"/>
            <p:cNvSpPr/>
            <p:nvPr/>
          </p:nvSpPr>
          <p:spPr>
            <a:xfrm>
              <a:off x="4425950" y="5201920"/>
              <a:ext cx="210820" cy="209550"/>
            </a:xfrm>
            <a:custGeom>
              <a:avLst/>
              <a:gdLst/>
              <a:ahLst/>
              <a:cxnLst/>
              <a:rect l="l" t="t" r="r" b="b"/>
              <a:pathLst>
                <a:path w="210820" h="209550">
                  <a:moveTo>
                    <a:pt x="106679" y="209549"/>
                  </a:moveTo>
                  <a:lnTo>
                    <a:pt x="210820" y="209549"/>
                  </a:lnTo>
                  <a:lnTo>
                    <a:pt x="210820" y="0"/>
                  </a:lnTo>
                  <a:lnTo>
                    <a:pt x="106679" y="0"/>
                  </a:lnTo>
                </a:path>
                <a:path w="210820" h="209550">
                  <a:moveTo>
                    <a:pt x="106679" y="0"/>
                  </a:moveTo>
                  <a:lnTo>
                    <a:pt x="0" y="0"/>
                  </a:lnTo>
                  <a:lnTo>
                    <a:pt x="0" y="209549"/>
                  </a:lnTo>
                  <a:lnTo>
                    <a:pt x="106679" y="209549"/>
                  </a:lnTo>
                </a:path>
              </a:pathLst>
            </a:custGeom>
            <a:ln w="8890">
              <a:solidFill>
                <a:srgbClr val="000000"/>
              </a:solidFill>
            </a:ln>
          </p:spPr>
          <p:txBody>
            <a:bodyPr wrap="square" lIns="0" tIns="0" rIns="0" bIns="0" rtlCol="0"/>
            <a:lstStyle/>
            <a:p>
              <a:endParaRPr/>
            </a:p>
          </p:txBody>
        </p:sp>
        <p:sp>
          <p:nvSpPr>
            <p:cNvPr id="81" name="object 81"/>
            <p:cNvSpPr/>
            <p:nvPr/>
          </p:nvSpPr>
          <p:spPr>
            <a:xfrm>
              <a:off x="4636770" y="5306060"/>
              <a:ext cx="1103630" cy="0"/>
            </a:xfrm>
            <a:custGeom>
              <a:avLst/>
              <a:gdLst/>
              <a:ahLst/>
              <a:cxnLst/>
              <a:rect l="l" t="t" r="r" b="b"/>
              <a:pathLst>
                <a:path w="1103629">
                  <a:moveTo>
                    <a:pt x="0" y="0"/>
                  </a:moveTo>
                  <a:lnTo>
                    <a:pt x="105409" y="0"/>
                  </a:lnTo>
                </a:path>
                <a:path w="1103629">
                  <a:moveTo>
                    <a:pt x="185419" y="0"/>
                  </a:moveTo>
                  <a:lnTo>
                    <a:pt x="288289" y="0"/>
                  </a:lnTo>
                </a:path>
                <a:path w="1103629">
                  <a:moveTo>
                    <a:pt x="970279" y="0"/>
                  </a:moveTo>
                  <a:lnTo>
                    <a:pt x="1103629" y="0"/>
                  </a:lnTo>
                </a:path>
              </a:pathLst>
            </a:custGeom>
            <a:ln w="8889">
              <a:solidFill>
                <a:srgbClr val="000000"/>
              </a:solidFill>
            </a:ln>
          </p:spPr>
          <p:txBody>
            <a:bodyPr wrap="square" lIns="0" tIns="0" rIns="0" bIns="0" rtlCol="0"/>
            <a:lstStyle/>
            <a:p>
              <a:endParaRPr/>
            </a:p>
          </p:txBody>
        </p:sp>
        <p:sp>
          <p:nvSpPr>
            <p:cNvPr id="82" name="object 82"/>
            <p:cNvSpPr/>
            <p:nvPr/>
          </p:nvSpPr>
          <p:spPr>
            <a:xfrm>
              <a:off x="5923280" y="5201920"/>
              <a:ext cx="210820" cy="209550"/>
            </a:xfrm>
            <a:custGeom>
              <a:avLst/>
              <a:gdLst/>
              <a:ahLst/>
              <a:cxnLst/>
              <a:rect l="l" t="t" r="r" b="b"/>
              <a:pathLst>
                <a:path w="210820" h="209550">
                  <a:moveTo>
                    <a:pt x="104140" y="209549"/>
                  </a:moveTo>
                  <a:lnTo>
                    <a:pt x="210820" y="209549"/>
                  </a:lnTo>
                  <a:lnTo>
                    <a:pt x="210820" y="0"/>
                  </a:lnTo>
                  <a:lnTo>
                    <a:pt x="106680" y="0"/>
                  </a:lnTo>
                </a:path>
                <a:path w="210820" h="209550">
                  <a:moveTo>
                    <a:pt x="104140" y="0"/>
                  </a:moveTo>
                  <a:lnTo>
                    <a:pt x="0" y="0"/>
                  </a:lnTo>
                  <a:lnTo>
                    <a:pt x="0" y="209549"/>
                  </a:lnTo>
                  <a:lnTo>
                    <a:pt x="106680" y="209549"/>
                  </a:lnTo>
                </a:path>
              </a:pathLst>
            </a:custGeom>
            <a:ln w="8890">
              <a:solidFill>
                <a:srgbClr val="000000"/>
              </a:solidFill>
            </a:ln>
          </p:spPr>
          <p:txBody>
            <a:bodyPr wrap="square" lIns="0" tIns="0" rIns="0" bIns="0" rtlCol="0"/>
            <a:lstStyle/>
            <a:p>
              <a:endParaRPr/>
            </a:p>
          </p:txBody>
        </p:sp>
        <p:sp>
          <p:nvSpPr>
            <p:cNvPr id="83" name="object 83"/>
            <p:cNvSpPr/>
            <p:nvPr/>
          </p:nvSpPr>
          <p:spPr>
            <a:xfrm>
              <a:off x="5820410" y="5306060"/>
              <a:ext cx="419100" cy="0"/>
            </a:xfrm>
            <a:custGeom>
              <a:avLst/>
              <a:gdLst/>
              <a:ahLst/>
              <a:cxnLst/>
              <a:rect l="l" t="t" r="r" b="b"/>
              <a:pathLst>
                <a:path w="419100">
                  <a:moveTo>
                    <a:pt x="0" y="0"/>
                  </a:moveTo>
                  <a:lnTo>
                    <a:pt x="102869" y="0"/>
                  </a:lnTo>
                </a:path>
                <a:path w="419100">
                  <a:moveTo>
                    <a:pt x="313689" y="0"/>
                  </a:moveTo>
                  <a:lnTo>
                    <a:pt x="419100" y="0"/>
                  </a:lnTo>
                </a:path>
              </a:pathLst>
            </a:custGeom>
            <a:ln w="8889">
              <a:solidFill>
                <a:srgbClr val="000000"/>
              </a:solidFill>
            </a:ln>
          </p:spPr>
          <p:txBody>
            <a:bodyPr wrap="square" lIns="0" tIns="0" rIns="0" bIns="0" rtlCol="0"/>
            <a:lstStyle/>
            <a:p>
              <a:endParaRPr/>
            </a:p>
          </p:txBody>
        </p:sp>
        <p:sp>
          <p:nvSpPr>
            <p:cNvPr id="84" name="object 84"/>
            <p:cNvSpPr/>
            <p:nvPr/>
          </p:nvSpPr>
          <p:spPr>
            <a:xfrm>
              <a:off x="4872989" y="5253990"/>
              <a:ext cx="1366520" cy="209550"/>
            </a:xfrm>
            <a:custGeom>
              <a:avLst/>
              <a:gdLst/>
              <a:ahLst/>
              <a:cxnLst/>
              <a:rect l="l" t="t" r="r" b="b"/>
              <a:pathLst>
                <a:path w="1366520" h="209550">
                  <a:moveTo>
                    <a:pt x="0" y="52070"/>
                  </a:moveTo>
                  <a:lnTo>
                    <a:pt x="0" y="0"/>
                  </a:lnTo>
                  <a:lnTo>
                    <a:pt x="52070" y="0"/>
                  </a:lnTo>
                </a:path>
                <a:path w="1366520" h="209550">
                  <a:moveTo>
                    <a:pt x="998220" y="52070"/>
                  </a:moveTo>
                  <a:lnTo>
                    <a:pt x="998220" y="209550"/>
                  </a:lnTo>
                  <a:lnTo>
                    <a:pt x="1315720" y="209550"/>
                  </a:lnTo>
                  <a:lnTo>
                    <a:pt x="1315720" y="106680"/>
                  </a:lnTo>
                  <a:lnTo>
                    <a:pt x="1366520" y="106680"/>
                  </a:lnTo>
                </a:path>
              </a:pathLst>
            </a:custGeom>
            <a:ln w="8890">
              <a:solidFill>
                <a:srgbClr val="000000"/>
              </a:solidFill>
            </a:ln>
          </p:spPr>
          <p:txBody>
            <a:bodyPr wrap="square" lIns="0" tIns="0" rIns="0" bIns="0" rtlCol="0"/>
            <a:lstStyle/>
            <a:p>
              <a:endParaRPr/>
            </a:p>
          </p:txBody>
        </p:sp>
        <p:sp>
          <p:nvSpPr>
            <p:cNvPr id="85" name="object 85"/>
            <p:cNvSpPr/>
            <p:nvPr/>
          </p:nvSpPr>
          <p:spPr>
            <a:xfrm>
              <a:off x="4742180" y="5096510"/>
              <a:ext cx="80010" cy="419100"/>
            </a:xfrm>
            <a:custGeom>
              <a:avLst/>
              <a:gdLst/>
              <a:ahLst/>
              <a:cxnLst/>
              <a:rect l="l" t="t" r="r" b="b"/>
              <a:pathLst>
                <a:path w="80010" h="419100">
                  <a:moveTo>
                    <a:pt x="80010" y="0"/>
                  </a:moveTo>
                  <a:lnTo>
                    <a:pt x="0" y="0"/>
                  </a:lnTo>
                  <a:lnTo>
                    <a:pt x="0" y="419099"/>
                  </a:lnTo>
                  <a:lnTo>
                    <a:pt x="76200" y="419099"/>
                  </a:lnTo>
                  <a:lnTo>
                    <a:pt x="80010" y="0"/>
                  </a:lnTo>
                  <a:close/>
                </a:path>
              </a:pathLst>
            </a:custGeom>
            <a:solidFill>
              <a:srgbClr val="CCCCCC"/>
            </a:solidFill>
          </p:spPr>
          <p:txBody>
            <a:bodyPr wrap="square" lIns="0" tIns="0" rIns="0" bIns="0" rtlCol="0"/>
            <a:lstStyle/>
            <a:p>
              <a:endParaRPr/>
            </a:p>
          </p:txBody>
        </p:sp>
        <p:sp>
          <p:nvSpPr>
            <p:cNvPr id="86" name="object 86"/>
            <p:cNvSpPr/>
            <p:nvPr/>
          </p:nvSpPr>
          <p:spPr>
            <a:xfrm>
              <a:off x="4742180" y="5096510"/>
              <a:ext cx="499109" cy="419100"/>
            </a:xfrm>
            <a:custGeom>
              <a:avLst/>
              <a:gdLst/>
              <a:ahLst/>
              <a:cxnLst/>
              <a:rect l="l" t="t" r="r" b="b"/>
              <a:pathLst>
                <a:path w="499110" h="419100">
                  <a:moveTo>
                    <a:pt x="76200" y="419099"/>
                  </a:moveTo>
                  <a:lnTo>
                    <a:pt x="80010" y="0"/>
                  </a:lnTo>
                  <a:lnTo>
                    <a:pt x="0" y="0"/>
                  </a:lnTo>
                  <a:lnTo>
                    <a:pt x="0" y="419099"/>
                  </a:lnTo>
                  <a:lnTo>
                    <a:pt x="80010" y="419099"/>
                  </a:lnTo>
                </a:path>
                <a:path w="499110" h="419100">
                  <a:moveTo>
                    <a:pt x="393700" y="157479"/>
                  </a:moveTo>
                  <a:lnTo>
                    <a:pt x="499110" y="157479"/>
                  </a:lnTo>
                </a:path>
              </a:pathLst>
            </a:custGeom>
            <a:ln w="8890">
              <a:solidFill>
                <a:srgbClr val="000000"/>
              </a:solidFill>
            </a:ln>
          </p:spPr>
          <p:txBody>
            <a:bodyPr wrap="square" lIns="0" tIns="0" rIns="0" bIns="0" rtlCol="0"/>
            <a:lstStyle/>
            <a:p>
              <a:endParaRPr/>
            </a:p>
          </p:txBody>
        </p:sp>
        <p:sp>
          <p:nvSpPr>
            <p:cNvPr id="87" name="object 87"/>
            <p:cNvSpPr/>
            <p:nvPr/>
          </p:nvSpPr>
          <p:spPr>
            <a:xfrm>
              <a:off x="5135880" y="5358765"/>
              <a:ext cx="105410" cy="0"/>
            </a:xfrm>
            <a:custGeom>
              <a:avLst/>
              <a:gdLst/>
              <a:ahLst/>
              <a:cxnLst/>
              <a:rect l="l" t="t" r="r" b="b"/>
              <a:pathLst>
                <a:path w="105410">
                  <a:moveTo>
                    <a:pt x="0" y="0"/>
                  </a:moveTo>
                  <a:lnTo>
                    <a:pt x="105410" y="0"/>
                  </a:lnTo>
                </a:path>
              </a:pathLst>
            </a:custGeom>
            <a:ln w="12700">
              <a:solidFill>
                <a:srgbClr val="000000"/>
              </a:solidFill>
            </a:ln>
          </p:spPr>
          <p:txBody>
            <a:bodyPr wrap="square" lIns="0" tIns="0" rIns="0" bIns="0" rtlCol="0"/>
            <a:lstStyle/>
            <a:p>
              <a:endParaRPr/>
            </a:p>
          </p:txBody>
        </p:sp>
        <p:sp>
          <p:nvSpPr>
            <p:cNvPr id="88" name="object 88"/>
            <p:cNvSpPr/>
            <p:nvPr/>
          </p:nvSpPr>
          <p:spPr>
            <a:xfrm>
              <a:off x="5241289" y="5096510"/>
              <a:ext cx="80010" cy="419100"/>
            </a:xfrm>
            <a:custGeom>
              <a:avLst/>
              <a:gdLst/>
              <a:ahLst/>
              <a:cxnLst/>
              <a:rect l="l" t="t" r="r" b="b"/>
              <a:pathLst>
                <a:path w="80010" h="419100">
                  <a:moveTo>
                    <a:pt x="80010" y="0"/>
                  </a:moveTo>
                  <a:lnTo>
                    <a:pt x="0" y="0"/>
                  </a:lnTo>
                  <a:lnTo>
                    <a:pt x="0" y="419099"/>
                  </a:lnTo>
                  <a:lnTo>
                    <a:pt x="76200" y="419099"/>
                  </a:lnTo>
                  <a:lnTo>
                    <a:pt x="80010" y="0"/>
                  </a:lnTo>
                  <a:close/>
                </a:path>
              </a:pathLst>
            </a:custGeom>
            <a:solidFill>
              <a:srgbClr val="CCCCCC"/>
            </a:solidFill>
          </p:spPr>
          <p:txBody>
            <a:bodyPr wrap="square" lIns="0" tIns="0" rIns="0" bIns="0" rtlCol="0"/>
            <a:lstStyle/>
            <a:p>
              <a:endParaRPr/>
            </a:p>
          </p:txBody>
        </p:sp>
        <p:sp>
          <p:nvSpPr>
            <p:cNvPr id="89" name="object 89"/>
            <p:cNvSpPr/>
            <p:nvPr/>
          </p:nvSpPr>
          <p:spPr>
            <a:xfrm>
              <a:off x="5241289" y="5096510"/>
              <a:ext cx="80010" cy="419100"/>
            </a:xfrm>
            <a:custGeom>
              <a:avLst/>
              <a:gdLst/>
              <a:ahLst/>
              <a:cxnLst/>
              <a:rect l="l" t="t" r="r" b="b"/>
              <a:pathLst>
                <a:path w="80010" h="419100">
                  <a:moveTo>
                    <a:pt x="76200" y="419099"/>
                  </a:moveTo>
                  <a:lnTo>
                    <a:pt x="80010" y="0"/>
                  </a:lnTo>
                  <a:lnTo>
                    <a:pt x="0" y="0"/>
                  </a:lnTo>
                  <a:lnTo>
                    <a:pt x="0" y="419099"/>
                  </a:lnTo>
                  <a:lnTo>
                    <a:pt x="80010" y="419099"/>
                  </a:lnTo>
                </a:path>
              </a:pathLst>
            </a:custGeom>
            <a:ln w="8890">
              <a:solidFill>
                <a:srgbClr val="000000"/>
              </a:solidFill>
            </a:ln>
          </p:spPr>
          <p:txBody>
            <a:bodyPr wrap="square" lIns="0" tIns="0" rIns="0" bIns="0" rtlCol="0"/>
            <a:lstStyle/>
            <a:p>
              <a:endParaRPr/>
            </a:p>
          </p:txBody>
        </p:sp>
        <p:sp>
          <p:nvSpPr>
            <p:cNvPr id="90" name="object 90"/>
            <p:cNvSpPr/>
            <p:nvPr/>
          </p:nvSpPr>
          <p:spPr>
            <a:xfrm>
              <a:off x="5740400" y="5096510"/>
              <a:ext cx="80010" cy="419100"/>
            </a:xfrm>
            <a:custGeom>
              <a:avLst/>
              <a:gdLst/>
              <a:ahLst/>
              <a:cxnLst/>
              <a:rect l="l" t="t" r="r" b="b"/>
              <a:pathLst>
                <a:path w="80010" h="419100">
                  <a:moveTo>
                    <a:pt x="80010" y="0"/>
                  </a:moveTo>
                  <a:lnTo>
                    <a:pt x="0" y="0"/>
                  </a:lnTo>
                  <a:lnTo>
                    <a:pt x="0" y="419099"/>
                  </a:lnTo>
                  <a:lnTo>
                    <a:pt x="76200" y="419099"/>
                  </a:lnTo>
                  <a:lnTo>
                    <a:pt x="80010" y="0"/>
                  </a:lnTo>
                  <a:close/>
                </a:path>
              </a:pathLst>
            </a:custGeom>
            <a:solidFill>
              <a:srgbClr val="CCCCCC"/>
            </a:solidFill>
          </p:spPr>
          <p:txBody>
            <a:bodyPr wrap="square" lIns="0" tIns="0" rIns="0" bIns="0" rtlCol="0"/>
            <a:lstStyle/>
            <a:p>
              <a:endParaRPr/>
            </a:p>
          </p:txBody>
        </p:sp>
        <p:sp>
          <p:nvSpPr>
            <p:cNvPr id="91" name="object 91"/>
            <p:cNvSpPr/>
            <p:nvPr/>
          </p:nvSpPr>
          <p:spPr>
            <a:xfrm>
              <a:off x="5740400" y="5096510"/>
              <a:ext cx="80010" cy="419100"/>
            </a:xfrm>
            <a:custGeom>
              <a:avLst/>
              <a:gdLst/>
              <a:ahLst/>
              <a:cxnLst/>
              <a:rect l="l" t="t" r="r" b="b"/>
              <a:pathLst>
                <a:path w="80010" h="419100">
                  <a:moveTo>
                    <a:pt x="76200" y="419099"/>
                  </a:moveTo>
                  <a:lnTo>
                    <a:pt x="80010" y="0"/>
                  </a:lnTo>
                  <a:lnTo>
                    <a:pt x="0" y="0"/>
                  </a:lnTo>
                  <a:lnTo>
                    <a:pt x="0" y="419099"/>
                  </a:lnTo>
                  <a:lnTo>
                    <a:pt x="80010" y="419099"/>
                  </a:lnTo>
                </a:path>
              </a:pathLst>
            </a:custGeom>
            <a:ln w="8890">
              <a:solidFill>
                <a:srgbClr val="000000"/>
              </a:solidFill>
            </a:ln>
          </p:spPr>
          <p:txBody>
            <a:bodyPr wrap="square" lIns="0" tIns="0" rIns="0" bIns="0" rtlCol="0"/>
            <a:lstStyle/>
            <a:p>
              <a:endParaRPr/>
            </a:p>
          </p:txBody>
        </p:sp>
        <p:sp>
          <p:nvSpPr>
            <p:cNvPr id="92" name="object 92"/>
            <p:cNvSpPr/>
            <p:nvPr/>
          </p:nvSpPr>
          <p:spPr>
            <a:xfrm>
              <a:off x="6319519" y="5306060"/>
              <a:ext cx="102870" cy="0"/>
            </a:xfrm>
            <a:custGeom>
              <a:avLst/>
              <a:gdLst/>
              <a:ahLst/>
              <a:cxnLst/>
              <a:rect l="l" t="t" r="r" b="b"/>
              <a:pathLst>
                <a:path w="102870">
                  <a:moveTo>
                    <a:pt x="0" y="0"/>
                  </a:moveTo>
                  <a:lnTo>
                    <a:pt x="102869" y="0"/>
                  </a:lnTo>
                </a:path>
              </a:pathLst>
            </a:custGeom>
            <a:ln w="8889">
              <a:solidFill>
                <a:srgbClr val="000000"/>
              </a:solidFill>
            </a:ln>
          </p:spPr>
          <p:txBody>
            <a:bodyPr wrap="square" lIns="0" tIns="0" rIns="0" bIns="0" rtlCol="0"/>
            <a:lstStyle/>
            <a:p>
              <a:endParaRPr/>
            </a:p>
          </p:txBody>
        </p:sp>
        <p:sp>
          <p:nvSpPr>
            <p:cNvPr id="93" name="object 93"/>
            <p:cNvSpPr/>
            <p:nvPr/>
          </p:nvSpPr>
          <p:spPr>
            <a:xfrm>
              <a:off x="6239510" y="5096510"/>
              <a:ext cx="80010" cy="419100"/>
            </a:xfrm>
            <a:custGeom>
              <a:avLst/>
              <a:gdLst/>
              <a:ahLst/>
              <a:cxnLst/>
              <a:rect l="l" t="t" r="r" b="b"/>
              <a:pathLst>
                <a:path w="80010" h="419100">
                  <a:moveTo>
                    <a:pt x="80010" y="0"/>
                  </a:moveTo>
                  <a:lnTo>
                    <a:pt x="0" y="0"/>
                  </a:lnTo>
                  <a:lnTo>
                    <a:pt x="0" y="419099"/>
                  </a:lnTo>
                  <a:lnTo>
                    <a:pt x="76200" y="419099"/>
                  </a:lnTo>
                  <a:lnTo>
                    <a:pt x="80010" y="0"/>
                  </a:lnTo>
                  <a:close/>
                </a:path>
              </a:pathLst>
            </a:custGeom>
            <a:solidFill>
              <a:srgbClr val="CCCCCC"/>
            </a:solidFill>
          </p:spPr>
          <p:txBody>
            <a:bodyPr wrap="square" lIns="0" tIns="0" rIns="0" bIns="0" rtlCol="0"/>
            <a:lstStyle/>
            <a:p>
              <a:endParaRPr/>
            </a:p>
          </p:txBody>
        </p:sp>
        <p:sp>
          <p:nvSpPr>
            <p:cNvPr id="94" name="object 94"/>
            <p:cNvSpPr/>
            <p:nvPr/>
          </p:nvSpPr>
          <p:spPr>
            <a:xfrm>
              <a:off x="4425950" y="3785870"/>
              <a:ext cx="1893570" cy="1729739"/>
            </a:xfrm>
            <a:custGeom>
              <a:avLst/>
              <a:gdLst/>
              <a:ahLst/>
              <a:cxnLst/>
              <a:rect l="l" t="t" r="r" b="b"/>
              <a:pathLst>
                <a:path w="1893570" h="1729739">
                  <a:moveTo>
                    <a:pt x="1889760" y="1729739"/>
                  </a:moveTo>
                  <a:lnTo>
                    <a:pt x="1893570" y="1310639"/>
                  </a:lnTo>
                  <a:lnTo>
                    <a:pt x="1813560" y="1310639"/>
                  </a:lnTo>
                  <a:lnTo>
                    <a:pt x="1813560" y="1729739"/>
                  </a:lnTo>
                  <a:lnTo>
                    <a:pt x="1893570" y="1729739"/>
                  </a:lnTo>
                </a:path>
                <a:path w="1893570" h="1729739">
                  <a:moveTo>
                    <a:pt x="210820" y="210819"/>
                  </a:moveTo>
                  <a:lnTo>
                    <a:pt x="210820" y="0"/>
                  </a:lnTo>
                  <a:lnTo>
                    <a:pt x="0" y="0"/>
                  </a:lnTo>
                  <a:lnTo>
                    <a:pt x="0" y="210819"/>
                  </a:lnTo>
                  <a:lnTo>
                    <a:pt x="210820" y="210819"/>
                  </a:lnTo>
                  <a:close/>
                </a:path>
                <a:path w="1893570" h="1729739">
                  <a:moveTo>
                    <a:pt x="210820" y="104139"/>
                  </a:moveTo>
                  <a:lnTo>
                    <a:pt x="316229" y="104139"/>
                  </a:lnTo>
                </a:path>
              </a:pathLst>
            </a:custGeom>
            <a:ln w="8890">
              <a:solidFill>
                <a:srgbClr val="000000"/>
              </a:solidFill>
            </a:ln>
          </p:spPr>
          <p:txBody>
            <a:bodyPr wrap="square" lIns="0" tIns="0" rIns="0" bIns="0" rtlCol="0"/>
            <a:lstStyle/>
            <a:p>
              <a:endParaRPr/>
            </a:p>
          </p:txBody>
        </p:sp>
      </p:grpSp>
      <p:grpSp>
        <p:nvGrpSpPr>
          <p:cNvPr id="95" name="object 95"/>
          <p:cNvGrpSpPr/>
          <p:nvPr/>
        </p:nvGrpSpPr>
        <p:grpSpPr>
          <a:xfrm>
            <a:off x="6760846" y="5565775"/>
            <a:ext cx="1691005" cy="427990"/>
            <a:chOff x="5236845" y="5565775"/>
            <a:chExt cx="1691005" cy="427990"/>
          </a:xfrm>
        </p:grpSpPr>
        <p:sp>
          <p:nvSpPr>
            <p:cNvPr id="96" name="object 96"/>
            <p:cNvSpPr/>
            <p:nvPr/>
          </p:nvSpPr>
          <p:spPr>
            <a:xfrm>
              <a:off x="5633720" y="5725160"/>
              <a:ext cx="106680" cy="0"/>
            </a:xfrm>
            <a:custGeom>
              <a:avLst/>
              <a:gdLst/>
              <a:ahLst/>
              <a:cxnLst/>
              <a:rect l="l" t="t" r="r" b="b"/>
              <a:pathLst>
                <a:path w="106679">
                  <a:moveTo>
                    <a:pt x="0" y="0"/>
                  </a:moveTo>
                  <a:lnTo>
                    <a:pt x="106679" y="0"/>
                  </a:lnTo>
                </a:path>
              </a:pathLst>
            </a:custGeom>
            <a:ln w="8890">
              <a:solidFill>
                <a:srgbClr val="000000"/>
              </a:solidFill>
            </a:ln>
          </p:spPr>
          <p:txBody>
            <a:bodyPr wrap="square" lIns="0" tIns="0" rIns="0" bIns="0" rtlCol="0"/>
            <a:lstStyle/>
            <a:p>
              <a:endParaRPr/>
            </a:p>
          </p:txBody>
        </p:sp>
        <p:sp>
          <p:nvSpPr>
            <p:cNvPr id="97" name="object 97"/>
            <p:cNvSpPr/>
            <p:nvPr/>
          </p:nvSpPr>
          <p:spPr>
            <a:xfrm>
              <a:off x="5633720" y="5830570"/>
              <a:ext cx="106680" cy="0"/>
            </a:xfrm>
            <a:custGeom>
              <a:avLst/>
              <a:gdLst/>
              <a:ahLst/>
              <a:cxnLst/>
              <a:rect l="l" t="t" r="r" b="b"/>
              <a:pathLst>
                <a:path w="106679">
                  <a:moveTo>
                    <a:pt x="0" y="0"/>
                  </a:moveTo>
                  <a:lnTo>
                    <a:pt x="106679" y="0"/>
                  </a:lnTo>
                </a:path>
              </a:pathLst>
            </a:custGeom>
            <a:ln w="8889">
              <a:solidFill>
                <a:srgbClr val="000000"/>
              </a:solidFill>
            </a:ln>
          </p:spPr>
          <p:txBody>
            <a:bodyPr wrap="square" lIns="0" tIns="0" rIns="0" bIns="0" rtlCol="0"/>
            <a:lstStyle/>
            <a:p>
              <a:endParaRPr/>
            </a:p>
          </p:txBody>
        </p:sp>
        <p:sp>
          <p:nvSpPr>
            <p:cNvPr id="98" name="object 98"/>
            <p:cNvSpPr/>
            <p:nvPr/>
          </p:nvSpPr>
          <p:spPr>
            <a:xfrm>
              <a:off x="5372100" y="5725160"/>
              <a:ext cx="52069" cy="50800"/>
            </a:xfrm>
            <a:custGeom>
              <a:avLst/>
              <a:gdLst/>
              <a:ahLst/>
              <a:cxnLst/>
              <a:rect l="l" t="t" r="r" b="b"/>
              <a:pathLst>
                <a:path w="52070" h="50800">
                  <a:moveTo>
                    <a:pt x="0" y="50799"/>
                  </a:moveTo>
                  <a:lnTo>
                    <a:pt x="0" y="0"/>
                  </a:lnTo>
                  <a:lnTo>
                    <a:pt x="52070" y="0"/>
                  </a:lnTo>
                </a:path>
              </a:pathLst>
            </a:custGeom>
            <a:ln w="8890">
              <a:solidFill>
                <a:srgbClr val="000000"/>
              </a:solidFill>
            </a:ln>
          </p:spPr>
          <p:txBody>
            <a:bodyPr wrap="square" lIns="0" tIns="0" rIns="0" bIns="0" rtlCol="0"/>
            <a:lstStyle/>
            <a:p>
              <a:endParaRPr/>
            </a:p>
          </p:txBody>
        </p:sp>
        <p:sp>
          <p:nvSpPr>
            <p:cNvPr id="99" name="object 99"/>
            <p:cNvSpPr/>
            <p:nvPr/>
          </p:nvSpPr>
          <p:spPr>
            <a:xfrm>
              <a:off x="5241290" y="5570219"/>
              <a:ext cx="78105" cy="419100"/>
            </a:xfrm>
            <a:custGeom>
              <a:avLst/>
              <a:gdLst/>
              <a:ahLst/>
              <a:cxnLst/>
              <a:rect l="l" t="t" r="r" b="b"/>
              <a:pathLst>
                <a:path w="78104" h="419100">
                  <a:moveTo>
                    <a:pt x="0" y="419099"/>
                  </a:moveTo>
                  <a:lnTo>
                    <a:pt x="78105" y="419099"/>
                  </a:lnTo>
                  <a:lnTo>
                    <a:pt x="78105" y="0"/>
                  </a:lnTo>
                  <a:lnTo>
                    <a:pt x="0" y="0"/>
                  </a:lnTo>
                  <a:lnTo>
                    <a:pt x="0" y="419099"/>
                  </a:lnTo>
                  <a:close/>
                </a:path>
              </a:pathLst>
            </a:custGeom>
            <a:solidFill>
              <a:srgbClr val="CCCCCC"/>
            </a:solidFill>
          </p:spPr>
          <p:txBody>
            <a:bodyPr wrap="square" lIns="0" tIns="0" rIns="0" bIns="0" rtlCol="0"/>
            <a:lstStyle/>
            <a:p>
              <a:endParaRPr/>
            </a:p>
          </p:txBody>
        </p:sp>
        <p:sp>
          <p:nvSpPr>
            <p:cNvPr id="100" name="object 100"/>
            <p:cNvSpPr/>
            <p:nvPr/>
          </p:nvSpPr>
          <p:spPr>
            <a:xfrm>
              <a:off x="5241290" y="5570219"/>
              <a:ext cx="80010" cy="419100"/>
            </a:xfrm>
            <a:custGeom>
              <a:avLst/>
              <a:gdLst/>
              <a:ahLst/>
              <a:cxnLst/>
              <a:rect l="l" t="t" r="r" b="b"/>
              <a:pathLst>
                <a:path w="80010" h="419100">
                  <a:moveTo>
                    <a:pt x="76200" y="415289"/>
                  </a:moveTo>
                  <a:lnTo>
                    <a:pt x="80010" y="0"/>
                  </a:lnTo>
                  <a:lnTo>
                    <a:pt x="0" y="0"/>
                  </a:lnTo>
                  <a:lnTo>
                    <a:pt x="0" y="419099"/>
                  </a:lnTo>
                  <a:lnTo>
                    <a:pt x="80010" y="419099"/>
                  </a:lnTo>
                </a:path>
              </a:pathLst>
            </a:custGeom>
            <a:ln w="8890">
              <a:solidFill>
                <a:srgbClr val="000000"/>
              </a:solidFill>
            </a:ln>
          </p:spPr>
          <p:txBody>
            <a:bodyPr wrap="square" lIns="0" tIns="0" rIns="0" bIns="0" rtlCol="0"/>
            <a:lstStyle/>
            <a:p>
              <a:endParaRPr/>
            </a:p>
          </p:txBody>
        </p:sp>
        <p:sp>
          <p:nvSpPr>
            <p:cNvPr id="101" name="object 101"/>
            <p:cNvSpPr/>
            <p:nvPr/>
          </p:nvSpPr>
          <p:spPr>
            <a:xfrm>
              <a:off x="5947410" y="5570219"/>
              <a:ext cx="161290" cy="415290"/>
            </a:xfrm>
            <a:custGeom>
              <a:avLst/>
              <a:gdLst/>
              <a:ahLst/>
              <a:cxnLst/>
              <a:rect l="l" t="t" r="r" b="b"/>
              <a:pathLst>
                <a:path w="161289" h="415289">
                  <a:moveTo>
                    <a:pt x="3810" y="0"/>
                  </a:moveTo>
                  <a:lnTo>
                    <a:pt x="0" y="0"/>
                  </a:lnTo>
                  <a:lnTo>
                    <a:pt x="3810" y="166369"/>
                  </a:lnTo>
                  <a:lnTo>
                    <a:pt x="52069" y="209549"/>
                  </a:lnTo>
                  <a:lnTo>
                    <a:pt x="3810" y="248919"/>
                  </a:lnTo>
                  <a:lnTo>
                    <a:pt x="3810" y="415289"/>
                  </a:lnTo>
                  <a:lnTo>
                    <a:pt x="161289" y="288289"/>
                  </a:lnTo>
                  <a:lnTo>
                    <a:pt x="161289" y="126999"/>
                  </a:lnTo>
                  <a:lnTo>
                    <a:pt x="3810" y="0"/>
                  </a:lnTo>
                  <a:close/>
                </a:path>
              </a:pathLst>
            </a:custGeom>
            <a:solidFill>
              <a:srgbClr val="CCCCCC"/>
            </a:solidFill>
          </p:spPr>
          <p:txBody>
            <a:bodyPr wrap="square" lIns="0" tIns="0" rIns="0" bIns="0" rtlCol="0"/>
            <a:lstStyle/>
            <a:p>
              <a:endParaRPr/>
            </a:p>
          </p:txBody>
        </p:sp>
        <p:sp>
          <p:nvSpPr>
            <p:cNvPr id="102" name="object 102"/>
            <p:cNvSpPr/>
            <p:nvPr/>
          </p:nvSpPr>
          <p:spPr>
            <a:xfrm>
              <a:off x="5947410" y="5570219"/>
              <a:ext cx="161290" cy="415290"/>
            </a:xfrm>
            <a:custGeom>
              <a:avLst/>
              <a:gdLst/>
              <a:ahLst/>
              <a:cxnLst/>
              <a:rect l="l" t="t" r="r" b="b"/>
              <a:pathLst>
                <a:path w="161289" h="415289">
                  <a:moveTo>
                    <a:pt x="0" y="0"/>
                  </a:moveTo>
                  <a:lnTo>
                    <a:pt x="3810" y="166369"/>
                  </a:lnTo>
                  <a:lnTo>
                    <a:pt x="52069" y="209549"/>
                  </a:lnTo>
                  <a:lnTo>
                    <a:pt x="3810" y="248919"/>
                  </a:lnTo>
                  <a:lnTo>
                    <a:pt x="3810" y="415289"/>
                  </a:lnTo>
                  <a:lnTo>
                    <a:pt x="161289" y="288289"/>
                  </a:lnTo>
                  <a:lnTo>
                    <a:pt x="161289" y="126999"/>
                  </a:lnTo>
                  <a:lnTo>
                    <a:pt x="3810" y="0"/>
                  </a:lnTo>
                </a:path>
              </a:pathLst>
            </a:custGeom>
            <a:ln w="8890">
              <a:solidFill>
                <a:srgbClr val="000000"/>
              </a:solidFill>
            </a:ln>
          </p:spPr>
          <p:txBody>
            <a:bodyPr wrap="square" lIns="0" tIns="0" rIns="0" bIns="0" rtlCol="0"/>
            <a:lstStyle/>
            <a:p>
              <a:endParaRPr/>
            </a:p>
          </p:txBody>
        </p:sp>
        <p:sp>
          <p:nvSpPr>
            <p:cNvPr id="103" name="object 103"/>
            <p:cNvSpPr/>
            <p:nvPr/>
          </p:nvSpPr>
          <p:spPr>
            <a:xfrm>
              <a:off x="6101715" y="5777865"/>
              <a:ext cx="137795" cy="0"/>
            </a:xfrm>
            <a:custGeom>
              <a:avLst/>
              <a:gdLst/>
              <a:ahLst/>
              <a:cxnLst/>
              <a:rect l="l" t="t" r="r" b="b"/>
              <a:pathLst>
                <a:path w="137795">
                  <a:moveTo>
                    <a:pt x="0" y="0"/>
                  </a:moveTo>
                  <a:lnTo>
                    <a:pt x="137795" y="0"/>
                  </a:lnTo>
                </a:path>
              </a:pathLst>
            </a:custGeom>
            <a:ln w="12699">
              <a:solidFill>
                <a:srgbClr val="000000"/>
              </a:solidFill>
            </a:ln>
          </p:spPr>
          <p:txBody>
            <a:bodyPr wrap="square" lIns="0" tIns="0" rIns="0" bIns="0" rtlCol="0"/>
            <a:lstStyle/>
            <a:p>
              <a:endParaRPr/>
            </a:p>
          </p:txBody>
        </p:sp>
        <p:sp>
          <p:nvSpPr>
            <p:cNvPr id="104" name="object 104"/>
            <p:cNvSpPr/>
            <p:nvPr/>
          </p:nvSpPr>
          <p:spPr>
            <a:xfrm>
              <a:off x="5818505" y="5830570"/>
              <a:ext cx="132715" cy="0"/>
            </a:xfrm>
            <a:custGeom>
              <a:avLst/>
              <a:gdLst/>
              <a:ahLst/>
              <a:cxnLst/>
              <a:rect l="l" t="t" r="r" b="b"/>
              <a:pathLst>
                <a:path w="132714">
                  <a:moveTo>
                    <a:pt x="0" y="0"/>
                  </a:moveTo>
                  <a:lnTo>
                    <a:pt x="132714" y="0"/>
                  </a:lnTo>
                </a:path>
              </a:pathLst>
            </a:custGeom>
            <a:ln w="8889">
              <a:solidFill>
                <a:srgbClr val="000000"/>
              </a:solidFill>
            </a:ln>
          </p:spPr>
          <p:txBody>
            <a:bodyPr wrap="square" lIns="0" tIns="0" rIns="0" bIns="0" rtlCol="0"/>
            <a:lstStyle/>
            <a:p>
              <a:endParaRPr/>
            </a:p>
          </p:txBody>
        </p:sp>
        <p:sp>
          <p:nvSpPr>
            <p:cNvPr id="105" name="object 105"/>
            <p:cNvSpPr/>
            <p:nvPr/>
          </p:nvSpPr>
          <p:spPr>
            <a:xfrm>
              <a:off x="5740400" y="5570219"/>
              <a:ext cx="78105" cy="419100"/>
            </a:xfrm>
            <a:custGeom>
              <a:avLst/>
              <a:gdLst/>
              <a:ahLst/>
              <a:cxnLst/>
              <a:rect l="l" t="t" r="r" b="b"/>
              <a:pathLst>
                <a:path w="78104" h="419100">
                  <a:moveTo>
                    <a:pt x="0" y="419099"/>
                  </a:moveTo>
                  <a:lnTo>
                    <a:pt x="78105" y="419099"/>
                  </a:lnTo>
                  <a:lnTo>
                    <a:pt x="78105" y="0"/>
                  </a:lnTo>
                  <a:lnTo>
                    <a:pt x="0" y="0"/>
                  </a:lnTo>
                  <a:lnTo>
                    <a:pt x="0" y="419099"/>
                  </a:lnTo>
                  <a:close/>
                </a:path>
              </a:pathLst>
            </a:custGeom>
            <a:solidFill>
              <a:srgbClr val="CCCCCC"/>
            </a:solidFill>
          </p:spPr>
          <p:txBody>
            <a:bodyPr wrap="square" lIns="0" tIns="0" rIns="0" bIns="0" rtlCol="0"/>
            <a:lstStyle/>
            <a:p>
              <a:endParaRPr/>
            </a:p>
          </p:txBody>
        </p:sp>
        <p:sp>
          <p:nvSpPr>
            <p:cNvPr id="106" name="object 106"/>
            <p:cNvSpPr/>
            <p:nvPr/>
          </p:nvSpPr>
          <p:spPr>
            <a:xfrm>
              <a:off x="5740400" y="5570219"/>
              <a:ext cx="788670" cy="419100"/>
            </a:xfrm>
            <a:custGeom>
              <a:avLst/>
              <a:gdLst/>
              <a:ahLst/>
              <a:cxnLst/>
              <a:rect l="l" t="t" r="r" b="b"/>
              <a:pathLst>
                <a:path w="788670" h="419100">
                  <a:moveTo>
                    <a:pt x="76200" y="415289"/>
                  </a:moveTo>
                  <a:lnTo>
                    <a:pt x="80010" y="0"/>
                  </a:lnTo>
                  <a:lnTo>
                    <a:pt x="0" y="0"/>
                  </a:lnTo>
                  <a:lnTo>
                    <a:pt x="0" y="419099"/>
                  </a:lnTo>
                  <a:lnTo>
                    <a:pt x="80010" y="419099"/>
                  </a:lnTo>
                </a:path>
                <a:path w="788670" h="419100">
                  <a:moveTo>
                    <a:pt x="786129" y="312419"/>
                  </a:moveTo>
                  <a:lnTo>
                    <a:pt x="681989" y="312419"/>
                  </a:lnTo>
                  <a:lnTo>
                    <a:pt x="681989" y="102869"/>
                  </a:lnTo>
                  <a:lnTo>
                    <a:pt x="788670" y="102869"/>
                  </a:lnTo>
                </a:path>
              </a:pathLst>
            </a:custGeom>
            <a:ln w="8890">
              <a:solidFill>
                <a:srgbClr val="000000"/>
              </a:solidFill>
            </a:ln>
          </p:spPr>
          <p:txBody>
            <a:bodyPr wrap="square" lIns="0" tIns="0" rIns="0" bIns="0" rtlCol="0"/>
            <a:lstStyle/>
            <a:p>
              <a:endParaRPr/>
            </a:p>
          </p:txBody>
        </p:sp>
        <p:sp>
          <p:nvSpPr>
            <p:cNvPr id="107" name="object 107"/>
            <p:cNvSpPr/>
            <p:nvPr/>
          </p:nvSpPr>
          <p:spPr>
            <a:xfrm>
              <a:off x="6526530" y="5673089"/>
              <a:ext cx="105410" cy="209550"/>
            </a:xfrm>
            <a:custGeom>
              <a:avLst/>
              <a:gdLst/>
              <a:ahLst/>
              <a:cxnLst/>
              <a:rect l="l" t="t" r="r" b="b"/>
              <a:pathLst>
                <a:path w="105409" h="209550">
                  <a:moveTo>
                    <a:pt x="105410" y="0"/>
                  </a:moveTo>
                  <a:lnTo>
                    <a:pt x="0" y="0"/>
                  </a:lnTo>
                  <a:lnTo>
                    <a:pt x="2540" y="209550"/>
                  </a:lnTo>
                  <a:lnTo>
                    <a:pt x="105410" y="209550"/>
                  </a:lnTo>
                  <a:lnTo>
                    <a:pt x="105410" y="0"/>
                  </a:lnTo>
                  <a:close/>
                </a:path>
              </a:pathLst>
            </a:custGeom>
            <a:solidFill>
              <a:srgbClr val="CCCCCC"/>
            </a:solidFill>
          </p:spPr>
          <p:txBody>
            <a:bodyPr wrap="square" lIns="0" tIns="0" rIns="0" bIns="0" rtlCol="0"/>
            <a:lstStyle/>
            <a:p>
              <a:endParaRPr/>
            </a:p>
          </p:txBody>
        </p:sp>
        <p:sp>
          <p:nvSpPr>
            <p:cNvPr id="108" name="object 108"/>
            <p:cNvSpPr/>
            <p:nvPr/>
          </p:nvSpPr>
          <p:spPr>
            <a:xfrm>
              <a:off x="6526530" y="5673089"/>
              <a:ext cx="105410" cy="209550"/>
            </a:xfrm>
            <a:custGeom>
              <a:avLst/>
              <a:gdLst/>
              <a:ahLst/>
              <a:cxnLst/>
              <a:rect l="l" t="t" r="r" b="b"/>
              <a:pathLst>
                <a:path w="105409" h="209550">
                  <a:moveTo>
                    <a:pt x="0" y="0"/>
                  </a:moveTo>
                  <a:lnTo>
                    <a:pt x="105410" y="0"/>
                  </a:lnTo>
                  <a:lnTo>
                    <a:pt x="105410" y="209550"/>
                  </a:lnTo>
                  <a:lnTo>
                    <a:pt x="2540" y="209550"/>
                  </a:lnTo>
                </a:path>
              </a:pathLst>
            </a:custGeom>
            <a:ln w="8890">
              <a:solidFill>
                <a:srgbClr val="000000"/>
              </a:solidFill>
            </a:ln>
          </p:spPr>
          <p:txBody>
            <a:bodyPr wrap="square" lIns="0" tIns="0" rIns="0" bIns="0" rtlCol="0"/>
            <a:lstStyle/>
            <a:p>
              <a:endParaRPr/>
            </a:p>
          </p:txBody>
        </p:sp>
        <p:sp>
          <p:nvSpPr>
            <p:cNvPr id="109" name="object 109"/>
            <p:cNvSpPr/>
            <p:nvPr/>
          </p:nvSpPr>
          <p:spPr>
            <a:xfrm>
              <a:off x="6317615" y="5777865"/>
              <a:ext cx="421005" cy="0"/>
            </a:xfrm>
            <a:custGeom>
              <a:avLst/>
              <a:gdLst/>
              <a:ahLst/>
              <a:cxnLst/>
              <a:rect l="l" t="t" r="r" b="b"/>
              <a:pathLst>
                <a:path w="421004">
                  <a:moveTo>
                    <a:pt x="0" y="0"/>
                  </a:moveTo>
                  <a:lnTo>
                    <a:pt x="109219" y="0"/>
                  </a:lnTo>
                </a:path>
                <a:path w="421004">
                  <a:moveTo>
                    <a:pt x="309879" y="0"/>
                  </a:moveTo>
                  <a:lnTo>
                    <a:pt x="421004" y="0"/>
                  </a:lnTo>
                </a:path>
              </a:pathLst>
            </a:custGeom>
            <a:ln w="12699">
              <a:solidFill>
                <a:srgbClr val="000000"/>
              </a:solidFill>
            </a:ln>
          </p:spPr>
          <p:txBody>
            <a:bodyPr wrap="square" lIns="0" tIns="0" rIns="0" bIns="0" rtlCol="0"/>
            <a:lstStyle/>
            <a:p>
              <a:endParaRPr/>
            </a:p>
          </p:txBody>
        </p:sp>
        <p:sp>
          <p:nvSpPr>
            <p:cNvPr id="110" name="object 110"/>
            <p:cNvSpPr/>
            <p:nvPr/>
          </p:nvSpPr>
          <p:spPr>
            <a:xfrm>
              <a:off x="6370320" y="5775959"/>
              <a:ext cx="368300" cy="158750"/>
            </a:xfrm>
            <a:custGeom>
              <a:avLst/>
              <a:gdLst/>
              <a:ahLst/>
              <a:cxnLst/>
              <a:rect l="l" t="t" r="r" b="b"/>
              <a:pathLst>
                <a:path w="368300" h="158750">
                  <a:moveTo>
                    <a:pt x="0" y="0"/>
                  </a:moveTo>
                  <a:lnTo>
                    <a:pt x="0" y="158749"/>
                  </a:lnTo>
                  <a:lnTo>
                    <a:pt x="313689" y="158749"/>
                  </a:lnTo>
                  <a:lnTo>
                    <a:pt x="313689" y="54609"/>
                  </a:lnTo>
                  <a:lnTo>
                    <a:pt x="368300" y="54609"/>
                  </a:lnTo>
                </a:path>
              </a:pathLst>
            </a:custGeom>
            <a:ln w="8890">
              <a:solidFill>
                <a:srgbClr val="000000"/>
              </a:solidFill>
            </a:ln>
          </p:spPr>
          <p:txBody>
            <a:bodyPr wrap="square" lIns="0" tIns="0" rIns="0" bIns="0" rtlCol="0"/>
            <a:lstStyle/>
            <a:p>
              <a:endParaRPr/>
            </a:p>
          </p:txBody>
        </p:sp>
        <p:sp>
          <p:nvSpPr>
            <p:cNvPr id="111" name="object 111"/>
            <p:cNvSpPr/>
            <p:nvPr/>
          </p:nvSpPr>
          <p:spPr>
            <a:xfrm>
              <a:off x="6239510" y="5570219"/>
              <a:ext cx="78105" cy="419100"/>
            </a:xfrm>
            <a:custGeom>
              <a:avLst/>
              <a:gdLst/>
              <a:ahLst/>
              <a:cxnLst/>
              <a:rect l="l" t="t" r="r" b="b"/>
              <a:pathLst>
                <a:path w="78104" h="419100">
                  <a:moveTo>
                    <a:pt x="0" y="419099"/>
                  </a:moveTo>
                  <a:lnTo>
                    <a:pt x="78105" y="419099"/>
                  </a:lnTo>
                  <a:lnTo>
                    <a:pt x="78105" y="0"/>
                  </a:lnTo>
                  <a:lnTo>
                    <a:pt x="0" y="0"/>
                  </a:lnTo>
                  <a:lnTo>
                    <a:pt x="0" y="419099"/>
                  </a:lnTo>
                  <a:close/>
                </a:path>
              </a:pathLst>
            </a:custGeom>
            <a:solidFill>
              <a:srgbClr val="CCCCCC"/>
            </a:solidFill>
          </p:spPr>
          <p:txBody>
            <a:bodyPr wrap="square" lIns="0" tIns="0" rIns="0" bIns="0" rtlCol="0"/>
            <a:lstStyle/>
            <a:p>
              <a:endParaRPr/>
            </a:p>
          </p:txBody>
        </p:sp>
        <p:sp>
          <p:nvSpPr>
            <p:cNvPr id="112" name="object 112"/>
            <p:cNvSpPr/>
            <p:nvPr/>
          </p:nvSpPr>
          <p:spPr>
            <a:xfrm>
              <a:off x="6239510" y="5570219"/>
              <a:ext cx="80010" cy="419100"/>
            </a:xfrm>
            <a:custGeom>
              <a:avLst/>
              <a:gdLst/>
              <a:ahLst/>
              <a:cxnLst/>
              <a:rect l="l" t="t" r="r" b="b"/>
              <a:pathLst>
                <a:path w="80010" h="419100">
                  <a:moveTo>
                    <a:pt x="76200" y="415289"/>
                  </a:moveTo>
                  <a:lnTo>
                    <a:pt x="80010" y="0"/>
                  </a:lnTo>
                  <a:lnTo>
                    <a:pt x="0" y="0"/>
                  </a:lnTo>
                  <a:lnTo>
                    <a:pt x="0" y="419099"/>
                  </a:lnTo>
                  <a:lnTo>
                    <a:pt x="80010" y="419099"/>
                  </a:lnTo>
                </a:path>
              </a:pathLst>
            </a:custGeom>
            <a:ln w="8890">
              <a:solidFill>
                <a:srgbClr val="000000"/>
              </a:solidFill>
            </a:ln>
          </p:spPr>
          <p:txBody>
            <a:bodyPr wrap="square" lIns="0" tIns="0" rIns="0" bIns="0" rtlCol="0"/>
            <a:lstStyle/>
            <a:p>
              <a:endParaRPr/>
            </a:p>
          </p:txBody>
        </p:sp>
        <p:sp>
          <p:nvSpPr>
            <p:cNvPr id="113" name="object 113"/>
            <p:cNvSpPr/>
            <p:nvPr/>
          </p:nvSpPr>
          <p:spPr>
            <a:xfrm>
              <a:off x="6816725" y="5777865"/>
              <a:ext cx="104775" cy="0"/>
            </a:xfrm>
            <a:custGeom>
              <a:avLst/>
              <a:gdLst/>
              <a:ahLst/>
              <a:cxnLst/>
              <a:rect l="l" t="t" r="r" b="b"/>
              <a:pathLst>
                <a:path w="104775">
                  <a:moveTo>
                    <a:pt x="0" y="0"/>
                  </a:moveTo>
                  <a:lnTo>
                    <a:pt x="104775" y="0"/>
                  </a:lnTo>
                </a:path>
              </a:pathLst>
            </a:custGeom>
            <a:ln w="12700">
              <a:solidFill>
                <a:srgbClr val="000000"/>
              </a:solidFill>
            </a:ln>
          </p:spPr>
          <p:txBody>
            <a:bodyPr wrap="square" lIns="0" tIns="0" rIns="0" bIns="0" rtlCol="0"/>
            <a:lstStyle/>
            <a:p>
              <a:endParaRPr/>
            </a:p>
          </p:txBody>
        </p:sp>
        <p:sp>
          <p:nvSpPr>
            <p:cNvPr id="114" name="object 114"/>
            <p:cNvSpPr/>
            <p:nvPr/>
          </p:nvSpPr>
          <p:spPr>
            <a:xfrm>
              <a:off x="6738620" y="5570219"/>
              <a:ext cx="78105" cy="419100"/>
            </a:xfrm>
            <a:custGeom>
              <a:avLst/>
              <a:gdLst/>
              <a:ahLst/>
              <a:cxnLst/>
              <a:rect l="l" t="t" r="r" b="b"/>
              <a:pathLst>
                <a:path w="78104" h="419100">
                  <a:moveTo>
                    <a:pt x="0" y="419099"/>
                  </a:moveTo>
                  <a:lnTo>
                    <a:pt x="78105" y="419099"/>
                  </a:lnTo>
                  <a:lnTo>
                    <a:pt x="78105" y="0"/>
                  </a:lnTo>
                  <a:lnTo>
                    <a:pt x="0" y="0"/>
                  </a:lnTo>
                  <a:lnTo>
                    <a:pt x="0" y="419099"/>
                  </a:lnTo>
                  <a:close/>
                </a:path>
              </a:pathLst>
            </a:custGeom>
            <a:solidFill>
              <a:srgbClr val="CCCCCC"/>
            </a:solidFill>
          </p:spPr>
          <p:txBody>
            <a:bodyPr wrap="square" lIns="0" tIns="0" rIns="0" bIns="0" rtlCol="0"/>
            <a:lstStyle/>
            <a:p>
              <a:endParaRPr/>
            </a:p>
          </p:txBody>
        </p:sp>
        <p:sp>
          <p:nvSpPr>
            <p:cNvPr id="115" name="object 115"/>
            <p:cNvSpPr/>
            <p:nvPr/>
          </p:nvSpPr>
          <p:spPr>
            <a:xfrm>
              <a:off x="5816600" y="5570219"/>
              <a:ext cx="1002030" cy="419100"/>
            </a:xfrm>
            <a:custGeom>
              <a:avLst/>
              <a:gdLst/>
              <a:ahLst/>
              <a:cxnLst/>
              <a:rect l="l" t="t" r="r" b="b"/>
              <a:pathLst>
                <a:path w="1002029" h="419100">
                  <a:moveTo>
                    <a:pt x="998220" y="415289"/>
                  </a:moveTo>
                  <a:lnTo>
                    <a:pt x="1002029" y="0"/>
                  </a:lnTo>
                  <a:lnTo>
                    <a:pt x="922020" y="0"/>
                  </a:lnTo>
                  <a:lnTo>
                    <a:pt x="922020" y="419099"/>
                  </a:lnTo>
                  <a:lnTo>
                    <a:pt x="1002029" y="419099"/>
                  </a:lnTo>
                </a:path>
                <a:path w="1002029" h="419100">
                  <a:moveTo>
                    <a:pt x="0" y="154939"/>
                  </a:moveTo>
                  <a:lnTo>
                    <a:pt x="134620" y="154939"/>
                  </a:lnTo>
                </a:path>
              </a:pathLst>
            </a:custGeom>
            <a:ln w="8890">
              <a:solidFill>
                <a:srgbClr val="000000"/>
              </a:solidFill>
            </a:ln>
          </p:spPr>
          <p:txBody>
            <a:bodyPr wrap="square" lIns="0" tIns="0" rIns="0" bIns="0" rtlCol="0"/>
            <a:lstStyle/>
            <a:p>
              <a:endParaRPr/>
            </a:p>
          </p:txBody>
        </p:sp>
      </p:grpSp>
      <p:sp>
        <p:nvSpPr>
          <p:cNvPr id="116" name="object 116"/>
          <p:cNvSpPr txBox="1"/>
          <p:nvPr/>
        </p:nvSpPr>
        <p:spPr>
          <a:xfrm>
            <a:off x="3395979" y="3803650"/>
            <a:ext cx="75692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40 beq </a:t>
            </a:r>
            <a:r>
              <a:rPr sz="800" spc="-5" dirty="0">
                <a:latin typeface="Arial"/>
                <a:cs typeface="Arial"/>
              </a:rPr>
              <a:t>$1, $3,</a:t>
            </a:r>
            <a:r>
              <a:rPr sz="800" spc="-30" dirty="0">
                <a:latin typeface="Arial"/>
                <a:cs typeface="Arial"/>
              </a:rPr>
              <a:t> </a:t>
            </a:r>
            <a:r>
              <a:rPr sz="800" spc="-10" dirty="0">
                <a:latin typeface="Arial"/>
                <a:cs typeface="Arial"/>
              </a:rPr>
              <a:t>7</a:t>
            </a:r>
            <a:endParaRPr sz="800">
              <a:latin typeface="Arial"/>
              <a:cs typeface="Arial"/>
            </a:endParaRPr>
          </a:p>
        </p:txBody>
      </p:sp>
      <p:grpSp>
        <p:nvGrpSpPr>
          <p:cNvPr id="117" name="object 117"/>
          <p:cNvGrpSpPr/>
          <p:nvPr/>
        </p:nvGrpSpPr>
        <p:grpSpPr>
          <a:xfrm>
            <a:off x="3308350" y="3785870"/>
            <a:ext cx="43180" cy="2096770"/>
            <a:chOff x="1784350" y="3785870"/>
            <a:chExt cx="43180" cy="2096770"/>
          </a:xfrm>
        </p:grpSpPr>
        <p:sp>
          <p:nvSpPr>
            <p:cNvPr id="118" name="object 118"/>
            <p:cNvSpPr/>
            <p:nvPr/>
          </p:nvSpPr>
          <p:spPr>
            <a:xfrm>
              <a:off x="1805940" y="3785870"/>
              <a:ext cx="0" cy="2066289"/>
            </a:xfrm>
            <a:custGeom>
              <a:avLst/>
              <a:gdLst/>
              <a:ahLst/>
              <a:cxnLst/>
              <a:rect l="l" t="t" r="r" b="b"/>
              <a:pathLst>
                <a:path h="2066289">
                  <a:moveTo>
                    <a:pt x="0" y="0"/>
                  </a:moveTo>
                  <a:lnTo>
                    <a:pt x="0" y="2066289"/>
                  </a:lnTo>
                </a:path>
              </a:pathLst>
            </a:custGeom>
            <a:ln w="3175">
              <a:solidFill>
                <a:srgbClr val="000000"/>
              </a:solidFill>
            </a:ln>
          </p:spPr>
          <p:txBody>
            <a:bodyPr wrap="square" lIns="0" tIns="0" rIns="0" bIns="0" rtlCol="0"/>
            <a:lstStyle/>
            <a:p>
              <a:endParaRPr/>
            </a:p>
          </p:txBody>
        </p:sp>
        <p:sp>
          <p:nvSpPr>
            <p:cNvPr id="119" name="object 119"/>
            <p:cNvSpPr/>
            <p:nvPr/>
          </p:nvSpPr>
          <p:spPr>
            <a:xfrm>
              <a:off x="1784350" y="5840730"/>
              <a:ext cx="43180" cy="41910"/>
            </a:xfrm>
            <a:custGeom>
              <a:avLst/>
              <a:gdLst/>
              <a:ahLst/>
              <a:cxnLst/>
              <a:rect l="l" t="t" r="r" b="b"/>
              <a:pathLst>
                <a:path w="43180" h="41910">
                  <a:moveTo>
                    <a:pt x="39369" y="0"/>
                  </a:moveTo>
                  <a:lnTo>
                    <a:pt x="0" y="2540"/>
                  </a:lnTo>
                  <a:lnTo>
                    <a:pt x="21589" y="41910"/>
                  </a:lnTo>
                  <a:lnTo>
                    <a:pt x="43180" y="2540"/>
                  </a:lnTo>
                  <a:lnTo>
                    <a:pt x="39369" y="0"/>
                  </a:lnTo>
                  <a:close/>
                </a:path>
              </a:pathLst>
            </a:custGeom>
            <a:solidFill>
              <a:srgbClr val="000000"/>
            </a:solidFill>
          </p:spPr>
          <p:txBody>
            <a:bodyPr wrap="square" lIns="0" tIns="0" rIns="0" bIns="0" rtlCol="0"/>
            <a:lstStyle/>
            <a:p>
              <a:endParaRPr/>
            </a:p>
          </p:txBody>
        </p:sp>
      </p:grpSp>
      <p:sp>
        <p:nvSpPr>
          <p:cNvPr id="120" name="object 120"/>
          <p:cNvSpPr txBox="1"/>
          <p:nvPr/>
        </p:nvSpPr>
        <p:spPr>
          <a:xfrm>
            <a:off x="3244851" y="3117850"/>
            <a:ext cx="713105" cy="506730"/>
          </a:xfrm>
          <a:prstGeom prst="rect">
            <a:avLst/>
          </a:prstGeom>
        </p:spPr>
        <p:txBody>
          <a:bodyPr vert="horz" wrap="square" lIns="0" tIns="13335" rIns="0" bIns="0" rtlCol="0">
            <a:spAutoFit/>
          </a:bodyPr>
          <a:lstStyle/>
          <a:p>
            <a:pPr marL="12700" marR="259079">
              <a:lnSpc>
                <a:spcPct val="98400"/>
              </a:lnSpc>
              <a:spcBef>
                <a:spcPts val="105"/>
              </a:spcBef>
            </a:pPr>
            <a:r>
              <a:rPr sz="800" spc="-5" dirty="0">
                <a:latin typeface="Arial"/>
                <a:cs typeface="Arial"/>
              </a:rPr>
              <a:t>Program  </a:t>
            </a:r>
            <a:r>
              <a:rPr sz="800" dirty="0">
                <a:latin typeface="Arial"/>
                <a:cs typeface="Arial"/>
              </a:rPr>
              <a:t>e</a:t>
            </a:r>
            <a:r>
              <a:rPr sz="800" spc="-25" dirty="0">
                <a:latin typeface="Arial"/>
                <a:cs typeface="Arial"/>
              </a:rPr>
              <a:t>x</a:t>
            </a:r>
            <a:r>
              <a:rPr sz="800" spc="10" dirty="0">
                <a:latin typeface="Arial"/>
                <a:cs typeface="Arial"/>
              </a:rPr>
              <a:t>e</a:t>
            </a:r>
            <a:r>
              <a:rPr sz="800" spc="-25" dirty="0">
                <a:latin typeface="Arial"/>
                <a:cs typeface="Arial"/>
              </a:rPr>
              <a:t>c</a:t>
            </a:r>
            <a:r>
              <a:rPr sz="800" spc="10" dirty="0">
                <a:latin typeface="Arial"/>
                <a:cs typeface="Arial"/>
              </a:rPr>
              <a:t>u</a:t>
            </a:r>
            <a:r>
              <a:rPr sz="800" spc="-15" dirty="0">
                <a:latin typeface="Arial"/>
                <a:cs typeface="Arial"/>
              </a:rPr>
              <a:t>t</a:t>
            </a:r>
            <a:r>
              <a:rPr sz="800" spc="15" dirty="0">
                <a:latin typeface="Arial"/>
                <a:cs typeface="Arial"/>
              </a:rPr>
              <a:t>i</a:t>
            </a:r>
            <a:r>
              <a:rPr sz="800" spc="-20" dirty="0">
                <a:latin typeface="Arial"/>
                <a:cs typeface="Arial"/>
              </a:rPr>
              <a:t>o</a:t>
            </a:r>
            <a:r>
              <a:rPr sz="800" spc="-5" dirty="0">
                <a:latin typeface="Arial"/>
                <a:cs typeface="Arial"/>
              </a:rPr>
              <a:t>n  order</a:t>
            </a:r>
            <a:endParaRPr sz="800">
              <a:latin typeface="Arial"/>
              <a:cs typeface="Arial"/>
            </a:endParaRPr>
          </a:p>
          <a:p>
            <a:pPr marL="12700">
              <a:lnSpc>
                <a:spcPts val="950"/>
              </a:lnSpc>
            </a:pPr>
            <a:r>
              <a:rPr sz="800" spc="-10" dirty="0">
                <a:latin typeface="Arial"/>
                <a:cs typeface="Arial"/>
              </a:rPr>
              <a:t>(in</a:t>
            </a:r>
            <a:r>
              <a:rPr sz="800" spc="-30" dirty="0">
                <a:latin typeface="Arial"/>
                <a:cs typeface="Arial"/>
              </a:rPr>
              <a:t> </a:t>
            </a:r>
            <a:r>
              <a:rPr sz="800" spc="-5" dirty="0">
                <a:latin typeface="Arial"/>
                <a:cs typeface="Arial"/>
              </a:rPr>
              <a:t>instructions)</a:t>
            </a:r>
            <a:endParaRPr sz="800">
              <a:latin typeface="Arial"/>
              <a:cs typeface="Arial"/>
            </a:endParaRPr>
          </a:p>
        </p:txBody>
      </p:sp>
      <p:grpSp>
        <p:nvGrpSpPr>
          <p:cNvPr id="121" name="object 121"/>
          <p:cNvGrpSpPr/>
          <p:nvPr/>
        </p:nvGrpSpPr>
        <p:grpSpPr>
          <a:xfrm>
            <a:off x="5095240" y="3157220"/>
            <a:ext cx="3627120" cy="43180"/>
            <a:chOff x="3571240" y="3157220"/>
            <a:chExt cx="3627120" cy="43180"/>
          </a:xfrm>
        </p:grpSpPr>
        <p:sp>
          <p:nvSpPr>
            <p:cNvPr id="122" name="object 122"/>
            <p:cNvSpPr/>
            <p:nvPr/>
          </p:nvSpPr>
          <p:spPr>
            <a:xfrm>
              <a:off x="3571240" y="3178810"/>
              <a:ext cx="3594100" cy="0"/>
            </a:xfrm>
            <a:custGeom>
              <a:avLst/>
              <a:gdLst/>
              <a:ahLst/>
              <a:cxnLst/>
              <a:rect l="l" t="t" r="r" b="b"/>
              <a:pathLst>
                <a:path w="3594100">
                  <a:moveTo>
                    <a:pt x="0" y="0"/>
                  </a:moveTo>
                  <a:lnTo>
                    <a:pt x="3594100" y="0"/>
                  </a:lnTo>
                </a:path>
              </a:pathLst>
            </a:custGeom>
            <a:ln w="3175">
              <a:solidFill>
                <a:srgbClr val="000000"/>
              </a:solidFill>
            </a:ln>
          </p:spPr>
          <p:txBody>
            <a:bodyPr wrap="square" lIns="0" tIns="0" rIns="0" bIns="0" rtlCol="0"/>
            <a:lstStyle/>
            <a:p>
              <a:endParaRPr/>
            </a:p>
          </p:txBody>
        </p:sp>
        <p:sp>
          <p:nvSpPr>
            <p:cNvPr id="123" name="object 123"/>
            <p:cNvSpPr/>
            <p:nvPr/>
          </p:nvSpPr>
          <p:spPr>
            <a:xfrm>
              <a:off x="7156450" y="3157220"/>
              <a:ext cx="41910" cy="43180"/>
            </a:xfrm>
            <a:custGeom>
              <a:avLst/>
              <a:gdLst/>
              <a:ahLst/>
              <a:cxnLst/>
              <a:rect l="l" t="t" r="r" b="b"/>
              <a:pathLst>
                <a:path w="41909" h="43180">
                  <a:moveTo>
                    <a:pt x="0" y="0"/>
                  </a:moveTo>
                  <a:lnTo>
                    <a:pt x="0" y="43179"/>
                  </a:lnTo>
                  <a:lnTo>
                    <a:pt x="41909" y="21589"/>
                  </a:lnTo>
                  <a:lnTo>
                    <a:pt x="0" y="0"/>
                  </a:lnTo>
                  <a:close/>
                </a:path>
              </a:pathLst>
            </a:custGeom>
            <a:solidFill>
              <a:srgbClr val="000000"/>
            </a:solidFill>
          </p:spPr>
          <p:txBody>
            <a:bodyPr wrap="square" lIns="0" tIns="0" rIns="0" bIns="0" rtlCol="0"/>
            <a:lstStyle/>
            <a:p>
              <a:endParaRPr/>
            </a:p>
          </p:txBody>
        </p:sp>
      </p:grpSp>
      <p:sp>
        <p:nvSpPr>
          <p:cNvPr id="124" name="object 124"/>
          <p:cNvSpPr txBox="1"/>
          <p:nvPr/>
        </p:nvSpPr>
        <p:spPr>
          <a:xfrm>
            <a:off x="4023360" y="3026156"/>
            <a:ext cx="1167130" cy="401320"/>
          </a:xfrm>
          <a:prstGeom prst="rect">
            <a:avLst/>
          </a:prstGeom>
        </p:spPr>
        <p:txBody>
          <a:bodyPr vert="horz" wrap="square" lIns="0" tIns="78740" rIns="0" bIns="0" rtlCol="0">
            <a:spAutoFit/>
          </a:bodyPr>
          <a:lstStyle/>
          <a:p>
            <a:pPr marL="12700">
              <a:spcBef>
                <a:spcPts val="620"/>
              </a:spcBef>
            </a:pPr>
            <a:r>
              <a:rPr sz="800" spc="-10" dirty="0">
                <a:latin typeface="Arial"/>
                <a:cs typeface="Arial"/>
              </a:rPr>
              <a:t>Time </a:t>
            </a:r>
            <a:r>
              <a:rPr sz="800" spc="-5" dirty="0">
                <a:latin typeface="Arial"/>
                <a:cs typeface="Arial"/>
              </a:rPr>
              <a:t>(in </a:t>
            </a:r>
            <a:r>
              <a:rPr sz="800" dirty="0">
                <a:latin typeface="Arial"/>
                <a:cs typeface="Arial"/>
              </a:rPr>
              <a:t>clock</a:t>
            </a:r>
            <a:r>
              <a:rPr sz="800" spc="-20" dirty="0">
                <a:latin typeface="Arial"/>
                <a:cs typeface="Arial"/>
              </a:rPr>
              <a:t> </a:t>
            </a:r>
            <a:r>
              <a:rPr sz="800" spc="-5" dirty="0">
                <a:latin typeface="Arial"/>
                <a:cs typeface="Arial"/>
              </a:rPr>
              <a:t>cycles)</a:t>
            </a:r>
            <a:endParaRPr sz="800">
              <a:latin typeface="Arial"/>
              <a:cs typeface="Arial"/>
            </a:endParaRPr>
          </a:p>
          <a:p>
            <a:pPr marL="426084">
              <a:spcBef>
                <a:spcPts val="520"/>
              </a:spcBef>
              <a:tabLst>
                <a:tab pos="925194" algn="l"/>
              </a:tabLst>
            </a:pPr>
            <a:r>
              <a:rPr sz="800" spc="-10" dirty="0">
                <a:latin typeface="Arial"/>
                <a:cs typeface="Arial"/>
              </a:rPr>
              <a:t>CC</a:t>
            </a:r>
            <a:r>
              <a:rPr sz="800" spc="-5" dirty="0">
                <a:latin typeface="Arial"/>
                <a:cs typeface="Arial"/>
              </a:rPr>
              <a:t> </a:t>
            </a:r>
            <a:r>
              <a:rPr sz="800" spc="-10" dirty="0">
                <a:latin typeface="Arial"/>
                <a:cs typeface="Arial"/>
              </a:rPr>
              <a:t>1	CC</a:t>
            </a:r>
            <a:r>
              <a:rPr sz="800" spc="-65" dirty="0">
                <a:latin typeface="Arial"/>
                <a:cs typeface="Arial"/>
              </a:rPr>
              <a:t> </a:t>
            </a:r>
            <a:r>
              <a:rPr sz="800" spc="-10" dirty="0">
                <a:latin typeface="Arial"/>
                <a:cs typeface="Arial"/>
              </a:rPr>
              <a:t>2</a:t>
            </a:r>
            <a:endParaRPr sz="800">
              <a:latin typeface="Arial"/>
              <a:cs typeface="Arial"/>
            </a:endParaRPr>
          </a:p>
        </p:txBody>
      </p:sp>
      <p:sp>
        <p:nvSpPr>
          <p:cNvPr id="125" name="object 125"/>
          <p:cNvSpPr txBox="1"/>
          <p:nvPr/>
        </p:nvSpPr>
        <p:spPr>
          <a:xfrm>
            <a:off x="4491989" y="3803650"/>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sp>
        <p:nvSpPr>
          <p:cNvPr id="126" name="object 126"/>
          <p:cNvSpPr txBox="1"/>
          <p:nvPr/>
        </p:nvSpPr>
        <p:spPr>
          <a:xfrm>
            <a:off x="4960620" y="3803650"/>
            <a:ext cx="21209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Re</a:t>
            </a:r>
            <a:r>
              <a:rPr sz="800" spc="-10" dirty="0">
                <a:latin typeface="Arial"/>
                <a:cs typeface="Arial"/>
              </a:rPr>
              <a:t>g</a:t>
            </a:r>
            <a:endParaRPr sz="800">
              <a:latin typeface="Arial"/>
              <a:cs typeface="Arial"/>
            </a:endParaRPr>
          </a:p>
        </p:txBody>
      </p:sp>
      <p:sp>
        <p:nvSpPr>
          <p:cNvPr id="127" name="object 127"/>
          <p:cNvSpPr txBox="1"/>
          <p:nvPr/>
        </p:nvSpPr>
        <p:spPr>
          <a:xfrm>
            <a:off x="4991100" y="4277359"/>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sp>
        <p:nvSpPr>
          <p:cNvPr id="128" name="object 128"/>
          <p:cNvSpPr txBox="1"/>
          <p:nvPr/>
        </p:nvSpPr>
        <p:spPr>
          <a:xfrm>
            <a:off x="6466840" y="4277359"/>
            <a:ext cx="18288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D</a:t>
            </a:r>
            <a:r>
              <a:rPr sz="800" spc="-10" dirty="0">
                <a:latin typeface="Arial"/>
                <a:cs typeface="Arial"/>
              </a:rPr>
              <a:t>M</a:t>
            </a:r>
            <a:endParaRPr sz="800">
              <a:latin typeface="Arial"/>
              <a:cs typeface="Arial"/>
            </a:endParaRPr>
          </a:p>
        </p:txBody>
      </p:sp>
      <p:sp>
        <p:nvSpPr>
          <p:cNvPr id="129" name="object 129"/>
          <p:cNvSpPr txBox="1"/>
          <p:nvPr/>
        </p:nvSpPr>
        <p:spPr>
          <a:xfrm>
            <a:off x="5490209" y="4748529"/>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sp>
        <p:nvSpPr>
          <p:cNvPr id="130" name="object 130"/>
          <p:cNvSpPr txBox="1"/>
          <p:nvPr/>
        </p:nvSpPr>
        <p:spPr>
          <a:xfrm>
            <a:off x="6965950" y="4748529"/>
            <a:ext cx="18288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D</a:t>
            </a:r>
            <a:r>
              <a:rPr sz="800" spc="-10" dirty="0">
                <a:latin typeface="Arial"/>
                <a:cs typeface="Arial"/>
              </a:rPr>
              <a:t>M</a:t>
            </a:r>
            <a:endParaRPr sz="800">
              <a:latin typeface="Arial"/>
              <a:cs typeface="Arial"/>
            </a:endParaRPr>
          </a:p>
        </p:txBody>
      </p:sp>
      <p:sp>
        <p:nvSpPr>
          <p:cNvPr id="131" name="object 131"/>
          <p:cNvSpPr txBox="1"/>
          <p:nvPr/>
        </p:nvSpPr>
        <p:spPr>
          <a:xfrm>
            <a:off x="5989320" y="5219700"/>
            <a:ext cx="13716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IM</a:t>
            </a:r>
            <a:endParaRPr sz="800">
              <a:latin typeface="Arial"/>
              <a:cs typeface="Arial"/>
            </a:endParaRPr>
          </a:p>
        </p:txBody>
      </p:sp>
      <p:sp>
        <p:nvSpPr>
          <p:cNvPr id="132" name="object 132"/>
          <p:cNvSpPr txBox="1"/>
          <p:nvPr/>
        </p:nvSpPr>
        <p:spPr>
          <a:xfrm>
            <a:off x="7465059" y="5219700"/>
            <a:ext cx="18288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D</a:t>
            </a:r>
            <a:r>
              <a:rPr sz="800" spc="-10" dirty="0">
                <a:latin typeface="Arial"/>
                <a:cs typeface="Arial"/>
              </a:rPr>
              <a:t>M</a:t>
            </a:r>
            <a:endParaRPr sz="800">
              <a:latin typeface="Arial"/>
              <a:cs typeface="Arial"/>
            </a:endParaRPr>
          </a:p>
        </p:txBody>
      </p:sp>
      <p:sp>
        <p:nvSpPr>
          <p:cNvPr id="133" name="object 133"/>
          <p:cNvSpPr txBox="1"/>
          <p:nvPr/>
        </p:nvSpPr>
        <p:spPr>
          <a:xfrm>
            <a:off x="7964170" y="5693409"/>
            <a:ext cx="18288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D</a:t>
            </a:r>
            <a:r>
              <a:rPr sz="800" spc="-10" dirty="0">
                <a:latin typeface="Arial"/>
                <a:cs typeface="Arial"/>
              </a:rPr>
              <a:t>M</a:t>
            </a:r>
            <a:endParaRPr sz="800">
              <a:latin typeface="Arial"/>
              <a:cs typeface="Arial"/>
            </a:endParaRPr>
          </a:p>
        </p:txBody>
      </p:sp>
      <p:sp>
        <p:nvSpPr>
          <p:cNvPr id="134" name="object 134"/>
          <p:cNvSpPr txBox="1"/>
          <p:nvPr/>
        </p:nvSpPr>
        <p:spPr>
          <a:xfrm>
            <a:off x="5967729" y="3803650"/>
            <a:ext cx="18288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D</a:t>
            </a:r>
            <a:r>
              <a:rPr sz="800" spc="-10" dirty="0">
                <a:latin typeface="Arial"/>
                <a:cs typeface="Arial"/>
              </a:rPr>
              <a:t>M</a:t>
            </a:r>
            <a:endParaRPr sz="800">
              <a:latin typeface="Arial"/>
              <a:cs typeface="Arial"/>
            </a:endParaRPr>
          </a:p>
        </p:txBody>
      </p:sp>
      <p:sp>
        <p:nvSpPr>
          <p:cNvPr id="135" name="object 135"/>
          <p:cNvSpPr txBox="1"/>
          <p:nvPr/>
        </p:nvSpPr>
        <p:spPr>
          <a:xfrm>
            <a:off x="6457950" y="3803650"/>
            <a:ext cx="20955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36" name="object 136"/>
          <p:cNvGrpSpPr/>
          <p:nvPr/>
        </p:nvGrpSpPr>
        <p:grpSpPr>
          <a:xfrm>
            <a:off x="5440045" y="4250055"/>
            <a:ext cx="228600" cy="227329"/>
            <a:chOff x="3916045" y="4250054"/>
            <a:chExt cx="228600" cy="227329"/>
          </a:xfrm>
        </p:grpSpPr>
        <p:sp>
          <p:nvSpPr>
            <p:cNvPr id="137" name="object 137"/>
            <p:cNvSpPr/>
            <p:nvPr/>
          </p:nvSpPr>
          <p:spPr>
            <a:xfrm>
              <a:off x="4033520" y="4257039"/>
              <a:ext cx="106680" cy="209550"/>
            </a:xfrm>
            <a:custGeom>
              <a:avLst/>
              <a:gdLst/>
              <a:ahLst/>
              <a:cxnLst/>
              <a:rect l="l" t="t" r="r" b="b"/>
              <a:pathLst>
                <a:path w="106679" h="209550">
                  <a:moveTo>
                    <a:pt x="106679" y="0"/>
                  </a:moveTo>
                  <a:lnTo>
                    <a:pt x="0" y="0"/>
                  </a:lnTo>
                  <a:lnTo>
                    <a:pt x="0" y="209550"/>
                  </a:lnTo>
                  <a:lnTo>
                    <a:pt x="106679" y="209550"/>
                  </a:lnTo>
                  <a:lnTo>
                    <a:pt x="106679" y="0"/>
                  </a:lnTo>
                  <a:close/>
                </a:path>
              </a:pathLst>
            </a:custGeom>
            <a:solidFill>
              <a:srgbClr val="CCCCCC"/>
            </a:solidFill>
          </p:spPr>
          <p:txBody>
            <a:bodyPr wrap="square" lIns="0" tIns="0" rIns="0" bIns="0" rtlCol="0"/>
            <a:lstStyle/>
            <a:p>
              <a:endParaRPr/>
            </a:p>
          </p:txBody>
        </p:sp>
        <p:sp>
          <p:nvSpPr>
            <p:cNvPr id="138" name="object 138"/>
            <p:cNvSpPr/>
            <p:nvPr/>
          </p:nvSpPr>
          <p:spPr>
            <a:xfrm>
              <a:off x="3920490" y="4254499"/>
              <a:ext cx="219710" cy="218440"/>
            </a:xfrm>
            <a:custGeom>
              <a:avLst/>
              <a:gdLst/>
              <a:ahLst/>
              <a:cxnLst/>
              <a:rect l="l" t="t" r="r" b="b"/>
              <a:pathLst>
                <a:path w="219710" h="218439">
                  <a:moveTo>
                    <a:pt x="113030" y="212089"/>
                  </a:moveTo>
                  <a:lnTo>
                    <a:pt x="219710" y="212089"/>
                  </a:lnTo>
                  <a:lnTo>
                    <a:pt x="219710" y="2539"/>
                  </a:lnTo>
                  <a:lnTo>
                    <a:pt x="113030" y="2539"/>
                  </a:lnTo>
                </a:path>
                <a:path w="219710" h="218439">
                  <a:moveTo>
                    <a:pt x="6350" y="218439"/>
                  </a:moveTo>
                  <a:lnTo>
                    <a:pt x="10160" y="0"/>
                  </a:lnTo>
                </a:path>
                <a:path w="219710" h="218439">
                  <a:moveTo>
                    <a:pt x="0" y="2539"/>
                  </a:moveTo>
                  <a:lnTo>
                    <a:pt x="113030" y="2539"/>
                  </a:lnTo>
                </a:path>
                <a:path w="219710" h="218439">
                  <a:moveTo>
                    <a:pt x="0" y="212089"/>
                  </a:moveTo>
                  <a:lnTo>
                    <a:pt x="113030" y="212089"/>
                  </a:lnTo>
                </a:path>
              </a:pathLst>
            </a:custGeom>
            <a:ln w="8890">
              <a:solidFill>
                <a:srgbClr val="000000"/>
              </a:solidFill>
            </a:ln>
          </p:spPr>
          <p:txBody>
            <a:bodyPr wrap="square" lIns="0" tIns="0" rIns="0" bIns="0" rtlCol="0"/>
            <a:lstStyle/>
            <a:p>
              <a:endParaRPr/>
            </a:p>
          </p:txBody>
        </p:sp>
      </p:grpSp>
      <p:sp>
        <p:nvSpPr>
          <p:cNvPr id="139" name="object 139"/>
          <p:cNvSpPr txBox="1"/>
          <p:nvPr/>
        </p:nvSpPr>
        <p:spPr>
          <a:xfrm>
            <a:off x="5459729" y="4277359"/>
            <a:ext cx="21209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Re</a:t>
            </a:r>
            <a:r>
              <a:rPr sz="800" spc="-10" dirty="0">
                <a:latin typeface="Arial"/>
                <a:cs typeface="Arial"/>
              </a:rPr>
              <a:t>g</a:t>
            </a:r>
            <a:endParaRPr sz="800">
              <a:latin typeface="Arial"/>
              <a:cs typeface="Arial"/>
            </a:endParaRPr>
          </a:p>
        </p:txBody>
      </p:sp>
      <p:grpSp>
        <p:nvGrpSpPr>
          <p:cNvPr id="140" name="object 140"/>
          <p:cNvGrpSpPr/>
          <p:nvPr/>
        </p:nvGrpSpPr>
        <p:grpSpPr>
          <a:xfrm>
            <a:off x="6286501" y="3869691"/>
            <a:ext cx="882015" cy="1907539"/>
            <a:chOff x="4762500" y="3869690"/>
            <a:chExt cx="882015" cy="1907539"/>
          </a:xfrm>
        </p:grpSpPr>
        <p:sp>
          <p:nvSpPr>
            <p:cNvPr id="141" name="object 141"/>
            <p:cNvSpPr/>
            <p:nvPr/>
          </p:nvSpPr>
          <p:spPr>
            <a:xfrm>
              <a:off x="4763770" y="3870960"/>
              <a:ext cx="36830" cy="40640"/>
            </a:xfrm>
            <a:custGeom>
              <a:avLst/>
              <a:gdLst/>
              <a:ahLst/>
              <a:cxnLst/>
              <a:rect l="l" t="t" r="r" b="b"/>
              <a:pathLst>
                <a:path w="36829" h="40639">
                  <a:moveTo>
                    <a:pt x="27939" y="36829"/>
                  </a:moveTo>
                  <a:lnTo>
                    <a:pt x="8889" y="36829"/>
                  </a:lnTo>
                  <a:lnTo>
                    <a:pt x="12700" y="40639"/>
                  </a:lnTo>
                  <a:lnTo>
                    <a:pt x="24129" y="40639"/>
                  </a:lnTo>
                  <a:lnTo>
                    <a:pt x="27939" y="36829"/>
                  </a:lnTo>
                  <a:close/>
                </a:path>
                <a:path w="36829" h="40639">
                  <a:moveTo>
                    <a:pt x="30479" y="3809"/>
                  </a:moveTo>
                  <a:lnTo>
                    <a:pt x="6350" y="3809"/>
                  </a:lnTo>
                  <a:lnTo>
                    <a:pt x="3809" y="6350"/>
                  </a:lnTo>
                  <a:lnTo>
                    <a:pt x="3809" y="10159"/>
                  </a:lnTo>
                  <a:lnTo>
                    <a:pt x="0" y="12700"/>
                  </a:lnTo>
                  <a:lnTo>
                    <a:pt x="0" y="27939"/>
                  </a:lnTo>
                  <a:lnTo>
                    <a:pt x="3809" y="30479"/>
                  </a:lnTo>
                  <a:lnTo>
                    <a:pt x="3809" y="34289"/>
                  </a:lnTo>
                  <a:lnTo>
                    <a:pt x="6350" y="36829"/>
                  </a:lnTo>
                  <a:lnTo>
                    <a:pt x="30479" y="36829"/>
                  </a:lnTo>
                  <a:lnTo>
                    <a:pt x="34289" y="34289"/>
                  </a:lnTo>
                  <a:lnTo>
                    <a:pt x="34289" y="30479"/>
                  </a:lnTo>
                  <a:lnTo>
                    <a:pt x="36829" y="27939"/>
                  </a:lnTo>
                  <a:lnTo>
                    <a:pt x="36829" y="12700"/>
                  </a:lnTo>
                  <a:lnTo>
                    <a:pt x="34289" y="10159"/>
                  </a:lnTo>
                  <a:lnTo>
                    <a:pt x="34289" y="6350"/>
                  </a:lnTo>
                  <a:lnTo>
                    <a:pt x="30479" y="3809"/>
                  </a:lnTo>
                  <a:close/>
                </a:path>
                <a:path w="36829" h="40639">
                  <a:moveTo>
                    <a:pt x="24129" y="0"/>
                  </a:moveTo>
                  <a:lnTo>
                    <a:pt x="12700" y="0"/>
                  </a:lnTo>
                  <a:lnTo>
                    <a:pt x="8889" y="3809"/>
                  </a:lnTo>
                  <a:lnTo>
                    <a:pt x="27939" y="3809"/>
                  </a:lnTo>
                  <a:lnTo>
                    <a:pt x="24129" y="0"/>
                  </a:lnTo>
                  <a:close/>
                </a:path>
              </a:pathLst>
            </a:custGeom>
            <a:solidFill>
              <a:srgbClr val="EA7400"/>
            </a:solidFill>
          </p:spPr>
          <p:txBody>
            <a:bodyPr wrap="square" lIns="0" tIns="0" rIns="0" bIns="0" rtlCol="0"/>
            <a:lstStyle/>
            <a:p>
              <a:endParaRPr/>
            </a:p>
          </p:txBody>
        </p:sp>
        <p:sp>
          <p:nvSpPr>
            <p:cNvPr id="142" name="object 142"/>
            <p:cNvSpPr/>
            <p:nvPr/>
          </p:nvSpPr>
          <p:spPr>
            <a:xfrm>
              <a:off x="4763770" y="3870960"/>
              <a:ext cx="36830" cy="40640"/>
            </a:xfrm>
            <a:custGeom>
              <a:avLst/>
              <a:gdLst/>
              <a:ahLst/>
              <a:cxnLst/>
              <a:rect l="l" t="t" r="r" b="b"/>
              <a:pathLst>
                <a:path w="36829" h="40639">
                  <a:moveTo>
                    <a:pt x="19050" y="40639"/>
                  </a:moveTo>
                  <a:lnTo>
                    <a:pt x="21589" y="40639"/>
                  </a:lnTo>
                  <a:lnTo>
                    <a:pt x="24129" y="40639"/>
                  </a:lnTo>
                  <a:lnTo>
                    <a:pt x="27939" y="36829"/>
                  </a:lnTo>
                  <a:lnTo>
                    <a:pt x="30479" y="36829"/>
                  </a:lnTo>
                  <a:lnTo>
                    <a:pt x="34289" y="34289"/>
                  </a:lnTo>
                  <a:lnTo>
                    <a:pt x="34289" y="30479"/>
                  </a:lnTo>
                  <a:lnTo>
                    <a:pt x="36829" y="27939"/>
                  </a:lnTo>
                  <a:lnTo>
                    <a:pt x="36829" y="25400"/>
                  </a:lnTo>
                  <a:lnTo>
                    <a:pt x="36829" y="19050"/>
                  </a:lnTo>
                  <a:lnTo>
                    <a:pt x="36829" y="15239"/>
                  </a:lnTo>
                  <a:lnTo>
                    <a:pt x="36829" y="12700"/>
                  </a:lnTo>
                  <a:lnTo>
                    <a:pt x="34289" y="10159"/>
                  </a:lnTo>
                  <a:lnTo>
                    <a:pt x="34289" y="6350"/>
                  </a:lnTo>
                  <a:lnTo>
                    <a:pt x="30479" y="3809"/>
                  </a:lnTo>
                  <a:lnTo>
                    <a:pt x="27939" y="3809"/>
                  </a:lnTo>
                  <a:lnTo>
                    <a:pt x="24129" y="0"/>
                  </a:lnTo>
                  <a:lnTo>
                    <a:pt x="21589" y="0"/>
                  </a:lnTo>
                  <a:lnTo>
                    <a:pt x="19050" y="0"/>
                  </a:lnTo>
                  <a:lnTo>
                    <a:pt x="15239" y="0"/>
                  </a:lnTo>
                  <a:lnTo>
                    <a:pt x="12700" y="0"/>
                  </a:lnTo>
                  <a:lnTo>
                    <a:pt x="8889" y="3809"/>
                  </a:lnTo>
                  <a:lnTo>
                    <a:pt x="6350" y="3809"/>
                  </a:lnTo>
                  <a:lnTo>
                    <a:pt x="3809" y="6350"/>
                  </a:lnTo>
                  <a:lnTo>
                    <a:pt x="3809" y="10159"/>
                  </a:lnTo>
                  <a:lnTo>
                    <a:pt x="0" y="12700"/>
                  </a:lnTo>
                  <a:lnTo>
                    <a:pt x="0" y="15239"/>
                  </a:lnTo>
                  <a:lnTo>
                    <a:pt x="0" y="19050"/>
                  </a:lnTo>
                  <a:lnTo>
                    <a:pt x="0" y="25400"/>
                  </a:lnTo>
                  <a:lnTo>
                    <a:pt x="0" y="27939"/>
                  </a:lnTo>
                  <a:lnTo>
                    <a:pt x="3809" y="30479"/>
                  </a:lnTo>
                  <a:lnTo>
                    <a:pt x="3809" y="34289"/>
                  </a:lnTo>
                  <a:lnTo>
                    <a:pt x="6350" y="36829"/>
                  </a:lnTo>
                  <a:lnTo>
                    <a:pt x="8889" y="36829"/>
                  </a:lnTo>
                  <a:lnTo>
                    <a:pt x="12700" y="40639"/>
                  </a:lnTo>
                  <a:lnTo>
                    <a:pt x="15239" y="40639"/>
                  </a:lnTo>
                  <a:lnTo>
                    <a:pt x="19050" y="40639"/>
                  </a:lnTo>
                  <a:close/>
                </a:path>
              </a:pathLst>
            </a:custGeom>
            <a:ln w="3175">
              <a:solidFill>
                <a:srgbClr val="EA7400"/>
              </a:solidFill>
            </a:ln>
          </p:spPr>
          <p:txBody>
            <a:bodyPr wrap="square" lIns="0" tIns="0" rIns="0" bIns="0" rtlCol="0"/>
            <a:lstStyle/>
            <a:p>
              <a:endParaRPr/>
            </a:p>
          </p:txBody>
        </p:sp>
        <p:sp>
          <p:nvSpPr>
            <p:cNvPr id="143" name="object 143"/>
            <p:cNvSpPr/>
            <p:nvPr/>
          </p:nvSpPr>
          <p:spPr>
            <a:xfrm>
              <a:off x="5424169" y="4257040"/>
              <a:ext cx="106680" cy="209550"/>
            </a:xfrm>
            <a:custGeom>
              <a:avLst/>
              <a:gdLst/>
              <a:ahLst/>
              <a:cxnLst/>
              <a:rect l="l" t="t" r="r" b="b"/>
              <a:pathLst>
                <a:path w="106679" h="209550">
                  <a:moveTo>
                    <a:pt x="106679" y="0"/>
                  </a:moveTo>
                  <a:lnTo>
                    <a:pt x="0" y="0"/>
                  </a:lnTo>
                  <a:lnTo>
                    <a:pt x="0" y="209550"/>
                  </a:lnTo>
                  <a:lnTo>
                    <a:pt x="104139" y="209550"/>
                  </a:lnTo>
                  <a:lnTo>
                    <a:pt x="106679" y="0"/>
                  </a:lnTo>
                  <a:close/>
                </a:path>
              </a:pathLst>
            </a:custGeom>
            <a:solidFill>
              <a:srgbClr val="CCCCCC"/>
            </a:solidFill>
          </p:spPr>
          <p:txBody>
            <a:bodyPr wrap="square" lIns="0" tIns="0" rIns="0" bIns="0" rtlCol="0"/>
            <a:lstStyle/>
            <a:p>
              <a:endParaRPr/>
            </a:p>
          </p:txBody>
        </p:sp>
        <p:sp>
          <p:nvSpPr>
            <p:cNvPr id="144" name="object 144"/>
            <p:cNvSpPr/>
            <p:nvPr/>
          </p:nvSpPr>
          <p:spPr>
            <a:xfrm>
              <a:off x="5424169" y="4254500"/>
              <a:ext cx="215900" cy="218440"/>
            </a:xfrm>
            <a:custGeom>
              <a:avLst/>
              <a:gdLst/>
              <a:ahLst/>
              <a:cxnLst/>
              <a:rect l="l" t="t" r="r" b="b"/>
              <a:pathLst>
                <a:path w="215900" h="218439">
                  <a:moveTo>
                    <a:pt x="104139" y="212089"/>
                  </a:moveTo>
                  <a:lnTo>
                    <a:pt x="0" y="212089"/>
                  </a:lnTo>
                  <a:lnTo>
                    <a:pt x="0" y="2539"/>
                  </a:lnTo>
                  <a:lnTo>
                    <a:pt x="106679" y="2539"/>
                  </a:lnTo>
                </a:path>
                <a:path w="215900" h="218439">
                  <a:moveTo>
                    <a:pt x="213359" y="218439"/>
                  </a:moveTo>
                  <a:lnTo>
                    <a:pt x="213359" y="0"/>
                  </a:lnTo>
                </a:path>
                <a:path w="215900" h="218439">
                  <a:moveTo>
                    <a:pt x="215900" y="2539"/>
                  </a:moveTo>
                  <a:lnTo>
                    <a:pt x="106679" y="2539"/>
                  </a:lnTo>
                </a:path>
                <a:path w="215900" h="218439">
                  <a:moveTo>
                    <a:pt x="215900" y="212089"/>
                  </a:moveTo>
                  <a:lnTo>
                    <a:pt x="106679" y="212089"/>
                  </a:lnTo>
                </a:path>
              </a:pathLst>
            </a:custGeom>
            <a:ln w="8890">
              <a:solidFill>
                <a:srgbClr val="000000"/>
              </a:solidFill>
            </a:ln>
          </p:spPr>
          <p:txBody>
            <a:bodyPr wrap="square" lIns="0" tIns="0" rIns="0" bIns="0" rtlCol="0"/>
            <a:lstStyle/>
            <a:p>
              <a:endParaRPr/>
            </a:p>
          </p:txBody>
        </p:sp>
        <p:sp>
          <p:nvSpPr>
            <p:cNvPr id="145" name="object 145"/>
            <p:cNvSpPr/>
            <p:nvPr/>
          </p:nvSpPr>
          <p:spPr>
            <a:xfrm>
              <a:off x="4798059" y="5736590"/>
              <a:ext cx="39370" cy="39370"/>
            </a:xfrm>
            <a:custGeom>
              <a:avLst/>
              <a:gdLst/>
              <a:ahLst/>
              <a:cxnLst/>
              <a:rect l="l" t="t" r="r" b="b"/>
              <a:pathLst>
                <a:path w="39370" h="39370">
                  <a:moveTo>
                    <a:pt x="30479" y="3810"/>
                  </a:moveTo>
                  <a:lnTo>
                    <a:pt x="11429" y="3810"/>
                  </a:lnTo>
                  <a:lnTo>
                    <a:pt x="8889" y="6350"/>
                  </a:lnTo>
                  <a:lnTo>
                    <a:pt x="5079" y="6350"/>
                  </a:lnTo>
                  <a:lnTo>
                    <a:pt x="5079" y="8890"/>
                  </a:lnTo>
                  <a:lnTo>
                    <a:pt x="2539" y="12700"/>
                  </a:lnTo>
                  <a:lnTo>
                    <a:pt x="2539" y="15240"/>
                  </a:lnTo>
                  <a:lnTo>
                    <a:pt x="0" y="19050"/>
                  </a:lnTo>
                  <a:lnTo>
                    <a:pt x="0" y="24130"/>
                  </a:lnTo>
                  <a:lnTo>
                    <a:pt x="2539" y="27940"/>
                  </a:lnTo>
                  <a:lnTo>
                    <a:pt x="2539" y="30480"/>
                  </a:lnTo>
                  <a:lnTo>
                    <a:pt x="5079" y="34290"/>
                  </a:lnTo>
                  <a:lnTo>
                    <a:pt x="8889" y="36830"/>
                  </a:lnTo>
                  <a:lnTo>
                    <a:pt x="11429" y="39370"/>
                  </a:lnTo>
                  <a:lnTo>
                    <a:pt x="30479" y="39370"/>
                  </a:lnTo>
                  <a:lnTo>
                    <a:pt x="33019" y="36830"/>
                  </a:lnTo>
                  <a:lnTo>
                    <a:pt x="33019" y="34290"/>
                  </a:lnTo>
                  <a:lnTo>
                    <a:pt x="35560" y="34290"/>
                  </a:lnTo>
                  <a:lnTo>
                    <a:pt x="39369" y="30480"/>
                  </a:lnTo>
                  <a:lnTo>
                    <a:pt x="39369" y="12700"/>
                  </a:lnTo>
                  <a:lnTo>
                    <a:pt x="30479" y="3810"/>
                  </a:lnTo>
                  <a:close/>
                </a:path>
                <a:path w="39370" h="39370">
                  <a:moveTo>
                    <a:pt x="24129" y="0"/>
                  </a:moveTo>
                  <a:lnTo>
                    <a:pt x="17779" y="0"/>
                  </a:lnTo>
                  <a:lnTo>
                    <a:pt x="15239" y="3810"/>
                  </a:lnTo>
                  <a:lnTo>
                    <a:pt x="26669" y="3810"/>
                  </a:lnTo>
                  <a:lnTo>
                    <a:pt x="24129" y="0"/>
                  </a:lnTo>
                  <a:close/>
                </a:path>
              </a:pathLst>
            </a:custGeom>
            <a:solidFill>
              <a:srgbClr val="EA7400"/>
            </a:solidFill>
          </p:spPr>
          <p:txBody>
            <a:bodyPr wrap="square" lIns="0" tIns="0" rIns="0" bIns="0" rtlCol="0"/>
            <a:lstStyle/>
            <a:p>
              <a:endParaRPr/>
            </a:p>
          </p:txBody>
        </p:sp>
        <p:sp>
          <p:nvSpPr>
            <p:cNvPr id="146" name="object 146"/>
            <p:cNvSpPr/>
            <p:nvPr/>
          </p:nvSpPr>
          <p:spPr>
            <a:xfrm>
              <a:off x="4798059" y="5736590"/>
              <a:ext cx="39370" cy="39370"/>
            </a:xfrm>
            <a:custGeom>
              <a:avLst/>
              <a:gdLst/>
              <a:ahLst/>
              <a:cxnLst/>
              <a:rect l="l" t="t" r="r" b="b"/>
              <a:pathLst>
                <a:path w="39370" h="39370">
                  <a:moveTo>
                    <a:pt x="17779" y="39370"/>
                  </a:moveTo>
                  <a:lnTo>
                    <a:pt x="24129" y="39370"/>
                  </a:lnTo>
                  <a:lnTo>
                    <a:pt x="26669" y="39370"/>
                  </a:lnTo>
                  <a:lnTo>
                    <a:pt x="30479" y="39370"/>
                  </a:lnTo>
                  <a:lnTo>
                    <a:pt x="33019" y="36830"/>
                  </a:lnTo>
                  <a:lnTo>
                    <a:pt x="33019" y="34290"/>
                  </a:lnTo>
                  <a:lnTo>
                    <a:pt x="35560" y="34290"/>
                  </a:lnTo>
                  <a:lnTo>
                    <a:pt x="39369" y="30480"/>
                  </a:lnTo>
                  <a:lnTo>
                    <a:pt x="39369" y="12700"/>
                  </a:lnTo>
                  <a:lnTo>
                    <a:pt x="35560" y="8890"/>
                  </a:lnTo>
                  <a:lnTo>
                    <a:pt x="33019" y="6350"/>
                  </a:lnTo>
                  <a:lnTo>
                    <a:pt x="30479" y="3810"/>
                  </a:lnTo>
                  <a:lnTo>
                    <a:pt x="26669" y="3810"/>
                  </a:lnTo>
                  <a:lnTo>
                    <a:pt x="24129" y="0"/>
                  </a:lnTo>
                  <a:lnTo>
                    <a:pt x="20319" y="0"/>
                  </a:lnTo>
                  <a:lnTo>
                    <a:pt x="17779" y="0"/>
                  </a:lnTo>
                  <a:lnTo>
                    <a:pt x="15239" y="3810"/>
                  </a:lnTo>
                  <a:lnTo>
                    <a:pt x="11429" y="3810"/>
                  </a:lnTo>
                  <a:lnTo>
                    <a:pt x="8889" y="6350"/>
                  </a:lnTo>
                  <a:lnTo>
                    <a:pt x="5079" y="6350"/>
                  </a:lnTo>
                  <a:lnTo>
                    <a:pt x="5079" y="8890"/>
                  </a:lnTo>
                  <a:lnTo>
                    <a:pt x="2539" y="12700"/>
                  </a:lnTo>
                  <a:lnTo>
                    <a:pt x="2539" y="15240"/>
                  </a:lnTo>
                  <a:lnTo>
                    <a:pt x="0" y="19050"/>
                  </a:lnTo>
                  <a:lnTo>
                    <a:pt x="0" y="21590"/>
                  </a:lnTo>
                  <a:lnTo>
                    <a:pt x="0" y="24130"/>
                  </a:lnTo>
                  <a:lnTo>
                    <a:pt x="2539" y="27940"/>
                  </a:lnTo>
                  <a:lnTo>
                    <a:pt x="2539" y="30480"/>
                  </a:lnTo>
                  <a:lnTo>
                    <a:pt x="5079" y="34290"/>
                  </a:lnTo>
                  <a:lnTo>
                    <a:pt x="8889" y="36830"/>
                  </a:lnTo>
                  <a:lnTo>
                    <a:pt x="11429" y="39370"/>
                  </a:lnTo>
                  <a:lnTo>
                    <a:pt x="15239" y="39370"/>
                  </a:lnTo>
                  <a:lnTo>
                    <a:pt x="17779" y="39370"/>
                  </a:lnTo>
                  <a:lnTo>
                    <a:pt x="20319" y="39370"/>
                  </a:lnTo>
                </a:path>
              </a:pathLst>
            </a:custGeom>
            <a:ln w="3175">
              <a:solidFill>
                <a:srgbClr val="EA7400"/>
              </a:solidFill>
            </a:ln>
          </p:spPr>
          <p:txBody>
            <a:bodyPr wrap="square" lIns="0" tIns="0" rIns="0" bIns="0" rtlCol="0"/>
            <a:lstStyle/>
            <a:p>
              <a:endParaRPr/>
            </a:p>
          </p:txBody>
        </p:sp>
      </p:grpSp>
      <p:sp>
        <p:nvSpPr>
          <p:cNvPr id="147" name="object 147"/>
          <p:cNvSpPr txBox="1"/>
          <p:nvPr/>
        </p:nvSpPr>
        <p:spPr>
          <a:xfrm>
            <a:off x="6957059" y="4277359"/>
            <a:ext cx="20955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Reg</a:t>
            </a:r>
            <a:endParaRPr sz="800">
              <a:latin typeface="Arial"/>
              <a:cs typeface="Arial"/>
            </a:endParaRPr>
          </a:p>
        </p:txBody>
      </p:sp>
      <p:sp>
        <p:nvSpPr>
          <p:cNvPr id="148" name="object 148"/>
          <p:cNvSpPr/>
          <p:nvPr/>
        </p:nvSpPr>
        <p:spPr>
          <a:xfrm>
            <a:off x="7442834" y="4723766"/>
            <a:ext cx="222250" cy="220979"/>
          </a:xfrm>
          <a:prstGeom prst="rect">
            <a:avLst/>
          </a:prstGeom>
          <a:blipFill>
            <a:blip r:embed="rId3" cstate="print"/>
            <a:stretch>
              <a:fillRect/>
            </a:stretch>
          </a:blipFill>
        </p:spPr>
        <p:txBody>
          <a:bodyPr wrap="square" lIns="0" tIns="0" rIns="0" bIns="0" rtlCol="0"/>
          <a:lstStyle/>
          <a:p>
            <a:endParaRPr/>
          </a:p>
        </p:txBody>
      </p:sp>
      <p:sp>
        <p:nvSpPr>
          <p:cNvPr id="149" name="object 149"/>
          <p:cNvSpPr txBox="1"/>
          <p:nvPr/>
        </p:nvSpPr>
        <p:spPr>
          <a:xfrm>
            <a:off x="7456170" y="4748529"/>
            <a:ext cx="20955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Reg</a:t>
            </a:r>
            <a:endParaRPr sz="800">
              <a:latin typeface="Arial"/>
              <a:cs typeface="Arial"/>
            </a:endParaRPr>
          </a:p>
        </p:txBody>
      </p:sp>
      <p:grpSp>
        <p:nvGrpSpPr>
          <p:cNvPr id="150" name="object 150"/>
          <p:cNvGrpSpPr/>
          <p:nvPr/>
        </p:nvGrpSpPr>
        <p:grpSpPr>
          <a:xfrm>
            <a:off x="7941945" y="5193665"/>
            <a:ext cx="215900" cy="222250"/>
            <a:chOff x="6417945" y="5193665"/>
            <a:chExt cx="215900" cy="222250"/>
          </a:xfrm>
        </p:grpSpPr>
        <p:sp>
          <p:nvSpPr>
            <p:cNvPr id="151" name="object 151"/>
            <p:cNvSpPr/>
            <p:nvPr/>
          </p:nvSpPr>
          <p:spPr>
            <a:xfrm>
              <a:off x="6422390" y="5201920"/>
              <a:ext cx="106680" cy="209550"/>
            </a:xfrm>
            <a:custGeom>
              <a:avLst/>
              <a:gdLst/>
              <a:ahLst/>
              <a:cxnLst/>
              <a:rect l="l" t="t" r="r" b="b"/>
              <a:pathLst>
                <a:path w="106679" h="209550">
                  <a:moveTo>
                    <a:pt x="106680" y="0"/>
                  </a:moveTo>
                  <a:lnTo>
                    <a:pt x="0" y="0"/>
                  </a:lnTo>
                  <a:lnTo>
                    <a:pt x="0" y="209549"/>
                  </a:lnTo>
                  <a:lnTo>
                    <a:pt x="104139" y="209549"/>
                  </a:lnTo>
                  <a:lnTo>
                    <a:pt x="106680" y="0"/>
                  </a:lnTo>
                  <a:close/>
                </a:path>
              </a:pathLst>
            </a:custGeom>
            <a:solidFill>
              <a:srgbClr val="CCCCCC"/>
            </a:solidFill>
          </p:spPr>
          <p:txBody>
            <a:bodyPr wrap="square" lIns="0" tIns="0" rIns="0" bIns="0" rtlCol="0"/>
            <a:lstStyle/>
            <a:p>
              <a:endParaRPr/>
            </a:p>
          </p:txBody>
        </p:sp>
        <p:sp>
          <p:nvSpPr>
            <p:cNvPr id="152" name="object 152"/>
            <p:cNvSpPr/>
            <p:nvPr/>
          </p:nvSpPr>
          <p:spPr>
            <a:xfrm>
              <a:off x="6422390" y="5201920"/>
              <a:ext cx="207010" cy="209550"/>
            </a:xfrm>
            <a:custGeom>
              <a:avLst/>
              <a:gdLst/>
              <a:ahLst/>
              <a:cxnLst/>
              <a:rect l="l" t="t" r="r" b="b"/>
              <a:pathLst>
                <a:path w="207009" h="209550">
                  <a:moveTo>
                    <a:pt x="104139" y="209549"/>
                  </a:moveTo>
                  <a:lnTo>
                    <a:pt x="0" y="209549"/>
                  </a:lnTo>
                  <a:lnTo>
                    <a:pt x="0" y="0"/>
                  </a:lnTo>
                  <a:lnTo>
                    <a:pt x="106680" y="0"/>
                  </a:lnTo>
                </a:path>
                <a:path w="207009" h="209550">
                  <a:moveTo>
                    <a:pt x="204469" y="209549"/>
                  </a:moveTo>
                  <a:lnTo>
                    <a:pt x="207010" y="0"/>
                  </a:lnTo>
                </a:path>
              </a:pathLst>
            </a:custGeom>
            <a:ln w="8890">
              <a:solidFill>
                <a:srgbClr val="000000"/>
              </a:solidFill>
            </a:ln>
          </p:spPr>
          <p:txBody>
            <a:bodyPr wrap="square" lIns="0" tIns="0" rIns="0" bIns="0" rtlCol="0"/>
            <a:lstStyle/>
            <a:p>
              <a:endParaRPr/>
            </a:p>
          </p:txBody>
        </p:sp>
        <p:sp>
          <p:nvSpPr>
            <p:cNvPr id="153" name="object 153"/>
            <p:cNvSpPr/>
            <p:nvPr/>
          </p:nvSpPr>
          <p:spPr>
            <a:xfrm>
              <a:off x="6529070" y="5199380"/>
              <a:ext cx="97790" cy="2540"/>
            </a:xfrm>
            <a:custGeom>
              <a:avLst/>
              <a:gdLst/>
              <a:ahLst/>
              <a:cxnLst/>
              <a:rect l="l" t="t" r="r" b="b"/>
              <a:pathLst>
                <a:path w="97790" h="2539">
                  <a:moveTo>
                    <a:pt x="-4445" y="1270"/>
                  </a:moveTo>
                  <a:lnTo>
                    <a:pt x="102235" y="1270"/>
                  </a:lnTo>
                </a:path>
              </a:pathLst>
            </a:custGeom>
            <a:ln w="11429">
              <a:solidFill>
                <a:srgbClr val="000000"/>
              </a:solidFill>
            </a:ln>
          </p:spPr>
          <p:txBody>
            <a:bodyPr wrap="square" lIns="0" tIns="0" rIns="0" bIns="0" rtlCol="0"/>
            <a:lstStyle/>
            <a:p>
              <a:endParaRPr/>
            </a:p>
          </p:txBody>
        </p:sp>
        <p:sp>
          <p:nvSpPr>
            <p:cNvPr id="154" name="object 154"/>
            <p:cNvSpPr/>
            <p:nvPr/>
          </p:nvSpPr>
          <p:spPr>
            <a:xfrm>
              <a:off x="6529070" y="5411470"/>
              <a:ext cx="97790" cy="0"/>
            </a:xfrm>
            <a:custGeom>
              <a:avLst/>
              <a:gdLst/>
              <a:ahLst/>
              <a:cxnLst/>
              <a:rect l="l" t="t" r="r" b="b"/>
              <a:pathLst>
                <a:path w="97790">
                  <a:moveTo>
                    <a:pt x="97789" y="0"/>
                  </a:moveTo>
                  <a:lnTo>
                    <a:pt x="0" y="0"/>
                  </a:lnTo>
                </a:path>
              </a:pathLst>
            </a:custGeom>
            <a:ln w="8890">
              <a:solidFill>
                <a:srgbClr val="000000"/>
              </a:solidFill>
            </a:ln>
          </p:spPr>
          <p:txBody>
            <a:bodyPr wrap="square" lIns="0" tIns="0" rIns="0" bIns="0" rtlCol="0"/>
            <a:lstStyle/>
            <a:p>
              <a:endParaRPr/>
            </a:p>
          </p:txBody>
        </p:sp>
      </p:grpSp>
      <p:sp>
        <p:nvSpPr>
          <p:cNvPr id="155" name="object 155"/>
          <p:cNvSpPr txBox="1"/>
          <p:nvPr/>
        </p:nvSpPr>
        <p:spPr>
          <a:xfrm>
            <a:off x="7946390" y="5219700"/>
            <a:ext cx="21209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a:t>
            </a:r>
            <a:r>
              <a:rPr sz="800" spc="10" dirty="0">
                <a:latin typeface="Arial"/>
                <a:cs typeface="Arial"/>
              </a:rPr>
              <a:t>e</a:t>
            </a:r>
            <a:r>
              <a:rPr sz="800" spc="-10" dirty="0">
                <a:latin typeface="Arial"/>
                <a:cs typeface="Arial"/>
              </a:rPr>
              <a:t>g</a:t>
            </a:r>
            <a:endParaRPr sz="800">
              <a:latin typeface="Arial"/>
              <a:cs typeface="Arial"/>
            </a:endParaRPr>
          </a:p>
        </p:txBody>
      </p:sp>
      <p:sp>
        <p:nvSpPr>
          <p:cNvPr id="156" name="object 156"/>
          <p:cNvSpPr/>
          <p:nvPr/>
        </p:nvSpPr>
        <p:spPr>
          <a:xfrm>
            <a:off x="8441055" y="5668646"/>
            <a:ext cx="224790" cy="220979"/>
          </a:xfrm>
          <a:prstGeom prst="rect">
            <a:avLst/>
          </a:prstGeom>
          <a:blipFill>
            <a:blip r:embed="rId4" cstate="print"/>
            <a:stretch>
              <a:fillRect/>
            </a:stretch>
          </a:blipFill>
        </p:spPr>
        <p:txBody>
          <a:bodyPr wrap="square" lIns="0" tIns="0" rIns="0" bIns="0" rtlCol="0"/>
          <a:lstStyle/>
          <a:p>
            <a:endParaRPr/>
          </a:p>
        </p:txBody>
      </p:sp>
      <p:sp>
        <p:nvSpPr>
          <p:cNvPr id="157" name="object 157"/>
          <p:cNvSpPr txBox="1"/>
          <p:nvPr/>
        </p:nvSpPr>
        <p:spPr>
          <a:xfrm>
            <a:off x="8454390" y="5693409"/>
            <a:ext cx="20955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Reg</a:t>
            </a:r>
            <a:endParaRPr sz="800">
              <a:latin typeface="Arial"/>
              <a:cs typeface="Arial"/>
            </a:endParaRPr>
          </a:p>
        </p:txBody>
      </p:sp>
      <p:sp>
        <p:nvSpPr>
          <p:cNvPr id="158" name="object 158"/>
          <p:cNvSpPr txBox="1"/>
          <p:nvPr/>
        </p:nvSpPr>
        <p:spPr>
          <a:xfrm>
            <a:off x="6485890" y="5706109"/>
            <a:ext cx="139700" cy="134652"/>
          </a:xfrm>
          <a:prstGeom prst="rect">
            <a:avLst/>
          </a:prstGeom>
        </p:spPr>
        <p:txBody>
          <a:bodyPr vert="horz" wrap="square" lIns="0" tIns="11430" rIns="0" bIns="0" rtlCol="0">
            <a:spAutoFit/>
          </a:bodyPr>
          <a:lstStyle/>
          <a:p>
            <a:pPr marL="12700">
              <a:spcBef>
                <a:spcPts val="90"/>
              </a:spcBef>
            </a:pPr>
            <a:r>
              <a:rPr sz="800" spc="15" dirty="0">
                <a:solidFill>
                  <a:srgbClr val="EA7400"/>
                </a:solidFill>
                <a:latin typeface="Arial"/>
                <a:cs typeface="Arial"/>
              </a:rPr>
              <a:t>I</a:t>
            </a:r>
            <a:r>
              <a:rPr sz="800" spc="-10" dirty="0">
                <a:solidFill>
                  <a:srgbClr val="EA7400"/>
                </a:solidFill>
                <a:latin typeface="Arial"/>
                <a:cs typeface="Arial"/>
              </a:rPr>
              <a:t>M</a:t>
            </a:r>
            <a:endParaRPr sz="800">
              <a:latin typeface="Arial"/>
              <a:cs typeface="Arial"/>
            </a:endParaRPr>
          </a:p>
        </p:txBody>
      </p:sp>
      <p:sp>
        <p:nvSpPr>
          <p:cNvPr id="159" name="object 159"/>
          <p:cNvSpPr txBox="1"/>
          <p:nvPr/>
        </p:nvSpPr>
        <p:spPr>
          <a:xfrm>
            <a:off x="3395979" y="4277359"/>
            <a:ext cx="4191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44 and</a:t>
            </a:r>
            <a:r>
              <a:rPr sz="800" spc="-45" dirty="0">
                <a:latin typeface="Arial"/>
                <a:cs typeface="Arial"/>
              </a:rPr>
              <a:t> </a:t>
            </a:r>
            <a:r>
              <a:rPr sz="800" spc="-10" dirty="0">
                <a:latin typeface="Arial"/>
                <a:cs typeface="Arial"/>
              </a:rPr>
              <a:t>$</a:t>
            </a:r>
            <a:endParaRPr sz="800">
              <a:latin typeface="Arial"/>
              <a:cs typeface="Arial"/>
            </a:endParaRPr>
          </a:p>
        </p:txBody>
      </p:sp>
      <p:sp>
        <p:nvSpPr>
          <p:cNvPr id="160" name="object 160"/>
          <p:cNvSpPr txBox="1"/>
          <p:nvPr/>
        </p:nvSpPr>
        <p:spPr>
          <a:xfrm>
            <a:off x="3802379" y="4277359"/>
            <a:ext cx="463550" cy="134652"/>
          </a:xfrm>
          <a:prstGeom prst="rect">
            <a:avLst/>
          </a:prstGeom>
        </p:spPr>
        <p:txBody>
          <a:bodyPr vert="horz" wrap="square" lIns="0" tIns="11430" rIns="0" bIns="0" rtlCol="0">
            <a:spAutoFit/>
          </a:bodyPr>
          <a:lstStyle/>
          <a:p>
            <a:pPr>
              <a:spcBef>
                <a:spcPts val="90"/>
              </a:spcBef>
            </a:pPr>
            <a:r>
              <a:rPr sz="800" spc="-10" dirty="0">
                <a:latin typeface="Arial"/>
                <a:cs typeface="Arial"/>
              </a:rPr>
              <a:t>12, $2,</a:t>
            </a:r>
            <a:r>
              <a:rPr sz="800" spc="-35" dirty="0">
                <a:latin typeface="Arial"/>
                <a:cs typeface="Arial"/>
              </a:rPr>
              <a:t> </a:t>
            </a:r>
            <a:r>
              <a:rPr sz="800" spc="-5" dirty="0">
                <a:latin typeface="Arial"/>
                <a:cs typeface="Arial"/>
              </a:rPr>
              <a:t>$5</a:t>
            </a:r>
            <a:endParaRPr sz="800">
              <a:latin typeface="Arial"/>
              <a:cs typeface="Arial"/>
            </a:endParaRPr>
          </a:p>
        </p:txBody>
      </p:sp>
      <p:sp>
        <p:nvSpPr>
          <p:cNvPr id="161" name="object 161"/>
          <p:cNvSpPr txBox="1"/>
          <p:nvPr/>
        </p:nvSpPr>
        <p:spPr>
          <a:xfrm>
            <a:off x="3395979" y="4748529"/>
            <a:ext cx="39497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48 or</a:t>
            </a:r>
            <a:r>
              <a:rPr sz="800" spc="-40" dirty="0">
                <a:latin typeface="Arial"/>
                <a:cs typeface="Arial"/>
              </a:rPr>
              <a:t> </a:t>
            </a:r>
            <a:r>
              <a:rPr sz="800" spc="-15" dirty="0">
                <a:latin typeface="Arial"/>
                <a:cs typeface="Arial"/>
              </a:rPr>
              <a:t>$1</a:t>
            </a:r>
            <a:endParaRPr sz="800">
              <a:latin typeface="Arial"/>
              <a:cs typeface="Arial"/>
            </a:endParaRPr>
          </a:p>
        </p:txBody>
      </p:sp>
      <p:sp>
        <p:nvSpPr>
          <p:cNvPr id="162" name="object 162"/>
          <p:cNvSpPr txBox="1"/>
          <p:nvPr/>
        </p:nvSpPr>
        <p:spPr>
          <a:xfrm>
            <a:off x="3780789" y="4748529"/>
            <a:ext cx="406400" cy="134652"/>
          </a:xfrm>
          <a:prstGeom prst="rect">
            <a:avLst/>
          </a:prstGeom>
        </p:spPr>
        <p:txBody>
          <a:bodyPr vert="horz" wrap="square" lIns="0" tIns="11430" rIns="0" bIns="0" rtlCol="0">
            <a:spAutoFit/>
          </a:bodyPr>
          <a:lstStyle/>
          <a:p>
            <a:pPr>
              <a:spcBef>
                <a:spcPts val="90"/>
              </a:spcBef>
            </a:pPr>
            <a:r>
              <a:rPr sz="800" spc="-10" dirty="0">
                <a:latin typeface="Arial"/>
                <a:cs typeface="Arial"/>
              </a:rPr>
              <a:t>3, </a:t>
            </a:r>
            <a:r>
              <a:rPr sz="800" spc="-5" dirty="0">
                <a:latin typeface="Arial"/>
                <a:cs typeface="Arial"/>
              </a:rPr>
              <a:t>$6,</a:t>
            </a:r>
            <a:r>
              <a:rPr sz="800" spc="-65" dirty="0">
                <a:latin typeface="Arial"/>
                <a:cs typeface="Arial"/>
              </a:rPr>
              <a:t> </a:t>
            </a:r>
            <a:r>
              <a:rPr sz="800" dirty="0">
                <a:latin typeface="Arial"/>
                <a:cs typeface="Arial"/>
              </a:rPr>
              <a:t>$2</a:t>
            </a:r>
            <a:endParaRPr sz="800">
              <a:latin typeface="Arial"/>
              <a:cs typeface="Arial"/>
            </a:endParaRPr>
          </a:p>
        </p:txBody>
      </p:sp>
      <p:sp>
        <p:nvSpPr>
          <p:cNvPr id="163" name="object 163"/>
          <p:cNvSpPr txBox="1"/>
          <p:nvPr/>
        </p:nvSpPr>
        <p:spPr>
          <a:xfrm>
            <a:off x="3395979" y="5219700"/>
            <a:ext cx="4191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52 add</a:t>
            </a:r>
            <a:r>
              <a:rPr sz="800" spc="-45" dirty="0">
                <a:latin typeface="Arial"/>
                <a:cs typeface="Arial"/>
              </a:rPr>
              <a:t> </a:t>
            </a:r>
            <a:r>
              <a:rPr sz="800" spc="-10" dirty="0">
                <a:latin typeface="Arial"/>
                <a:cs typeface="Arial"/>
              </a:rPr>
              <a:t>$</a:t>
            </a:r>
            <a:endParaRPr sz="800">
              <a:latin typeface="Arial"/>
              <a:cs typeface="Arial"/>
            </a:endParaRPr>
          </a:p>
        </p:txBody>
      </p:sp>
      <p:sp>
        <p:nvSpPr>
          <p:cNvPr id="164" name="object 164"/>
          <p:cNvSpPr txBox="1"/>
          <p:nvPr/>
        </p:nvSpPr>
        <p:spPr>
          <a:xfrm>
            <a:off x="3802379" y="5219700"/>
            <a:ext cx="463550" cy="134652"/>
          </a:xfrm>
          <a:prstGeom prst="rect">
            <a:avLst/>
          </a:prstGeom>
        </p:spPr>
        <p:txBody>
          <a:bodyPr vert="horz" wrap="square" lIns="0" tIns="11430" rIns="0" bIns="0" rtlCol="0">
            <a:spAutoFit/>
          </a:bodyPr>
          <a:lstStyle/>
          <a:p>
            <a:pPr>
              <a:spcBef>
                <a:spcPts val="90"/>
              </a:spcBef>
            </a:pPr>
            <a:r>
              <a:rPr sz="800" spc="-10" dirty="0">
                <a:latin typeface="Arial"/>
                <a:cs typeface="Arial"/>
              </a:rPr>
              <a:t>14, $2,</a:t>
            </a:r>
            <a:r>
              <a:rPr sz="800" spc="-35" dirty="0">
                <a:latin typeface="Arial"/>
                <a:cs typeface="Arial"/>
              </a:rPr>
              <a:t> </a:t>
            </a:r>
            <a:r>
              <a:rPr sz="800" spc="-5" dirty="0">
                <a:latin typeface="Arial"/>
                <a:cs typeface="Arial"/>
              </a:rPr>
              <a:t>$2</a:t>
            </a:r>
            <a:endParaRPr sz="800">
              <a:latin typeface="Arial"/>
              <a:cs typeface="Arial"/>
            </a:endParaRPr>
          </a:p>
        </p:txBody>
      </p:sp>
      <p:sp>
        <p:nvSpPr>
          <p:cNvPr id="165" name="object 165"/>
          <p:cNvSpPr txBox="1"/>
          <p:nvPr/>
        </p:nvSpPr>
        <p:spPr>
          <a:xfrm>
            <a:off x="3395980" y="5693409"/>
            <a:ext cx="749935"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72 </a:t>
            </a:r>
            <a:r>
              <a:rPr sz="800" spc="-20" dirty="0">
                <a:latin typeface="Arial"/>
                <a:cs typeface="Arial"/>
              </a:rPr>
              <a:t>lw </a:t>
            </a:r>
            <a:r>
              <a:rPr sz="800" spc="-5" dirty="0">
                <a:latin typeface="Arial"/>
                <a:cs typeface="Arial"/>
              </a:rPr>
              <a:t>$4,</a:t>
            </a:r>
            <a:r>
              <a:rPr sz="800" spc="-15" dirty="0">
                <a:latin typeface="Arial"/>
                <a:cs typeface="Arial"/>
              </a:rPr>
              <a:t> </a:t>
            </a:r>
            <a:r>
              <a:rPr sz="800" spc="-5" dirty="0">
                <a:latin typeface="Arial"/>
                <a:cs typeface="Arial"/>
              </a:rPr>
              <a:t>50($7)</a:t>
            </a:r>
            <a:endParaRPr sz="800">
              <a:latin typeface="Arial"/>
              <a:cs typeface="Arial"/>
            </a:endParaRPr>
          </a:p>
        </p:txBody>
      </p:sp>
      <p:sp>
        <p:nvSpPr>
          <p:cNvPr id="166" name="object 166"/>
          <p:cNvSpPr txBox="1"/>
          <p:nvPr/>
        </p:nvSpPr>
        <p:spPr>
          <a:xfrm>
            <a:off x="5435600"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3</a:t>
            </a:r>
            <a:endParaRPr sz="800">
              <a:latin typeface="Arial"/>
              <a:cs typeface="Arial"/>
            </a:endParaRPr>
          </a:p>
        </p:txBody>
      </p:sp>
      <p:sp>
        <p:nvSpPr>
          <p:cNvPr id="167" name="object 167"/>
          <p:cNvSpPr txBox="1"/>
          <p:nvPr/>
        </p:nvSpPr>
        <p:spPr>
          <a:xfrm>
            <a:off x="5934709"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4</a:t>
            </a:r>
            <a:endParaRPr sz="800">
              <a:latin typeface="Arial"/>
              <a:cs typeface="Arial"/>
            </a:endParaRPr>
          </a:p>
        </p:txBody>
      </p:sp>
      <p:sp>
        <p:nvSpPr>
          <p:cNvPr id="168" name="object 168"/>
          <p:cNvSpPr txBox="1"/>
          <p:nvPr/>
        </p:nvSpPr>
        <p:spPr>
          <a:xfrm>
            <a:off x="6433820"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5</a:t>
            </a:r>
            <a:endParaRPr sz="800">
              <a:latin typeface="Arial"/>
              <a:cs typeface="Arial"/>
            </a:endParaRPr>
          </a:p>
        </p:txBody>
      </p:sp>
      <p:sp>
        <p:nvSpPr>
          <p:cNvPr id="169" name="object 169"/>
          <p:cNvSpPr txBox="1"/>
          <p:nvPr/>
        </p:nvSpPr>
        <p:spPr>
          <a:xfrm>
            <a:off x="6932929"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6</a:t>
            </a:r>
            <a:endParaRPr sz="800">
              <a:latin typeface="Arial"/>
              <a:cs typeface="Arial"/>
            </a:endParaRPr>
          </a:p>
        </p:txBody>
      </p:sp>
      <p:sp>
        <p:nvSpPr>
          <p:cNvPr id="170" name="object 170"/>
          <p:cNvSpPr txBox="1"/>
          <p:nvPr/>
        </p:nvSpPr>
        <p:spPr>
          <a:xfrm>
            <a:off x="7432040"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7</a:t>
            </a:r>
            <a:endParaRPr sz="800">
              <a:latin typeface="Arial"/>
              <a:cs typeface="Arial"/>
            </a:endParaRPr>
          </a:p>
        </p:txBody>
      </p:sp>
      <p:sp>
        <p:nvSpPr>
          <p:cNvPr id="171" name="object 171"/>
          <p:cNvSpPr txBox="1"/>
          <p:nvPr/>
        </p:nvSpPr>
        <p:spPr>
          <a:xfrm>
            <a:off x="7931150"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8</a:t>
            </a:r>
            <a:endParaRPr sz="800">
              <a:latin typeface="Arial"/>
              <a:cs typeface="Arial"/>
            </a:endParaRPr>
          </a:p>
        </p:txBody>
      </p:sp>
      <p:sp>
        <p:nvSpPr>
          <p:cNvPr id="172" name="object 172"/>
          <p:cNvSpPr txBox="1"/>
          <p:nvPr/>
        </p:nvSpPr>
        <p:spPr>
          <a:xfrm>
            <a:off x="8430259" y="3281679"/>
            <a:ext cx="254000" cy="134652"/>
          </a:xfrm>
          <a:prstGeom prst="rect">
            <a:avLst/>
          </a:prstGeom>
        </p:spPr>
        <p:txBody>
          <a:bodyPr vert="horz" wrap="square" lIns="0" tIns="11430" rIns="0" bIns="0" rtlCol="0">
            <a:spAutoFit/>
          </a:bodyPr>
          <a:lstStyle/>
          <a:p>
            <a:pPr marL="12700">
              <a:spcBef>
                <a:spcPts val="90"/>
              </a:spcBef>
            </a:pPr>
            <a:r>
              <a:rPr sz="800" spc="-10" dirty="0">
                <a:latin typeface="Arial"/>
                <a:cs typeface="Arial"/>
              </a:rPr>
              <a:t>CC</a:t>
            </a:r>
            <a:r>
              <a:rPr sz="800" spc="-70" dirty="0">
                <a:latin typeface="Arial"/>
                <a:cs typeface="Arial"/>
              </a:rPr>
              <a:t> </a:t>
            </a:r>
            <a:r>
              <a:rPr sz="800" spc="-10" dirty="0">
                <a:latin typeface="Arial"/>
                <a:cs typeface="Arial"/>
              </a:rPr>
              <a:t>9</a:t>
            </a:r>
            <a:endParaRPr sz="800">
              <a:latin typeface="Arial"/>
              <a:cs typeface="Arial"/>
            </a:endParaRPr>
          </a:p>
        </p:txBody>
      </p:sp>
      <p:grpSp>
        <p:nvGrpSpPr>
          <p:cNvPr id="173" name="object 173"/>
          <p:cNvGrpSpPr/>
          <p:nvPr/>
        </p:nvGrpSpPr>
        <p:grpSpPr>
          <a:xfrm>
            <a:off x="3776979" y="3952240"/>
            <a:ext cx="598170" cy="1753870"/>
            <a:chOff x="2252979" y="3952240"/>
            <a:chExt cx="598170" cy="1753870"/>
          </a:xfrm>
        </p:grpSpPr>
        <p:sp>
          <p:nvSpPr>
            <p:cNvPr id="174" name="object 174"/>
            <p:cNvSpPr/>
            <p:nvPr/>
          </p:nvSpPr>
          <p:spPr>
            <a:xfrm>
              <a:off x="2274569" y="3959860"/>
              <a:ext cx="568960" cy="1710689"/>
            </a:xfrm>
            <a:custGeom>
              <a:avLst/>
              <a:gdLst/>
              <a:ahLst/>
              <a:cxnLst/>
              <a:rect l="l" t="t" r="r" b="b"/>
              <a:pathLst>
                <a:path w="568960" h="1710689">
                  <a:moveTo>
                    <a:pt x="0" y="1710689"/>
                  </a:moveTo>
                  <a:lnTo>
                    <a:pt x="0" y="1576070"/>
                  </a:lnTo>
                  <a:lnTo>
                    <a:pt x="568960" y="1576070"/>
                  </a:lnTo>
                  <a:lnTo>
                    <a:pt x="568960" y="166369"/>
                  </a:lnTo>
                  <a:lnTo>
                    <a:pt x="0" y="166369"/>
                  </a:lnTo>
                  <a:lnTo>
                    <a:pt x="0" y="0"/>
                  </a:lnTo>
                </a:path>
              </a:pathLst>
            </a:custGeom>
            <a:ln w="15240">
              <a:solidFill>
                <a:srgbClr val="EA7400"/>
              </a:solidFill>
            </a:ln>
          </p:spPr>
          <p:txBody>
            <a:bodyPr wrap="square" lIns="0" tIns="0" rIns="0" bIns="0" rtlCol="0"/>
            <a:lstStyle/>
            <a:p>
              <a:endParaRPr/>
            </a:p>
          </p:txBody>
        </p:sp>
        <p:sp>
          <p:nvSpPr>
            <p:cNvPr id="175" name="object 175"/>
            <p:cNvSpPr/>
            <p:nvPr/>
          </p:nvSpPr>
          <p:spPr>
            <a:xfrm>
              <a:off x="2252979" y="5660390"/>
              <a:ext cx="39370" cy="45720"/>
            </a:xfrm>
            <a:custGeom>
              <a:avLst/>
              <a:gdLst/>
              <a:ahLst/>
              <a:cxnLst/>
              <a:rect l="l" t="t" r="r" b="b"/>
              <a:pathLst>
                <a:path w="39369" h="45720">
                  <a:moveTo>
                    <a:pt x="39369" y="0"/>
                  </a:moveTo>
                  <a:lnTo>
                    <a:pt x="0" y="3810"/>
                  </a:lnTo>
                  <a:lnTo>
                    <a:pt x="21589" y="45720"/>
                  </a:lnTo>
                  <a:lnTo>
                    <a:pt x="39369" y="3810"/>
                  </a:lnTo>
                  <a:lnTo>
                    <a:pt x="39369" y="0"/>
                  </a:lnTo>
                  <a:close/>
                </a:path>
              </a:pathLst>
            </a:custGeom>
            <a:solidFill>
              <a:srgbClr val="EA7400"/>
            </a:solidFill>
          </p:spPr>
          <p:txBody>
            <a:bodyPr wrap="square" lIns="0" tIns="0" rIns="0" bIns="0" rtlCol="0"/>
            <a:lstStyle/>
            <a:p>
              <a:endParaRPr/>
            </a:p>
          </p:txBody>
        </p:sp>
      </p:grpSp>
      <p:grpSp>
        <p:nvGrpSpPr>
          <p:cNvPr id="176" name="object 176"/>
          <p:cNvGrpSpPr/>
          <p:nvPr/>
        </p:nvGrpSpPr>
        <p:grpSpPr>
          <a:xfrm>
            <a:off x="6259195" y="3676015"/>
            <a:ext cx="405130" cy="1743710"/>
            <a:chOff x="4735195" y="3676015"/>
            <a:chExt cx="405130" cy="1743710"/>
          </a:xfrm>
        </p:grpSpPr>
        <p:sp>
          <p:nvSpPr>
            <p:cNvPr id="177" name="object 177"/>
            <p:cNvSpPr/>
            <p:nvPr/>
          </p:nvSpPr>
          <p:spPr>
            <a:xfrm>
              <a:off x="4739640" y="3680460"/>
              <a:ext cx="78740" cy="892810"/>
            </a:xfrm>
            <a:custGeom>
              <a:avLst/>
              <a:gdLst/>
              <a:ahLst/>
              <a:cxnLst/>
              <a:rect l="l" t="t" r="r" b="b"/>
              <a:pathLst>
                <a:path w="78739" h="892810">
                  <a:moveTo>
                    <a:pt x="78739" y="419100"/>
                  </a:moveTo>
                  <a:lnTo>
                    <a:pt x="78739" y="0"/>
                  </a:lnTo>
                  <a:lnTo>
                    <a:pt x="0" y="0"/>
                  </a:lnTo>
                  <a:lnTo>
                    <a:pt x="0" y="421639"/>
                  </a:lnTo>
                  <a:lnTo>
                    <a:pt x="78739" y="421639"/>
                  </a:lnTo>
                </a:path>
                <a:path w="78739" h="892810">
                  <a:moveTo>
                    <a:pt x="78739" y="890269"/>
                  </a:moveTo>
                  <a:lnTo>
                    <a:pt x="78739" y="473709"/>
                  </a:lnTo>
                  <a:lnTo>
                    <a:pt x="0" y="473709"/>
                  </a:lnTo>
                  <a:lnTo>
                    <a:pt x="0" y="892809"/>
                  </a:lnTo>
                  <a:lnTo>
                    <a:pt x="78739" y="892809"/>
                  </a:lnTo>
                </a:path>
              </a:pathLst>
            </a:custGeom>
            <a:ln w="8890">
              <a:solidFill>
                <a:srgbClr val="000000"/>
              </a:solidFill>
            </a:ln>
          </p:spPr>
          <p:txBody>
            <a:bodyPr wrap="square" lIns="0" tIns="0" rIns="0" bIns="0" rtlCol="0"/>
            <a:lstStyle/>
            <a:p>
              <a:endParaRPr/>
            </a:p>
          </p:txBody>
        </p:sp>
        <p:sp>
          <p:nvSpPr>
            <p:cNvPr id="178" name="object 178"/>
            <p:cNvSpPr/>
            <p:nvPr/>
          </p:nvSpPr>
          <p:spPr>
            <a:xfrm>
              <a:off x="5029200" y="5201920"/>
              <a:ext cx="106680" cy="209550"/>
            </a:xfrm>
            <a:custGeom>
              <a:avLst/>
              <a:gdLst/>
              <a:ahLst/>
              <a:cxnLst/>
              <a:rect l="l" t="t" r="r" b="b"/>
              <a:pathLst>
                <a:path w="106679" h="209550">
                  <a:moveTo>
                    <a:pt x="106679" y="0"/>
                  </a:moveTo>
                  <a:lnTo>
                    <a:pt x="2539" y="0"/>
                  </a:lnTo>
                  <a:lnTo>
                    <a:pt x="0" y="209549"/>
                  </a:lnTo>
                  <a:lnTo>
                    <a:pt x="106679" y="209549"/>
                  </a:lnTo>
                  <a:lnTo>
                    <a:pt x="106679" y="0"/>
                  </a:lnTo>
                  <a:close/>
                </a:path>
              </a:pathLst>
            </a:custGeom>
            <a:solidFill>
              <a:srgbClr val="CCCCCC"/>
            </a:solidFill>
          </p:spPr>
          <p:txBody>
            <a:bodyPr wrap="square" lIns="0" tIns="0" rIns="0" bIns="0" rtlCol="0"/>
            <a:lstStyle/>
            <a:p>
              <a:endParaRPr/>
            </a:p>
          </p:txBody>
        </p:sp>
        <p:sp>
          <p:nvSpPr>
            <p:cNvPr id="179" name="object 179"/>
            <p:cNvSpPr/>
            <p:nvPr/>
          </p:nvSpPr>
          <p:spPr>
            <a:xfrm>
              <a:off x="4918710" y="5195570"/>
              <a:ext cx="217170" cy="219710"/>
            </a:xfrm>
            <a:custGeom>
              <a:avLst/>
              <a:gdLst/>
              <a:ahLst/>
              <a:cxnLst/>
              <a:rect l="l" t="t" r="r" b="b"/>
              <a:pathLst>
                <a:path w="217170" h="219710">
                  <a:moveTo>
                    <a:pt x="110489" y="215899"/>
                  </a:moveTo>
                  <a:lnTo>
                    <a:pt x="217169" y="215899"/>
                  </a:lnTo>
                  <a:lnTo>
                    <a:pt x="217169" y="6349"/>
                  </a:lnTo>
                  <a:lnTo>
                    <a:pt x="113029" y="6349"/>
                  </a:lnTo>
                </a:path>
                <a:path w="217170" h="219710">
                  <a:moveTo>
                    <a:pt x="6350" y="219709"/>
                  </a:moveTo>
                  <a:lnTo>
                    <a:pt x="6350" y="0"/>
                  </a:lnTo>
                </a:path>
                <a:path w="217170" h="219710">
                  <a:moveTo>
                    <a:pt x="0" y="6349"/>
                  </a:moveTo>
                  <a:lnTo>
                    <a:pt x="113029" y="6349"/>
                  </a:lnTo>
                </a:path>
                <a:path w="217170" h="219710">
                  <a:moveTo>
                    <a:pt x="0" y="215899"/>
                  </a:moveTo>
                  <a:lnTo>
                    <a:pt x="113029" y="215899"/>
                  </a:lnTo>
                </a:path>
              </a:pathLst>
            </a:custGeom>
            <a:ln w="8890">
              <a:solidFill>
                <a:srgbClr val="000000"/>
              </a:solidFill>
            </a:ln>
          </p:spPr>
          <p:txBody>
            <a:bodyPr wrap="square" lIns="0" tIns="0" rIns="0" bIns="0" rtlCol="0"/>
            <a:lstStyle/>
            <a:p>
              <a:endParaRPr/>
            </a:p>
          </p:txBody>
        </p:sp>
      </p:grpSp>
      <p:sp>
        <p:nvSpPr>
          <p:cNvPr id="180" name="object 180"/>
          <p:cNvSpPr txBox="1"/>
          <p:nvPr/>
        </p:nvSpPr>
        <p:spPr>
          <a:xfrm>
            <a:off x="6457950" y="5219700"/>
            <a:ext cx="209550" cy="134652"/>
          </a:xfrm>
          <a:prstGeom prst="rect">
            <a:avLst/>
          </a:prstGeom>
        </p:spPr>
        <p:txBody>
          <a:bodyPr vert="horz" wrap="square" lIns="0" tIns="11430" rIns="0" bIns="0" rtlCol="0">
            <a:spAutoFit/>
          </a:bodyPr>
          <a:lstStyle/>
          <a:p>
            <a:pPr marL="12700">
              <a:spcBef>
                <a:spcPts val="90"/>
              </a:spcBef>
            </a:pPr>
            <a:r>
              <a:rPr sz="800" dirty="0">
                <a:latin typeface="Arial"/>
                <a:cs typeface="Arial"/>
              </a:rPr>
              <a:t>R</a:t>
            </a:r>
            <a:r>
              <a:rPr sz="800" spc="-20" dirty="0">
                <a:latin typeface="Arial"/>
                <a:cs typeface="Arial"/>
              </a:rPr>
              <a:t>e</a:t>
            </a:r>
            <a:r>
              <a:rPr sz="800" spc="-10" dirty="0">
                <a:latin typeface="Arial"/>
                <a:cs typeface="Arial"/>
              </a:rPr>
              <a:t>g</a:t>
            </a:r>
            <a:endParaRPr sz="800">
              <a:latin typeface="Arial"/>
              <a:cs typeface="Arial"/>
            </a:endParaRPr>
          </a:p>
        </p:txBody>
      </p:sp>
      <p:grpSp>
        <p:nvGrpSpPr>
          <p:cNvPr id="181" name="object 181"/>
          <p:cNvGrpSpPr/>
          <p:nvPr/>
        </p:nvGrpSpPr>
        <p:grpSpPr>
          <a:xfrm>
            <a:off x="6156325" y="3888740"/>
            <a:ext cx="325120" cy="1870710"/>
            <a:chOff x="4632325" y="3888740"/>
            <a:chExt cx="325120" cy="1870710"/>
          </a:xfrm>
        </p:grpSpPr>
        <p:sp>
          <p:nvSpPr>
            <p:cNvPr id="182" name="object 182"/>
            <p:cNvSpPr/>
            <p:nvPr/>
          </p:nvSpPr>
          <p:spPr>
            <a:xfrm>
              <a:off x="4822189" y="4885690"/>
              <a:ext cx="130810" cy="0"/>
            </a:xfrm>
            <a:custGeom>
              <a:avLst/>
              <a:gdLst/>
              <a:ahLst/>
              <a:cxnLst/>
              <a:rect l="l" t="t" r="r" b="b"/>
              <a:pathLst>
                <a:path w="130810">
                  <a:moveTo>
                    <a:pt x="0" y="0"/>
                  </a:moveTo>
                  <a:lnTo>
                    <a:pt x="130810" y="0"/>
                  </a:lnTo>
                </a:path>
              </a:pathLst>
            </a:custGeom>
            <a:ln w="8889">
              <a:solidFill>
                <a:srgbClr val="000000"/>
              </a:solidFill>
            </a:ln>
          </p:spPr>
          <p:txBody>
            <a:bodyPr wrap="square" lIns="0" tIns="0" rIns="0" bIns="0" rtlCol="0"/>
            <a:lstStyle/>
            <a:p>
              <a:endParaRPr/>
            </a:p>
          </p:txBody>
        </p:sp>
        <p:sp>
          <p:nvSpPr>
            <p:cNvPr id="183" name="object 183"/>
            <p:cNvSpPr/>
            <p:nvPr/>
          </p:nvSpPr>
          <p:spPr>
            <a:xfrm>
              <a:off x="4632325" y="4781550"/>
              <a:ext cx="325120" cy="0"/>
            </a:xfrm>
            <a:custGeom>
              <a:avLst/>
              <a:gdLst/>
              <a:ahLst/>
              <a:cxnLst/>
              <a:rect l="l" t="t" r="r" b="b"/>
              <a:pathLst>
                <a:path w="325120">
                  <a:moveTo>
                    <a:pt x="0" y="0"/>
                  </a:moveTo>
                  <a:lnTo>
                    <a:pt x="109854" y="0"/>
                  </a:lnTo>
                </a:path>
                <a:path w="325120">
                  <a:moveTo>
                    <a:pt x="189864" y="0"/>
                  </a:moveTo>
                  <a:lnTo>
                    <a:pt x="325120" y="0"/>
                  </a:lnTo>
                </a:path>
              </a:pathLst>
            </a:custGeom>
            <a:ln w="11429">
              <a:solidFill>
                <a:srgbClr val="000000"/>
              </a:solidFill>
            </a:ln>
          </p:spPr>
          <p:txBody>
            <a:bodyPr wrap="square" lIns="0" tIns="0" rIns="0" bIns="0" rtlCol="0"/>
            <a:lstStyle/>
            <a:p>
              <a:endParaRPr/>
            </a:p>
          </p:txBody>
        </p:sp>
        <p:sp>
          <p:nvSpPr>
            <p:cNvPr id="184" name="object 184"/>
            <p:cNvSpPr/>
            <p:nvPr/>
          </p:nvSpPr>
          <p:spPr>
            <a:xfrm>
              <a:off x="4742179" y="4625340"/>
              <a:ext cx="80010" cy="419100"/>
            </a:xfrm>
            <a:custGeom>
              <a:avLst/>
              <a:gdLst/>
              <a:ahLst/>
              <a:cxnLst/>
              <a:rect l="l" t="t" r="r" b="b"/>
              <a:pathLst>
                <a:path w="80010" h="419100">
                  <a:moveTo>
                    <a:pt x="80010" y="0"/>
                  </a:moveTo>
                  <a:lnTo>
                    <a:pt x="0" y="0"/>
                  </a:lnTo>
                  <a:lnTo>
                    <a:pt x="0" y="419100"/>
                  </a:lnTo>
                  <a:lnTo>
                    <a:pt x="76200" y="419100"/>
                  </a:lnTo>
                  <a:lnTo>
                    <a:pt x="80010" y="0"/>
                  </a:lnTo>
                  <a:close/>
                </a:path>
              </a:pathLst>
            </a:custGeom>
            <a:solidFill>
              <a:srgbClr val="CCCCCC"/>
            </a:solidFill>
          </p:spPr>
          <p:txBody>
            <a:bodyPr wrap="square" lIns="0" tIns="0" rIns="0" bIns="0" rtlCol="0"/>
            <a:lstStyle/>
            <a:p>
              <a:endParaRPr/>
            </a:p>
          </p:txBody>
        </p:sp>
        <p:sp>
          <p:nvSpPr>
            <p:cNvPr id="185" name="object 185"/>
            <p:cNvSpPr/>
            <p:nvPr/>
          </p:nvSpPr>
          <p:spPr>
            <a:xfrm>
              <a:off x="4742179" y="4625340"/>
              <a:ext cx="80010" cy="419100"/>
            </a:xfrm>
            <a:custGeom>
              <a:avLst/>
              <a:gdLst/>
              <a:ahLst/>
              <a:cxnLst/>
              <a:rect l="l" t="t" r="r" b="b"/>
              <a:pathLst>
                <a:path w="80010" h="419100">
                  <a:moveTo>
                    <a:pt x="76200" y="419100"/>
                  </a:moveTo>
                  <a:lnTo>
                    <a:pt x="80010" y="0"/>
                  </a:lnTo>
                  <a:lnTo>
                    <a:pt x="0" y="0"/>
                  </a:lnTo>
                  <a:lnTo>
                    <a:pt x="0" y="419100"/>
                  </a:lnTo>
                  <a:lnTo>
                    <a:pt x="80010" y="419100"/>
                  </a:lnTo>
                </a:path>
              </a:pathLst>
            </a:custGeom>
            <a:ln w="8890">
              <a:solidFill>
                <a:srgbClr val="000000"/>
              </a:solidFill>
            </a:ln>
          </p:spPr>
          <p:txBody>
            <a:bodyPr wrap="square" lIns="0" tIns="0" rIns="0" bIns="0" rtlCol="0"/>
            <a:lstStyle/>
            <a:p>
              <a:endParaRPr/>
            </a:p>
          </p:txBody>
        </p:sp>
        <p:sp>
          <p:nvSpPr>
            <p:cNvPr id="186" name="object 186"/>
            <p:cNvSpPr/>
            <p:nvPr/>
          </p:nvSpPr>
          <p:spPr>
            <a:xfrm>
              <a:off x="4776520" y="3890010"/>
              <a:ext cx="48260" cy="1868170"/>
            </a:xfrm>
            <a:custGeom>
              <a:avLst/>
              <a:gdLst/>
              <a:ahLst/>
              <a:cxnLst/>
              <a:rect l="l" t="t" r="r" b="b"/>
              <a:pathLst>
                <a:path w="48260" h="1868170">
                  <a:moveTo>
                    <a:pt x="11379" y="0"/>
                  </a:moveTo>
                  <a:lnTo>
                    <a:pt x="0" y="2539"/>
                  </a:lnTo>
                  <a:lnTo>
                    <a:pt x="36779" y="1868170"/>
                  </a:lnTo>
                  <a:lnTo>
                    <a:pt x="48209" y="1868170"/>
                  </a:lnTo>
                  <a:lnTo>
                    <a:pt x="11379" y="0"/>
                  </a:lnTo>
                  <a:close/>
                </a:path>
              </a:pathLst>
            </a:custGeom>
            <a:solidFill>
              <a:srgbClr val="EA7400"/>
            </a:solidFill>
          </p:spPr>
          <p:txBody>
            <a:bodyPr wrap="square" lIns="0" tIns="0" rIns="0" bIns="0" rtlCol="0"/>
            <a:lstStyle/>
            <a:p>
              <a:endParaRPr/>
            </a:p>
          </p:txBody>
        </p:sp>
        <p:sp>
          <p:nvSpPr>
            <p:cNvPr id="187" name="object 187"/>
            <p:cNvSpPr/>
            <p:nvPr/>
          </p:nvSpPr>
          <p:spPr>
            <a:xfrm>
              <a:off x="4776470" y="3890010"/>
              <a:ext cx="48260" cy="1868170"/>
            </a:xfrm>
            <a:custGeom>
              <a:avLst/>
              <a:gdLst/>
              <a:ahLst/>
              <a:cxnLst/>
              <a:rect l="l" t="t" r="r" b="b"/>
              <a:pathLst>
                <a:path w="48260" h="1868170">
                  <a:moveTo>
                    <a:pt x="0" y="0"/>
                  </a:moveTo>
                  <a:lnTo>
                    <a:pt x="36829" y="1868170"/>
                  </a:lnTo>
                  <a:lnTo>
                    <a:pt x="48259" y="1868170"/>
                  </a:lnTo>
                  <a:lnTo>
                    <a:pt x="11429" y="0"/>
                  </a:lnTo>
                  <a:lnTo>
                    <a:pt x="0" y="2539"/>
                  </a:lnTo>
                </a:path>
              </a:pathLst>
            </a:custGeom>
            <a:ln w="3175">
              <a:solidFill>
                <a:srgbClr val="EA7400"/>
              </a:solidFill>
            </a:ln>
          </p:spPr>
          <p:txBody>
            <a:bodyPr wrap="square" lIns="0" tIns="0" rIns="0" bIns="0" rtlCol="0"/>
            <a:lstStyle/>
            <a:p>
              <a:endParaRPr/>
            </a:p>
          </p:txBody>
        </p:sp>
      </p:grpSp>
    </p:spTree>
    <p:extLst>
      <p:ext uri="{BB962C8B-B14F-4D97-AF65-F5344CB8AC3E}">
        <p14:creationId xmlns:p14="http://schemas.microsoft.com/office/powerpoint/2010/main" val="12913874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Signals</a:t>
            </a:r>
            <a:endParaRPr lang="en-IN" dirty="0"/>
          </a:p>
        </p:txBody>
      </p:sp>
      <p:sp>
        <p:nvSpPr>
          <p:cNvPr id="3" name="Content Placeholder 2"/>
          <p:cNvSpPr>
            <a:spLocks noGrp="1"/>
          </p:cNvSpPr>
          <p:nvPr>
            <p:ph idx="1"/>
          </p:nvPr>
        </p:nvSpPr>
        <p:spPr/>
        <p:txBody>
          <a:bodyPr>
            <a:normAutofit/>
          </a:bodyPr>
          <a:lstStyle/>
          <a:p>
            <a:pPr algn="just"/>
            <a:r>
              <a:rPr lang="en-US" sz="2000" dirty="0"/>
              <a:t>The control signals are generated by the control unit to carry out the execution of instructions.</a:t>
            </a:r>
          </a:p>
          <a:p>
            <a:pPr algn="just"/>
            <a:r>
              <a:rPr lang="en-US" sz="2000" dirty="0"/>
              <a:t>Once the instructions are fetched from the memory and placed in the IR, it is sent to the decoder unit to carry out the operation mentioned in the instructions.</a:t>
            </a:r>
          </a:p>
          <a:p>
            <a:pPr algn="just"/>
            <a:r>
              <a:rPr lang="en-US" sz="2000" dirty="0"/>
              <a:t>Once the instruction is decoded, the appropriate control signals will be generated by the control unit.</a:t>
            </a:r>
          </a:p>
          <a:p>
            <a:pPr algn="just"/>
            <a:r>
              <a:rPr lang="en-US" sz="2000" dirty="0"/>
              <a:t>The control signals are generated using two techniques, such as Hardwired and </a:t>
            </a:r>
            <a:r>
              <a:rPr lang="en-US" sz="2000" dirty="0" err="1"/>
              <a:t>Microprogrammed</a:t>
            </a:r>
            <a:r>
              <a:rPr lang="en-US" sz="2000" dirty="0"/>
              <a:t> control unit.</a:t>
            </a:r>
          </a:p>
          <a:p>
            <a:pPr algn="just"/>
            <a:r>
              <a:rPr lang="en-US" sz="2000" b="1" dirty="0"/>
              <a:t>Hardwired Control Unit</a:t>
            </a:r>
            <a:r>
              <a:rPr lang="en-US" sz="2000" dirty="0"/>
              <a:t>: it uses set of logic gates and circuits to execute instructions.</a:t>
            </a:r>
          </a:p>
          <a:p>
            <a:pPr algn="just"/>
            <a:r>
              <a:rPr lang="en-US" sz="2000" b="1" dirty="0" err="1"/>
              <a:t>Mircoprogrammed</a:t>
            </a:r>
            <a:r>
              <a:rPr lang="en-US" sz="2000" b="1" dirty="0"/>
              <a:t> Control Unit: </a:t>
            </a:r>
            <a:r>
              <a:rPr lang="en-US" sz="2000" dirty="0"/>
              <a:t>it uses microcode to execute instructions. Microcode is a set of instructions that can be modified or updated. </a:t>
            </a:r>
            <a:endParaRPr lang="en-US" sz="2000" b="1" dirty="0"/>
          </a:p>
          <a:p>
            <a:pPr algn="just"/>
            <a:endParaRPr lang="en-US" sz="2000" b="1" dirty="0"/>
          </a:p>
          <a:p>
            <a:pPr algn="just"/>
            <a:endParaRPr lang="en-IN" sz="2000" dirty="0"/>
          </a:p>
        </p:txBody>
      </p:sp>
    </p:spTree>
    <p:extLst>
      <p:ext uri="{BB962C8B-B14F-4D97-AF65-F5344CB8AC3E}">
        <p14:creationId xmlns:p14="http://schemas.microsoft.com/office/powerpoint/2010/main" val="20429715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Hardwired Control Unit</a:t>
            </a:r>
            <a:endParaRPr lang="en-IN" dirty="0"/>
          </a:p>
        </p:txBody>
      </p:sp>
      <p:sp>
        <p:nvSpPr>
          <p:cNvPr id="3" name="Content Placeholder 2"/>
          <p:cNvSpPr>
            <a:spLocks noGrp="1"/>
          </p:cNvSpPr>
          <p:nvPr>
            <p:ph idx="1"/>
          </p:nvPr>
        </p:nvSpPr>
        <p:spPr/>
        <p:txBody>
          <a:bodyPr/>
          <a:lstStyle/>
          <a:p>
            <a:endParaRPr lang="en-IN"/>
          </a:p>
        </p:txBody>
      </p:sp>
      <p:pic>
        <p:nvPicPr>
          <p:cNvPr id="1026" name="Picture 2" descr="Difference Between Hardwired and Microprogrammed Control Unit - Binary Ter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1371600"/>
            <a:ext cx="5715000" cy="5162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89694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1981200" y="1143000"/>
            <a:ext cx="8229600" cy="5486400"/>
          </a:xfrm>
        </p:spPr>
        <p:txBody>
          <a:bodyPr>
            <a:normAutofit/>
          </a:bodyPr>
          <a:lstStyle/>
          <a:p>
            <a:pPr algn="just"/>
            <a:r>
              <a:rPr lang="en-US" sz="2000" b="1" dirty="0"/>
              <a:t>Instruction Register: </a:t>
            </a:r>
            <a:r>
              <a:rPr lang="en-US" sz="2000" dirty="0"/>
              <a:t>it is a processor register used to store the instructions that is currently being executed.</a:t>
            </a:r>
          </a:p>
          <a:p>
            <a:pPr algn="just"/>
            <a:r>
              <a:rPr lang="en-US" sz="2000" b="1" dirty="0"/>
              <a:t>Instruction Decoder</a:t>
            </a:r>
            <a:r>
              <a:rPr lang="en-US" sz="2000" dirty="0"/>
              <a:t>: it takes the Op code from the IR and it will send the OP code bits as the input to the Control Signal Generator.</a:t>
            </a:r>
          </a:p>
          <a:p>
            <a:pPr algn="just"/>
            <a:r>
              <a:rPr lang="en-US" sz="2000" b="1" dirty="0"/>
              <a:t>Step Counter: </a:t>
            </a:r>
            <a:r>
              <a:rPr lang="en-US" sz="2000" dirty="0"/>
              <a:t>it will mention the current step or state of the instruction such as fetch, decode, operands read, ALU and store. Based on the step the signals of the step counter will be set to 1 and given as the input to the Control Signal Generator.</a:t>
            </a:r>
          </a:p>
          <a:p>
            <a:pPr algn="just"/>
            <a:r>
              <a:rPr lang="en-US" sz="2000" b="1" dirty="0"/>
              <a:t>Clock:</a:t>
            </a:r>
            <a:r>
              <a:rPr lang="en-US" sz="2000" dirty="0"/>
              <a:t> one clock pulse is required to complete one state  (step) of the instruction. Example if the step counter is in T3, after completing one clock signal the step counter will move to T4.</a:t>
            </a:r>
          </a:p>
          <a:p>
            <a:pPr algn="just"/>
            <a:r>
              <a:rPr lang="en-US" sz="2000" b="1" dirty="0"/>
              <a:t>Counter Enable: </a:t>
            </a:r>
            <a:r>
              <a:rPr lang="en-US" sz="2000" dirty="0"/>
              <a:t>it controls the step counter, even if one clock signal completed, the counter enable will allow the step counter to move to the next state (i.e. from fetch to decode).</a:t>
            </a:r>
          </a:p>
          <a:p>
            <a:pPr algn="just"/>
            <a:r>
              <a:rPr lang="en-US" sz="2000" b="1" dirty="0"/>
              <a:t>Condition signal</a:t>
            </a:r>
            <a:r>
              <a:rPr lang="en-US" sz="2000" dirty="0"/>
              <a:t>: start, stop or reset.</a:t>
            </a:r>
          </a:p>
          <a:p>
            <a:pPr algn="just"/>
            <a:r>
              <a:rPr lang="en-US" sz="2000" b="1" dirty="0"/>
              <a:t>External input: </a:t>
            </a:r>
            <a:r>
              <a:rPr lang="en-US" sz="2000" dirty="0"/>
              <a:t>it represents some kind of interrupt or any error message.</a:t>
            </a:r>
          </a:p>
          <a:p>
            <a:pPr algn="just"/>
            <a:endParaRPr lang="en-US" sz="2000" dirty="0"/>
          </a:p>
          <a:p>
            <a:pPr algn="just"/>
            <a:endParaRPr lang="en-US" sz="2000" dirty="0"/>
          </a:p>
          <a:p>
            <a:pPr algn="just"/>
            <a:endParaRPr lang="en-US" sz="2000" dirty="0"/>
          </a:p>
          <a:p>
            <a:pPr algn="just"/>
            <a:endParaRPr lang="en-US" sz="2000" dirty="0"/>
          </a:p>
          <a:p>
            <a:pPr algn="just"/>
            <a:endParaRPr lang="en-IN" sz="2000" b="1" dirty="0"/>
          </a:p>
        </p:txBody>
      </p:sp>
    </p:spTree>
    <p:extLst>
      <p:ext uri="{BB962C8B-B14F-4D97-AF65-F5344CB8AC3E}">
        <p14:creationId xmlns:p14="http://schemas.microsoft.com/office/powerpoint/2010/main" val="38840421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Microprogrammed</a:t>
            </a:r>
            <a:r>
              <a:rPr lang="en-US" dirty="0"/>
              <a:t> Control Unit</a:t>
            </a:r>
            <a:endParaRPr lang="en-IN" dirty="0"/>
          </a:p>
        </p:txBody>
      </p:sp>
      <p:sp>
        <p:nvSpPr>
          <p:cNvPr id="3" name="Content Placeholder 2"/>
          <p:cNvSpPr>
            <a:spLocks noGrp="1"/>
          </p:cNvSpPr>
          <p:nvPr>
            <p:ph idx="1"/>
          </p:nvPr>
        </p:nvSpPr>
        <p:spPr/>
        <p:txBody>
          <a:bodyPr>
            <a:normAutofit/>
          </a:bodyPr>
          <a:lstStyle/>
          <a:p>
            <a:pPr algn="just"/>
            <a:r>
              <a:rPr lang="en-US" sz="2000" dirty="0"/>
              <a:t>The control signals required inside the processor can be generated using the control step counter and a decoder unit.  </a:t>
            </a:r>
          </a:p>
          <a:p>
            <a:pPr algn="just"/>
            <a:r>
              <a:rPr lang="en-US" sz="2000" dirty="0"/>
              <a:t>An alternative scheme, called </a:t>
            </a:r>
            <a:r>
              <a:rPr lang="en-US" sz="2000" dirty="0" err="1"/>
              <a:t>microprogrammed</a:t>
            </a:r>
            <a:r>
              <a:rPr lang="en-US" sz="2000" dirty="0"/>
              <a:t> control, in which control signals are generated by a program similar to a machine language program.</a:t>
            </a:r>
          </a:p>
          <a:p>
            <a:pPr marL="0" indent="0" algn="just">
              <a:buNone/>
            </a:pPr>
            <a:r>
              <a:rPr lang="en-US" sz="2000" b="1" dirty="0"/>
              <a:t>Common Terms:</a:t>
            </a:r>
          </a:p>
          <a:p>
            <a:pPr algn="just"/>
            <a:r>
              <a:rPr lang="en-US" sz="2000" b="1" dirty="0"/>
              <a:t>Control Word: </a:t>
            </a:r>
            <a:r>
              <a:rPr lang="en-US" sz="2000" dirty="0"/>
              <a:t>it is a word whose individual bits represents various control signals.</a:t>
            </a:r>
          </a:p>
          <a:p>
            <a:pPr algn="just"/>
            <a:r>
              <a:rPr lang="en-US" sz="2000" b="1" dirty="0" err="1"/>
              <a:t>Microroutine</a:t>
            </a:r>
            <a:r>
              <a:rPr lang="en-US" sz="2000" b="1" dirty="0"/>
              <a:t>: </a:t>
            </a:r>
            <a:r>
              <a:rPr lang="en-US" sz="2000" dirty="0"/>
              <a:t>a sequence of CWs corresponding to the control sequence of a machine instruction constitutes a </a:t>
            </a:r>
            <a:r>
              <a:rPr lang="en-US" sz="2000" dirty="0" err="1"/>
              <a:t>microroutine</a:t>
            </a:r>
            <a:r>
              <a:rPr lang="en-US" sz="2000" dirty="0"/>
              <a:t> for that instruction.</a:t>
            </a:r>
          </a:p>
          <a:p>
            <a:pPr algn="just"/>
            <a:r>
              <a:rPr lang="en-US" sz="2000" b="1" dirty="0"/>
              <a:t>Microinstruction: </a:t>
            </a:r>
            <a:r>
              <a:rPr lang="en-US" sz="2000" dirty="0"/>
              <a:t>the individual control word in a </a:t>
            </a:r>
            <a:r>
              <a:rPr lang="en-US" sz="2000" dirty="0" err="1"/>
              <a:t>microroutine</a:t>
            </a:r>
            <a:r>
              <a:rPr lang="en-US" sz="2000" dirty="0"/>
              <a:t> are referred to as microinstruction.</a:t>
            </a:r>
          </a:p>
          <a:p>
            <a:pPr algn="just"/>
            <a:endParaRPr lang="en-IN" sz="2000" b="1" dirty="0"/>
          </a:p>
        </p:txBody>
      </p:sp>
    </p:spTree>
    <p:extLst>
      <p:ext uri="{BB962C8B-B14F-4D97-AF65-F5344CB8AC3E}">
        <p14:creationId xmlns:p14="http://schemas.microsoft.com/office/powerpoint/2010/main" val="40810280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b="1" dirty="0"/>
              <a:t>Control Sequence and Control Word for the instruction Add (R3),R1</a:t>
            </a:r>
            <a:endParaRPr lang="en-IN" sz="20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4600" y="2057400"/>
            <a:ext cx="32004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4600" y="2133600"/>
            <a:ext cx="39116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609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707</TotalTime>
  <Words>6753</Words>
  <Application>Microsoft Office PowerPoint</Application>
  <PresentationFormat>Widescreen</PresentationFormat>
  <Paragraphs>1256</Paragraphs>
  <Slides>103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103</vt:i4>
      </vt:variant>
    </vt:vector>
  </HeadingPairs>
  <TitlesOfParts>
    <vt:vector size="119" baseType="lpstr">
      <vt:lpstr>Arial</vt:lpstr>
      <vt:lpstr>Arial Black</vt:lpstr>
      <vt:lpstr>Calibri</vt:lpstr>
      <vt:lpstr>Calibri Light</vt:lpstr>
      <vt:lpstr>Cambria</vt:lpstr>
      <vt:lpstr>Comic Sans MS</vt:lpstr>
      <vt:lpstr>Courier New</vt:lpstr>
      <vt:lpstr>DejaVu Sans</vt:lpstr>
      <vt:lpstr>Liberation Sans</vt:lpstr>
      <vt:lpstr>Open Sans</vt:lpstr>
      <vt:lpstr>OpenSymbol</vt:lpstr>
      <vt:lpstr>Palatino Linotype</vt:lpstr>
      <vt:lpstr>Palladio Uralic</vt:lpstr>
      <vt:lpstr>TeXGyreHeros</vt:lpstr>
      <vt:lpstr>Times New Roman</vt:lpstr>
      <vt:lpstr>Office Theme</vt:lpstr>
      <vt:lpstr>Unit IV</vt:lpstr>
      <vt:lpstr>Syllabus</vt:lpstr>
      <vt:lpstr>Basic Processing unit </vt:lpstr>
      <vt:lpstr>Basic Processing unit </vt:lpstr>
      <vt:lpstr>PowerPoint Presentation</vt:lpstr>
      <vt:lpstr>Basic Processing unit </vt:lpstr>
      <vt:lpstr>PowerPoint Presentation</vt:lpstr>
      <vt:lpstr>PowerPoint Presentation</vt:lpstr>
      <vt:lpstr>PowerPoint Presentation</vt:lpstr>
      <vt:lpstr>PowerPoint Presentation</vt:lpstr>
      <vt:lpstr>Register transfers</vt:lpstr>
      <vt:lpstr>Register transfers</vt:lpstr>
      <vt:lpstr>Flip flop </vt:lpstr>
      <vt:lpstr>PowerPoint Presentation</vt:lpstr>
      <vt:lpstr>PowerPoint Presentation</vt:lpstr>
      <vt:lpstr>A single bit implementation </vt:lpstr>
      <vt:lpstr>A single bit implementation </vt:lpstr>
      <vt:lpstr>Performing an arithmetic and logic unit operation</vt:lpstr>
      <vt:lpstr>PowerPoint Presentation</vt:lpstr>
      <vt:lpstr>PowerPoint Presentation</vt:lpstr>
      <vt:lpstr>Fetching a word from memory</vt:lpstr>
      <vt:lpstr>PowerPoint Presentation</vt:lpstr>
      <vt:lpstr>PowerPoint Presentation</vt:lpstr>
      <vt:lpstr>PowerPoint Presentation</vt:lpstr>
      <vt:lpstr>PowerPoint Presentation</vt:lpstr>
      <vt:lpstr>PowerPoint Presentation</vt:lpstr>
      <vt:lpstr>PowerPoint Presentation</vt:lpstr>
      <vt:lpstr>Storing a word in memory</vt:lpstr>
      <vt:lpstr>PowerPoint Presentation</vt:lpstr>
      <vt:lpstr>Execution of a Complete Instruction</vt:lpstr>
      <vt:lpstr>Execution of a Complete Instruction</vt:lpstr>
      <vt:lpstr>PowerPoint Presentation</vt:lpstr>
      <vt:lpstr>Execution of Branch Instruction</vt:lpstr>
      <vt:lpstr>Execution of Branch Instruction</vt:lpstr>
      <vt:lpstr>PowerPoint Presentation</vt:lpstr>
      <vt:lpstr>Bus</vt:lpstr>
      <vt:lpstr>Multibus Architecture</vt:lpstr>
      <vt:lpstr>Multibus Architecture</vt:lpstr>
      <vt:lpstr>PowerPoint Presentation</vt:lpstr>
      <vt:lpstr>Input Output Specifications</vt:lpstr>
      <vt:lpstr>Execution of the Statement  “Add R4 R5 R6” in multibus environment</vt:lpstr>
      <vt:lpstr>PowerPoint Presentation</vt:lpstr>
      <vt:lpstr>PowerPoint Presentation</vt:lpstr>
      <vt:lpstr>What is Pipelining?</vt:lpstr>
      <vt:lpstr>The Laundry Analogy</vt:lpstr>
      <vt:lpstr>If we do laundry sequentially...</vt:lpstr>
      <vt:lpstr>To Pipeline, We Overlap Tasks</vt:lpstr>
      <vt:lpstr>PowerPoint Presentation</vt:lpstr>
      <vt:lpstr>PowerPoint Presentation</vt:lpstr>
      <vt:lpstr>PowerPoint Presentation</vt:lpstr>
      <vt:lpstr>Pipelining a Digital System</vt:lpstr>
      <vt:lpstr>PowerPoint Presentation</vt:lpstr>
      <vt:lpstr>Pipelining a Digital System</vt:lpstr>
      <vt:lpstr>Suppose we need to perform multiply  and add operation with a stream of  numbers</vt:lpstr>
      <vt:lpstr>Example of Pipeline Processing</vt:lpstr>
      <vt:lpstr>Content of Registers in Pipeline</vt:lpstr>
      <vt:lpstr>Space Time Diagram of Pipeline</vt:lpstr>
      <vt:lpstr>Pipeline Hazards</vt:lpstr>
      <vt:lpstr>PowerPoint Presentation</vt:lpstr>
      <vt:lpstr>Instruction hazard</vt:lpstr>
      <vt:lpstr>Structural hazard</vt:lpstr>
      <vt:lpstr>PowerPoint Presentation</vt:lpstr>
      <vt:lpstr>Data hazard</vt:lpstr>
      <vt:lpstr>PowerPoint Presentation</vt:lpstr>
      <vt:lpstr>Structural Hazards</vt:lpstr>
      <vt:lpstr>Example -  Executing Multiple Instructions</vt:lpstr>
      <vt:lpstr>PowerPoint Presentation</vt:lpstr>
      <vt:lpstr>Executing Multiple Instructions  Clock Cycle 2</vt:lpstr>
      <vt:lpstr>Executing Multiple Instructions  Clock Cycle 3</vt:lpstr>
      <vt:lpstr>Executing Multiple Instructions  Clock Cycle 4</vt:lpstr>
      <vt:lpstr>Executing Multiple Instructions  Clock Cycle 5</vt:lpstr>
      <vt:lpstr>Executing Multiple Instructions  Clock Cycle 6</vt:lpstr>
      <vt:lpstr>PowerPoint Presentation</vt:lpstr>
      <vt:lpstr>PowerPoint Presentation</vt:lpstr>
      <vt:lpstr>Alternative View - Multicycle Diagram</vt:lpstr>
      <vt:lpstr>Alternative View - Multicycle Diagram</vt:lpstr>
      <vt:lpstr>Structural Hazards</vt:lpstr>
      <vt:lpstr>Structural Hazards</vt:lpstr>
      <vt:lpstr>PowerPoint Presentation</vt:lpstr>
      <vt:lpstr>Data Hazards</vt:lpstr>
      <vt:lpstr>Data Hazards</vt:lpstr>
      <vt:lpstr>Data Hazards</vt:lpstr>
      <vt:lpstr>Data Hazards</vt:lpstr>
      <vt:lpstr>Data Hazard Detection in MIPS (1)</vt:lpstr>
      <vt:lpstr>Data Hazards</vt:lpstr>
      <vt:lpstr>Data Hazard - Stalling</vt:lpstr>
      <vt:lpstr>Data Hazards - Forwarding</vt:lpstr>
      <vt:lpstr>Data Hazards - Forwarding</vt:lpstr>
      <vt:lpstr>Forwarding</vt:lpstr>
      <vt:lpstr>Data Hazards: A Classic Example</vt:lpstr>
      <vt:lpstr>Data Hazards - Reordering  Instructions</vt:lpstr>
      <vt:lpstr>Control Hazards</vt:lpstr>
      <vt:lpstr>Control Hazards</vt:lpstr>
      <vt:lpstr>Branch Hazards</vt:lpstr>
      <vt:lpstr>Control Signals</vt:lpstr>
      <vt:lpstr>Hardwired Control Unit</vt:lpstr>
      <vt:lpstr>PowerPoint Presentation</vt:lpstr>
      <vt:lpstr>Microprogrammed Control Unit</vt:lpstr>
      <vt:lpstr>Control Sequence and Control Word for the instruction Add (R3),R1</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IV</dc:title>
  <dc:creator>sheeba jani</dc:creator>
  <cp:lastModifiedBy>sheeba jani</cp:lastModifiedBy>
  <cp:revision>61</cp:revision>
  <dcterms:created xsi:type="dcterms:W3CDTF">2023-10-17T08:09:03Z</dcterms:created>
  <dcterms:modified xsi:type="dcterms:W3CDTF">2023-10-31T05:28:37Z</dcterms:modified>
</cp:coreProperties>
</file>