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76" r:id="rId7"/>
    <p:sldId id="266" r:id="rId8"/>
    <p:sldId id="267" r:id="rId9"/>
    <p:sldId id="268" r:id="rId10"/>
    <p:sldId id="260" r:id="rId11"/>
    <p:sldId id="261" r:id="rId12"/>
    <p:sldId id="262" r:id="rId13"/>
    <p:sldId id="269" r:id="rId14"/>
    <p:sldId id="270" r:id="rId15"/>
    <p:sldId id="271" r:id="rId16"/>
    <p:sldId id="272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B9167-FD63-4917-AFA6-E8F46089298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030BDC-590C-48A5-B6BE-68BA87D186F6}">
      <dgm:prSet phldrT="[Text]"/>
      <dgm:spPr/>
      <dgm:t>
        <a:bodyPr/>
        <a:lstStyle/>
        <a:p>
          <a:r>
            <a:rPr lang="en-IN" dirty="0"/>
            <a:t>Wet etching </a:t>
          </a:r>
        </a:p>
      </dgm:t>
    </dgm:pt>
    <dgm:pt modelId="{8F51AFA5-8A53-43CC-9FC0-28CB1687A97C}" type="parTrans" cxnId="{939D0739-1397-4EEE-98D6-A1D1B32F9921}">
      <dgm:prSet/>
      <dgm:spPr/>
      <dgm:t>
        <a:bodyPr/>
        <a:lstStyle/>
        <a:p>
          <a:endParaRPr lang="en-IN"/>
        </a:p>
      </dgm:t>
    </dgm:pt>
    <dgm:pt modelId="{C25F52AE-6237-4916-92B2-7330DDE0D82C}" type="sibTrans" cxnId="{939D0739-1397-4EEE-98D6-A1D1B32F9921}">
      <dgm:prSet/>
      <dgm:spPr/>
      <dgm:t>
        <a:bodyPr/>
        <a:lstStyle/>
        <a:p>
          <a:endParaRPr lang="en-IN"/>
        </a:p>
      </dgm:t>
    </dgm:pt>
    <dgm:pt modelId="{D30892B7-51F2-49D1-9F88-C3D1563CFD67}">
      <dgm:prSet phldrT="[Text]"/>
      <dgm:spPr/>
      <dgm:t>
        <a:bodyPr/>
        <a:lstStyle/>
        <a:p>
          <a:r>
            <a:rPr lang="en-IN" dirty="0"/>
            <a:t>Done using chemical solution </a:t>
          </a:r>
        </a:p>
      </dgm:t>
    </dgm:pt>
    <dgm:pt modelId="{B6883F6D-D83F-4C39-8E01-B7E88D7F5774}" type="parTrans" cxnId="{55E1DCD0-5D44-4614-9F04-43C946150DAC}">
      <dgm:prSet/>
      <dgm:spPr/>
      <dgm:t>
        <a:bodyPr/>
        <a:lstStyle/>
        <a:p>
          <a:endParaRPr lang="en-IN"/>
        </a:p>
      </dgm:t>
    </dgm:pt>
    <dgm:pt modelId="{7A88C554-4790-47AB-8312-599935446F66}" type="sibTrans" cxnId="{55E1DCD0-5D44-4614-9F04-43C946150DAC}">
      <dgm:prSet/>
      <dgm:spPr/>
      <dgm:t>
        <a:bodyPr/>
        <a:lstStyle/>
        <a:p>
          <a:endParaRPr lang="en-IN"/>
        </a:p>
      </dgm:t>
    </dgm:pt>
    <dgm:pt modelId="{9A0BC08A-7E93-4749-9D9C-2349F6A080AD}">
      <dgm:prSet phldrT="[Text]"/>
      <dgm:spPr/>
      <dgm:t>
        <a:bodyPr/>
        <a:lstStyle/>
        <a:p>
          <a:r>
            <a:rPr lang="en-IN" dirty="0"/>
            <a:t>Material to be etched is removed equally in all directions. </a:t>
          </a:r>
        </a:p>
      </dgm:t>
    </dgm:pt>
    <dgm:pt modelId="{8988524D-E2BF-4594-A583-8BDDC3AD94DE}" type="parTrans" cxnId="{B884BA70-4018-478A-A4CD-BB7773129A09}">
      <dgm:prSet/>
      <dgm:spPr/>
      <dgm:t>
        <a:bodyPr/>
        <a:lstStyle/>
        <a:p>
          <a:endParaRPr lang="en-IN"/>
        </a:p>
      </dgm:t>
    </dgm:pt>
    <dgm:pt modelId="{1FD149CA-CC7A-40C3-AD31-82805635FD1E}" type="sibTrans" cxnId="{B884BA70-4018-478A-A4CD-BB7773129A09}">
      <dgm:prSet/>
      <dgm:spPr/>
      <dgm:t>
        <a:bodyPr/>
        <a:lstStyle/>
        <a:p>
          <a:endParaRPr lang="en-IN"/>
        </a:p>
      </dgm:t>
    </dgm:pt>
    <dgm:pt modelId="{16ED08A0-03C0-4A1E-9AB5-71196DE959F0}">
      <dgm:prSet phldrT="[Text]"/>
      <dgm:spPr/>
      <dgm:t>
        <a:bodyPr/>
        <a:lstStyle/>
        <a:p>
          <a:r>
            <a:rPr lang="en-IN" dirty="0"/>
            <a:t>Dry etching </a:t>
          </a:r>
        </a:p>
      </dgm:t>
    </dgm:pt>
    <dgm:pt modelId="{5BB50CC5-C9E1-4080-91C0-3DA1DFF9A98D}" type="parTrans" cxnId="{5257BA47-DAC2-4629-9355-5A3C0341609B}">
      <dgm:prSet/>
      <dgm:spPr/>
      <dgm:t>
        <a:bodyPr/>
        <a:lstStyle/>
        <a:p>
          <a:endParaRPr lang="en-IN"/>
        </a:p>
      </dgm:t>
    </dgm:pt>
    <dgm:pt modelId="{9D1B0FDB-BD2D-4751-8EE2-690F96F4129D}" type="sibTrans" cxnId="{5257BA47-DAC2-4629-9355-5A3C0341609B}">
      <dgm:prSet/>
      <dgm:spPr/>
      <dgm:t>
        <a:bodyPr/>
        <a:lstStyle/>
        <a:p>
          <a:endParaRPr lang="en-IN"/>
        </a:p>
      </dgm:t>
    </dgm:pt>
    <dgm:pt modelId="{E3ABD61A-FCE9-4CE3-93A3-D3897FAA9832}">
      <dgm:prSet phldrT="[Text]"/>
      <dgm:spPr/>
      <dgm:t>
        <a:bodyPr/>
        <a:lstStyle/>
        <a:p>
          <a:r>
            <a:rPr lang="en-IN" dirty="0"/>
            <a:t>Done using plasma. </a:t>
          </a:r>
        </a:p>
      </dgm:t>
    </dgm:pt>
    <dgm:pt modelId="{A6F86DC0-05C3-48FF-8F30-6D5E52455B4F}" type="parTrans" cxnId="{17F9E383-27A1-42D8-93F7-F1656CDFAFD8}">
      <dgm:prSet/>
      <dgm:spPr/>
      <dgm:t>
        <a:bodyPr/>
        <a:lstStyle/>
        <a:p>
          <a:endParaRPr lang="en-IN"/>
        </a:p>
      </dgm:t>
    </dgm:pt>
    <dgm:pt modelId="{EBD427E5-4870-40DE-9FD8-C68C19B0E1C8}" type="sibTrans" cxnId="{17F9E383-27A1-42D8-93F7-F1656CDFAFD8}">
      <dgm:prSet/>
      <dgm:spPr/>
      <dgm:t>
        <a:bodyPr/>
        <a:lstStyle/>
        <a:p>
          <a:endParaRPr lang="en-IN"/>
        </a:p>
      </dgm:t>
    </dgm:pt>
    <dgm:pt modelId="{755F746A-1759-4E6E-8B85-1C3FE4244153}">
      <dgm:prSet phldrT="[Text]"/>
      <dgm:spPr/>
      <dgm:t>
        <a:bodyPr/>
        <a:lstStyle/>
        <a:p>
          <a:r>
            <a:rPr lang="en-IN" dirty="0"/>
            <a:t>Also called reactive ion etching.  In other words, the material to be etched is done only in the parts that is required </a:t>
          </a:r>
        </a:p>
      </dgm:t>
    </dgm:pt>
    <dgm:pt modelId="{585A0CFF-E957-4625-B898-8DEC8D039F98}" type="parTrans" cxnId="{7FD6E266-F673-4309-A1A7-6326744E508A}">
      <dgm:prSet/>
      <dgm:spPr/>
      <dgm:t>
        <a:bodyPr/>
        <a:lstStyle/>
        <a:p>
          <a:endParaRPr lang="en-IN"/>
        </a:p>
      </dgm:t>
    </dgm:pt>
    <dgm:pt modelId="{587516AE-F295-45D4-8C12-C90C774BDAE2}" type="sibTrans" cxnId="{7FD6E266-F673-4309-A1A7-6326744E508A}">
      <dgm:prSet/>
      <dgm:spPr/>
      <dgm:t>
        <a:bodyPr/>
        <a:lstStyle/>
        <a:p>
          <a:endParaRPr lang="en-IN"/>
        </a:p>
      </dgm:t>
    </dgm:pt>
    <dgm:pt modelId="{BF15A8BB-6726-47EC-9F31-9E371FAA7E58}" type="pres">
      <dgm:prSet presAssocID="{4A2B9167-FD63-4917-AFA6-E8F4608929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EEDB26-142E-438E-BD82-DEB2D16FDC71}" type="pres">
      <dgm:prSet presAssocID="{23030BDC-590C-48A5-B6BE-68BA87D186F6}" presName="root" presStyleCnt="0"/>
      <dgm:spPr/>
    </dgm:pt>
    <dgm:pt modelId="{BB76705B-03BD-4EAC-8620-F877EAFAE76A}" type="pres">
      <dgm:prSet presAssocID="{23030BDC-590C-48A5-B6BE-68BA87D186F6}" presName="rootComposite" presStyleCnt="0"/>
      <dgm:spPr/>
    </dgm:pt>
    <dgm:pt modelId="{720653A5-2EDA-4344-9FE2-97CE49E1F8DC}" type="pres">
      <dgm:prSet presAssocID="{23030BDC-590C-48A5-B6BE-68BA87D186F6}" presName="rootText" presStyleLbl="node1" presStyleIdx="0" presStyleCnt="2" custScaleX="260518" custLinFactNeighborX="5746" custLinFactNeighborY="-20490"/>
      <dgm:spPr/>
    </dgm:pt>
    <dgm:pt modelId="{3BC5C7F6-69E0-43F5-AF67-FB88DD4B522E}" type="pres">
      <dgm:prSet presAssocID="{23030BDC-590C-48A5-B6BE-68BA87D186F6}" presName="rootConnector" presStyleLbl="node1" presStyleIdx="0" presStyleCnt="2"/>
      <dgm:spPr/>
    </dgm:pt>
    <dgm:pt modelId="{AA0ECE8B-2BE3-4821-9465-DD64FF5E39BE}" type="pres">
      <dgm:prSet presAssocID="{23030BDC-590C-48A5-B6BE-68BA87D186F6}" presName="childShape" presStyleCnt="0"/>
      <dgm:spPr/>
    </dgm:pt>
    <dgm:pt modelId="{5050DF46-78D9-4B7F-9A52-A802CA8D52C3}" type="pres">
      <dgm:prSet presAssocID="{B6883F6D-D83F-4C39-8E01-B7E88D7F5774}" presName="Name13" presStyleLbl="parChTrans1D2" presStyleIdx="0" presStyleCnt="4"/>
      <dgm:spPr/>
    </dgm:pt>
    <dgm:pt modelId="{F6068C44-278C-473B-BC47-1CBF2EB80A2A}" type="pres">
      <dgm:prSet presAssocID="{D30892B7-51F2-49D1-9F88-C3D1563CFD67}" presName="childText" presStyleLbl="bgAcc1" presStyleIdx="0" presStyleCnt="4" custScaleX="264491" custLinFactNeighborX="-7113" custLinFactNeighborY="-13827">
        <dgm:presLayoutVars>
          <dgm:bulletEnabled val="1"/>
        </dgm:presLayoutVars>
      </dgm:prSet>
      <dgm:spPr/>
    </dgm:pt>
    <dgm:pt modelId="{169792AE-D555-44C9-B0B9-39B0DBD04DFB}" type="pres">
      <dgm:prSet presAssocID="{8988524D-E2BF-4594-A583-8BDDC3AD94DE}" presName="Name13" presStyleLbl="parChTrans1D2" presStyleIdx="1" presStyleCnt="4"/>
      <dgm:spPr/>
    </dgm:pt>
    <dgm:pt modelId="{A7614E66-6DE6-4E07-8135-84CEF31DA8DC}" type="pres">
      <dgm:prSet presAssocID="{9A0BC08A-7E93-4749-9D9C-2349F6A080AD}" presName="childText" presStyleLbl="bgAcc1" presStyleIdx="1" presStyleCnt="4" custScaleX="267867" custScaleY="145227" custLinFactNeighborX="-1512" custLinFactNeighborY="-17169">
        <dgm:presLayoutVars>
          <dgm:bulletEnabled val="1"/>
        </dgm:presLayoutVars>
      </dgm:prSet>
      <dgm:spPr/>
    </dgm:pt>
    <dgm:pt modelId="{65957707-C231-4B39-B77A-C8DC88C916B8}" type="pres">
      <dgm:prSet presAssocID="{16ED08A0-03C0-4A1E-9AB5-71196DE959F0}" presName="root" presStyleCnt="0"/>
      <dgm:spPr/>
    </dgm:pt>
    <dgm:pt modelId="{D3B32CD8-E0B6-47B9-B28E-6C8A949B69DD}" type="pres">
      <dgm:prSet presAssocID="{16ED08A0-03C0-4A1E-9AB5-71196DE959F0}" presName="rootComposite" presStyleCnt="0"/>
      <dgm:spPr/>
    </dgm:pt>
    <dgm:pt modelId="{B9926FA9-4DB9-43D2-8511-090D8FFE1FDF}" type="pres">
      <dgm:prSet presAssocID="{16ED08A0-03C0-4A1E-9AB5-71196DE959F0}" presName="rootText" presStyleLbl="node1" presStyleIdx="1" presStyleCnt="2" custScaleX="289510" custLinFactNeighborX="23471" custLinFactNeighborY="-24369"/>
      <dgm:spPr/>
    </dgm:pt>
    <dgm:pt modelId="{E647A2AB-53AD-4CC2-9B60-0036FDFA8709}" type="pres">
      <dgm:prSet presAssocID="{16ED08A0-03C0-4A1E-9AB5-71196DE959F0}" presName="rootConnector" presStyleLbl="node1" presStyleIdx="1" presStyleCnt="2"/>
      <dgm:spPr/>
    </dgm:pt>
    <dgm:pt modelId="{ECA043E2-6330-42C3-89F1-1A337F6FC61C}" type="pres">
      <dgm:prSet presAssocID="{16ED08A0-03C0-4A1E-9AB5-71196DE959F0}" presName="childShape" presStyleCnt="0"/>
      <dgm:spPr/>
    </dgm:pt>
    <dgm:pt modelId="{3BF510DE-EA2E-473E-9D30-3F7976E99D1A}" type="pres">
      <dgm:prSet presAssocID="{A6F86DC0-05C3-48FF-8F30-6D5E52455B4F}" presName="Name13" presStyleLbl="parChTrans1D2" presStyleIdx="2" presStyleCnt="4"/>
      <dgm:spPr/>
    </dgm:pt>
    <dgm:pt modelId="{FC2F6F85-9E58-4CBB-8540-5B2A37F7C651}" type="pres">
      <dgm:prSet presAssocID="{E3ABD61A-FCE9-4CE3-93A3-D3897FAA9832}" presName="childText" presStyleLbl="bgAcc1" presStyleIdx="2" presStyleCnt="4" custScaleX="323152" custScaleY="67846" custLinFactNeighborX="55773" custLinFactNeighborY="-7256">
        <dgm:presLayoutVars>
          <dgm:bulletEnabled val="1"/>
        </dgm:presLayoutVars>
      </dgm:prSet>
      <dgm:spPr/>
    </dgm:pt>
    <dgm:pt modelId="{287536DB-271D-4118-9799-D629EBF3E935}" type="pres">
      <dgm:prSet presAssocID="{585A0CFF-E957-4625-B898-8DEC8D039F98}" presName="Name13" presStyleLbl="parChTrans1D2" presStyleIdx="3" presStyleCnt="4"/>
      <dgm:spPr/>
    </dgm:pt>
    <dgm:pt modelId="{F7F065A0-172B-4A78-B702-5A7A361A0093}" type="pres">
      <dgm:prSet presAssocID="{755F746A-1759-4E6E-8B85-1C3FE4244153}" presName="childText" presStyleLbl="bgAcc1" presStyleIdx="3" presStyleCnt="4" custScaleX="337723" custScaleY="159263" custLinFactNeighborX="61684" custLinFactNeighborY="-15765">
        <dgm:presLayoutVars>
          <dgm:bulletEnabled val="1"/>
        </dgm:presLayoutVars>
      </dgm:prSet>
      <dgm:spPr/>
    </dgm:pt>
  </dgm:ptLst>
  <dgm:cxnLst>
    <dgm:cxn modelId="{76F54217-DE53-42BA-86CD-BA88F14C5084}" type="presOf" srcId="{4A2B9167-FD63-4917-AFA6-E8F460892984}" destId="{BF15A8BB-6726-47EC-9F31-9E371FAA7E58}" srcOrd="0" destOrd="0" presId="urn:microsoft.com/office/officeart/2005/8/layout/hierarchy3"/>
    <dgm:cxn modelId="{A4BF151E-CF50-445A-BA90-13B6B4A63E8C}" type="presOf" srcId="{755F746A-1759-4E6E-8B85-1C3FE4244153}" destId="{F7F065A0-172B-4A78-B702-5A7A361A0093}" srcOrd="0" destOrd="0" presId="urn:microsoft.com/office/officeart/2005/8/layout/hierarchy3"/>
    <dgm:cxn modelId="{1C662523-EC95-4596-A6D5-BE3DA8D21EB1}" type="presOf" srcId="{23030BDC-590C-48A5-B6BE-68BA87D186F6}" destId="{720653A5-2EDA-4344-9FE2-97CE49E1F8DC}" srcOrd="0" destOrd="0" presId="urn:microsoft.com/office/officeart/2005/8/layout/hierarchy3"/>
    <dgm:cxn modelId="{1C17E22B-043E-43F2-8863-15CB6D5D771B}" type="presOf" srcId="{B6883F6D-D83F-4C39-8E01-B7E88D7F5774}" destId="{5050DF46-78D9-4B7F-9A52-A802CA8D52C3}" srcOrd="0" destOrd="0" presId="urn:microsoft.com/office/officeart/2005/8/layout/hierarchy3"/>
    <dgm:cxn modelId="{72290238-8186-4852-8891-2BBD8CC3D700}" type="presOf" srcId="{16ED08A0-03C0-4A1E-9AB5-71196DE959F0}" destId="{E647A2AB-53AD-4CC2-9B60-0036FDFA8709}" srcOrd="1" destOrd="0" presId="urn:microsoft.com/office/officeart/2005/8/layout/hierarchy3"/>
    <dgm:cxn modelId="{193C3238-176A-4969-9965-6B19AB140E50}" type="presOf" srcId="{8988524D-E2BF-4594-A583-8BDDC3AD94DE}" destId="{169792AE-D555-44C9-B0B9-39B0DBD04DFB}" srcOrd="0" destOrd="0" presId="urn:microsoft.com/office/officeart/2005/8/layout/hierarchy3"/>
    <dgm:cxn modelId="{939D0739-1397-4EEE-98D6-A1D1B32F9921}" srcId="{4A2B9167-FD63-4917-AFA6-E8F460892984}" destId="{23030BDC-590C-48A5-B6BE-68BA87D186F6}" srcOrd="0" destOrd="0" parTransId="{8F51AFA5-8A53-43CC-9FC0-28CB1687A97C}" sibTransId="{C25F52AE-6237-4916-92B2-7330DDE0D82C}"/>
    <dgm:cxn modelId="{86F9FC3A-16F9-4B26-B432-6A8C593DF5A5}" type="presOf" srcId="{A6F86DC0-05C3-48FF-8F30-6D5E52455B4F}" destId="{3BF510DE-EA2E-473E-9D30-3F7976E99D1A}" srcOrd="0" destOrd="0" presId="urn:microsoft.com/office/officeart/2005/8/layout/hierarchy3"/>
    <dgm:cxn modelId="{7FD6E266-F673-4309-A1A7-6326744E508A}" srcId="{16ED08A0-03C0-4A1E-9AB5-71196DE959F0}" destId="{755F746A-1759-4E6E-8B85-1C3FE4244153}" srcOrd="1" destOrd="0" parTransId="{585A0CFF-E957-4625-B898-8DEC8D039F98}" sibTransId="{587516AE-F295-45D4-8C12-C90C774BDAE2}"/>
    <dgm:cxn modelId="{5257BA47-DAC2-4629-9355-5A3C0341609B}" srcId="{4A2B9167-FD63-4917-AFA6-E8F460892984}" destId="{16ED08A0-03C0-4A1E-9AB5-71196DE959F0}" srcOrd="1" destOrd="0" parTransId="{5BB50CC5-C9E1-4080-91C0-3DA1DFF9A98D}" sibTransId="{9D1B0FDB-BD2D-4751-8EE2-690F96F4129D}"/>
    <dgm:cxn modelId="{B884BA70-4018-478A-A4CD-BB7773129A09}" srcId="{23030BDC-590C-48A5-B6BE-68BA87D186F6}" destId="{9A0BC08A-7E93-4749-9D9C-2349F6A080AD}" srcOrd="1" destOrd="0" parTransId="{8988524D-E2BF-4594-A583-8BDDC3AD94DE}" sibTransId="{1FD149CA-CC7A-40C3-AD31-82805635FD1E}"/>
    <dgm:cxn modelId="{17F9E383-27A1-42D8-93F7-F1656CDFAFD8}" srcId="{16ED08A0-03C0-4A1E-9AB5-71196DE959F0}" destId="{E3ABD61A-FCE9-4CE3-93A3-D3897FAA9832}" srcOrd="0" destOrd="0" parTransId="{A6F86DC0-05C3-48FF-8F30-6D5E52455B4F}" sibTransId="{EBD427E5-4870-40DE-9FD8-C68C19B0E1C8}"/>
    <dgm:cxn modelId="{0C2000B7-4075-4601-A2D0-5D69270A80AB}" type="presOf" srcId="{585A0CFF-E957-4625-B898-8DEC8D039F98}" destId="{287536DB-271D-4118-9799-D629EBF3E935}" srcOrd="0" destOrd="0" presId="urn:microsoft.com/office/officeart/2005/8/layout/hierarchy3"/>
    <dgm:cxn modelId="{281E42B9-5003-4FF7-870D-C6BBC61554D9}" type="presOf" srcId="{D30892B7-51F2-49D1-9F88-C3D1563CFD67}" destId="{F6068C44-278C-473B-BC47-1CBF2EB80A2A}" srcOrd="0" destOrd="0" presId="urn:microsoft.com/office/officeart/2005/8/layout/hierarchy3"/>
    <dgm:cxn modelId="{35601FC0-83E9-4B7E-9E35-5FBF846C72B9}" type="presOf" srcId="{E3ABD61A-FCE9-4CE3-93A3-D3897FAA9832}" destId="{FC2F6F85-9E58-4CBB-8540-5B2A37F7C651}" srcOrd="0" destOrd="0" presId="urn:microsoft.com/office/officeart/2005/8/layout/hierarchy3"/>
    <dgm:cxn modelId="{D6B2DEC7-A5C5-4302-858E-CC1987E9BF89}" type="presOf" srcId="{9A0BC08A-7E93-4749-9D9C-2349F6A080AD}" destId="{A7614E66-6DE6-4E07-8135-84CEF31DA8DC}" srcOrd="0" destOrd="0" presId="urn:microsoft.com/office/officeart/2005/8/layout/hierarchy3"/>
    <dgm:cxn modelId="{55E1DCD0-5D44-4614-9F04-43C946150DAC}" srcId="{23030BDC-590C-48A5-B6BE-68BA87D186F6}" destId="{D30892B7-51F2-49D1-9F88-C3D1563CFD67}" srcOrd="0" destOrd="0" parTransId="{B6883F6D-D83F-4C39-8E01-B7E88D7F5774}" sibTransId="{7A88C554-4790-47AB-8312-599935446F66}"/>
    <dgm:cxn modelId="{FD862CD1-2658-4F6C-AE1C-F6A8E7DB9155}" type="presOf" srcId="{23030BDC-590C-48A5-B6BE-68BA87D186F6}" destId="{3BC5C7F6-69E0-43F5-AF67-FB88DD4B522E}" srcOrd="1" destOrd="0" presId="urn:microsoft.com/office/officeart/2005/8/layout/hierarchy3"/>
    <dgm:cxn modelId="{561CE6EE-D532-45EE-B3A5-A58E15A5705D}" type="presOf" srcId="{16ED08A0-03C0-4A1E-9AB5-71196DE959F0}" destId="{B9926FA9-4DB9-43D2-8511-090D8FFE1FDF}" srcOrd="0" destOrd="0" presId="urn:microsoft.com/office/officeart/2005/8/layout/hierarchy3"/>
    <dgm:cxn modelId="{AB6B730B-7710-4097-818B-81FC3358BC27}" type="presParOf" srcId="{BF15A8BB-6726-47EC-9F31-9E371FAA7E58}" destId="{A7EEDB26-142E-438E-BD82-DEB2D16FDC71}" srcOrd="0" destOrd="0" presId="urn:microsoft.com/office/officeart/2005/8/layout/hierarchy3"/>
    <dgm:cxn modelId="{F85242D7-D6C0-46B2-9C2F-39C949FCDD23}" type="presParOf" srcId="{A7EEDB26-142E-438E-BD82-DEB2D16FDC71}" destId="{BB76705B-03BD-4EAC-8620-F877EAFAE76A}" srcOrd="0" destOrd="0" presId="urn:microsoft.com/office/officeart/2005/8/layout/hierarchy3"/>
    <dgm:cxn modelId="{CE67EB4B-115F-44E0-AF1B-6636C72AD22D}" type="presParOf" srcId="{BB76705B-03BD-4EAC-8620-F877EAFAE76A}" destId="{720653A5-2EDA-4344-9FE2-97CE49E1F8DC}" srcOrd="0" destOrd="0" presId="urn:microsoft.com/office/officeart/2005/8/layout/hierarchy3"/>
    <dgm:cxn modelId="{0D9FECA7-2B80-4CE6-967D-FA184D456B8D}" type="presParOf" srcId="{BB76705B-03BD-4EAC-8620-F877EAFAE76A}" destId="{3BC5C7F6-69E0-43F5-AF67-FB88DD4B522E}" srcOrd="1" destOrd="0" presId="urn:microsoft.com/office/officeart/2005/8/layout/hierarchy3"/>
    <dgm:cxn modelId="{0F0E26F3-A678-4D25-881C-61E2449510E2}" type="presParOf" srcId="{A7EEDB26-142E-438E-BD82-DEB2D16FDC71}" destId="{AA0ECE8B-2BE3-4821-9465-DD64FF5E39BE}" srcOrd="1" destOrd="0" presId="urn:microsoft.com/office/officeart/2005/8/layout/hierarchy3"/>
    <dgm:cxn modelId="{E6B91345-5474-4559-8EB1-1B5B3D26A7FF}" type="presParOf" srcId="{AA0ECE8B-2BE3-4821-9465-DD64FF5E39BE}" destId="{5050DF46-78D9-4B7F-9A52-A802CA8D52C3}" srcOrd="0" destOrd="0" presId="urn:microsoft.com/office/officeart/2005/8/layout/hierarchy3"/>
    <dgm:cxn modelId="{A84EA71E-24E7-42A2-A2BA-74BA3C809F70}" type="presParOf" srcId="{AA0ECE8B-2BE3-4821-9465-DD64FF5E39BE}" destId="{F6068C44-278C-473B-BC47-1CBF2EB80A2A}" srcOrd="1" destOrd="0" presId="urn:microsoft.com/office/officeart/2005/8/layout/hierarchy3"/>
    <dgm:cxn modelId="{85334909-64E1-4BBC-A2C0-09DBAF1C2934}" type="presParOf" srcId="{AA0ECE8B-2BE3-4821-9465-DD64FF5E39BE}" destId="{169792AE-D555-44C9-B0B9-39B0DBD04DFB}" srcOrd="2" destOrd="0" presId="urn:microsoft.com/office/officeart/2005/8/layout/hierarchy3"/>
    <dgm:cxn modelId="{4FD9A7E2-63FD-4A46-BD60-0D7F640C0082}" type="presParOf" srcId="{AA0ECE8B-2BE3-4821-9465-DD64FF5E39BE}" destId="{A7614E66-6DE6-4E07-8135-84CEF31DA8DC}" srcOrd="3" destOrd="0" presId="urn:microsoft.com/office/officeart/2005/8/layout/hierarchy3"/>
    <dgm:cxn modelId="{79B6F9C7-1992-4B70-973A-AB391E7C78F4}" type="presParOf" srcId="{BF15A8BB-6726-47EC-9F31-9E371FAA7E58}" destId="{65957707-C231-4B39-B77A-C8DC88C916B8}" srcOrd="1" destOrd="0" presId="urn:microsoft.com/office/officeart/2005/8/layout/hierarchy3"/>
    <dgm:cxn modelId="{38A2E98A-169A-4C48-901D-F1A7DFE46C31}" type="presParOf" srcId="{65957707-C231-4B39-B77A-C8DC88C916B8}" destId="{D3B32CD8-E0B6-47B9-B28E-6C8A949B69DD}" srcOrd="0" destOrd="0" presId="urn:microsoft.com/office/officeart/2005/8/layout/hierarchy3"/>
    <dgm:cxn modelId="{D96B6FD5-F625-4025-9A77-CE8D5F2F0607}" type="presParOf" srcId="{D3B32CD8-E0B6-47B9-B28E-6C8A949B69DD}" destId="{B9926FA9-4DB9-43D2-8511-090D8FFE1FDF}" srcOrd="0" destOrd="0" presId="urn:microsoft.com/office/officeart/2005/8/layout/hierarchy3"/>
    <dgm:cxn modelId="{297F2801-3C4C-41FE-92B9-55A8B9D63B41}" type="presParOf" srcId="{D3B32CD8-E0B6-47B9-B28E-6C8A949B69DD}" destId="{E647A2AB-53AD-4CC2-9B60-0036FDFA8709}" srcOrd="1" destOrd="0" presId="urn:microsoft.com/office/officeart/2005/8/layout/hierarchy3"/>
    <dgm:cxn modelId="{C427DF71-CE6D-48B0-AA29-4DDFE7E369C7}" type="presParOf" srcId="{65957707-C231-4B39-B77A-C8DC88C916B8}" destId="{ECA043E2-6330-42C3-89F1-1A337F6FC61C}" srcOrd="1" destOrd="0" presId="urn:microsoft.com/office/officeart/2005/8/layout/hierarchy3"/>
    <dgm:cxn modelId="{0FF3CA72-CAA5-4ADA-A5A5-33AA8B1C9125}" type="presParOf" srcId="{ECA043E2-6330-42C3-89F1-1A337F6FC61C}" destId="{3BF510DE-EA2E-473E-9D30-3F7976E99D1A}" srcOrd="0" destOrd="0" presId="urn:microsoft.com/office/officeart/2005/8/layout/hierarchy3"/>
    <dgm:cxn modelId="{E3C2A1A1-A4DE-44E2-B16C-B592A887715C}" type="presParOf" srcId="{ECA043E2-6330-42C3-89F1-1A337F6FC61C}" destId="{FC2F6F85-9E58-4CBB-8540-5B2A37F7C651}" srcOrd="1" destOrd="0" presId="urn:microsoft.com/office/officeart/2005/8/layout/hierarchy3"/>
    <dgm:cxn modelId="{81AE38F2-B3D5-4BE3-B328-577239BF5813}" type="presParOf" srcId="{ECA043E2-6330-42C3-89F1-1A337F6FC61C}" destId="{287536DB-271D-4118-9799-D629EBF3E935}" srcOrd="2" destOrd="0" presId="urn:microsoft.com/office/officeart/2005/8/layout/hierarchy3"/>
    <dgm:cxn modelId="{F86E797B-8930-4521-BCB0-860FC248612E}" type="presParOf" srcId="{ECA043E2-6330-42C3-89F1-1A337F6FC61C}" destId="{F7F065A0-172B-4A78-B702-5A7A361A009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CCAD4A-F3A7-4C59-9DCF-6C5A8A256BC2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004ACD-45A2-4DD3-9490-777FB4C49CFE}">
      <dgm:prSet phldrT="[Text]"/>
      <dgm:spPr/>
      <dgm:t>
        <a:bodyPr/>
        <a:lstStyle/>
        <a:p>
          <a:r>
            <a:rPr lang="en-IN" dirty="0"/>
            <a:t>Pre deposition diffusion </a:t>
          </a:r>
        </a:p>
      </dgm:t>
    </dgm:pt>
    <dgm:pt modelId="{3D931E43-DB59-408B-BF91-A3A1D3A79DD9}" type="parTrans" cxnId="{D84EEEE4-69B4-4872-A127-8E6D2A9DDB80}">
      <dgm:prSet/>
      <dgm:spPr/>
      <dgm:t>
        <a:bodyPr/>
        <a:lstStyle/>
        <a:p>
          <a:endParaRPr lang="en-IN"/>
        </a:p>
      </dgm:t>
    </dgm:pt>
    <dgm:pt modelId="{43553E07-CCEE-4C30-A999-1C5928EAE663}" type="sibTrans" cxnId="{D84EEEE4-69B4-4872-A127-8E6D2A9DDB80}">
      <dgm:prSet/>
      <dgm:spPr/>
      <dgm:t>
        <a:bodyPr/>
        <a:lstStyle/>
        <a:p>
          <a:endParaRPr lang="en-IN"/>
        </a:p>
      </dgm:t>
    </dgm:pt>
    <dgm:pt modelId="{63C236C7-3BF3-4E03-88FE-0C7579D8EDF8}">
      <dgm:prSet phldrT="[Text]"/>
      <dgm:spPr/>
      <dgm:t>
        <a:bodyPr/>
        <a:lstStyle/>
        <a:p>
          <a:r>
            <a:rPr lang="en-IN" dirty="0"/>
            <a:t>Drive-in diffusion </a:t>
          </a:r>
        </a:p>
      </dgm:t>
    </dgm:pt>
    <dgm:pt modelId="{2619FC25-6ACC-4531-8496-3FAAA533F49D}" type="parTrans" cxnId="{8B79D232-64E7-48C6-AB97-88CB5813341D}">
      <dgm:prSet/>
      <dgm:spPr/>
      <dgm:t>
        <a:bodyPr/>
        <a:lstStyle/>
        <a:p>
          <a:endParaRPr lang="en-IN"/>
        </a:p>
      </dgm:t>
    </dgm:pt>
    <dgm:pt modelId="{9BC1B1C8-5345-49FB-8DAF-2F278AD71279}" type="sibTrans" cxnId="{8B79D232-64E7-48C6-AB97-88CB5813341D}">
      <dgm:prSet/>
      <dgm:spPr/>
      <dgm:t>
        <a:bodyPr/>
        <a:lstStyle/>
        <a:p>
          <a:endParaRPr lang="en-IN"/>
        </a:p>
      </dgm:t>
    </dgm:pt>
    <dgm:pt modelId="{10B2CCB2-07A7-4CFD-8025-4B46752D905A}" type="pres">
      <dgm:prSet presAssocID="{7FCCAD4A-F3A7-4C59-9DCF-6C5A8A256BC2}" presName="compositeShape" presStyleCnt="0">
        <dgm:presLayoutVars>
          <dgm:chMax val="2"/>
          <dgm:dir/>
          <dgm:resizeHandles val="exact"/>
        </dgm:presLayoutVars>
      </dgm:prSet>
      <dgm:spPr/>
    </dgm:pt>
    <dgm:pt modelId="{52316721-BFD6-4677-A83D-3FED9B0807AB}" type="pres">
      <dgm:prSet presAssocID="{7FCCAD4A-F3A7-4C59-9DCF-6C5A8A256BC2}" presName="ribbon" presStyleLbl="node1" presStyleIdx="0" presStyleCnt="1" custScaleX="127997" custScaleY="90246"/>
      <dgm:spPr/>
    </dgm:pt>
    <dgm:pt modelId="{8BA7D779-452C-4B44-8018-905D7C734C9B}" type="pres">
      <dgm:prSet presAssocID="{7FCCAD4A-F3A7-4C59-9DCF-6C5A8A256BC2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8BBFC418-6AD6-41DF-9342-A0D820479B1B}" type="pres">
      <dgm:prSet presAssocID="{7FCCAD4A-F3A7-4C59-9DCF-6C5A8A256BC2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3EBF422-D0FD-4B52-B165-7EEE9998A357}" type="presOf" srcId="{7FCCAD4A-F3A7-4C59-9DCF-6C5A8A256BC2}" destId="{10B2CCB2-07A7-4CFD-8025-4B46752D905A}" srcOrd="0" destOrd="0" presId="urn:microsoft.com/office/officeart/2005/8/layout/arrow6"/>
    <dgm:cxn modelId="{798CFA2B-6AE5-47A5-886A-8745062C7020}" type="presOf" srcId="{73004ACD-45A2-4DD3-9490-777FB4C49CFE}" destId="{8BA7D779-452C-4B44-8018-905D7C734C9B}" srcOrd="0" destOrd="0" presId="urn:microsoft.com/office/officeart/2005/8/layout/arrow6"/>
    <dgm:cxn modelId="{8B79D232-64E7-48C6-AB97-88CB5813341D}" srcId="{7FCCAD4A-F3A7-4C59-9DCF-6C5A8A256BC2}" destId="{63C236C7-3BF3-4E03-88FE-0C7579D8EDF8}" srcOrd="1" destOrd="0" parTransId="{2619FC25-6ACC-4531-8496-3FAAA533F49D}" sibTransId="{9BC1B1C8-5345-49FB-8DAF-2F278AD71279}"/>
    <dgm:cxn modelId="{349AD481-A363-4944-980C-4D9555C82DBD}" type="presOf" srcId="{63C236C7-3BF3-4E03-88FE-0C7579D8EDF8}" destId="{8BBFC418-6AD6-41DF-9342-A0D820479B1B}" srcOrd="0" destOrd="0" presId="urn:microsoft.com/office/officeart/2005/8/layout/arrow6"/>
    <dgm:cxn modelId="{D84EEEE4-69B4-4872-A127-8E6D2A9DDB80}" srcId="{7FCCAD4A-F3A7-4C59-9DCF-6C5A8A256BC2}" destId="{73004ACD-45A2-4DD3-9490-777FB4C49CFE}" srcOrd="0" destOrd="0" parTransId="{3D931E43-DB59-408B-BF91-A3A1D3A79DD9}" sibTransId="{43553E07-CCEE-4C30-A999-1C5928EAE663}"/>
    <dgm:cxn modelId="{9A077319-BB36-40D7-B09E-A4E2059570AF}" type="presParOf" srcId="{10B2CCB2-07A7-4CFD-8025-4B46752D905A}" destId="{52316721-BFD6-4677-A83D-3FED9B0807AB}" srcOrd="0" destOrd="0" presId="urn:microsoft.com/office/officeart/2005/8/layout/arrow6"/>
    <dgm:cxn modelId="{37D1C620-ACCB-420F-819D-748C6711C4F1}" type="presParOf" srcId="{10B2CCB2-07A7-4CFD-8025-4B46752D905A}" destId="{8BA7D779-452C-4B44-8018-905D7C734C9B}" srcOrd="1" destOrd="0" presId="urn:microsoft.com/office/officeart/2005/8/layout/arrow6"/>
    <dgm:cxn modelId="{9BFF6DB1-0A7A-4090-9AD2-4CE1B8FE2F6E}" type="presParOf" srcId="{10B2CCB2-07A7-4CFD-8025-4B46752D905A}" destId="{8BBFC418-6AD6-41DF-9342-A0D820479B1B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653A5-2EDA-4344-9FE2-97CE49E1F8DC}">
      <dsp:nvSpPr>
        <dsp:cNvPr id="0" name=""/>
        <dsp:cNvSpPr/>
      </dsp:nvSpPr>
      <dsp:spPr>
        <a:xfrm>
          <a:off x="100983" y="135711"/>
          <a:ext cx="4389597" cy="842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Wet etching </a:t>
          </a:r>
        </a:p>
      </dsp:txBody>
      <dsp:txXfrm>
        <a:off x="125658" y="160386"/>
        <a:ext cx="4340247" cy="793124"/>
      </dsp:txXfrm>
    </dsp:sp>
    <dsp:sp modelId="{5050DF46-78D9-4B7F-9A52-A802CA8D52C3}">
      <dsp:nvSpPr>
        <dsp:cNvPr id="0" name=""/>
        <dsp:cNvSpPr/>
      </dsp:nvSpPr>
      <dsp:spPr>
        <a:xfrm>
          <a:off x="539943" y="978186"/>
          <a:ext cx="246262" cy="687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7990"/>
              </a:lnTo>
              <a:lnTo>
                <a:pt x="246262" y="68799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68C44-278C-473B-BC47-1CBF2EB80A2A}">
      <dsp:nvSpPr>
        <dsp:cNvPr id="0" name=""/>
        <dsp:cNvSpPr/>
      </dsp:nvSpPr>
      <dsp:spPr>
        <a:xfrm>
          <a:off x="786205" y="1244939"/>
          <a:ext cx="3565232" cy="84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Done using chemical solution </a:t>
          </a:r>
        </a:p>
      </dsp:txBody>
      <dsp:txXfrm>
        <a:off x="810880" y="1269614"/>
        <a:ext cx="3515882" cy="793124"/>
      </dsp:txXfrm>
    </dsp:sp>
    <dsp:sp modelId="{169792AE-D555-44C9-B0B9-39B0DBD04DFB}">
      <dsp:nvSpPr>
        <dsp:cNvPr id="0" name=""/>
        <dsp:cNvSpPr/>
      </dsp:nvSpPr>
      <dsp:spPr>
        <a:xfrm>
          <a:off x="539943" y="978186"/>
          <a:ext cx="321761" cy="1903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441"/>
              </a:lnTo>
              <a:lnTo>
                <a:pt x="321761" y="190344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614E66-6DE6-4E07-8135-84CEF31DA8DC}">
      <dsp:nvSpPr>
        <dsp:cNvPr id="0" name=""/>
        <dsp:cNvSpPr/>
      </dsp:nvSpPr>
      <dsp:spPr>
        <a:xfrm>
          <a:off x="861704" y="2269877"/>
          <a:ext cx="3610739" cy="1223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Material to be etched is removed equally in all directions. </a:t>
          </a:r>
        </a:p>
      </dsp:txBody>
      <dsp:txXfrm>
        <a:off x="897539" y="2305712"/>
        <a:ext cx="3539069" cy="1151831"/>
      </dsp:txXfrm>
    </dsp:sp>
    <dsp:sp modelId="{B9926FA9-4DB9-43D2-8511-090D8FFE1FDF}">
      <dsp:nvSpPr>
        <dsp:cNvPr id="0" name=""/>
        <dsp:cNvSpPr/>
      </dsp:nvSpPr>
      <dsp:spPr>
        <a:xfrm>
          <a:off x="5210476" y="103032"/>
          <a:ext cx="4878098" cy="8424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Dry etching </a:t>
          </a:r>
        </a:p>
      </dsp:txBody>
      <dsp:txXfrm>
        <a:off x="5235151" y="127707"/>
        <a:ext cx="4828748" cy="793124"/>
      </dsp:txXfrm>
    </dsp:sp>
    <dsp:sp modelId="{3BF510DE-EA2E-473E-9D30-3F7976E99D1A}">
      <dsp:nvSpPr>
        <dsp:cNvPr id="0" name=""/>
        <dsp:cNvSpPr/>
      </dsp:nvSpPr>
      <dsp:spPr>
        <a:xfrm>
          <a:off x="5698285" y="945507"/>
          <a:ext cx="292912" cy="640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584"/>
              </a:lnTo>
              <a:lnTo>
                <a:pt x="292912" y="6405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F6F85-9E58-4CBB-8540-5B2A37F7C651}">
      <dsp:nvSpPr>
        <dsp:cNvPr id="0" name=""/>
        <dsp:cNvSpPr/>
      </dsp:nvSpPr>
      <dsp:spPr>
        <a:xfrm>
          <a:off x="5991198" y="1300298"/>
          <a:ext cx="4355959" cy="5715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Done using plasma. </a:t>
          </a:r>
        </a:p>
      </dsp:txBody>
      <dsp:txXfrm>
        <a:off x="6007939" y="1317039"/>
        <a:ext cx="4322477" cy="538103"/>
      </dsp:txXfrm>
    </dsp:sp>
    <dsp:sp modelId="{287536DB-271D-4118-9799-D629EBF3E935}">
      <dsp:nvSpPr>
        <dsp:cNvPr id="0" name=""/>
        <dsp:cNvSpPr/>
      </dsp:nvSpPr>
      <dsp:spPr>
        <a:xfrm>
          <a:off x="5698285" y="945507"/>
          <a:ext cx="96501" cy="1736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184"/>
              </a:lnTo>
              <a:lnTo>
                <a:pt x="96501" y="173618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065A0-172B-4A78-B702-5A7A361A0093}">
      <dsp:nvSpPr>
        <dsp:cNvPr id="0" name=""/>
        <dsp:cNvSpPr/>
      </dsp:nvSpPr>
      <dsp:spPr>
        <a:xfrm>
          <a:off x="5794787" y="2010816"/>
          <a:ext cx="4552370" cy="1341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Also called reactive ion etching.  In other words, the material to be etched is done only in the parts that is required </a:t>
          </a:r>
        </a:p>
      </dsp:txBody>
      <dsp:txXfrm>
        <a:off x="5834086" y="2050115"/>
        <a:ext cx="4473772" cy="1263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16721-BFD6-4677-A83D-3FED9B0807AB}">
      <dsp:nvSpPr>
        <dsp:cNvPr id="0" name=""/>
        <dsp:cNvSpPr/>
      </dsp:nvSpPr>
      <dsp:spPr>
        <a:xfrm>
          <a:off x="259287" y="131669"/>
          <a:ext cx="8639183" cy="243646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D779-452C-4B44-8018-905D7C734C9B}">
      <dsp:nvSpPr>
        <dsp:cNvPr id="0" name=""/>
        <dsp:cNvSpPr/>
      </dsp:nvSpPr>
      <dsp:spPr>
        <a:xfrm>
          <a:off x="2014061" y="472466"/>
          <a:ext cx="2227341" cy="132290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Pre deposition diffusion </a:t>
          </a:r>
        </a:p>
      </dsp:txBody>
      <dsp:txXfrm>
        <a:off x="2014061" y="472466"/>
        <a:ext cx="2227341" cy="1322905"/>
      </dsp:txXfrm>
    </dsp:sp>
    <dsp:sp modelId="{8BBFC418-6AD6-41DF-9342-A0D820479B1B}">
      <dsp:nvSpPr>
        <dsp:cNvPr id="0" name=""/>
        <dsp:cNvSpPr/>
      </dsp:nvSpPr>
      <dsp:spPr>
        <a:xfrm>
          <a:off x="4578879" y="904435"/>
          <a:ext cx="2632312" cy="132290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Drive-in diffusion </a:t>
          </a:r>
        </a:p>
      </dsp:txBody>
      <dsp:txXfrm>
        <a:off x="4578879" y="904435"/>
        <a:ext cx="2632312" cy="13229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3F17-F690-F597-53FF-D2515ABF0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INTEGRATED CIRCUITS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65781-6235-211E-62DA-C135C50E6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33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0AF5-B0C0-F7AC-D6C7-A3099B1A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838014"/>
          </a:xfrm>
        </p:spPr>
        <p:txBody>
          <a:bodyPr/>
          <a:lstStyle/>
          <a:p>
            <a:r>
              <a:rPr lang="en-IN" dirty="0"/>
              <a:t>Etching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FC176-E499-EFCD-1B47-68AE11D04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683150"/>
              </p:ext>
            </p:extLst>
          </p:nvPr>
        </p:nvGraphicFramePr>
        <p:xfrm>
          <a:off x="885525" y="2011680"/>
          <a:ext cx="10347158" cy="3946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77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32D-C530-4D6C-407F-479777E8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DRY etching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EF0E-CB9A-183A-D6CD-EAE309DD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Wet etching is done with plasma </a:t>
            </a:r>
          </a:p>
          <a:p>
            <a:r>
              <a:rPr lang="en-IN" dirty="0"/>
              <a:t>This plasma is created by passing electric field to </a:t>
            </a:r>
            <a:r>
              <a:rPr lang="en-IN" dirty="0" err="1"/>
              <a:t>aragon</a:t>
            </a:r>
            <a:r>
              <a:rPr lang="en-IN" dirty="0"/>
              <a:t> gas </a:t>
            </a:r>
          </a:p>
          <a:p>
            <a:r>
              <a:rPr lang="en-IN" dirty="0"/>
              <a:t>The material to be etched is subjected to bombardment of its surface by gas ions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26AE2-33F1-31F1-F0A4-E6E157559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0" y="3567586"/>
            <a:ext cx="3980485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1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E394-B027-18EF-44F1-AC0D49B7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occurs in two steps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EAC203-3E79-25EC-1E04-BB2D876A6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119561"/>
              </p:ext>
            </p:extLst>
          </p:nvPr>
        </p:nvGraphicFramePr>
        <p:xfrm>
          <a:off x="1450975" y="2016125"/>
          <a:ext cx="9157758" cy="269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117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CA34-3C05-6B79-2977-7087EDD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IN" dirty="0"/>
              <a:t>PRE DEPOSITION DIFUSSION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B825-A9F0-5074-839F-06F25C62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2000"/>
            <a:ext cx="9603275" cy="3434346"/>
          </a:xfrm>
        </p:spPr>
        <p:txBody>
          <a:bodyPr/>
          <a:lstStyle/>
          <a:p>
            <a:r>
              <a:rPr lang="en-IN" sz="2400" dirty="0"/>
              <a:t>High concentration of dopant is introduced to silicon in 1000</a:t>
            </a:r>
            <a:r>
              <a:rPr lang="en-IN" sz="2400" dirty="0">
                <a:latin typeface="Stencil" panose="040409050D0802020404" pitchFamily="82" charset="0"/>
              </a:rPr>
              <a:t>˚</a:t>
            </a:r>
            <a:r>
              <a:rPr lang="en-IN" sz="2400" dirty="0"/>
              <a:t> C. </a:t>
            </a:r>
          </a:p>
          <a:p>
            <a:r>
              <a:rPr lang="en-IN" sz="2400" dirty="0"/>
              <a:t>More recently a new method of pre-deposition is used known as ion implementation. </a:t>
            </a:r>
          </a:p>
          <a:p>
            <a:r>
              <a:rPr lang="en-IN" sz="2400" dirty="0"/>
              <a:t>This method creates a heavily doped concentration of impurities in the silicon material. </a:t>
            </a:r>
          </a:p>
          <a:p>
            <a:r>
              <a:rPr lang="en-IN" sz="2400" dirty="0"/>
              <a:t>Impurities that is doped are boron, phosphorous, arsenic and antimony.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72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FD80-C8F6-38F3-BFDB-9F281CF3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DIFFUSION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B4D1B0-EA4C-2F47-A954-C4041DEC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Impurity used: POCl3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88D651-96DB-ED41-4DD8-8A38BE543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718" y="2015731"/>
            <a:ext cx="6763098" cy="28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F6F-967B-B9E7-05F1-C0DA27B3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IN" dirty="0"/>
              <a:t>Drive in diffusion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4171-232E-272B-1873-A0E5BBFF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56"/>
            <a:ext cx="9603275" cy="4074689"/>
          </a:xfrm>
        </p:spPr>
        <p:txBody>
          <a:bodyPr/>
          <a:lstStyle/>
          <a:p>
            <a:r>
              <a:rPr lang="en-IN" dirty="0"/>
              <a:t>This is driving the impurities deeper into the silicon surface. </a:t>
            </a:r>
          </a:p>
          <a:p>
            <a:r>
              <a:rPr lang="en-IN" dirty="0"/>
              <a:t>Done is 1100</a:t>
            </a:r>
            <a:r>
              <a:rPr lang="en-IN" dirty="0">
                <a:latin typeface="Stencil" panose="040409050D0802020404" pitchFamily="82" charset="0"/>
              </a:rPr>
              <a:t>˚C </a:t>
            </a:r>
          </a:p>
          <a:p>
            <a:r>
              <a:rPr lang="en-IN" dirty="0"/>
              <a:t>Diffusion depth is controlled by temperature and time of the drive in diffusion process.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3096-DA92-2EA6-A192-00E2A5345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51" y="2988733"/>
            <a:ext cx="7410831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4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BDBE-FA8B-0D91-CC0C-6B8C0E0C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Ion implantation 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987A0-CC7F-69EA-CA08-91F4DBB9D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738" y="1989223"/>
            <a:ext cx="6786523" cy="25165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9B878-63A0-BA0E-FE2B-8B8D9B8D29AB}"/>
              </a:ext>
            </a:extLst>
          </p:cNvPr>
          <p:cNvSpPr txBox="1"/>
          <p:nvPr/>
        </p:nvSpPr>
        <p:spPr>
          <a:xfrm>
            <a:off x="1607419" y="4795198"/>
            <a:ext cx="9603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Ion implantation :This is a process of introducing dopants into selected areas of the surface of the wafer by bombarding the surface with high-energy ions of the particular dopant.</a:t>
            </a:r>
          </a:p>
        </p:txBody>
      </p:sp>
    </p:spTree>
    <p:extLst>
      <p:ext uri="{BB962C8B-B14F-4D97-AF65-F5344CB8AC3E}">
        <p14:creationId xmlns:p14="http://schemas.microsoft.com/office/powerpoint/2010/main" val="86381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E121-DBEE-8A6B-20F7-0145DC20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PHOTOMASK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B909E-E30E-B1CD-7508-9B2380EF0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carry out one of the many fabrication process, a separate mask is required for each operation whose function is to expose the selected regions and protect the others.</a:t>
            </a:r>
          </a:p>
          <a:p>
            <a:r>
              <a:rPr lang="en-US" sz="2400" dirty="0"/>
              <a:t>There may be hundreds of identical dies (or ICs) on a wafer with each circuit containing hundreds of thousands or millions of devices. </a:t>
            </a:r>
          </a:p>
          <a:p>
            <a:r>
              <a:rPr lang="en-US" sz="2400" dirty="0"/>
              <a:t>Identical steps are carried out simultaneously for each process. For each process, separate mask is needed.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0356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F420-2A13-7EBA-7EB8-342609E7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Ion implantation: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3C873-DC49-92D0-2E8B-27890853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32714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AB948-F442-A26A-C9F2-D693279A3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346691"/>
            <a:ext cx="4645152" cy="3358194"/>
          </a:xfrm>
        </p:spPr>
        <p:txBody>
          <a:bodyPr>
            <a:noAutofit/>
          </a:bodyPr>
          <a:lstStyle/>
          <a:p>
            <a:r>
              <a:rPr lang="en-US" dirty="0"/>
              <a:t>1. Doping levels can be precisely controlled since the incident ion beam can be accurately measured.</a:t>
            </a:r>
          </a:p>
          <a:p>
            <a:r>
              <a:rPr lang="en-US" dirty="0"/>
              <a:t>2. The depth of the dopant can be easily regulated by control of the incident ion velocity. </a:t>
            </a:r>
          </a:p>
          <a:p>
            <a:r>
              <a:rPr lang="en-US" dirty="0"/>
              <a:t>3. Extreme purity of the dopant is guaranteed.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7B8B0-AC52-FBA9-855A-ADAD33BCF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127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disadvantages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161C3EB-28EF-219B-C8EE-D0D73E47E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1787" y="2435704"/>
            <a:ext cx="4645152" cy="3023709"/>
          </a:xfrm>
        </p:spPr>
        <p:txBody>
          <a:bodyPr>
            <a:normAutofit/>
          </a:bodyPr>
          <a:lstStyle/>
          <a:p>
            <a:r>
              <a:rPr lang="en-US" dirty="0" err="1"/>
              <a:t>Disadvantages:The</a:t>
            </a:r>
            <a:r>
              <a:rPr lang="en-US" dirty="0"/>
              <a:t> ion implantation may create considerable damage to the crystal structure because of the </a:t>
            </a:r>
            <a:r>
              <a:rPr lang="en-US" dirty="0" err="1"/>
              <a:t>collisons</a:t>
            </a:r>
            <a:r>
              <a:rPr lang="en-US" dirty="0"/>
              <a:t> of the high-energy ions with the silicon.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94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530F-B191-A2BE-6ED0-CF055872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Manufacturing of </a:t>
            </a:r>
            <a:r>
              <a:rPr lang="en-IN" dirty="0" err="1"/>
              <a:t>ic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919F9-CF0B-542F-88DE-34E4F164C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333" y="2169297"/>
            <a:ext cx="9745134" cy="2673636"/>
          </a:xfrm>
        </p:spPr>
      </p:pic>
    </p:spTree>
    <p:extLst>
      <p:ext uri="{BB962C8B-B14F-4D97-AF65-F5344CB8AC3E}">
        <p14:creationId xmlns:p14="http://schemas.microsoft.com/office/powerpoint/2010/main" val="157012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07C8-79E9-A0D5-BB54-66BA20ADA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Material preparation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3BCBB5-26A9-D43F-8215-0CFD32AC0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260600"/>
            <a:ext cx="9603275" cy="3318933"/>
          </a:xfrm>
        </p:spPr>
      </p:pic>
    </p:spTree>
    <p:extLst>
      <p:ext uri="{BB962C8B-B14F-4D97-AF65-F5344CB8AC3E}">
        <p14:creationId xmlns:p14="http://schemas.microsoft.com/office/powerpoint/2010/main" val="74037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7DB3-FF47-FA71-DE2E-07FC708D2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Crystal growing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65EA2-3712-1719-2026-D2EFAF4B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01167"/>
            <a:ext cx="4321148" cy="323148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DF128-37B8-76A7-0199-54DCA20D0AF1}"/>
              </a:ext>
            </a:extLst>
          </p:cNvPr>
          <p:cNvSpPr txBox="1"/>
          <p:nvPr/>
        </p:nvSpPr>
        <p:spPr>
          <a:xfrm>
            <a:off x="6096000" y="2101167"/>
            <a:ext cx="48606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process is done to convert polycrystalline silicon to single crystalline silicon.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two methods to carry out crystal growth:</a:t>
            </a:r>
          </a:p>
          <a:p>
            <a:pPr algn="ctr"/>
            <a:r>
              <a:rPr lang="en-US" sz="2400" dirty="0"/>
              <a:t>   1.The </a:t>
            </a:r>
            <a:r>
              <a:rPr lang="en-US" sz="2400" dirty="0" err="1"/>
              <a:t>czochralski</a:t>
            </a:r>
            <a:r>
              <a:rPr lang="en-US" sz="2400" dirty="0"/>
              <a:t> process</a:t>
            </a:r>
          </a:p>
          <a:p>
            <a:pPr algn="ctr"/>
            <a:r>
              <a:rPr lang="en-US" sz="2400" dirty="0"/>
              <a:t>2.The flat zone process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6180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238F-37C8-29D9-7BB8-11528C20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Wafer preparation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E086D-CD93-6533-8061-0146077A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95216" cy="4154061"/>
          </a:xfrm>
        </p:spPr>
        <p:txBody>
          <a:bodyPr>
            <a:normAutofit/>
          </a:bodyPr>
          <a:lstStyle/>
          <a:p>
            <a:r>
              <a:rPr lang="en-US" dirty="0"/>
              <a:t>In this stage, the ingot surface is grounded throughout to an exact diameter and the top and bottom portions are cut off. The ingot is marked with two flat regions: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1.The larger flat(called primary flat)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2.The smaller flat(called secondary flat)</a:t>
            </a: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6073F18-0DB0-4093-2730-F01B02ED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67" y="2143985"/>
            <a:ext cx="4645025" cy="359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07E3-36EA-32E8-785E-542E4944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232249"/>
            <a:ext cx="9605635" cy="1047912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41294-47FA-A1FB-AC0D-0B8D1CD1F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0199" y="2017343"/>
            <a:ext cx="2878723" cy="344152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77606-FF78-230B-F883-3C4EF0CF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99" y="2017343"/>
            <a:ext cx="2878723" cy="344152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9BDDC3C-3759-6088-6C3B-8B790F9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1915426"/>
            <a:ext cx="6551263" cy="4244741"/>
          </a:xfrm>
        </p:spPr>
        <p:txBody>
          <a:bodyPr>
            <a:noAutofit/>
          </a:bodyPr>
          <a:lstStyle/>
          <a:p>
            <a:r>
              <a:rPr lang="en-US" dirty="0"/>
              <a:t>The semiconductor industry uses (111) wafers for fabricating ICs with bipolar transistor technology and (100) wafers for metal-oxide semiconductor (MOS) circuits. </a:t>
            </a:r>
          </a:p>
          <a:p>
            <a:r>
              <a:rPr lang="en-US" dirty="0"/>
              <a:t>Once the </a:t>
            </a:r>
            <a:r>
              <a:rPr lang="en-US" dirty="0" err="1"/>
              <a:t>orientaions</a:t>
            </a:r>
            <a:r>
              <a:rPr lang="en-US" dirty="0"/>
              <a:t> are done, the ingot is sliced into wafers by a high-speed diamond saw. The wafer thickness varies from 0.4 to 1.0 mm.</a:t>
            </a:r>
          </a:p>
          <a:p>
            <a:r>
              <a:rPr lang="en-US" dirty="0"/>
              <a:t>The lapped orientation usually leaves the surface edges contaminated and damaged.</a:t>
            </a:r>
          </a:p>
          <a:p>
            <a:r>
              <a:rPr lang="en-US" dirty="0"/>
              <a:t>These can be removed by a process called chemical etching.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43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40DA-4F00-0FC0-0A07-1A9D2613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WAFER FABRICATIONS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8BBF-4980-95DB-DDB5-F5E7BC4C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389927" cy="4037749"/>
          </a:xfrm>
        </p:spPr>
        <p:txBody>
          <a:bodyPr>
            <a:normAutofit/>
          </a:bodyPr>
          <a:lstStyle/>
          <a:p>
            <a:r>
              <a:rPr lang="en-IN" dirty="0"/>
              <a:t>OXIDATION </a:t>
            </a:r>
          </a:p>
          <a:p>
            <a:r>
              <a:rPr lang="en-IN" dirty="0"/>
              <a:t>ETCHING </a:t>
            </a:r>
          </a:p>
          <a:p>
            <a:r>
              <a:rPr lang="en-IN" dirty="0"/>
              <a:t>DIFFUSION </a:t>
            </a:r>
          </a:p>
          <a:p>
            <a:r>
              <a:rPr lang="en-IN" dirty="0"/>
              <a:t>ION IMPLANTATION </a:t>
            </a:r>
          </a:p>
          <a:p>
            <a:r>
              <a:rPr lang="en-IN" dirty="0"/>
              <a:t>PHOTOLITHOGRAPHY</a:t>
            </a:r>
          </a:p>
          <a:p>
            <a:r>
              <a:rPr lang="en-IN" dirty="0"/>
              <a:t>EPITAXY</a:t>
            </a:r>
          </a:p>
          <a:p>
            <a:r>
              <a:rPr lang="en-IN" dirty="0"/>
              <a:t>METALLIZATION AND INTERCONNECTIONS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B5164-F2A8-3794-6939-E9B358762F4B}"/>
              </a:ext>
            </a:extLst>
          </p:cNvPr>
          <p:cNvSpPr txBox="1"/>
          <p:nvPr/>
        </p:nvSpPr>
        <p:spPr>
          <a:xfrm>
            <a:off x="5428649" y="1986712"/>
            <a:ext cx="562620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● The basic fabrication process is called planar process, </a:t>
            </a:r>
            <a:r>
              <a:rPr lang="en-IN" sz="2000" dirty="0" err="1"/>
              <a:t>ie</a:t>
            </a:r>
            <a:r>
              <a:rPr lang="en-IN" sz="2000" dirty="0"/>
              <a:t>., a process in which the introduction of impurities and metallic interconnections is carried out from the top of the wafer.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● A major advantage of the planer process is that each fabrication step is applied to all identical circuits and each of the many wafers at the same time.</a:t>
            </a:r>
          </a:p>
        </p:txBody>
      </p:sp>
    </p:spTree>
    <p:extLst>
      <p:ext uri="{BB962C8B-B14F-4D97-AF65-F5344CB8AC3E}">
        <p14:creationId xmlns:p14="http://schemas.microsoft.com/office/powerpoint/2010/main" val="391309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4CBA-5702-0AF6-840E-49BC1444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OXIDATION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19DA4-D644-C608-BD6D-90731274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633" y="2146433"/>
            <a:ext cx="3552221" cy="27848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7275F-8AD6-015F-7DBA-DFCC6720C80C}"/>
              </a:ext>
            </a:extLst>
          </p:cNvPr>
          <p:cNvSpPr txBox="1"/>
          <p:nvPr/>
        </p:nvSpPr>
        <p:spPr>
          <a:xfrm>
            <a:off x="1451579" y="1898497"/>
            <a:ext cx="60510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process of oxidation consists of growing a thin film of silicon dioxide (</a:t>
            </a:r>
            <a:r>
              <a:rPr lang="en-IN" sz="2400" dirty="0" err="1"/>
              <a:t>SiO</a:t>
            </a:r>
            <a:r>
              <a:rPr lang="en-IN" sz="2400" dirty="0"/>
              <a:t>,) on the surface of a silicon wafer. Silicon dioxide has several uses:</a:t>
            </a:r>
          </a:p>
          <a:p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to serve as a mask against implant or </a:t>
            </a:r>
            <a:r>
              <a:rPr lang="en-IN" sz="2400" dirty="0" err="1"/>
              <a:t>diffusionof</a:t>
            </a:r>
            <a:r>
              <a:rPr lang="en-IN" sz="2400" dirty="0"/>
              <a:t> dopant into </a:t>
            </a:r>
            <a:r>
              <a:rPr lang="en-IN" sz="2400" dirty="0" err="1"/>
              <a:t>silicon,Silicon</a:t>
            </a:r>
            <a:r>
              <a:rPr lang="en-IN" sz="2400" dirty="0"/>
              <a:t> substrate</a:t>
            </a:r>
          </a:p>
          <a:p>
            <a:pPr marL="342900" indent="-342900">
              <a:buAutoNum type="arabicPeriod"/>
            </a:pPr>
            <a:r>
              <a:rPr lang="en-IN" sz="2400" dirty="0"/>
              <a:t>to provide surface passivation,</a:t>
            </a:r>
          </a:p>
          <a:p>
            <a:pPr marL="342900" indent="-342900">
              <a:buAutoNum type="arabicPeriod"/>
            </a:pPr>
            <a:r>
              <a:rPr lang="en-IN" sz="2400" dirty="0"/>
              <a:t>to isolate one device from another</a:t>
            </a:r>
          </a:p>
          <a:p>
            <a:pPr marL="342900" indent="-342900">
              <a:buAutoNum type="arabicPeriod"/>
            </a:pPr>
            <a:r>
              <a:rPr lang="en-IN" sz="2400" dirty="0"/>
              <a:t>to act as a component in MOS structures.</a:t>
            </a:r>
          </a:p>
        </p:txBody>
      </p:sp>
    </p:spTree>
    <p:extLst>
      <p:ext uri="{BB962C8B-B14F-4D97-AF65-F5344CB8AC3E}">
        <p14:creationId xmlns:p14="http://schemas.microsoft.com/office/powerpoint/2010/main" val="248820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466B5C-F8A5-4CCC-8E3F-4C8530C57675}"/>
              </a:ext>
            </a:extLst>
          </p:cNvPr>
          <p:cNvSpPr txBox="1"/>
          <p:nvPr/>
        </p:nvSpPr>
        <p:spPr>
          <a:xfrm>
            <a:off x="1549669" y="1052334"/>
            <a:ext cx="42928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Several techniques developed for forming oxide layers.</a:t>
            </a:r>
          </a:p>
          <a:p>
            <a:endParaRPr lang="en-IN" sz="2400" dirty="0"/>
          </a:p>
          <a:p>
            <a:pPr marL="342900" indent="-342900">
              <a:buAutoNum type="arabicPeriod"/>
            </a:pPr>
            <a:r>
              <a:rPr lang="en-IN" sz="2400" dirty="0"/>
              <a:t>Thermal oxidation</a:t>
            </a:r>
          </a:p>
          <a:p>
            <a:endParaRPr lang="en-IN" sz="2400" dirty="0"/>
          </a:p>
          <a:p>
            <a:r>
              <a:rPr lang="en-IN" sz="2400" dirty="0"/>
              <a:t>2.  Vapour phase technique [chemical vapour deposition (CVD)]</a:t>
            </a:r>
          </a:p>
          <a:p>
            <a:endParaRPr lang="en-IN" sz="2400" dirty="0"/>
          </a:p>
          <a:p>
            <a:r>
              <a:rPr lang="en-IN" sz="2400" dirty="0"/>
              <a:t>3.  Plasma oxidation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F8F5A-2394-30ED-3685-D5A1DB0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1" y="1405636"/>
            <a:ext cx="4793381" cy="333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79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1267</TotalTime>
  <Words>728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Stencil</vt:lpstr>
      <vt:lpstr>Gallery</vt:lpstr>
      <vt:lpstr>INTEGRATED CIRCUITS </vt:lpstr>
      <vt:lpstr>Manufacturing of ic</vt:lpstr>
      <vt:lpstr>Material preparation </vt:lpstr>
      <vt:lpstr>Crystal growing </vt:lpstr>
      <vt:lpstr>Wafer preparation </vt:lpstr>
      <vt:lpstr>  </vt:lpstr>
      <vt:lpstr>WAFER FABRICATIONS</vt:lpstr>
      <vt:lpstr>OXIDATION</vt:lpstr>
      <vt:lpstr>PowerPoint Presentation</vt:lpstr>
      <vt:lpstr>Etching </vt:lpstr>
      <vt:lpstr>DRY etching </vt:lpstr>
      <vt:lpstr>DIFFUSION occurs in two steps  </vt:lpstr>
      <vt:lpstr>PRE DEPOSITION DIFUSSION </vt:lpstr>
      <vt:lpstr>DIFFUSION </vt:lpstr>
      <vt:lpstr>Drive in diffusion  </vt:lpstr>
      <vt:lpstr>Ion implantation  </vt:lpstr>
      <vt:lpstr>PHOTOMASK GENERATION</vt:lpstr>
      <vt:lpstr>Ion implantation: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CIRCUITS</dc:title>
  <dc:creator>Dhivya Krishnan</dc:creator>
  <cp:lastModifiedBy>Dhivya Krishnan</cp:lastModifiedBy>
  <cp:revision>4</cp:revision>
  <dcterms:created xsi:type="dcterms:W3CDTF">2023-11-01T14:05:02Z</dcterms:created>
  <dcterms:modified xsi:type="dcterms:W3CDTF">2023-11-03T04:32:01Z</dcterms:modified>
</cp:coreProperties>
</file>