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40784" y="1371228"/>
            <a:ext cx="7446654" cy="212365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5400"/>
              </a:lnSpc>
              <a:tabLst/>
            </a:pP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UNIT-V</a:t>
            </a:r>
          </a:p>
          <a:p>
            <a:pPr algn="ctr">
              <a:lnSpc>
                <a:spcPts val="5400"/>
              </a:lnSpc>
              <a:tabLst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 TECHNIQUES </a:t>
            </a: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>
              <a:lnSpc>
                <a:spcPts val="5400"/>
              </a:lnSpc>
              <a:tabLst/>
            </a:pPr>
            <a:r>
              <a:rPr 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THEORY CONCEPTS</a:t>
            </a:r>
            <a:endParaRPr lang="en-US" altLang="zh-CN" sz="30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397500" y="3644900"/>
            <a:ext cx="195245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7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2798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798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1-7</a:t>
            </a:r>
            <a:endParaRPr lang="en-US" altLang="zh-CN" sz="2798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102100" y="4229100"/>
            <a:ext cx="5187317" cy="16491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 Communications,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  <a:tabLst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Hopping Spread Spectrum (FHSS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  <a:tabLst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Spread Spectrum (DSSS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Division Multiple Access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DSSS,</a:t>
            </a:r>
          </a:p>
          <a:p>
            <a:pPr marL="342900" indent="-342900">
              <a:lnSpc>
                <a:spcPts val="2500"/>
              </a:lnSpc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OFDM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35400" y="228600"/>
            <a:ext cx="4483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600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Slow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hopping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774700"/>
            <a:ext cx="1031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FSK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mixing.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Incoming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FSK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modulator.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1155700"/>
            <a:ext cx="94742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mixer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multiplier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BPF.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247900"/>
            <a:ext cx="6807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27100" y="3098800"/>
            <a:ext cx="9499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drives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synthesizer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enables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carrier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hop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4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55700" y="3454400"/>
            <a:ext cx="1663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distinct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7100" y="4254500"/>
            <a:ext cx="10007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hops,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FH/MFSK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occupies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much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55700" y="4622800"/>
            <a:ext cx="2832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achievable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DSSS.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27100" y="5422900"/>
            <a:ext cx="9994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Inability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maintain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phase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coherence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suggests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coherent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FHSS.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27100" y="6273800"/>
            <a:ext cx="5346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Reverse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happens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demodulator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side.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7100" y="1803400"/>
            <a:ext cx="5994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4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4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4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4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4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en-US" altLang="zh-CN" sz="14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63500"/>
            <a:ext cx="93853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FHSS,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FH/MFSK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tone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referred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chip.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Chip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=max(R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,R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hop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symbol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921500" y="1752600"/>
            <a:ext cx="241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sz="1607" u="sng" dirty="0" smtClean="0">
                <a:solidFill>
                  <a:srgbClr val="000000"/>
                </a:solidFill>
                <a:latin typeface="Cambria Math" pitchFamily="18" charset="0"/>
                <a:cs typeface="Cambria Math" pitchFamily="18" charset="0"/>
              </a:rPr>
              <a:t>𝑅</a:t>
            </a:r>
            <a:r>
              <a:rPr lang="en-US" altLang="zh-CN" sz="1319" u="sng" dirty="0" smtClean="0">
                <a:solidFill>
                  <a:srgbClr val="000000"/>
                </a:solidFill>
                <a:latin typeface="Cambria Math" pitchFamily="18" charset="0"/>
                <a:cs typeface="Cambria Math" pitchFamily="18" charset="0"/>
              </a:rPr>
              <a:t>𝑏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607" dirty="0" smtClean="0">
                <a:solidFill>
                  <a:srgbClr val="000000"/>
                </a:solidFill>
                <a:latin typeface="Cambria Math" pitchFamily="18" charset="0"/>
                <a:cs typeface="Cambria Math" pitchFamily="18" charset="0"/>
              </a:rPr>
              <a:t>𝐾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51700" y="1841500"/>
            <a:ext cx="2425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198" dirty="0" smtClean="0">
                <a:solidFill>
                  <a:srgbClr val="000000"/>
                </a:solidFill>
                <a:latin typeface="Cambria Math" pitchFamily="18" charset="0"/>
                <a:cs typeface="Cambria Math" pitchFamily="18" charset="0"/>
              </a:rPr>
              <a:t>≥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Rh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k=log</a:t>
            </a:r>
            <a:r>
              <a:rPr lang="en-US" altLang="zh-CN" sz="146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27100" y="2857500"/>
            <a:ext cx="9880600" cy="378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286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MFSK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tones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ensuring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orthogonality.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jammer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power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entire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hopped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>
              <a:lnSpc>
                <a:spcPts val="27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power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spectral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density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=J/W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286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Symbol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spectral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density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ratio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E/N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=(P/J)/(W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/R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2286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PG=W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/R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PG(in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dB)=10log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=3K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292100"/>
            <a:ext cx="4991100" cy="58674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4000" y="2565400"/>
            <a:ext cx="5143500" cy="163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" y="6273800"/>
            <a:ext cx="6375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hopping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de-hopped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54400" y="368300"/>
            <a:ext cx="5270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4404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n-US" altLang="zh-CN" sz="44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44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4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hopping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1155700"/>
            <a:ext cx="7073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FH/MFSK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hops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M-Ary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symbol.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27100" y="2019300"/>
            <a:ext cx="9791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overcome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jammer,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transmitted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hopped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carrier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2374900"/>
            <a:ext cx="3822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jammer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could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interfere.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27100" y="3175000"/>
            <a:ext cx="9156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coherent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slightly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slow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FH/MFSK.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7100" y="4038600"/>
            <a:ext cx="3340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procedures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considered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84300" y="4406900"/>
            <a:ext cx="9486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FH/MFSK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symbol,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hop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chips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612900" y="4762500"/>
            <a:ext cx="6477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majority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vote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estimate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symbol.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84300" y="5067300"/>
            <a:ext cx="9321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FH/MFSK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symbol,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likelihood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largest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612900" y="5422900"/>
            <a:ext cx="965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selected.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27100" y="5803900"/>
            <a:ext cx="9880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optimum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minimizes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symbol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55700" y="6159500"/>
            <a:ext cx="596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error.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0"/>
            <a:ext cx="5905500" cy="62357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1500" y="2286000"/>
            <a:ext cx="4953000" cy="154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" y="6273800"/>
            <a:ext cx="5956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hopping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a)Variation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transmitter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de-hopped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73400" y="355600"/>
            <a:ext cx="6032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600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1193800"/>
            <a:ext cx="1032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protection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against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externally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jamming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1549400"/>
            <a:ext cx="838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349500"/>
            <a:ext cx="9258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broadband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multitone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waveform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disrupts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communications.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27100" y="3200400"/>
            <a:ext cx="1032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protect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bearing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jamming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occupy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55700" y="3568700"/>
            <a:ext cx="6413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excess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required.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7100" y="4394200"/>
            <a:ext cx="1032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transmitted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appear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camouflaging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55700" y="4787900"/>
            <a:ext cx="3441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bearing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27100" y="5588000"/>
            <a:ext cx="5664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widen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bandwidth.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9600" y="787400"/>
            <a:ext cx="6057900" cy="1663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194300" y="139700"/>
            <a:ext cx="1790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0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Contd…..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609600" y="3200400"/>
            <a:ext cx="11023600" cy="318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286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-binary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-pseudo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b(t)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c(t)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polar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NRZ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228600" algn="l"/>
              </a:tabLst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b(t)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c(t)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modulator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multiplier.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b(t)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narrowband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c(t)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wideband.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m(t)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lnSpc>
                <a:spcPts val="23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wideband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178300" y="2590800"/>
            <a:ext cx="927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Transmitter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366000" y="2578100"/>
            <a:ext cx="673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3300" y="1765300"/>
            <a:ext cx="4953000" cy="4940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7100" y="381000"/>
            <a:ext cx="9588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multiplying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b(t)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c(t),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chopped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chips.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1244600"/>
            <a:ext cx="3860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Transmitted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m(t)=c(t).b(t)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8200" y="1155700"/>
            <a:ext cx="6464300" cy="185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7100" y="368300"/>
            <a:ext cx="9003811" cy="12772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28600" algn="l"/>
                <a:tab pos="6858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r(t)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transmitted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m(t)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additive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195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tabLst>
                <a:tab pos="228600" algn="l"/>
                <a:tab pos="685800" algn="l"/>
              </a:tabLst>
            </a:pP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interference denoted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i(t).</a:t>
            </a:r>
          </a:p>
          <a:p>
            <a:pPr>
              <a:lnSpc>
                <a:spcPts val="2400"/>
              </a:lnSpc>
              <a:tabLst>
                <a:tab pos="2286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r(t)=m(t)+i(t)</a:t>
            </a:r>
          </a:p>
          <a:p>
            <a:pPr>
              <a:lnSpc>
                <a:spcPts val="2400"/>
              </a:lnSpc>
              <a:tabLst>
                <a:tab pos="2286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r(t)=c(t).b(t)+i(t)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3048000"/>
            <a:ext cx="10398681" cy="34445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28600" algn="l"/>
                <a:tab pos="457200" algn="l"/>
                <a:tab pos="48006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28600" algn="l"/>
                <a:tab pos="457200" algn="l"/>
                <a:tab pos="48006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r(t)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demodulator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integrator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300"/>
              </a:lnSpc>
              <a:tabLst>
                <a:tab pos="228600" algn="l"/>
                <a:tab pos="457200" algn="l"/>
                <a:tab pos="48006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device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  <a:tab pos="457200" algn="l"/>
                <a:tab pos="48006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c(t)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exact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replica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transmitter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synchronization.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  <a:tab pos="457200" algn="l"/>
                <a:tab pos="48006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400"/>
              </a:lnSpc>
              <a:tabLst>
                <a:tab pos="228600" algn="l"/>
                <a:tab pos="457200" algn="l"/>
                <a:tab pos="48006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Z(t)=c(t).r(t)</a:t>
            </a:r>
          </a:p>
          <a:p>
            <a:pPr>
              <a:lnSpc>
                <a:spcPts val="2400"/>
              </a:lnSpc>
              <a:tabLst>
                <a:tab pos="228600" algn="l"/>
                <a:tab pos="457200" algn="l"/>
                <a:tab pos="4800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Z(t)=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c^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).b(t)+c(t).i(t)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620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10800000">
            <a:off x="2603500" y="635000"/>
            <a:ext cx="127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241300"/>
            <a:ext cx="9334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c(t)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alternates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becomes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squared.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63700" y="711200"/>
            <a:ext cx="803105" cy="264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C^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755900" y="7239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27100" y="1600200"/>
            <a:ext cx="10325100" cy="527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28600" algn="l"/>
                <a:tab pos="457200" algn="l"/>
              </a:tabLst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Z(t)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becomes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Z(t)=b(t)+c(t).i(t)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  <a:tab pos="4572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b(t)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receiver.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interference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i(t)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c(t).</a:t>
            </a:r>
          </a:p>
          <a:p>
            <a:pPr>
              <a:lnSpc>
                <a:spcPts val="23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c(t)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i(t).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  <a:tab pos="4572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b(t)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narrowband.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c(t).i(t)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wideband.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  <a:tab pos="457200" algn="l"/>
              </a:tabLst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multiplier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LPF,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b(t)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recovered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c(t).i(t)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filtered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28600" algn="l"/>
                <a:tab pos="4572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LPF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integrator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carries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9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</a:p>
          <a:p>
            <a:pPr>
              <a:lnSpc>
                <a:spcPts val="24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V&gt;0,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sent</a:t>
            </a:r>
          </a:p>
          <a:p>
            <a:pPr>
              <a:lnSpc>
                <a:spcPts val="24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V&lt;0,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sent</a:t>
            </a:r>
          </a:p>
          <a:p>
            <a:pPr>
              <a:lnSpc>
                <a:spcPts val="24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V=0,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guess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favor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97200" y="863600"/>
            <a:ext cx="6197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communications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1854200"/>
            <a:ext cx="10325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communication,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power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47900"/>
            <a:ext cx="5905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sacrificed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communication.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3098800"/>
            <a:ext cx="10325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primary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advantage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ability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reject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55700" y="3492500"/>
            <a:ext cx="1524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interference.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7100" y="4343400"/>
            <a:ext cx="10325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un-intentional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interference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55700" y="4737100"/>
            <a:ext cx="5118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simultaneously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channel.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27100" y="5588000"/>
            <a:ext cx="10210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intentional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interference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hostile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attempts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transmission.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7100" y="482600"/>
            <a:ext cx="2184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927100"/>
            <a:ext cx="1032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transmitted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truly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1282700"/>
            <a:ext cx="3683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detect.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082800"/>
            <a:ext cx="1032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transmission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increased.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becomes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55700" y="2451100"/>
            <a:ext cx="2146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delay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7100" y="3251200"/>
            <a:ext cx="1032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SECURE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TRANSMISSION,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UNREASONABLE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55700" y="3606800"/>
            <a:ext cx="1866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0" y="3454400"/>
            <a:ext cx="8724900" cy="3225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501900" y="203200"/>
            <a:ext cx="7175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DSSS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774700"/>
            <a:ext cx="4813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own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27100" y="1638300"/>
            <a:ext cx="10299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approximately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orthogonal,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cross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correlation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1993900"/>
            <a:ext cx="2057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near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zero.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27100" y="2794000"/>
            <a:ext cx="9385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advantage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CDMAsystem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participants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share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55700" y="3162300"/>
            <a:ext cx="4622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asynchronously.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7100" y="241300"/>
            <a:ext cx="8648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carrier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belong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group1.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990600"/>
            <a:ext cx="1032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g1(t)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belonging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resulting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1282700"/>
            <a:ext cx="383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channel.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1968500"/>
            <a:ext cx="8991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Simultaneously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own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27100" y="2717800"/>
            <a:ext cx="4953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restricted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unauthorized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7100" y="3454400"/>
            <a:ext cx="9817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combination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emanation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7100" y="4191000"/>
            <a:ext cx="1032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narrow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compared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55700" y="4495800"/>
            <a:ext cx="530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approximately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CDMA.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27100" y="5181600"/>
            <a:ext cx="4394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orthogonal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927100" y="5918200"/>
            <a:ext cx="1032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perfectly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yields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original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back.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practically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55700" y="6235700"/>
            <a:ext cx="10096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orthogonal.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degradation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occurs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limits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simultaneous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49700" y="177800"/>
            <a:ext cx="42672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600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OFDM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685800"/>
            <a:ext cx="10134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OFDM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carriers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allocated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1041400"/>
            <a:ext cx="1244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bandwidth.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1841500"/>
            <a:ext cx="10147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primary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transmitting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carriers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55700" y="2209800"/>
            <a:ext cx="3975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eliminate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degradation.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7100" y="2997200"/>
            <a:ext cx="10248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Multicarrier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modulation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divides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subbands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narrow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55700" y="3302000"/>
            <a:ext cx="2273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bandwidthΔf=W/N.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27100" y="4165600"/>
            <a:ext cx="6134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yields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transmission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capacity.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27100" y="5016500"/>
            <a:ext cx="10083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independently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55700" y="5321300"/>
            <a:ext cx="2235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symbol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1/Δf.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927100" y="6172200"/>
            <a:ext cx="10274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constant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across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subband.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ISI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55700" y="6540500"/>
            <a:ext cx="1511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negligible.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8800" y="25400"/>
            <a:ext cx="3225800" cy="23495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4600" y="3022600"/>
            <a:ext cx="3810000" cy="596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4900" y="4813300"/>
            <a:ext cx="3949700" cy="838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92300" y="5727700"/>
            <a:ext cx="35560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7100" y="5765800"/>
            <a:ext cx="901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0" y="5765800"/>
            <a:ext cx="5537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independent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phases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φk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φj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7100" y="2413000"/>
            <a:ext cx="10147300" cy="245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28600" algn="l"/>
                <a:tab pos="18415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Subdivision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narrowband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channels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widthΔf.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28600" algn="l"/>
                <a:tab pos="1841500" algn="l"/>
              </a:tabLst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channel),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sinusoidal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carrier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28600" algn="l"/>
                <a:tab pos="18415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channel.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symbol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1/T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1900"/>
              </a:lnSpc>
              <a:tabLst>
                <a:tab pos="228600" algn="l"/>
                <a:tab pos="18415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channels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adjacent</a:t>
            </a:r>
          </a:p>
          <a:p>
            <a:pPr>
              <a:lnSpc>
                <a:spcPts val="2300"/>
              </a:lnSpc>
              <a:tabLst>
                <a:tab pos="228600" algn="l"/>
                <a:tab pos="1841500" algn="l"/>
              </a:tabLst>
            </a:pPr>
            <a:r>
              <a:rPr lang="en-US" altLang="zh-CN" dirty="0" smtClean="0"/>
              <a:t>	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subcarriers,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subcarriers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orthogonal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symbol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interval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T,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independent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300"/>
              </a:lnSpc>
              <a:tabLst>
                <a:tab pos="228600" algn="l"/>
                <a:tab pos="1841500" algn="l"/>
              </a:tabLst>
            </a:pPr>
            <a:r>
              <a:rPr lang="en-US" altLang="zh-CN" dirty="0" smtClean="0"/>
              <a:t>	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relative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phase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subcarriers.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is,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7100" y="330200"/>
            <a:ext cx="9372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OFDM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special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multicarrier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subcarriers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685800"/>
            <a:ext cx="5918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corresponding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channels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mutually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orthogonal.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27100" y="1485900"/>
            <a:ext cx="10248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Multicarrier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modulation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(OFDM)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widely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wire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radio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channels.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1866900"/>
            <a:ext cx="9817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OFDM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been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adopted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digital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audio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broadcast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wireless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IEEE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802.11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standard.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27100" y="2946400"/>
            <a:ext cx="9846542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8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8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particular</a:t>
            </a:r>
            <a:r>
              <a:rPr lang="en-US" altLang="zh-CN" sz="2198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suitable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OFDM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digital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transmission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copper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wire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55700" y="3314700"/>
            <a:ext cx="1892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subscriber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loops.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7100" y="4114800"/>
            <a:ext cx="10134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OFDM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optimum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power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potential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transmission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55700" y="4470400"/>
            <a:ext cx="482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Michael Moher, “Communication Systems,” 5th edition, John Wiley &amp; Sons, 2013.</a:t>
            </a:r>
          </a:p>
          <a:p>
            <a:pPr marL="514350" indent="-51435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Singh. R. P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S. D, “Communication Systems: Analog &amp; Digital,” 3rd edition,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McGrawHill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Seventh Reprint, 2016.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29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59300" y="863600"/>
            <a:ext cx="30480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1854200"/>
            <a:ext cx="10325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transmission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occupies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47900"/>
            <a:ext cx="7950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minimum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bandwidth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3098800"/>
            <a:ext cx="10325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accomplished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transmission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55700" y="3492500"/>
            <a:ext cx="5130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independent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7100" y="4343400"/>
            <a:ext cx="10325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despread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received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55700" y="4737100"/>
            <a:ext cx="4457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original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recovered.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7100" y="901700"/>
            <a:ext cx="75057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2819400" algn="l"/>
              </a:tabLst>
            </a:pPr>
            <a:r>
              <a:rPr lang="en-US" altLang="zh-CN" dirty="0" smtClean="0"/>
              <a:t>	</a:t>
            </a: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2819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Direct-sequence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84300" y="2286000"/>
            <a:ext cx="889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12900" y="2336800"/>
            <a:ext cx="81153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stages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used.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incoming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wideband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code.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transforms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narrow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noiselike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wideband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signal.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wideband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undergoes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technique.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4178300"/>
            <a:ext cx="10325100" cy="207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</a:p>
          <a:p>
            <a:pPr>
              <a:lnSpc>
                <a:spcPts val="26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carrier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widened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carrier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pseudo-</a:t>
            </a:r>
          </a:p>
          <a:p>
            <a:pPr>
              <a:lnSpc>
                <a:spcPts val="21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manner.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noise-like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pseudo</a:t>
            </a:r>
          </a:p>
          <a:p>
            <a:pPr>
              <a:lnSpc>
                <a:spcPts val="2500"/>
              </a:lnSpc>
              <a:tabLst>
                <a:tab pos="228600" algn="l"/>
                <a:tab pos="4572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500" y="4203700"/>
            <a:ext cx="4572000" cy="21971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0700" y="4203700"/>
            <a:ext cx="4013200" cy="208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7100" y="355600"/>
            <a:ext cx="10325100" cy="378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228600" algn="l"/>
                <a:tab pos="29845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Pseudo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28600" algn="l"/>
                <a:tab pos="29845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(digital)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mimics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(second-order)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statistical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500"/>
              </a:lnSpc>
              <a:tabLst>
                <a:tab pos="2286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noise.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28600" algn="l"/>
                <a:tab pos="29845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pseudo-noise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shift-registers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500"/>
              </a:lnSpc>
              <a:tabLst>
                <a:tab pos="2286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feedback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combinational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228600" algn="l"/>
                <a:tab pos="29845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Feedback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becomes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“linear”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feedback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entirely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500"/>
              </a:lnSpc>
              <a:tabLst>
                <a:tab pos="228600" algn="l"/>
                <a:tab pos="2984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modulo-2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adders.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11500" y="6375400"/>
            <a:ext cx="1905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generator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505700" y="6375400"/>
            <a:ext cx="2387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feedback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94300" y="12700"/>
            <a:ext cx="1803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Contd…..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698500"/>
            <a:ext cx="1032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(possibly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non-linear)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feedback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1054100"/>
            <a:ext cx="100965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eventually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become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periodic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registers.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159000"/>
            <a:ext cx="1032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feedback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eventually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become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55700" y="2501900"/>
            <a:ext cx="8521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periodic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46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registers.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7100" y="3314700"/>
            <a:ext cx="1032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whose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reaches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maximum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maximum-length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55700" y="3683000"/>
            <a:ext cx="3619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m-sequence.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27100" y="4470400"/>
            <a:ext cx="10325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maximum-length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satisfies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55700" y="4838700"/>
            <a:ext cx="1104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84300" y="5143500"/>
            <a:ext cx="64008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Balance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property: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0s.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84300" y="5473700"/>
            <a:ext cx="9867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property: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(total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27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-1)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i.e.,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½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¼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runs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612900" y="5727700"/>
            <a:ext cx="2108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2…..and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on.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84300" y="6057900"/>
            <a:ext cx="9804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r>
              <a:rPr lang="en-US" altLang="zh-CN" sz="18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correlation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property: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autocorrelation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maximum-length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periodic.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75000" y="444500"/>
            <a:ext cx="5829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hop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4472C4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1231900"/>
            <a:ext cx="7658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combat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effect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jammers.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27100" y="2082800"/>
            <a:ext cx="7188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period.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946400"/>
            <a:ext cx="8394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narrow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chip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duration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gains.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27100" y="3797300"/>
            <a:ext cx="9690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devices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capable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narrow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chips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imposes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limits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55700" y="4165600"/>
            <a:ext cx="3073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attainable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gains.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7100" y="4965700"/>
            <a:ext cx="8585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attained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enough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overcome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jammers.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27100" y="5816600"/>
            <a:ext cx="10083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Alternate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force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jammers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cover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wide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randomly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hopping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55700" y="6184900"/>
            <a:ext cx="5156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modulated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carrier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27100" y="495300"/>
            <a:ext cx="8064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spectrum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spread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pseudo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randomly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i.e.,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hops.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7100" y="1358900"/>
            <a:ext cx="9944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Commonly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modulation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hopped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M-Ary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1714500"/>
            <a:ext cx="1397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21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keying.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27100" y="2603500"/>
            <a:ext cx="1155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84300" y="3048000"/>
            <a:ext cx="71501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Slow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hopping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Symbol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rate(R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hopping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rate(R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0"/>
            <a:ext cx="6705600" cy="6261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83000" y="6413500"/>
            <a:ext cx="4089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a)Transmitter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b)Receiver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(common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762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1677</Words>
  <Application>Microsoft Office PowerPoint</Application>
  <PresentationFormat>Widescreen</PresentationFormat>
  <Paragraphs>291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宋体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bashyam s</dc:creator>
  <cp:lastModifiedBy>bashyam88@gmail.com</cp:lastModifiedBy>
  <cp:revision>12</cp:revision>
  <dcterms:created xsi:type="dcterms:W3CDTF">2006-08-16T00:00:00Z</dcterms:created>
  <dcterms:modified xsi:type="dcterms:W3CDTF">2021-10-13T04:01:45Z</dcterms:modified>
</cp:coreProperties>
</file>