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57" r:id="rId3"/>
    <p:sldId id="258" r:id="rId4"/>
    <p:sldId id="261" r:id="rId5"/>
    <p:sldId id="259" r:id="rId6"/>
    <p:sldId id="260" r:id="rId7"/>
    <p:sldId id="262" r:id="rId8"/>
    <p:sldId id="263" r:id="rId9"/>
    <p:sldId id="264" r:id="rId10"/>
    <p:sldId id="265" r:id="rId11"/>
    <p:sldId id="266" r:id="rId12"/>
    <p:sldId id="267" r:id="rId13"/>
    <p:sldId id="268" r:id="rId14"/>
    <p:sldId id="269" r:id="rId15"/>
    <p:sldId id="270" r:id="rId16"/>
    <p:sldId id="272" r:id="rId17"/>
    <p:sldId id="273" r:id="rId18"/>
    <p:sldId id="271" r:id="rId19"/>
    <p:sldId id="274" r:id="rId20"/>
    <p:sldId id="275" r:id="rId21"/>
    <p:sldId id="276" r:id="rId22"/>
    <p:sldId id="277" r:id="rId23"/>
    <p:sldId id="278" r:id="rId24"/>
    <p:sldId id="279" r:id="rId25"/>
    <p:sldId id="280" r:id="rId26"/>
    <p:sldId id="281" r:id="rId27"/>
    <p:sldId id="282" r:id="rId28"/>
    <p:sldId id="284" r:id="rId29"/>
    <p:sldId id="283"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2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158C3C-E397-4253-A22B-485DCE9B0876}" type="datetimeFigureOut">
              <a:rPr lang="en-IN" smtClean="0"/>
              <a:t>03-02-2025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33FB03-D36D-411C-A79C-2FCADF4BFFDA}" type="slidenum">
              <a:rPr lang="en-IN" smtClean="0"/>
              <a:t>‹#›</a:t>
            </a:fld>
            <a:endParaRPr lang="en-IN"/>
          </a:p>
        </p:txBody>
      </p:sp>
    </p:spTree>
    <p:extLst>
      <p:ext uri="{BB962C8B-B14F-4D97-AF65-F5344CB8AC3E}">
        <p14:creationId xmlns:p14="http://schemas.microsoft.com/office/powerpoint/2010/main" val="134789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733FB03-D36D-411C-A79C-2FCADF4BFFDA}" type="slidenum">
              <a:rPr lang="en-IN" smtClean="0"/>
              <a:t>8</a:t>
            </a:fld>
            <a:endParaRPr lang="en-IN"/>
          </a:p>
        </p:txBody>
      </p:sp>
    </p:spTree>
    <p:extLst>
      <p:ext uri="{BB962C8B-B14F-4D97-AF65-F5344CB8AC3E}">
        <p14:creationId xmlns:p14="http://schemas.microsoft.com/office/powerpoint/2010/main" val="688961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733FB03-D36D-411C-A79C-2FCADF4BFFDA}" type="slidenum">
              <a:rPr lang="en-IN" smtClean="0"/>
              <a:t>12</a:t>
            </a:fld>
            <a:endParaRPr lang="en-IN"/>
          </a:p>
        </p:txBody>
      </p:sp>
    </p:spTree>
    <p:extLst>
      <p:ext uri="{BB962C8B-B14F-4D97-AF65-F5344CB8AC3E}">
        <p14:creationId xmlns:p14="http://schemas.microsoft.com/office/powerpoint/2010/main" val="2166852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D733FB03-D36D-411C-A79C-2FCADF4BFFDA}" type="slidenum">
              <a:rPr lang="en-IN" smtClean="0"/>
              <a:t>14</a:t>
            </a:fld>
            <a:endParaRPr lang="en-IN"/>
          </a:p>
        </p:txBody>
      </p:sp>
    </p:spTree>
    <p:extLst>
      <p:ext uri="{BB962C8B-B14F-4D97-AF65-F5344CB8AC3E}">
        <p14:creationId xmlns:p14="http://schemas.microsoft.com/office/powerpoint/2010/main" val="307343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FB4D098A-4565-43F3-BE2E-26034F11898C}"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6462-3863-4002-974C-F41663A50505}" type="slidenum">
              <a:rPr lang="en-IN" smtClean="0"/>
              <a:t>‹#›</a:t>
            </a:fld>
            <a:endParaRPr lang="en-IN"/>
          </a:p>
        </p:txBody>
      </p:sp>
    </p:spTree>
    <p:extLst>
      <p:ext uri="{BB962C8B-B14F-4D97-AF65-F5344CB8AC3E}">
        <p14:creationId xmlns:p14="http://schemas.microsoft.com/office/powerpoint/2010/main" val="1951600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4D098A-4565-43F3-BE2E-26034F11898C}"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6462-3863-4002-974C-F41663A50505}" type="slidenum">
              <a:rPr lang="en-IN" smtClean="0"/>
              <a:t>‹#›</a:t>
            </a:fld>
            <a:endParaRPr lang="en-IN"/>
          </a:p>
        </p:txBody>
      </p:sp>
    </p:spTree>
    <p:extLst>
      <p:ext uri="{BB962C8B-B14F-4D97-AF65-F5344CB8AC3E}">
        <p14:creationId xmlns:p14="http://schemas.microsoft.com/office/powerpoint/2010/main" val="30150526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4D098A-4565-43F3-BE2E-26034F11898C}"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6462-3863-4002-974C-F41663A50505}" type="slidenum">
              <a:rPr lang="en-IN" smtClean="0"/>
              <a:t>‹#›</a:t>
            </a:fld>
            <a:endParaRPr lang="en-IN"/>
          </a:p>
        </p:txBody>
      </p:sp>
    </p:spTree>
    <p:extLst>
      <p:ext uri="{BB962C8B-B14F-4D97-AF65-F5344CB8AC3E}">
        <p14:creationId xmlns:p14="http://schemas.microsoft.com/office/powerpoint/2010/main" val="227417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FB4D098A-4565-43F3-BE2E-26034F11898C}"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6462-3863-4002-974C-F41663A50505}" type="slidenum">
              <a:rPr lang="en-IN" smtClean="0"/>
              <a:t>‹#›</a:t>
            </a:fld>
            <a:endParaRPr lang="en-IN"/>
          </a:p>
        </p:txBody>
      </p:sp>
    </p:spTree>
    <p:extLst>
      <p:ext uri="{BB962C8B-B14F-4D97-AF65-F5344CB8AC3E}">
        <p14:creationId xmlns:p14="http://schemas.microsoft.com/office/powerpoint/2010/main" val="19509750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B4D098A-4565-43F3-BE2E-26034F11898C}" type="datetimeFigureOut">
              <a:rPr lang="en-IN" smtClean="0"/>
              <a:t>03-02-2025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BEE6462-3863-4002-974C-F41663A50505}" type="slidenum">
              <a:rPr lang="en-IN" smtClean="0"/>
              <a:t>‹#›</a:t>
            </a:fld>
            <a:endParaRPr lang="en-IN"/>
          </a:p>
        </p:txBody>
      </p:sp>
    </p:spTree>
    <p:extLst>
      <p:ext uri="{BB962C8B-B14F-4D97-AF65-F5344CB8AC3E}">
        <p14:creationId xmlns:p14="http://schemas.microsoft.com/office/powerpoint/2010/main" val="41938607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FB4D098A-4565-43F3-BE2E-26034F11898C}"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E6462-3863-4002-974C-F41663A50505}" type="slidenum">
              <a:rPr lang="en-IN" smtClean="0"/>
              <a:t>‹#›</a:t>
            </a:fld>
            <a:endParaRPr lang="en-IN"/>
          </a:p>
        </p:txBody>
      </p:sp>
    </p:spTree>
    <p:extLst>
      <p:ext uri="{BB962C8B-B14F-4D97-AF65-F5344CB8AC3E}">
        <p14:creationId xmlns:p14="http://schemas.microsoft.com/office/powerpoint/2010/main" val="34556512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FB4D098A-4565-43F3-BE2E-26034F11898C}" type="datetimeFigureOut">
              <a:rPr lang="en-IN" smtClean="0"/>
              <a:t>03-02-2025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BEE6462-3863-4002-974C-F41663A50505}" type="slidenum">
              <a:rPr lang="en-IN" smtClean="0"/>
              <a:t>‹#›</a:t>
            </a:fld>
            <a:endParaRPr lang="en-IN"/>
          </a:p>
        </p:txBody>
      </p:sp>
    </p:spTree>
    <p:extLst>
      <p:ext uri="{BB962C8B-B14F-4D97-AF65-F5344CB8AC3E}">
        <p14:creationId xmlns:p14="http://schemas.microsoft.com/office/powerpoint/2010/main" val="102381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FB4D098A-4565-43F3-BE2E-26034F11898C}" type="datetimeFigureOut">
              <a:rPr lang="en-IN" smtClean="0"/>
              <a:t>03-02-2025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BEE6462-3863-4002-974C-F41663A50505}" type="slidenum">
              <a:rPr lang="en-IN" smtClean="0"/>
              <a:t>‹#›</a:t>
            </a:fld>
            <a:endParaRPr lang="en-IN"/>
          </a:p>
        </p:txBody>
      </p:sp>
    </p:spTree>
    <p:extLst>
      <p:ext uri="{BB962C8B-B14F-4D97-AF65-F5344CB8AC3E}">
        <p14:creationId xmlns:p14="http://schemas.microsoft.com/office/powerpoint/2010/main" val="624731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4D098A-4565-43F3-BE2E-26034F11898C}" type="datetimeFigureOut">
              <a:rPr lang="en-IN" smtClean="0"/>
              <a:t>03-02-2025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BEE6462-3863-4002-974C-F41663A50505}" type="slidenum">
              <a:rPr lang="en-IN" smtClean="0"/>
              <a:t>‹#›</a:t>
            </a:fld>
            <a:endParaRPr lang="en-IN"/>
          </a:p>
        </p:txBody>
      </p:sp>
    </p:spTree>
    <p:extLst>
      <p:ext uri="{BB962C8B-B14F-4D97-AF65-F5344CB8AC3E}">
        <p14:creationId xmlns:p14="http://schemas.microsoft.com/office/powerpoint/2010/main" val="177246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4D098A-4565-43F3-BE2E-26034F11898C}"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E6462-3863-4002-974C-F41663A50505}" type="slidenum">
              <a:rPr lang="en-IN" smtClean="0"/>
              <a:t>‹#›</a:t>
            </a:fld>
            <a:endParaRPr lang="en-IN"/>
          </a:p>
        </p:txBody>
      </p:sp>
    </p:spTree>
    <p:extLst>
      <p:ext uri="{BB962C8B-B14F-4D97-AF65-F5344CB8AC3E}">
        <p14:creationId xmlns:p14="http://schemas.microsoft.com/office/powerpoint/2010/main" val="42868739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B4D098A-4565-43F3-BE2E-26034F11898C}" type="datetimeFigureOut">
              <a:rPr lang="en-IN" smtClean="0"/>
              <a:t>03-02-2025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BEE6462-3863-4002-974C-F41663A50505}" type="slidenum">
              <a:rPr lang="en-IN" smtClean="0"/>
              <a:t>‹#›</a:t>
            </a:fld>
            <a:endParaRPr lang="en-IN"/>
          </a:p>
        </p:txBody>
      </p:sp>
    </p:spTree>
    <p:extLst>
      <p:ext uri="{BB962C8B-B14F-4D97-AF65-F5344CB8AC3E}">
        <p14:creationId xmlns:p14="http://schemas.microsoft.com/office/powerpoint/2010/main" val="1592588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4D098A-4565-43F3-BE2E-26034F11898C}" type="datetimeFigureOut">
              <a:rPr lang="en-IN" smtClean="0"/>
              <a:t>03-02-2025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EE6462-3863-4002-974C-F41663A50505}" type="slidenum">
              <a:rPr lang="en-IN" smtClean="0"/>
              <a:t>‹#›</a:t>
            </a:fld>
            <a:endParaRPr lang="en-IN"/>
          </a:p>
        </p:txBody>
      </p:sp>
    </p:spTree>
    <p:extLst>
      <p:ext uri="{BB962C8B-B14F-4D97-AF65-F5344CB8AC3E}">
        <p14:creationId xmlns:p14="http://schemas.microsoft.com/office/powerpoint/2010/main" val="2687722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5gworldpro.com/blog/2024/06/27/summary-of-indias-june-2024-spectrum-auction/?utm_source=chatgpt.com" TargetMode="External"/><Relationship Id="rId2" Type="http://schemas.openxmlformats.org/officeDocument/2006/relationships/hyperlink" Target="https://pib.gov.in/PressReleaseIframePage.aspx?PRID=2028885&amp;utm_source=chatgpt.com" TargetMode="Externa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416" y="1111052"/>
            <a:ext cx="10824518" cy="5076774"/>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dirty="0" smtClean="0"/>
              <a:t>Regardless of the high performance of 4G systems, the telecom industry has identified a need for </a:t>
            </a:r>
            <a:r>
              <a:rPr lang="en-IN" b="1" dirty="0" smtClean="0"/>
              <a:t>faster end-user data rates</a:t>
            </a:r>
            <a:r>
              <a:rPr lang="en-IN" dirty="0" smtClean="0"/>
              <a:t> due to constantly </a:t>
            </a:r>
            <a:r>
              <a:rPr lang="en-IN" b="1" dirty="0" smtClean="0"/>
              <a:t>increasing performance requirements of the evolving multimedia</a:t>
            </a:r>
            <a:r>
              <a:rPr lang="en-IN" dirty="0" smtClean="0"/>
              <a:t>. </a:t>
            </a:r>
          </a:p>
          <a:p>
            <a:pPr marL="285750" indent="-285750" algn="just">
              <a:lnSpc>
                <a:spcPct val="150000"/>
              </a:lnSpc>
              <a:buFont typeface="Arial" panose="020B0604020202020204" pitchFamily="34" charset="0"/>
              <a:buChar char="•"/>
            </a:pPr>
            <a:r>
              <a:rPr lang="en-IN" dirty="0" smtClean="0"/>
              <a:t>5G systems have thus been designed to cope with these </a:t>
            </a:r>
            <a:r>
              <a:rPr lang="en-IN" b="1" dirty="0" smtClean="0"/>
              <a:t>challenges by providing more capacity and enhanced user experiences</a:t>
            </a:r>
            <a:r>
              <a:rPr lang="en-IN" dirty="0" smtClean="0"/>
              <a:t> that solve all the current needs even for the most advanced virtual reality applications.</a:t>
            </a:r>
          </a:p>
          <a:p>
            <a:pPr marL="285750" indent="-285750" algn="just">
              <a:lnSpc>
                <a:spcPct val="150000"/>
              </a:lnSpc>
              <a:buFont typeface="Arial" panose="020B0604020202020204" pitchFamily="34" charset="0"/>
              <a:buChar char="•"/>
            </a:pPr>
            <a:r>
              <a:rPr lang="en-IN" dirty="0" smtClean="0"/>
              <a:t> At the same time, the exponentially enhancing and growing number of </a:t>
            </a:r>
            <a:r>
              <a:rPr lang="en-IN" dirty="0" err="1" smtClean="0"/>
              <a:t>IoT</a:t>
            </a:r>
            <a:r>
              <a:rPr lang="en-IN" dirty="0" smtClean="0"/>
              <a:t> (Internet of Things) devices requires </a:t>
            </a:r>
            <a:r>
              <a:rPr lang="en-IN" b="1" dirty="0" smtClean="0"/>
              <a:t>new security measures such as security breach monitoring, prevention mechanisms, and novelty manners </a:t>
            </a:r>
            <a:r>
              <a:rPr lang="en-IN" dirty="0" smtClean="0"/>
              <a:t>to tackle the vast challenges the current and forthcoming </a:t>
            </a:r>
            <a:r>
              <a:rPr lang="en-IN" dirty="0" err="1" smtClean="0"/>
              <a:t>IoT</a:t>
            </a:r>
            <a:r>
              <a:rPr lang="en-IN" dirty="0" smtClean="0"/>
              <a:t> devices bring along.</a:t>
            </a:r>
          </a:p>
          <a:p>
            <a:pPr marL="285750" indent="-285750" algn="just">
              <a:lnSpc>
                <a:spcPct val="150000"/>
              </a:lnSpc>
              <a:buFont typeface="Arial" panose="020B0604020202020204" pitchFamily="34" charset="0"/>
              <a:buChar char="•"/>
            </a:pPr>
            <a:r>
              <a:rPr lang="en-IN" dirty="0" smtClean="0"/>
              <a:t>the forthcoming 5G frequency allocation regulation by </a:t>
            </a:r>
            <a:r>
              <a:rPr lang="en-IN" b="1" dirty="0" smtClean="0"/>
              <a:t>International Telecommunications Union (ITU) World Radio Conference (WRC).</a:t>
            </a:r>
          </a:p>
          <a:p>
            <a:pPr marL="285750" indent="-285750" algn="just">
              <a:lnSpc>
                <a:spcPct val="150000"/>
              </a:lnSpc>
              <a:buFont typeface="Arial" panose="020B0604020202020204" pitchFamily="34" charset="0"/>
              <a:buChar char="•"/>
            </a:pPr>
            <a:r>
              <a:rPr lang="en-IN" b="1" dirty="0" smtClean="0"/>
              <a:t>3rd Generation Partnership Project (3GPP) Release 15, </a:t>
            </a:r>
            <a:r>
              <a:rPr lang="en-IN" dirty="0" smtClean="0"/>
              <a:t>which is the starting point for the gradual 5G deployment</a:t>
            </a:r>
          </a:p>
          <a:p>
            <a:pPr marL="285750" indent="-285750" algn="just">
              <a:lnSpc>
                <a:spcPct val="150000"/>
              </a:lnSpc>
              <a:buFont typeface="Arial" panose="020B0604020202020204" pitchFamily="34" charset="0"/>
              <a:buChar char="•"/>
            </a:pPr>
            <a:endParaRPr lang="en-IN" sz="2000" b="1" dirty="0" smtClean="0"/>
          </a:p>
        </p:txBody>
      </p:sp>
      <p:sp>
        <p:nvSpPr>
          <p:cNvPr id="4" name="TextBox 3"/>
          <p:cNvSpPr txBox="1"/>
          <p:nvPr/>
        </p:nvSpPr>
        <p:spPr>
          <a:xfrm>
            <a:off x="481913" y="197708"/>
            <a:ext cx="3015048" cy="584775"/>
          </a:xfrm>
          <a:prstGeom prst="rect">
            <a:avLst/>
          </a:prstGeom>
          <a:noFill/>
        </p:spPr>
        <p:txBody>
          <a:bodyPr wrap="square" rtlCol="0">
            <a:spAutoFit/>
          </a:bodyPr>
          <a:lstStyle/>
          <a:p>
            <a:r>
              <a:rPr lang="en-US" sz="3200" dirty="0" smtClean="0">
                <a:solidFill>
                  <a:srgbClr val="FF0000"/>
                </a:solidFill>
              </a:rPr>
              <a:t>5G Overview</a:t>
            </a:r>
            <a:endParaRPr lang="en-IN" sz="3200" dirty="0">
              <a:solidFill>
                <a:srgbClr val="FF0000"/>
              </a:solidFill>
            </a:endParaRPr>
          </a:p>
        </p:txBody>
      </p:sp>
    </p:spTree>
    <p:extLst>
      <p:ext uri="{BB962C8B-B14F-4D97-AF65-F5344CB8AC3E}">
        <p14:creationId xmlns:p14="http://schemas.microsoft.com/office/powerpoint/2010/main" val="4236738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47352" y="308038"/>
            <a:ext cx="11088129" cy="6463308"/>
          </a:xfrm>
          <a:prstGeom prst="rect">
            <a:avLst/>
          </a:prstGeom>
        </p:spPr>
        <p:txBody>
          <a:bodyPr wrap="square">
            <a:spAutoFit/>
          </a:bodyPr>
          <a:lstStyle/>
          <a:p>
            <a:r>
              <a:rPr lang="en-IN" sz="3600" b="1" dirty="0" smtClean="0">
                <a:solidFill>
                  <a:srgbClr val="FF0000"/>
                </a:solidFill>
              </a:rPr>
              <a:t> </a:t>
            </a:r>
            <a:r>
              <a:rPr lang="en-IN" sz="3600" b="1" dirty="0">
                <a:solidFill>
                  <a:srgbClr val="FF0000"/>
                </a:solidFill>
              </a:rPr>
              <a:t>Motivations</a:t>
            </a:r>
          </a:p>
          <a:p>
            <a:pPr algn="just">
              <a:lnSpc>
                <a:spcPct val="150000"/>
              </a:lnSpc>
            </a:pPr>
            <a:r>
              <a:rPr lang="en-IN" dirty="0"/>
              <a:t>One might wonder why yet another mobile communications generation is really needed.</a:t>
            </a:r>
          </a:p>
          <a:p>
            <a:pPr algn="just">
              <a:lnSpc>
                <a:spcPct val="150000"/>
              </a:lnSpc>
            </a:pPr>
            <a:r>
              <a:rPr lang="en-IN" dirty="0"/>
              <a:t>In fact, the fourth generation already provides quite impressive performance with low</a:t>
            </a:r>
          </a:p>
          <a:p>
            <a:pPr algn="just">
              <a:lnSpc>
                <a:spcPct val="150000"/>
              </a:lnSpc>
            </a:pPr>
            <a:r>
              <a:rPr lang="en-IN" dirty="0"/>
              <a:t>latency and high data rates</a:t>
            </a:r>
            <a:r>
              <a:rPr lang="en-IN" dirty="0" smtClean="0"/>
              <a:t>.</a:t>
            </a:r>
          </a:p>
          <a:p>
            <a:pPr algn="just">
              <a:lnSpc>
                <a:spcPct val="150000"/>
              </a:lnSpc>
            </a:pPr>
            <a:r>
              <a:rPr lang="en-IN" dirty="0" smtClean="0"/>
              <a:t>The </a:t>
            </a:r>
            <a:r>
              <a:rPr lang="en-IN" dirty="0"/>
              <a:t>reasons are many-folded. Not only the increasing utilization of the mobile</a:t>
            </a:r>
          </a:p>
          <a:p>
            <a:pPr algn="just">
              <a:lnSpc>
                <a:spcPct val="150000"/>
              </a:lnSpc>
            </a:pPr>
            <a:r>
              <a:rPr lang="en-IN" dirty="0"/>
              <a:t>communications networks for </a:t>
            </a:r>
            <a:r>
              <a:rPr lang="en-IN" b="1" dirty="0"/>
              <a:t>ever-advancing applications including higher-definition</a:t>
            </a:r>
          </a:p>
          <a:p>
            <a:pPr algn="just">
              <a:lnSpc>
                <a:spcPct val="150000"/>
              </a:lnSpc>
            </a:pPr>
            <a:r>
              <a:rPr lang="en-IN" b="1" dirty="0"/>
              <a:t>video, virtual reality, and artificial intelligence require much more capacity even in</a:t>
            </a:r>
          </a:p>
          <a:p>
            <a:pPr algn="just">
              <a:lnSpc>
                <a:spcPct val="150000"/>
              </a:lnSpc>
            </a:pPr>
            <a:r>
              <a:rPr lang="en-IN" b="1" dirty="0"/>
              <a:t>remote areas,</a:t>
            </a:r>
            <a:r>
              <a:rPr lang="en-IN" dirty="0"/>
              <a:t> but – and one might argue if even primarily – the need is derived from</a:t>
            </a:r>
          </a:p>
          <a:p>
            <a:pPr algn="just">
              <a:lnSpc>
                <a:spcPct val="150000"/>
              </a:lnSpc>
            </a:pPr>
            <a:r>
              <a:rPr lang="en-IN" dirty="0"/>
              <a:t>the exponential increase of the </a:t>
            </a:r>
            <a:r>
              <a:rPr lang="en-IN" dirty="0" err="1"/>
              <a:t>IoT</a:t>
            </a:r>
            <a:r>
              <a:rPr lang="en-IN" dirty="0"/>
              <a:t> devices. </a:t>
            </a:r>
            <a:r>
              <a:rPr lang="en-IN" b="1" dirty="0"/>
              <a:t>The number of the intelligent sensors and</a:t>
            </a:r>
          </a:p>
          <a:p>
            <a:pPr algn="just">
              <a:lnSpc>
                <a:spcPct val="150000"/>
              </a:lnSpc>
            </a:pPr>
            <a:r>
              <a:rPr lang="en-IN" b="1" dirty="0"/>
              <a:t>other machines communicating with each other, service back-ends require support for</a:t>
            </a:r>
          </a:p>
          <a:p>
            <a:pPr algn="just">
              <a:lnSpc>
                <a:spcPct val="150000"/>
              </a:lnSpc>
            </a:pPr>
            <a:r>
              <a:rPr lang="en-IN" b="1" dirty="0"/>
              <a:t>much more simultaneously connected devices</a:t>
            </a:r>
            <a:r>
              <a:rPr lang="en-IN" dirty="0"/>
              <a:t>. The amount may be, as stated in one</a:t>
            </a:r>
          </a:p>
          <a:p>
            <a:pPr algn="just">
              <a:lnSpc>
                <a:spcPct val="150000"/>
              </a:lnSpc>
            </a:pPr>
            <a:r>
              <a:rPr lang="en-IN" dirty="0"/>
              <a:t>of the core requirements of the ITU</a:t>
            </a:r>
            <a:r>
              <a:rPr lang="en-IN" b="1" dirty="0"/>
              <a:t>, one million devices per </a:t>
            </a:r>
            <a:r>
              <a:rPr lang="en-IN" b="1" dirty="0" smtClean="0"/>
              <a:t>km2 </a:t>
            </a:r>
            <a:r>
              <a:rPr lang="en-IN" dirty="0"/>
              <a:t>, which outnumbers</a:t>
            </a:r>
          </a:p>
          <a:p>
            <a:pPr algn="just">
              <a:lnSpc>
                <a:spcPct val="150000"/>
              </a:lnSpc>
            </a:pPr>
            <a:r>
              <a:rPr lang="en-IN" dirty="0"/>
              <a:t>clearly even the theoretically achievable capacity the advanced 4G can offer. The 5G</a:t>
            </a:r>
          </a:p>
          <a:p>
            <a:pPr algn="just">
              <a:lnSpc>
                <a:spcPct val="150000"/>
              </a:lnSpc>
            </a:pPr>
            <a:r>
              <a:rPr lang="en-IN" dirty="0"/>
              <a:t>would thus benefit especially massive </a:t>
            </a:r>
            <a:r>
              <a:rPr lang="en-IN" dirty="0" err="1"/>
              <a:t>IoT</a:t>
            </a:r>
            <a:r>
              <a:rPr lang="en-IN" dirty="0"/>
              <a:t> development, the increased data rates for</a:t>
            </a:r>
          </a:p>
          <a:p>
            <a:pPr algn="just">
              <a:lnSpc>
                <a:spcPct val="150000"/>
              </a:lnSpc>
            </a:pPr>
            <a:r>
              <a:rPr lang="en-IN" dirty="0"/>
              <a:t>consumers being another positive outcome of the new technology.</a:t>
            </a:r>
          </a:p>
        </p:txBody>
      </p:sp>
    </p:spTree>
    <p:extLst>
      <p:ext uri="{BB962C8B-B14F-4D97-AF65-F5344CB8AC3E}">
        <p14:creationId xmlns:p14="http://schemas.microsoft.com/office/powerpoint/2010/main" val="496308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1980" y="167501"/>
            <a:ext cx="3130985" cy="646331"/>
          </a:xfrm>
          <a:prstGeom prst="rect">
            <a:avLst/>
          </a:prstGeom>
        </p:spPr>
        <p:txBody>
          <a:bodyPr wrap="none">
            <a:spAutoFit/>
          </a:bodyPr>
          <a:lstStyle/>
          <a:p>
            <a:r>
              <a:rPr lang="en-IN" sz="3600" dirty="0">
                <a:solidFill>
                  <a:srgbClr val="FF0000"/>
                </a:solidFill>
              </a:rPr>
              <a:t>5G and Security</a:t>
            </a:r>
          </a:p>
        </p:txBody>
      </p:sp>
      <p:sp>
        <p:nvSpPr>
          <p:cNvPr id="4" name="Rectangle 3"/>
          <p:cNvSpPr/>
          <p:nvPr/>
        </p:nvSpPr>
        <p:spPr>
          <a:xfrm>
            <a:off x="469557" y="902043"/>
            <a:ext cx="11380573" cy="2169825"/>
          </a:xfrm>
          <a:prstGeom prst="rect">
            <a:avLst/>
          </a:prstGeom>
        </p:spPr>
        <p:txBody>
          <a:bodyPr wrap="square">
            <a:spAutoFit/>
          </a:bodyPr>
          <a:lstStyle/>
          <a:p>
            <a:pPr algn="just">
              <a:lnSpc>
                <a:spcPct val="150000"/>
              </a:lnSpc>
            </a:pPr>
            <a:r>
              <a:rPr lang="en-IN" b="1" dirty="0">
                <a:solidFill>
                  <a:srgbClr val="001D35"/>
                </a:solidFill>
                <a:latin typeface="Google Sans"/>
              </a:rPr>
              <a:t>A SIM (Subscriber Identity Module) </a:t>
            </a:r>
            <a:r>
              <a:rPr lang="en-IN" dirty="0">
                <a:solidFill>
                  <a:srgbClr val="001D35"/>
                </a:solidFill>
                <a:latin typeface="Google Sans"/>
              </a:rPr>
              <a:t>is a small chip within a mobile device that stores </a:t>
            </a:r>
            <a:r>
              <a:rPr lang="en-IN" b="1" dirty="0">
                <a:solidFill>
                  <a:srgbClr val="001D35"/>
                </a:solidFill>
                <a:latin typeface="Google Sans"/>
              </a:rPr>
              <a:t>a user's unique identification information</a:t>
            </a:r>
            <a:r>
              <a:rPr lang="en-IN" dirty="0">
                <a:solidFill>
                  <a:srgbClr val="001D35"/>
                </a:solidFill>
                <a:latin typeface="Google Sans"/>
              </a:rPr>
              <a:t>, allowing them to access a cellular network, while a </a:t>
            </a:r>
            <a:r>
              <a:rPr lang="en-IN" b="1" dirty="0">
                <a:solidFill>
                  <a:srgbClr val="001D35"/>
                </a:solidFill>
                <a:latin typeface="Google Sans"/>
              </a:rPr>
              <a:t>UICC (Universal Integrated Circuit Card) </a:t>
            </a:r>
            <a:r>
              <a:rPr lang="en-IN" dirty="0">
                <a:solidFill>
                  <a:srgbClr val="001D35"/>
                </a:solidFill>
                <a:latin typeface="Google Sans"/>
              </a:rPr>
              <a:t>is the physical hardware that houses the SIM application, essentially acting as the platform on which the SIM functions; different "subscription types" refer to the various service plans a user can choose with their SIM, like </a:t>
            </a:r>
            <a:r>
              <a:rPr lang="en-IN" b="1" dirty="0">
                <a:solidFill>
                  <a:srgbClr val="001D35"/>
                </a:solidFill>
                <a:latin typeface="Google Sans"/>
              </a:rPr>
              <a:t>prepaid, </a:t>
            </a:r>
            <a:r>
              <a:rPr lang="en-IN" b="1" dirty="0" err="1">
                <a:solidFill>
                  <a:srgbClr val="001D35"/>
                </a:solidFill>
                <a:latin typeface="Google Sans"/>
              </a:rPr>
              <a:t>postpaid</a:t>
            </a:r>
            <a:r>
              <a:rPr lang="en-IN" b="1" dirty="0">
                <a:solidFill>
                  <a:srgbClr val="001D35"/>
                </a:solidFill>
                <a:latin typeface="Google Sans"/>
              </a:rPr>
              <a:t>, or data-only plans </a:t>
            </a:r>
            <a:r>
              <a:rPr lang="en-IN" dirty="0">
                <a:solidFill>
                  <a:srgbClr val="001D35"/>
                </a:solidFill>
                <a:latin typeface="Google Sans"/>
              </a:rPr>
              <a:t>depending on their usage needs. </a:t>
            </a:r>
            <a:endParaRPr lang="en-IN" dirty="0"/>
          </a:p>
        </p:txBody>
      </p:sp>
      <p:pic>
        <p:nvPicPr>
          <p:cNvPr id="1028" name="Picture 4" descr="Qualcomm-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0547" y="3160079"/>
            <a:ext cx="9564299" cy="352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43411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1565" y="204572"/>
            <a:ext cx="5352427" cy="523220"/>
          </a:xfrm>
          <a:prstGeom prst="rect">
            <a:avLst/>
          </a:prstGeom>
        </p:spPr>
        <p:txBody>
          <a:bodyPr wrap="none">
            <a:spAutoFit/>
          </a:bodyPr>
          <a:lstStyle/>
          <a:p>
            <a:r>
              <a:rPr lang="en-IN" sz="2800" b="1" dirty="0">
                <a:solidFill>
                  <a:srgbClr val="FF0000"/>
                </a:solidFill>
              </a:rPr>
              <a:t>5G Standardization and Regulation</a:t>
            </a:r>
          </a:p>
        </p:txBody>
      </p:sp>
      <p:sp>
        <p:nvSpPr>
          <p:cNvPr id="3" name="Rectangle 2"/>
          <p:cNvSpPr/>
          <p:nvPr/>
        </p:nvSpPr>
        <p:spPr>
          <a:xfrm>
            <a:off x="403654" y="832192"/>
            <a:ext cx="9457038" cy="369332"/>
          </a:xfrm>
          <a:prstGeom prst="rect">
            <a:avLst/>
          </a:prstGeom>
        </p:spPr>
        <p:txBody>
          <a:bodyPr wrap="square">
            <a:spAutoFit/>
          </a:bodyPr>
          <a:lstStyle/>
          <a:p>
            <a:r>
              <a:rPr lang="en-IN" dirty="0">
                <a:solidFill>
                  <a:srgbClr val="001D35"/>
                </a:solidFill>
                <a:latin typeface="Google Sans"/>
              </a:rPr>
              <a:t>International Telecommunication Union </a:t>
            </a:r>
            <a:r>
              <a:rPr lang="en-IN" dirty="0" err="1">
                <a:solidFill>
                  <a:srgbClr val="001D35"/>
                </a:solidFill>
                <a:latin typeface="Google Sans"/>
              </a:rPr>
              <a:t>Radiocommunication</a:t>
            </a:r>
            <a:r>
              <a:rPr lang="en-IN" dirty="0">
                <a:solidFill>
                  <a:srgbClr val="001D35"/>
                </a:solidFill>
                <a:latin typeface="Google Sans"/>
              </a:rPr>
              <a:t> </a:t>
            </a:r>
            <a:r>
              <a:rPr lang="en-IN" dirty="0" smtClean="0">
                <a:solidFill>
                  <a:srgbClr val="001D35"/>
                </a:solidFill>
                <a:latin typeface="Google Sans"/>
              </a:rPr>
              <a:t>Sector (ITU-R)</a:t>
            </a:r>
            <a:endParaRPr lang="en-IN" dirty="0"/>
          </a:p>
        </p:txBody>
      </p:sp>
      <p:sp>
        <p:nvSpPr>
          <p:cNvPr id="4" name="Rectangle 1"/>
          <p:cNvSpPr>
            <a:spLocks noChangeArrowheads="1"/>
          </p:cNvSpPr>
          <p:nvPr/>
        </p:nvSpPr>
        <p:spPr bwMode="auto">
          <a:xfrm>
            <a:off x="580767" y="1305924"/>
            <a:ext cx="9874498" cy="280997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88872" rIns="0" bIns="17933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lnSpc>
                <a:spcPct val="150000"/>
              </a:lnSpc>
              <a:spcBef>
                <a:spcPct val="0"/>
              </a:spcBef>
              <a:spcAft>
                <a:spcPct val="0"/>
              </a:spcAft>
              <a:buClrTx/>
              <a:buSzTx/>
              <a:buFontTx/>
              <a:buNone/>
              <a:tabLst/>
            </a:pPr>
            <a:r>
              <a:rPr kumimoji="0" lang="en-US" sz="1400" b="1" i="0" u="sng" strike="noStrike" cap="none" normalizeH="0" baseline="0" dirty="0" smtClean="0">
                <a:ln>
                  <a:noFill/>
                </a:ln>
                <a:solidFill>
                  <a:srgbClr val="001D35"/>
                </a:solidFill>
                <a:effectLst/>
                <a:latin typeface="Google Sans"/>
              </a:rPr>
              <a:t>What does ITU-R do?</a:t>
            </a:r>
            <a:endParaRPr kumimoji="0" lang="en-US" sz="1200" b="1" i="0" u="sng" strike="noStrike" cap="none" normalizeH="0" baseline="0" dirty="0" smtClean="0">
              <a:ln>
                <a:noFill/>
              </a:ln>
              <a:solidFill>
                <a:schemeClr val="tx1"/>
              </a:solidFill>
              <a:effectLst/>
            </a:endParaRPr>
          </a:p>
          <a:p>
            <a:pPr marL="0" marR="0" lvl="0" indent="0" defTabSz="914400" rtl="0" eaLnBrk="0" fontAlgn="base" latinLnBrk="0" hangingPunct="0">
              <a:lnSpc>
                <a:spcPct val="150000"/>
              </a:lnSpc>
              <a:spcBef>
                <a:spcPct val="0"/>
              </a:spcBef>
              <a:spcAft>
                <a:spcPct val="0"/>
              </a:spcAft>
              <a:buClrTx/>
              <a:buSzTx/>
              <a:buFontTx/>
              <a:buChar char="•"/>
              <a:tabLst/>
            </a:pPr>
            <a:r>
              <a:rPr kumimoji="0" lang="en-US" sz="1400" b="0" i="0" u="none" strike="noStrike" cap="none" normalizeH="0" baseline="0" dirty="0" smtClean="0">
                <a:ln>
                  <a:noFill/>
                </a:ln>
                <a:solidFill>
                  <a:srgbClr val="001D35"/>
                </a:solidFill>
                <a:effectLst/>
                <a:latin typeface="Google Sans"/>
              </a:rPr>
              <a:t>ITU-R </a:t>
            </a:r>
            <a:r>
              <a:rPr kumimoji="0" lang="en-US" sz="1400" b="1" i="0" u="none" strike="noStrike" cap="none" normalizeH="0" baseline="0" dirty="0" smtClean="0">
                <a:ln>
                  <a:noFill/>
                </a:ln>
                <a:solidFill>
                  <a:srgbClr val="001D35"/>
                </a:solidFill>
                <a:effectLst/>
                <a:latin typeface="Google Sans"/>
              </a:rPr>
              <a:t>regulates the radio-frequency spectrum and satellite orbits</a:t>
            </a:r>
            <a:r>
              <a:rPr kumimoji="0" lang="en-US" sz="1400" b="0" i="0" u="none" strike="noStrike" cap="none" normalizeH="0" baseline="0" dirty="0" smtClean="0">
                <a:ln>
                  <a:noFill/>
                </a:ln>
                <a:solidFill>
                  <a:srgbClr val="001D35"/>
                </a:solidFill>
                <a:effectLst/>
                <a:latin typeface="Google Sans"/>
              </a:rPr>
              <a:t> </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sz="1400" b="0" i="0" u="none" strike="noStrike" cap="none" normalizeH="0" baseline="0" dirty="0" smtClean="0">
                <a:ln>
                  <a:noFill/>
                </a:ln>
                <a:solidFill>
                  <a:srgbClr val="001D35"/>
                </a:solidFill>
                <a:effectLst/>
                <a:latin typeface="Google Sans"/>
              </a:rPr>
              <a:t>It sets </a:t>
            </a:r>
            <a:r>
              <a:rPr kumimoji="0" lang="en-US" sz="1400" b="1" i="0" u="none" strike="noStrike" cap="none" normalizeH="0" baseline="0" dirty="0" smtClean="0">
                <a:ln>
                  <a:noFill/>
                </a:ln>
                <a:solidFill>
                  <a:srgbClr val="001D35"/>
                </a:solidFill>
                <a:effectLst/>
                <a:latin typeface="Google Sans"/>
              </a:rPr>
              <a:t>standards </a:t>
            </a:r>
            <a:r>
              <a:rPr kumimoji="0" lang="en-US" sz="1400" b="0" i="0" u="none" strike="noStrike" cap="none" normalizeH="0" baseline="0" dirty="0" smtClean="0">
                <a:ln>
                  <a:noFill/>
                </a:ln>
                <a:solidFill>
                  <a:srgbClr val="001D35"/>
                </a:solidFill>
                <a:effectLst/>
                <a:latin typeface="Google Sans"/>
              </a:rPr>
              <a:t>for radio communication systems, including spectrum management </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sz="1400" b="0" i="0" u="none" strike="noStrike" cap="none" normalizeH="0" baseline="0" dirty="0" smtClean="0">
                <a:ln>
                  <a:noFill/>
                </a:ln>
                <a:solidFill>
                  <a:srgbClr val="001D35"/>
                </a:solidFill>
                <a:effectLst/>
                <a:latin typeface="Google Sans"/>
              </a:rPr>
              <a:t>It helps manage the </a:t>
            </a:r>
            <a:r>
              <a:rPr kumimoji="0" lang="en-US" sz="1400" b="1" i="0" u="none" strike="noStrike" cap="none" normalizeH="0" baseline="0" dirty="0" smtClean="0">
                <a:ln>
                  <a:noFill/>
                </a:ln>
                <a:solidFill>
                  <a:srgbClr val="001D35"/>
                </a:solidFill>
                <a:effectLst/>
                <a:latin typeface="Google Sans"/>
              </a:rPr>
              <a:t>limited natural resources </a:t>
            </a:r>
            <a:r>
              <a:rPr kumimoji="0" lang="en-US" sz="1400" b="0" i="0" u="none" strike="noStrike" cap="none" normalizeH="0" baseline="0" dirty="0" smtClean="0">
                <a:ln>
                  <a:noFill/>
                </a:ln>
                <a:solidFill>
                  <a:srgbClr val="001D35"/>
                </a:solidFill>
                <a:effectLst/>
                <a:latin typeface="Google Sans"/>
              </a:rPr>
              <a:t>of the radio-frequency spectrum and satellite orbits </a:t>
            </a:r>
          </a:p>
          <a:p>
            <a:pPr marL="0" marR="0" lvl="0" indent="0" defTabSz="914400" rtl="0" eaLnBrk="0" fontAlgn="base" latinLnBrk="0" hangingPunct="0">
              <a:lnSpc>
                <a:spcPct val="150000"/>
              </a:lnSpc>
              <a:spcBef>
                <a:spcPct val="0"/>
              </a:spcBef>
              <a:spcAft>
                <a:spcPct val="0"/>
              </a:spcAft>
              <a:buClrTx/>
              <a:buSzTx/>
              <a:buFontTx/>
              <a:buNone/>
              <a:tabLst/>
            </a:pPr>
            <a:r>
              <a:rPr kumimoji="0" lang="en-US" sz="1400" b="1" i="0" u="sng" strike="noStrike" cap="none" normalizeH="0" baseline="0" dirty="0" smtClean="0">
                <a:ln>
                  <a:noFill/>
                </a:ln>
                <a:solidFill>
                  <a:srgbClr val="001D35"/>
                </a:solidFill>
                <a:effectLst/>
                <a:latin typeface="Google Sans"/>
              </a:rPr>
              <a:t>What is the importance of ITU-R? </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sz="1400" b="0" i="0" u="none" strike="noStrike" cap="none" normalizeH="0" baseline="0" dirty="0" smtClean="0">
                <a:ln>
                  <a:noFill/>
                </a:ln>
                <a:solidFill>
                  <a:srgbClr val="001D35"/>
                </a:solidFill>
                <a:effectLst/>
                <a:latin typeface="Google Sans"/>
              </a:rPr>
              <a:t>The radio-frequency spectrum is an essential resource for wireless technologies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sz="1400" b="0" i="0" u="none" strike="noStrike" cap="none" normalizeH="0" baseline="0" dirty="0" smtClean="0">
                <a:ln>
                  <a:noFill/>
                </a:ln>
                <a:solidFill>
                  <a:srgbClr val="001D35"/>
                </a:solidFill>
                <a:effectLst/>
                <a:latin typeface="Google Sans"/>
              </a:rPr>
              <a:t>The </a:t>
            </a:r>
            <a:r>
              <a:rPr kumimoji="0" lang="en-US" sz="1400" b="1" i="0" u="none" strike="noStrike" cap="none" normalizeH="0" baseline="0" dirty="0" smtClean="0">
                <a:ln>
                  <a:noFill/>
                </a:ln>
                <a:solidFill>
                  <a:srgbClr val="001D35"/>
                </a:solidFill>
                <a:effectLst/>
                <a:latin typeface="Google Sans"/>
              </a:rPr>
              <a:t>allocation of the radio-frequency spectrum </a:t>
            </a:r>
            <a:r>
              <a:rPr kumimoji="0" lang="en-US" sz="1400" b="0" i="0" u="none" strike="noStrike" cap="none" normalizeH="0" baseline="0" dirty="0" smtClean="0">
                <a:ln>
                  <a:noFill/>
                </a:ln>
                <a:solidFill>
                  <a:srgbClr val="001D35"/>
                </a:solidFill>
                <a:effectLst/>
                <a:latin typeface="Google Sans"/>
              </a:rPr>
              <a:t>determines which operators can provide internet services to communities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3"/>
          <a:stretch>
            <a:fillRect/>
          </a:stretch>
        </p:blipFill>
        <p:spPr>
          <a:xfrm>
            <a:off x="1726599" y="3690423"/>
            <a:ext cx="9010650" cy="2714625"/>
          </a:xfrm>
          <a:prstGeom prst="rect">
            <a:avLst/>
          </a:prstGeom>
        </p:spPr>
      </p:pic>
    </p:spTree>
    <p:extLst>
      <p:ext uri="{BB962C8B-B14F-4D97-AF65-F5344CB8AC3E}">
        <p14:creationId xmlns:p14="http://schemas.microsoft.com/office/powerpoint/2010/main" val="695194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226192"/>
            <a:ext cx="4304270" cy="63248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t>The IMT-2020 is in practice a program to describe the </a:t>
            </a:r>
            <a:r>
              <a:rPr lang="en-IN" b="1" dirty="0"/>
              <a:t>5G as a next-evolution </a:t>
            </a:r>
            <a:r>
              <a:rPr lang="en-IN" b="1" dirty="0" smtClean="0"/>
              <a:t>step</a:t>
            </a:r>
            <a:r>
              <a:rPr lang="en-IN" dirty="0" smtClean="0"/>
              <a:t> after </a:t>
            </a:r>
            <a:r>
              <a:rPr lang="en-IN" dirty="0"/>
              <a:t>the IMT-2000 and IMT-Advanced, and it also </a:t>
            </a:r>
            <a:r>
              <a:rPr lang="en-IN" b="1" dirty="0"/>
              <a:t>sets the stage for the </a:t>
            </a:r>
            <a:r>
              <a:rPr lang="en-IN" b="1" dirty="0" smtClean="0"/>
              <a:t>international 5G </a:t>
            </a:r>
            <a:r>
              <a:rPr lang="en-IN" b="1" dirty="0"/>
              <a:t>research activities</a:t>
            </a:r>
            <a:r>
              <a:rPr lang="en-IN" dirty="0"/>
              <a:t>. </a:t>
            </a:r>
            <a:endParaRPr lang="en-IN" dirty="0" smtClean="0"/>
          </a:p>
          <a:p>
            <a:pPr marL="285750" indent="-285750">
              <a:lnSpc>
                <a:spcPct val="150000"/>
              </a:lnSpc>
              <a:buFont typeface="Arial" panose="020B0604020202020204" pitchFamily="34" charset="0"/>
              <a:buChar char="•"/>
            </a:pPr>
            <a:r>
              <a:rPr lang="en-IN" dirty="0" smtClean="0"/>
              <a:t>The </a:t>
            </a:r>
            <a:r>
              <a:rPr lang="en-IN" dirty="0"/>
              <a:t>aim of the ITU-R is </a:t>
            </a:r>
            <a:r>
              <a:rPr lang="en-IN" b="1" dirty="0"/>
              <a:t>to finalize the vision of 5G mobile </a:t>
            </a:r>
            <a:r>
              <a:rPr lang="en-IN" b="1" dirty="0" smtClean="0"/>
              <a:t>broadband society.</a:t>
            </a:r>
          </a:p>
          <a:p>
            <a:pPr marL="285750" indent="-285750">
              <a:lnSpc>
                <a:spcPct val="150000"/>
              </a:lnSpc>
              <a:buFont typeface="Arial" panose="020B0604020202020204" pitchFamily="34" charset="0"/>
              <a:buChar char="•"/>
            </a:pPr>
            <a:r>
              <a:rPr lang="en-IN" b="1" u="sng" dirty="0" smtClean="0"/>
              <a:t>The </a:t>
            </a:r>
            <a:r>
              <a:rPr lang="en-IN" b="1" u="sng" dirty="0"/>
              <a:t>timeline of ITU is the </a:t>
            </a:r>
            <a:r>
              <a:rPr lang="en-IN" b="1" u="sng" dirty="0" smtClean="0"/>
              <a:t>following</a:t>
            </a:r>
          </a:p>
          <a:p>
            <a:pPr marL="342900" indent="-342900">
              <a:lnSpc>
                <a:spcPct val="150000"/>
              </a:lnSpc>
              <a:buFont typeface="+mj-lt"/>
              <a:buAutoNum type="arabicPeriod"/>
            </a:pPr>
            <a:r>
              <a:rPr lang="en-IN" dirty="0"/>
              <a:t>2016–2017. Performance requirements, evaluation criteria, and assessment </a:t>
            </a:r>
            <a:r>
              <a:rPr lang="en-IN" dirty="0" smtClean="0"/>
              <a:t>methodology </a:t>
            </a:r>
            <a:r>
              <a:rPr lang="en-IN" dirty="0"/>
              <a:t>of new </a:t>
            </a:r>
            <a:r>
              <a:rPr lang="en-IN" dirty="0" smtClean="0"/>
              <a:t>radio;</a:t>
            </a:r>
          </a:p>
          <a:p>
            <a:pPr marL="342900" indent="-342900">
              <a:lnSpc>
                <a:spcPct val="150000"/>
              </a:lnSpc>
              <a:buFont typeface="+mj-lt"/>
              <a:buAutoNum type="arabicPeriod"/>
            </a:pPr>
            <a:r>
              <a:rPr lang="en-IN" dirty="0" smtClean="0"/>
              <a:t>2018</a:t>
            </a:r>
            <a:r>
              <a:rPr lang="en-IN" dirty="0"/>
              <a:t>. Time frame for proposal;</a:t>
            </a:r>
          </a:p>
          <a:p>
            <a:pPr marL="342900" indent="-342900">
              <a:lnSpc>
                <a:spcPct val="150000"/>
              </a:lnSpc>
              <a:buFont typeface="+mj-lt"/>
              <a:buAutoNum type="arabicPeriod"/>
            </a:pPr>
            <a:r>
              <a:rPr lang="en-IN" dirty="0" smtClean="0"/>
              <a:t>2018–2020</a:t>
            </a:r>
            <a:r>
              <a:rPr lang="en-IN" dirty="0"/>
              <a:t>. Definition of the new radio interfaces;</a:t>
            </a:r>
          </a:p>
          <a:p>
            <a:pPr marL="342900" indent="-342900">
              <a:lnSpc>
                <a:spcPct val="150000"/>
              </a:lnSpc>
              <a:buFont typeface="+mj-lt"/>
              <a:buAutoNum type="arabicPeriod"/>
            </a:pPr>
            <a:r>
              <a:rPr lang="en-IN" dirty="0" smtClean="0"/>
              <a:t>2020</a:t>
            </a:r>
            <a:r>
              <a:rPr lang="en-IN" dirty="0"/>
              <a:t>. Process completed.</a:t>
            </a:r>
          </a:p>
        </p:txBody>
      </p:sp>
      <p:pic>
        <p:nvPicPr>
          <p:cNvPr id="3" name="Picture 2"/>
          <p:cNvPicPr>
            <a:picLocks noChangeAspect="1"/>
          </p:cNvPicPr>
          <p:nvPr/>
        </p:nvPicPr>
        <p:blipFill>
          <a:blip r:embed="rId2"/>
          <a:stretch>
            <a:fillRect/>
          </a:stretch>
        </p:blipFill>
        <p:spPr>
          <a:xfrm>
            <a:off x="4705350" y="674808"/>
            <a:ext cx="7486650" cy="5427576"/>
          </a:xfrm>
          <a:prstGeom prst="rect">
            <a:avLst/>
          </a:prstGeom>
        </p:spPr>
      </p:pic>
    </p:spTree>
    <p:extLst>
      <p:ext uri="{BB962C8B-B14F-4D97-AF65-F5344CB8AC3E}">
        <p14:creationId xmlns:p14="http://schemas.microsoft.com/office/powerpoint/2010/main" val="11240099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155" y="241642"/>
            <a:ext cx="4520533" cy="369332"/>
          </a:xfrm>
          <a:prstGeom prst="rect">
            <a:avLst/>
          </a:prstGeom>
        </p:spPr>
        <p:txBody>
          <a:bodyPr wrap="none">
            <a:spAutoFit/>
          </a:bodyPr>
          <a:lstStyle/>
          <a:p>
            <a:r>
              <a:rPr lang="en-IN" b="1" dirty="0">
                <a:solidFill>
                  <a:srgbClr val="001D35"/>
                </a:solidFill>
                <a:latin typeface="Google Sans"/>
              </a:rPr>
              <a:t>3GPP (</a:t>
            </a:r>
            <a:r>
              <a:rPr lang="en-IN" b="1" dirty="0" smtClean="0"/>
              <a:t>Third </a:t>
            </a:r>
            <a:r>
              <a:rPr lang="en-IN" b="1" dirty="0"/>
              <a:t>Generation Partnership </a:t>
            </a:r>
            <a:r>
              <a:rPr lang="en-IN" b="1" dirty="0" smtClean="0"/>
              <a:t>Project)</a:t>
            </a:r>
            <a:endParaRPr lang="en-IN" b="1" dirty="0"/>
          </a:p>
        </p:txBody>
      </p:sp>
      <p:pic>
        <p:nvPicPr>
          <p:cNvPr id="4" name="Picture 3"/>
          <p:cNvPicPr>
            <a:picLocks noChangeAspect="1"/>
          </p:cNvPicPr>
          <p:nvPr/>
        </p:nvPicPr>
        <p:blipFill>
          <a:blip r:embed="rId3"/>
          <a:stretch>
            <a:fillRect/>
          </a:stretch>
        </p:blipFill>
        <p:spPr>
          <a:xfrm>
            <a:off x="9620250" y="0"/>
            <a:ext cx="2571750" cy="1771650"/>
          </a:xfrm>
          <a:prstGeom prst="rect">
            <a:avLst/>
          </a:prstGeom>
        </p:spPr>
      </p:pic>
      <p:pic>
        <p:nvPicPr>
          <p:cNvPr id="5" name="Picture 4"/>
          <p:cNvPicPr>
            <a:picLocks noChangeAspect="1"/>
          </p:cNvPicPr>
          <p:nvPr/>
        </p:nvPicPr>
        <p:blipFill>
          <a:blip r:embed="rId4"/>
          <a:stretch>
            <a:fillRect/>
          </a:stretch>
        </p:blipFill>
        <p:spPr>
          <a:xfrm>
            <a:off x="2027665" y="528031"/>
            <a:ext cx="7572375" cy="2809875"/>
          </a:xfrm>
          <a:prstGeom prst="rect">
            <a:avLst/>
          </a:prstGeom>
        </p:spPr>
      </p:pic>
      <p:sp>
        <p:nvSpPr>
          <p:cNvPr id="6" name="Rectangle 5"/>
          <p:cNvSpPr/>
          <p:nvPr/>
        </p:nvSpPr>
        <p:spPr>
          <a:xfrm>
            <a:off x="247133" y="3398918"/>
            <a:ext cx="11133437" cy="1754326"/>
          </a:xfrm>
          <a:prstGeom prst="rect">
            <a:avLst/>
          </a:prstGeom>
        </p:spPr>
        <p:txBody>
          <a:bodyPr wrap="square">
            <a:spAutoFit/>
          </a:bodyPr>
          <a:lstStyle/>
          <a:p>
            <a:pPr algn="just">
              <a:lnSpc>
                <a:spcPct val="150000"/>
              </a:lnSpc>
            </a:pPr>
            <a:r>
              <a:rPr lang="en-IN" dirty="0"/>
              <a:t>ITU-R is preparing for the evaluation of the </a:t>
            </a:r>
            <a:r>
              <a:rPr lang="en-IN" b="1" dirty="0"/>
              <a:t>5G candidate technologies</a:t>
            </a:r>
            <a:r>
              <a:rPr lang="en-IN" dirty="0"/>
              <a:t> that </a:t>
            </a:r>
            <a:r>
              <a:rPr lang="en-IN" dirty="0" smtClean="0"/>
              <a:t>would be </a:t>
            </a:r>
            <a:r>
              <a:rPr lang="en-IN" dirty="0"/>
              <a:t>compatible with the 5G framework as seen by ITU, one of the active </a:t>
            </a:r>
            <a:r>
              <a:rPr lang="en-IN" dirty="0" smtClean="0"/>
              <a:t>standardization bodies </a:t>
            </a:r>
            <a:r>
              <a:rPr lang="en-IN" dirty="0"/>
              <a:t>driving the practical 5G solutions is the </a:t>
            </a:r>
            <a:r>
              <a:rPr lang="en-IN" b="1" dirty="0"/>
              <a:t>3GPP, </a:t>
            </a:r>
            <a:r>
              <a:rPr lang="en-IN" dirty="0"/>
              <a:t>which is committed </a:t>
            </a:r>
            <a:r>
              <a:rPr lang="en-IN" b="1" dirty="0"/>
              <a:t>to </a:t>
            </a:r>
            <a:r>
              <a:rPr lang="en-IN" b="1" dirty="0" smtClean="0"/>
              <a:t>submitting a </a:t>
            </a:r>
            <a:r>
              <a:rPr lang="en-IN" b="1" dirty="0"/>
              <a:t>candidate technology to the IMT-2020 process</a:t>
            </a:r>
            <a:r>
              <a:rPr lang="en-IN" dirty="0"/>
              <a:t>. The 3GPP is aiming to send the </a:t>
            </a:r>
            <a:r>
              <a:rPr lang="en-IN" dirty="0" smtClean="0"/>
              <a:t>initial technical </a:t>
            </a:r>
            <a:r>
              <a:rPr lang="en-IN" dirty="0"/>
              <a:t>proposal to the </a:t>
            </a:r>
            <a:r>
              <a:rPr lang="en-IN" dirty="0" smtClean="0"/>
              <a:t>ITU-R.</a:t>
            </a:r>
            <a:endParaRPr lang="en-IN" dirty="0"/>
          </a:p>
        </p:txBody>
      </p:sp>
      <p:sp>
        <p:nvSpPr>
          <p:cNvPr id="7" name="Rectangle 6"/>
          <p:cNvSpPr/>
          <p:nvPr/>
        </p:nvSpPr>
        <p:spPr>
          <a:xfrm>
            <a:off x="247134" y="5110187"/>
            <a:ext cx="11405288" cy="1295868"/>
          </a:xfrm>
          <a:prstGeom prst="rect">
            <a:avLst/>
          </a:prstGeom>
        </p:spPr>
        <p:txBody>
          <a:bodyPr wrap="square">
            <a:spAutoFit/>
          </a:bodyPr>
          <a:lstStyle/>
          <a:p>
            <a:pPr algn="just">
              <a:lnSpc>
                <a:spcPct val="150000"/>
              </a:lnSpc>
            </a:pPr>
            <a:r>
              <a:rPr lang="en-IN" dirty="0"/>
              <a:t>As for the </a:t>
            </a:r>
            <a:r>
              <a:rPr lang="en-IN" b="1" dirty="0"/>
              <a:t>3GPP specifications</a:t>
            </a:r>
            <a:r>
              <a:rPr lang="en-IN" dirty="0"/>
              <a:t>, </a:t>
            </a:r>
            <a:r>
              <a:rPr lang="en-IN" b="1" dirty="0"/>
              <a:t>5G will affect several technology areas of radio </a:t>
            </a:r>
            <a:r>
              <a:rPr lang="en-IN" b="1" dirty="0" smtClean="0"/>
              <a:t>and core </a:t>
            </a:r>
            <a:r>
              <a:rPr lang="en-IN" b="1" dirty="0"/>
              <a:t>networks</a:t>
            </a:r>
            <a:r>
              <a:rPr lang="en-IN" dirty="0"/>
              <a:t>. The expected aim is to increase </a:t>
            </a:r>
            <a:r>
              <a:rPr lang="en-IN" b="1" dirty="0"/>
              <a:t>the theoretical 4G data rates </a:t>
            </a:r>
            <a:r>
              <a:rPr lang="en-IN" b="1" dirty="0" smtClean="0"/>
              <a:t>perhaps 10–50 </a:t>
            </a:r>
            <a:r>
              <a:rPr lang="en-IN" b="1" dirty="0"/>
              <a:t>times higher </a:t>
            </a:r>
            <a:r>
              <a:rPr lang="en-IN" dirty="0"/>
              <a:t>whilst the response time of the data would be reduced </a:t>
            </a:r>
            <a:r>
              <a:rPr lang="en-IN" dirty="0" smtClean="0"/>
              <a:t>drastically, close </a:t>
            </a:r>
            <a:r>
              <a:rPr lang="en-IN" dirty="0"/>
              <a:t>to zero. </a:t>
            </a:r>
          </a:p>
        </p:txBody>
      </p:sp>
    </p:spTree>
    <p:extLst>
      <p:ext uri="{BB962C8B-B14F-4D97-AF65-F5344CB8AC3E}">
        <p14:creationId xmlns:p14="http://schemas.microsoft.com/office/powerpoint/2010/main" val="218581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188941" y="173637"/>
            <a:ext cx="7908324" cy="6684363"/>
          </a:xfrm>
          <a:prstGeom prst="rect">
            <a:avLst/>
          </a:prstGeom>
        </p:spPr>
      </p:pic>
      <p:sp>
        <p:nvSpPr>
          <p:cNvPr id="4" name="Rectangle 3"/>
          <p:cNvSpPr/>
          <p:nvPr/>
        </p:nvSpPr>
        <p:spPr>
          <a:xfrm>
            <a:off x="296562" y="173637"/>
            <a:ext cx="3892379" cy="1754326"/>
          </a:xfrm>
          <a:prstGeom prst="rect">
            <a:avLst/>
          </a:prstGeom>
        </p:spPr>
        <p:txBody>
          <a:bodyPr wrap="square">
            <a:spAutoFit/>
          </a:bodyPr>
          <a:lstStyle/>
          <a:p>
            <a:pPr algn="just"/>
            <a:r>
              <a:rPr lang="en-IN" b="1" dirty="0"/>
              <a:t>3GPP</a:t>
            </a:r>
            <a:r>
              <a:rPr lang="en-IN" dirty="0"/>
              <a:t> is committed to submitting a candidate technology to the IMT 2020 </a:t>
            </a:r>
            <a:r>
              <a:rPr lang="en-IN" dirty="0" smtClean="0"/>
              <a:t>process based </a:t>
            </a:r>
            <a:r>
              <a:rPr lang="en-IN" dirty="0"/>
              <a:t>on the following time schedule, as described in the reference SP-150149 (5G time-</a:t>
            </a:r>
          </a:p>
          <a:p>
            <a:pPr algn="just"/>
            <a:r>
              <a:rPr lang="en-IN" dirty="0"/>
              <a:t>line in 3GPP)</a:t>
            </a:r>
          </a:p>
        </p:txBody>
      </p:sp>
      <p:sp>
        <p:nvSpPr>
          <p:cNvPr id="5" name="Rectangle 4"/>
          <p:cNvSpPr/>
          <p:nvPr/>
        </p:nvSpPr>
        <p:spPr>
          <a:xfrm>
            <a:off x="0" y="2524029"/>
            <a:ext cx="4015946" cy="3693319"/>
          </a:xfrm>
          <a:prstGeom prst="rect">
            <a:avLst/>
          </a:prstGeom>
        </p:spPr>
        <p:txBody>
          <a:bodyPr wrap="square">
            <a:spAutoFit/>
          </a:bodyPr>
          <a:lstStyle/>
          <a:p>
            <a:pPr marL="285750" indent="-285750" algn="just">
              <a:buFont typeface="Arial" panose="020B0604020202020204" pitchFamily="34" charset="0"/>
              <a:buChar char="•"/>
            </a:pPr>
            <a:r>
              <a:rPr lang="en-IN" dirty="0"/>
              <a:t>The </a:t>
            </a:r>
            <a:r>
              <a:rPr lang="en-IN" b="1" dirty="0"/>
              <a:t>second phase of 5G </a:t>
            </a:r>
            <a:r>
              <a:rPr lang="en-IN" dirty="0"/>
              <a:t>as defined by 3GPP Release 16 with full functionality can </a:t>
            </a:r>
            <a:r>
              <a:rPr lang="en-IN" dirty="0" smtClean="0"/>
              <a:t>be expected </a:t>
            </a:r>
            <a:r>
              <a:rPr lang="en-IN" dirty="0"/>
              <a:t>to be reality a few months after the freezing of the Release 16 </a:t>
            </a:r>
            <a:endParaRPr lang="en-IN" dirty="0" smtClean="0"/>
          </a:p>
          <a:p>
            <a:pPr marL="285750" indent="-285750" algn="just">
              <a:buFont typeface="Arial" panose="020B0604020202020204" pitchFamily="34" charset="0"/>
              <a:buChar char="•"/>
            </a:pPr>
            <a:endParaRPr lang="en-IN" dirty="0" smtClean="0"/>
          </a:p>
          <a:p>
            <a:pPr marL="285750" indent="-285750" algn="just">
              <a:buFont typeface="Arial" panose="020B0604020202020204" pitchFamily="34" charset="0"/>
              <a:buChar char="•"/>
            </a:pPr>
            <a:r>
              <a:rPr lang="en-IN" dirty="0" smtClean="0"/>
              <a:t>These </a:t>
            </a:r>
            <a:r>
              <a:rPr lang="en-IN" dirty="0"/>
              <a:t>networks can support also the </a:t>
            </a:r>
            <a:r>
              <a:rPr lang="en-IN" b="1" dirty="0"/>
              <a:t>rest of the 5G pillars in </a:t>
            </a:r>
            <a:r>
              <a:rPr lang="en-IN" b="1" dirty="0" smtClean="0"/>
              <a:t>addition </a:t>
            </a:r>
            <a:r>
              <a:rPr lang="en-IN" b="1" dirty="0"/>
              <a:t>to the </a:t>
            </a:r>
            <a:r>
              <a:rPr lang="en-IN" b="1" dirty="0" err="1"/>
              <a:t>eMBB</a:t>
            </a:r>
            <a:r>
              <a:rPr lang="en-IN" b="1" dirty="0"/>
              <a:t>, i.e. massive Internet of Things (</a:t>
            </a:r>
            <a:r>
              <a:rPr lang="en-IN" b="1" dirty="0" err="1"/>
              <a:t>mIoT</a:t>
            </a:r>
            <a:r>
              <a:rPr lang="en-IN" b="1" dirty="0"/>
              <a:t>) and critical </a:t>
            </a:r>
            <a:r>
              <a:rPr lang="en-IN" b="1" dirty="0" smtClean="0"/>
              <a:t>communications referred </a:t>
            </a:r>
            <a:r>
              <a:rPr lang="en-IN" b="1" dirty="0"/>
              <a:t>to as </a:t>
            </a:r>
            <a:r>
              <a:rPr lang="en-IN" b="1" dirty="0" err="1"/>
              <a:t>ultrareliable</a:t>
            </a:r>
            <a:r>
              <a:rPr lang="en-IN" b="1" dirty="0"/>
              <a:t> low latency communications (URLLC).</a:t>
            </a:r>
          </a:p>
        </p:txBody>
      </p:sp>
    </p:spTree>
    <p:extLst>
      <p:ext uri="{BB962C8B-B14F-4D97-AF65-F5344CB8AC3E}">
        <p14:creationId xmlns:p14="http://schemas.microsoft.com/office/powerpoint/2010/main" val="3925235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87" y="674128"/>
            <a:ext cx="12015913" cy="5866350"/>
          </a:xfrm>
          <a:prstGeom prst="rect">
            <a:avLst/>
          </a:prstGeom>
        </p:spPr>
        <p:txBody>
          <a:bodyPr wrap="square">
            <a:spAutoFit/>
          </a:bodyPr>
          <a:lstStyle/>
          <a:p>
            <a:pPr marL="252000" indent="-342900">
              <a:lnSpc>
                <a:spcPct val="150000"/>
              </a:lnSpc>
              <a:buFont typeface="+mj-lt"/>
              <a:buAutoNum type="arabicPeriod"/>
            </a:pPr>
            <a:r>
              <a:rPr lang="en-IN" dirty="0" err="1" smtClean="0"/>
              <a:t>GlobalPlatform</a:t>
            </a:r>
            <a:endParaRPr lang="en-IN" dirty="0" smtClean="0"/>
          </a:p>
          <a:p>
            <a:pPr marL="252000" indent="-342900">
              <a:lnSpc>
                <a:spcPct val="150000"/>
              </a:lnSpc>
              <a:buFont typeface="+mj-lt"/>
              <a:buAutoNum type="arabicPeriod"/>
            </a:pPr>
            <a:r>
              <a:rPr lang="en-IN" dirty="0" smtClean="0"/>
              <a:t>ITU</a:t>
            </a:r>
          </a:p>
          <a:p>
            <a:pPr marL="252000" indent="-342900">
              <a:lnSpc>
                <a:spcPct val="150000"/>
              </a:lnSpc>
              <a:buFont typeface="+mj-lt"/>
              <a:buAutoNum type="arabicPeriod"/>
            </a:pPr>
            <a:r>
              <a:rPr lang="en-IN" dirty="0" smtClean="0"/>
              <a:t>IETF- The </a:t>
            </a:r>
            <a:r>
              <a:rPr lang="en-IN" dirty="0"/>
              <a:t>Internet Engineering Task Force </a:t>
            </a:r>
          </a:p>
          <a:p>
            <a:pPr marL="252000" indent="-342900">
              <a:lnSpc>
                <a:spcPct val="150000"/>
              </a:lnSpc>
              <a:buFont typeface="+mj-lt"/>
              <a:buAutoNum type="arabicPeriod"/>
            </a:pPr>
            <a:r>
              <a:rPr lang="en-IN" dirty="0" smtClean="0"/>
              <a:t>3GPP/3GPP2</a:t>
            </a:r>
          </a:p>
          <a:p>
            <a:pPr marL="252000" indent="-342900">
              <a:lnSpc>
                <a:spcPct val="150000"/>
              </a:lnSpc>
              <a:buFont typeface="+mj-lt"/>
              <a:buAutoNum type="arabicPeriod"/>
            </a:pPr>
            <a:r>
              <a:rPr lang="en-IN" dirty="0" smtClean="0"/>
              <a:t>ETSI-The </a:t>
            </a:r>
            <a:r>
              <a:rPr lang="en-IN" dirty="0"/>
              <a:t>European Telecommunications Standards </a:t>
            </a:r>
            <a:r>
              <a:rPr lang="en-IN" dirty="0" smtClean="0"/>
              <a:t>Institute</a:t>
            </a:r>
          </a:p>
          <a:p>
            <a:pPr marL="252000" indent="-342900">
              <a:lnSpc>
                <a:spcPct val="150000"/>
              </a:lnSpc>
              <a:buFont typeface="+mj-lt"/>
              <a:buAutoNum type="arabicPeriod"/>
            </a:pPr>
            <a:r>
              <a:rPr lang="en-IN" dirty="0" smtClean="0"/>
              <a:t>IEEE-The </a:t>
            </a:r>
            <a:r>
              <a:rPr lang="en-IN" dirty="0"/>
              <a:t>Institute of Electrical and Electronics Engineers </a:t>
            </a:r>
            <a:endParaRPr lang="en-IN" dirty="0" smtClean="0"/>
          </a:p>
          <a:p>
            <a:pPr marL="252000" indent="-342900">
              <a:lnSpc>
                <a:spcPct val="150000"/>
              </a:lnSpc>
              <a:buFont typeface="+mj-lt"/>
              <a:buAutoNum type="arabicPeriod"/>
            </a:pPr>
            <a:r>
              <a:rPr lang="en-IN" dirty="0" err="1" smtClean="0"/>
              <a:t>SIMalliance</a:t>
            </a:r>
            <a:endParaRPr lang="en-IN" dirty="0" smtClean="0"/>
          </a:p>
          <a:p>
            <a:pPr marL="252000" indent="-342900">
              <a:lnSpc>
                <a:spcPct val="150000"/>
              </a:lnSpc>
              <a:buFont typeface="+mj-lt"/>
              <a:buAutoNum type="arabicPeriod"/>
            </a:pPr>
            <a:r>
              <a:rPr lang="en-IN" dirty="0"/>
              <a:t>Smart Card </a:t>
            </a:r>
            <a:r>
              <a:rPr lang="en-IN" dirty="0" smtClean="0"/>
              <a:t>Alliance</a:t>
            </a:r>
          </a:p>
          <a:p>
            <a:pPr marL="252000" indent="-342900">
              <a:lnSpc>
                <a:spcPct val="150000"/>
              </a:lnSpc>
              <a:buFont typeface="+mj-lt"/>
              <a:buAutoNum type="arabicPeriod"/>
            </a:pPr>
            <a:r>
              <a:rPr lang="en-IN" dirty="0" smtClean="0"/>
              <a:t>GSMA - The </a:t>
            </a:r>
            <a:r>
              <a:rPr lang="en-IN" dirty="0"/>
              <a:t>GSM Association</a:t>
            </a:r>
            <a:br>
              <a:rPr lang="en-IN" dirty="0"/>
            </a:br>
            <a:r>
              <a:rPr lang="en-IN" dirty="0" smtClean="0"/>
              <a:t>NIST - The </a:t>
            </a:r>
            <a:r>
              <a:rPr lang="en-IN" dirty="0"/>
              <a:t>US National Institute of Standards Technology </a:t>
            </a:r>
            <a:endParaRPr lang="en-IN" dirty="0" smtClean="0"/>
          </a:p>
          <a:p>
            <a:pPr marL="252000" indent="-342900">
              <a:lnSpc>
                <a:spcPct val="150000"/>
              </a:lnSpc>
              <a:buFont typeface="+mj-lt"/>
              <a:buAutoNum type="arabicPeriod"/>
            </a:pPr>
            <a:r>
              <a:rPr lang="en-IN" dirty="0" smtClean="0"/>
              <a:t>NHTSA - The </a:t>
            </a:r>
            <a:r>
              <a:rPr lang="en-IN" dirty="0"/>
              <a:t>National Highway Transportation and Safety </a:t>
            </a:r>
            <a:r>
              <a:rPr lang="en-IN" dirty="0" smtClean="0"/>
              <a:t>Administration</a:t>
            </a:r>
          </a:p>
          <a:p>
            <a:pPr marL="252000" indent="-342900">
              <a:lnSpc>
                <a:spcPct val="150000"/>
              </a:lnSpc>
              <a:buFont typeface="+mj-lt"/>
              <a:buAutoNum type="arabicPeriod"/>
            </a:pPr>
            <a:r>
              <a:rPr lang="en-IN" dirty="0" smtClean="0"/>
              <a:t>ISO/IEC- The </a:t>
            </a:r>
            <a:r>
              <a:rPr lang="en-IN" dirty="0"/>
              <a:t>International Organization for Standardization (ISO)/International </a:t>
            </a:r>
            <a:r>
              <a:rPr lang="en-IN" dirty="0" err="1" smtClean="0"/>
              <a:t>Electrotechnical</a:t>
            </a:r>
            <a:r>
              <a:rPr lang="en-IN" dirty="0" smtClean="0"/>
              <a:t> Commission</a:t>
            </a:r>
          </a:p>
          <a:p>
            <a:pPr marL="252000" indent="-342900">
              <a:lnSpc>
                <a:spcPct val="150000"/>
              </a:lnSpc>
              <a:buFont typeface="+mj-lt"/>
              <a:buAutoNum type="arabicPeriod"/>
            </a:pPr>
            <a:r>
              <a:rPr lang="en-IN" dirty="0" smtClean="0"/>
              <a:t>ISO/IEC JTC- Joint </a:t>
            </a:r>
            <a:r>
              <a:rPr lang="en-IN" dirty="0"/>
              <a:t>Technical </a:t>
            </a:r>
            <a:r>
              <a:rPr lang="en-IN" dirty="0" smtClean="0"/>
              <a:t>Committee</a:t>
            </a:r>
          </a:p>
          <a:p>
            <a:pPr marL="252000" indent="-342900">
              <a:lnSpc>
                <a:spcPct val="150000"/>
              </a:lnSpc>
              <a:buFont typeface="+mj-lt"/>
              <a:buAutoNum type="arabicPeriod"/>
            </a:pPr>
            <a:r>
              <a:rPr lang="nn-NO" dirty="0" smtClean="0"/>
              <a:t>OMA- Open </a:t>
            </a:r>
            <a:r>
              <a:rPr lang="nn-NO" dirty="0"/>
              <a:t>Mobile Alliance (OMA</a:t>
            </a:r>
            <a:r>
              <a:rPr lang="nn-NO" dirty="0" smtClean="0"/>
              <a:t>)</a:t>
            </a:r>
          </a:p>
        </p:txBody>
      </p:sp>
      <p:sp>
        <p:nvSpPr>
          <p:cNvPr id="3" name="Rectangle 2"/>
          <p:cNvSpPr/>
          <p:nvPr/>
        </p:nvSpPr>
        <p:spPr>
          <a:xfrm>
            <a:off x="303773" y="253998"/>
            <a:ext cx="4992457" cy="523220"/>
          </a:xfrm>
          <a:prstGeom prst="rect">
            <a:avLst/>
          </a:prstGeom>
        </p:spPr>
        <p:txBody>
          <a:bodyPr wrap="none">
            <a:spAutoFit/>
          </a:bodyPr>
          <a:lstStyle/>
          <a:p>
            <a:r>
              <a:rPr lang="en-IN" sz="2800" b="1" dirty="0">
                <a:solidFill>
                  <a:srgbClr val="FF0000"/>
                </a:solidFill>
              </a:rPr>
              <a:t>Global Standardization in 5G Era</a:t>
            </a:r>
          </a:p>
        </p:txBody>
      </p:sp>
    </p:spTree>
    <p:extLst>
      <p:ext uri="{BB962C8B-B14F-4D97-AF65-F5344CB8AC3E}">
        <p14:creationId xmlns:p14="http://schemas.microsoft.com/office/powerpoint/2010/main" val="4259615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87" y="674128"/>
            <a:ext cx="12015913" cy="5493812"/>
          </a:xfrm>
          <a:prstGeom prst="rect">
            <a:avLst/>
          </a:prstGeom>
        </p:spPr>
        <p:txBody>
          <a:bodyPr wrap="square">
            <a:spAutoFit/>
          </a:bodyPr>
          <a:lstStyle/>
          <a:p>
            <a:pPr marL="342900" indent="-342900">
              <a:lnSpc>
                <a:spcPct val="150000"/>
              </a:lnSpc>
              <a:buAutoNum type="arabicPeriod" startAt="14"/>
            </a:pPr>
            <a:r>
              <a:rPr lang="fr-FR" dirty="0" smtClean="0"/>
              <a:t>CEPT/ECC - Conférence Européenne des Postes et des Télécommunications (CEPT) and </a:t>
            </a:r>
            <a:r>
              <a:rPr lang="fr-FR" dirty="0" err="1" smtClean="0"/>
              <a:t>Electronic</a:t>
            </a:r>
            <a:r>
              <a:rPr lang="fr-FR" dirty="0" smtClean="0"/>
              <a:t> Communications </a:t>
            </a:r>
            <a:r>
              <a:rPr lang="fr-FR" dirty="0" err="1" smtClean="0"/>
              <a:t>Committee</a:t>
            </a:r>
            <a:r>
              <a:rPr lang="fr-FR" dirty="0" smtClean="0"/>
              <a:t> </a:t>
            </a:r>
          </a:p>
          <a:p>
            <a:pPr marL="342900" indent="-342900">
              <a:lnSpc>
                <a:spcPct val="150000"/>
              </a:lnSpc>
              <a:buAutoNum type="arabicPeriod" startAt="14"/>
            </a:pPr>
            <a:r>
              <a:rPr lang="en-IN" dirty="0" smtClean="0"/>
              <a:t>NERC- North </a:t>
            </a:r>
            <a:r>
              <a:rPr lang="en-IN" dirty="0"/>
              <a:t>American Electric Reliability </a:t>
            </a:r>
            <a:r>
              <a:rPr lang="en-IN" dirty="0" smtClean="0"/>
              <a:t>Corporation</a:t>
            </a:r>
          </a:p>
          <a:p>
            <a:pPr marL="342900" indent="-342900">
              <a:lnSpc>
                <a:spcPct val="150000"/>
              </a:lnSpc>
              <a:buAutoNum type="arabicPeriod" startAt="14"/>
            </a:pPr>
            <a:r>
              <a:rPr lang="en-IN" dirty="0"/>
              <a:t>OWASP</a:t>
            </a:r>
          </a:p>
          <a:p>
            <a:pPr marL="342900" indent="-342900">
              <a:lnSpc>
                <a:spcPct val="150000"/>
              </a:lnSpc>
              <a:buAutoNum type="arabicPeriod" startAt="14"/>
            </a:pPr>
            <a:r>
              <a:rPr lang="en-IN" dirty="0"/>
              <a:t>Open Web Application Security Project (OWASP</a:t>
            </a:r>
            <a:r>
              <a:rPr lang="en-IN" dirty="0" smtClean="0"/>
              <a:t>)</a:t>
            </a:r>
          </a:p>
          <a:p>
            <a:pPr marL="342900" indent="-342900">
              <a:lnSpc>
                <a:spcPct val="150000"/>
              </a:lnSpc>
              <a:buAutoNum type="arabicPeriod" startAt="14"/>
            </a:pPr>
            <a:r>
              <a:rPr lang="en-IN" dirty="0" smtClean="0"/>
              <a:t>OneM2M</a:t>
            </a:r>
          </a:p>
          <a:p>
            <a:pPr marL="342900" indent="-342900">
              <a:lnSpc>
                <a:spcPct val="150000"/>
              </a:lnSpc>
              <a:buAutoNum type="arabicPeriod" startAt="14"/>
            </a:pPr>
            <a:r>
              <a:rPr lang="en-IN" dirty="0"/>
              <a:t>Global Standards </a:t>
            </a:r>
            <a:r>
              <a:rPr lang="en-IN" dirty="0" smtClean="0"/>
              <a:t>Collaboration</a:t>
            </a:r>
          </a:p>
          <a:p>
            <a:pPr marL="342900" indent="-342900">
              <a:lnSpc>
                <a:spcPct val="150000"/>
              </a:lnSpc>
              <a:buAutoNum type="arabicPeriod" startAt="14"/>
            </a:pPr>
            <a:r>
              <a:rPr lang="en-IN" dirty="0" smtClean="0"/>
              <a:t>CSA - Cloud </a:t>
            </a:r>
            <a:r>
              <a:rPr lang="en-IN" dirty="0"/>
              <a:t>Security </a:t>
            </a:r>
            <a:r>
              <a:rPr lang="en-IN" dirty="0" smtClean="0"/>
              <a:t>Alliance</a:t>
            </a:r>
          </a:p>
          <a:p>
            <a:pPr marL="342900" indent="-342900">
              <a:lnSpc>
                <a:spcPct val="150000"/>
              </a:lnSpc>
              <a:buAutoNum type="arabicPeriod" startAt="14"/>
            </a:pPr>
            <a:r>
              <a:rPr lang="en-IN" dirty="0" smtClean="0"/>
              <a:t>NGMN- Next </a:t>
            </a:r>
            <a:r>
              <a:rPr lang="en-IN" dirty="0"/>
              <a:t>Generation Mobile </a:t>
            </a:r>
            <a:r>
              <a:rPr lang="en-IN" dirty="0" smtClean="0"/>
              <a:t>Networks</a:t>
            </a:r>
          </a:p>
          <a:p>
            <a:pPr marL="342900" indent="-342900">
              <a:lnSpc>
                <a:spcPct val="150000"/>
              </a:lnSpc>
              <a:buAutoNum type="arabicPeriod" startAt="14"/>
            </a:pPr>
            <a:r>
              <a:rPr lang="en-IN" dirty="0"/>
              <a:t>Car-to-Car Communication </a:t>
            </a:r>
            <a:r>
              <a:rPr lang="en-IN" dirty="0" smtClean="0"/>
              <a:t>Consortium</a:t>
            </a:r>
          </a:p>
          <a:p>
            <a:pPr marL="342900" indent="-342900">
              <a:lnSpc>
                <a:spcPct val="150000"/>
              </a:lnSpc>
              <a:buAutoNum type="arabicPeriod" startAt="14"/>
            </a:pPr>
            <a:r>
              <a:rPr lang="en-IN" dirty="0" smtClean="0"/>
              <a:t>5GAA - 5G </a:t>
            </a:r>
            <a:r>
              <a:rPr lang="en-IN" dirty="0"/>
              <a:t>Automotive </a:t>
            </a:r>
            <a:r>
              <a:rPr lang="en-IN" dirty="0" smtClean="0"/>
              <a:t>Association</a:t>
            </a:r>
          </a:p>
          <a:p>
            <a:pPr marL="342900" indent="-342900">
              <a:lnSpc>
                <a:spcPct val="150000"/>
              </a:lnSpc>
              <a:buAutoNum type="arabicPeriod" startAt="14"/>
            </a:pPr>
            <a:r>
              <a:rPr lang="en-IN" dirty="0"/>
              <a:t>Trusted Computing </a:t>
            </a:r>
            <a:r>
              <a:rPr lang="en-IN" dirty="0" smtClean="0"/>
              <a:t>Group</a:t>
            </a:r>
          </a:p>
          <a:p>
            <a:pPr marL="342900" indent="-342900">
              <a:lnSpc>
                <a:spcPct val="150000"/>
              </a:lnSpc>
              <a:buAutoNum type="arabicPeriod" startAt="14"/>
            </a:pPr>
            <a:r>
              <a:rPr lang="en-IN" dirty="0" err="1"/>
              <a:t>InterDigital</a:t>
            </a:r>
            <a:endParaRPr lang="en-IN" dirty="0"/>
          </a:p>
        </p:txBody>
      </p:sp>
      <p:sp>
        <p:nvSpPr>
          <p:cNvPr id="3" name="Rectangle 2"/>
          <p:cNvSpPr/>
          <p:nvPr/>
        </p:nvSpPr>
        <p:spPr>
          <a:xfrm>
            <a:off x="303773" y="253998"/>
            <a:ext cx="4992457" cy="523220"/>
          </a:xfrm>
          <a:prstGeom prst="rect">
            <a:avLst/>
          </a:prstGeom>
        </p:spPr>
        <p:txBody>
          <a:bodyPr wrap="none">
            <a:spAutoFit/>
          </a:bodyPr>
          <a:lstStyle/>
          <a:p>
            <a:r>
              <a:rPr lang="en-IN" sz="2800" b="1" dirty="0">
                <a:solidFill>
                  <a:srgbClr val="FF0000"/>
                </a:solidFill>
              </a:rPr>
              <a:t>Global Standardization in 5G Era</a:t>
            </a:r>
          </a:p>
        </p:txBody>
      </p:sp>
    </p:spTree>
    <p:extLst>
      <p:ext uri="{BB962C8B-B14F-4D97-AF65-F5344CB8AC3E}">
        <p14:creationId xmlns:p14="http://schemas.microsoft.com/office/powerpoint/2010/main" val="15393147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https://byteway.wordpress.com/wp-content/uploads/2012/03/captura-de-pantalla-2010-03-08-a-las-18-19-18.png?w=58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9974" y="483070"/>
            <a:ext cx="9380865" cy="5868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70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88328" y="192215"/>
            <a:ext cx="5355569" cy="584775"/>
          </a:xfrm>
          <a:prstGeom prst="rect">
            <a:avLst/>
          </a:prstGeom>
        </p:spPr>
        <p:txBody>
          <a:bodyPr wrap="none">
            <a:spAutoFit/>
          </a:bodyPr>
          <a:lstStyle/>
          <a:p>
            <a:r>
              <a:rPr lang="en-IN" sz="3200" dirty="0">
                <a:solidFill>
                  <a:srgbClr val="FF0000"/>
                </a:solidFill>
              </a:rPr>
              <a:t>5G Requirements Based on ITU</a:t>
            </a:r>
          </a:p>
        </p:txBody>
      </p:sp>
      <p:pic>
        <p:nvPicPr>
          <p:cNvPr id="3" name="Picture 2"/>
          <p:cNvPicPr>
            <a:picLocks noChangeAspect="1"/>
          </p:cNvPicPr>
          <p:nvPr/>
        </p:nvPicPr>
        <p:blipFill>
          <a:blip r:embed="rId2"/>
          <a:stretch>
            <a:fillRect/>
          </a:stretch>
        </p:blipFill>
        <p:spPr>
          <a:xfrm>
            <a:off x="2500313" y="776990"/>
            <a:ext cx="7249168" cy="6283471"/>
          </a:xfrm>
          <a:prstGeom prst="rect">
            <a:avLst/>
          </a:prstGeom>
        </p:spPr>
      </p:pic>
    </p:spTree>
    <p:extLst>
      <p:ext uri="{BB962C8B-B14F-4D97-AF65-F5344CB8AC3E}">
        <p14:creationId xmlns:p14="http://schemas.microsoft.com/office/powerpoint/2010/main" val="286089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086" y="222420"/>
            <a:ext cx="11483545" cy="1711366"/>
          </a:xfrm>
          <a:prstGeom prst="rect">
            <a:avLst/>
          </a:prstGeom>
        </p:spPr>
        <p:txBody>
          <a:bodyPr wrap="square">
            <a:spAutoFit/>
          </a:bodyPr>
          <a:lstStyle/>
          <a:p>
            <a:pPr>
              <a:lnSpc>
                <a:spcPct val="150000"/>
              </a:lnSpc>
            </a:pPr>
            <a:r>
              <a:rPr lang="en-IN" b="1" dirty="0" smtClean="0">
                <a:effectLst/>
              </a:rPr>
              <a:t>5G frequency bands in India</a:t>
            </a:r>
            <a:r>
              <a:rPr lang="en-IN" b="1" dirty="0" smtClean="0"/>
              <a:t>: </a:t>
            </a:r>
          </a:p>
          <a:p>
            <a:pPr>
              <a:lnSpc>
                <a:spcPct val="150000"/>
              </a:lnSpc>
            </a:pPr>
            <a:r>
              <a:rPr lang="en-IN" dirty="0" smtClean="0"/>
              <a:t>There are many frequency bands available in India. The spectrum bid auctioned these bands. The bands available are: </a:t>
            </a:r>
            <a:r>
              <a:rPr lang="en-IN" b="1" dirty="0" smtClean="0"/>
              <a:t>700 MHz, 800 MHz, 900 MHz, 1800 MHz, 2100 MHz, 2500 MHz, 3300 MHz, and 26 GHz</a:t>
            </a:r>
            <a:r>
              <a:rPr lang="en-IN" dirty="0" smtClean="0"/>
              <a:t>. All these bands have different offerings depending on internet speed and range.</a:t>
            </a:r>
            <a:endParaRPr lang="en-IN" dirty="0"/>
          </a:p>
        </p:txBody>
      </p:sp>
      <p:sp>
        <p:nvSpPr>
          <p:cNvPr id="3" name="Rectangle 2"/>
          <p:cNvSpPr/>
          <p:nvPr/>
        </p:nvSpPr>
        <p:spPr>
          <a:xfrm>
            <a:off x="280085" y="2539268"/>
            <a:ext cx="11483545" cy="2957861"/>
          </a:xfrm>
          <a:prstGeom prst="rect">
            <a:avLst/>
          </a:prstGeom>
        </p:spPr>
        <p:txBody>
          <a:bodyPr wrap="square">
            <a:spAutoFit/>
          </a:bodyPr>
          <a:lstStyle/>
          <a:p>
            <a:pPr>
              <a:lnSpc>
                <a:spcPct val="150000"/>
              </a:lnSpc>
            </a:pPr>
            <a:r>
              <a:rPr lang="en-IN" b="1" dirty="0" smtClean="0"/>
              <a:t>These companies are regulated by Department of Telecommunications and TRAI under Ministry of Communications, Government of India.</a:t>
            </a:r>
            <a:endParaRPr lang="en-IN" dirty="0" smtClean="0"/>
          </a:p>
          <a:p>
            <a:pPr>
              <a:lnSpc>
                <a:spcPct val="150000"/>
              </a:lnSpc>
              <a:buFont typeface="Arial" panose="020B0604020202020204" pitchFamily="34" charset="0"/>
              <a:buChar char="•"/>
            </a:pPr>
            <a:r>
              <a:rPr lang="en-IN" dirty="0" smtClean="0">
                <a:solidFill>
                  <a:srgbClr val="FF0000"/>
                </a:solidFill>
              </a:rPr>
              <a:t> Reliance </a:t>
            </a:r>
            <a:r>
              <a:rPr lang="en-IN" dirty="0" err="1" smtClean="0">
                <a:solidFill>
                  <a:srgbClr val="FF0000"/>
                </a:solidFill>
              </a:rPr>
              <a:t>Jio</a:t>
            </a:r>
            <a:r>
              <a:rPr lang="en-IN" dirty="0" smtClean="0">
                <a:solidFill>
                  <a:srgbClr val="FF0000"/>
                </a:solidFill>
              </a:rPr>
              <a:t>.</a:t>
            </a:r>
          </a:p>
          <a:p>
            <a:pPr>
              <a:lnSpc>
                <a:spcPct val="150000"/>
              </a:lnSpc>
              <a:buFont typeface="Arial" panose="020B0604020202020204" pitchFamily="34" charset="0"/>
              <a:buChar char="•"/>
            </a:pPr>
            <a:r>
              <a:rPr lang="en-IN" dirty="0" smtClean="0">
                <a:solidFill>
                  <a:srgbClr val="FF0000"/>
                </a:solidFill>
              </a:rPr>
              <a:t> Airtel.</a:t>
            </a:r>
          </a:p>
          <a:p>
            <a:pPr>
              <a:lnSpc>
                <a:spcPct val="150000"/>
              </a:lnSpc>
              <a:buFont typeface="Arial" panose="020B0604020202020204" pitchFamily="34" charset="0"/>
              <a:buChar char="•"/>
            </a:pPr>
            <a:r>
              <a:rPr lang="en-IN" dirty="0" smtClean="0">
                <a:solidFill>
                  <a:srgbClr val="FF0000"/>
                </a:solidFill>
              </a:rPr>
              <a:t> Vi.</a:t>
            </a:r>
          </a:p>
          <a:p>
            <a:pPr>
              <a:lnSpc>
                <a:spcPct val="150000"/>
              </a:lnSpc>
              <a:buFont typeface="Arial" panose="020B0604020202020204" pitchFamily="34" charset="0"/>
              <a:buChar char="•"/>
            </a:pPr>
            <a:r>
              <a:rPr lang="en-IN" dirty="0" smtClean="0">
                <a:solidFill>
                  <a:srgbClr val="FF0000"/>
                </a:solidFill>
              </a:rPr>
              <a:t> Bharat Sanchar Nigam Limited (BSNL)</a:t>
            </a:r>
          </a:p>
          <a:p>
            <a:pPr>
              <a:lnSpc>
                <a:spcPct val="150000"/>
              </a:lnSpc>
              <a:buFont typeface="Arial" panose="020B0604020202020204" pitchFamily="34" charset="0"/>
              <a:buChar char="•"/>
            </a:pPr>
            <a:r>
              <a:rPr lang="en-IN" dirty="0" smtClean="0">
                <a:solidFill>
                  <a:srgbClr val="FF0000"/>
                </a:solidFill>
              </a:rPr>
              <a:t> </a:t>
            </a:r>
            <a:r>
              <a:rPr lang="en-IN" dirty="0" err="1" smtClean="0">
                <a:solidFill>
                  <a:srgbClr val="FF0000"/>
                </a:solidFill>
              </a:rPr>
              <a:t>Mahanagar</a:t>
            </a:r>
            <a:r>
              <a:rPr lang="en-IN" dirty="0" smtClean="0">
                <a:solidFill>
                  <a:srgbClr val="FF0000"/>
                </a:solidFill>
              </a:rPr>
              <a:t> Telephone Nigam Limited (MTNL)</a:t>
            </a:r>
            <a:endParaRPr lang="en-IN" dirty="0">
              <a:solidFill>
                <a:srgbClr val="FF0000"/>
              </a:solidFill>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71750" y="3146166"/>
            <a:ext cx="5567749" cy="3711833"/>
          </a:xfrm>
          <a:prstGeom prst="rect">
            <a:avLst/>
          </a:prstGeom>
        </p:spPr>
      </p:pic>
    </p:spTree>
    <p:extLst>
      <p:ext uri="{BB962C8B-B14F-4D97-AF65-F5344CB8AC3E}">
        <p14:creationId xmlns:p14="http://schemas.microsoft.com/office/powerpoint/2010/main" val="11396820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www.researchgate.net/publication/332602879/figure/fig3/AS:916209390333952@1595452749044/Representation-of-Peak-data-rate-for-3G-4G-and-5G-17.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08" y="1516921"/>
            <a:ext cx="7171980" cy="460130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28367" y="99320"/>
            <a:ext cx="8110151" cy="954107"/>
          </a:xfrm>
          <a:prstGeom prst="rect">
            <a:avLst/>
          </a:prstGeom>
        </p:spPr>
        <p:txBody>
          <a:bodyPr wrap="square">
            <a:spAutoFit/>
          </a:bodyPr>
          <a:lstStyle/>
          <a:p>
            <a:r>
              <a:rPr lang="en-IN" b="1" dirty="0"/>
              <a:t>Peak Data Rate</a:t>
            </a:r>
          </a:p>
          <a:p>
            <a:endParaRPr lang="en-IN" dirty="0" smtClean="0"/>
          </a:p>
          <a:p>
            <a:pPr marL="285750" indent="-285750">
              <a:buFont typeface="Arial" panose="020B0604020202020204" pitchFamily="34" charset="0"/>
              <a:buChar char="•"/>
            </a:pPr>
            <a:r>
              <a:rPr lang="en-IN" sz="2000" dirty="0" smtClean="0"/>
              <a:t>The </a:t>
            </a:r>
            <a:r>
              <a:rPr lang="en-IN" sz="2000" dirty="0"/>
              <a:t>peak data rate (b/s) refers to the maximum possible data rate </a:t>
            </a:r>
          </a:p>
        </p:txBody>
      </p:sp>
      <p:sp>
        <p:nvSpPr>
          <p:cNvPr id="3" name="Rectangle 2"/>
          <p:cNvSpPr/>
          <p:nvPr/>
        </p:nvSpPr>
        <p:spPr>
          <a:xfrm>
            <a:off x="8538518" y="2160955"/>
            <a:ext cx="3440122" cy="2246769"/>
          </a:xfrm>
          <a:prstGeom prst="rect">
            <a:avLst/>
          </a:prstGeom>
        </p:spPr>
        <p:txBody>
          <a:bodyPr wrap="square">
            <a:spAutoFit/>
          </a:bodyPr>
          <a:lstStyle/>
          <a:p>
            <a:r>
              <a:rPr lang="en-IN" sz="2800" dirty="0"/>
              <a:t>minimum downlink peak data</a:t>
            </a:r>
          </a:p>
          <a:p>
            <a:r>
              <a:rPr lang="en-IN" sz="2800" dirty="0"/>
              <a:t>rate is 20 Gb/s whereas the value for uplink is 10 Gb/s.</a:t>
            </a:r>
          </a:p>
        </p:txBody>
      </p:sp>
    </p:spTree>
    <p:extLst>
      <p:ext uri="{BB962C8B-B14F-4D97-AF65-F5344CB8AC3E}">
        <p14:creationId xmlns:p14="http://schemas.microsoft.com/office/powerpoint/2010/main" val="335882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5g radio frequency spectrum low band mid high ban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0960" y="1160919"/>
            <a:ext cx="8321040" cy="4767441"/>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79715" y="440174"/>
            <a:ext cx="3179973" cy="461665"/>
          </a:xfrm>
          <a:prstGeom prst="rect">
            <a:avLst/>
          </a:prstGeom>
        </p:spPr>
        <p:txBody>
          <a:bodyPr wrap="none">
            <a:spAutoFit/>
          </a:bodyPr>
          <a:lstStyle/>
          <a:p>
            <a:r>
              <a:rPr lang="en-IN" sz="2400" b="1" dirty="0" smtClean="0">
                <a:solidFill>
                  <a:srgbClr val="FF0000"/>
                </a:solidFill>
              </a:rPr>
              <a:t>Peak </a:t>
            </a:r>
            <a:r>
              <a:rPr lang="en-IN" sz="2400" b="1" dirty="0">
                <a:solidFill>
                  <a:srgbClr val="FF0000"/>
                </a:solidFill>
              </a:rPr>
              <a:t>Spectral </a:t>
            </a:r>
            <a:r>
              <a:rPr lang="en-IN" sz="2400" b="1" dirty="0" smtClean="0">
                <a:solidFill>
                  <a:srgbClr val="FF0000"/>
                </a:solidFill>
              </a:rPr>
              <a:t>Efficiency</a:t>
            </a:r>
            <a:endParaRPr lang="en-IN" sz="2400" b="1" dirty="0">
              <a:solidFill>
                <a:srgbClr val="FF0000"/>
              </a:solidFill>
            </a:endParaRPr>
          </a:p>
        </p:txBody>
      </p:sp>
      <p:sp>
        <p:nvSpPr>
          <p:cNvPr id="3" name="Rectangle 2"/>
          <p:cNvSpPr/>
          <p:nvPr/>
        </p:nvSpPr>
        <p:spPr>
          <a:xfrm>
            <a:off x="182880" y="1701076"/>
            <a:ext cx="3261360" cy="1200329"/>
          </a:xfrm>
          <a:prstGeom prst="rect">
            <a:avLst/>
          </a:prstGeom>
        </p:spPr>
        <p:txBody>
          <a:bodyPr wrap="square">
            <a:spAutoFit/>
          </a:bodyPr>
          <a:lstStyle/>
          <a:p>
            <a:pPr algn="just"/>
            <a:r>
              <a:rPr lang="en-IN" dirty="0"/>
              <a:t>The </a:t>
            </a:r>
            <a:r>
              <a:rPr lang="en-IN" dirty="0" smtClean="0"/>
              <a:t>peak spectral </a:t>
            </a:r>
            <a:r>
              <a:rPr lang="en-IN" dirty="0"/>
              <a:t>efficiency for the </a:t>
            </a:r>
            <a:r>
              <a:rPr lang="en-IN" b="1" dirty="0"/>
              <a:t>downlink is set to 30 b/s/Hz, whereas the value for the uplink</a:t>
            </a:r>
          </a:p>
          <a:p>
            <a:pPr algn="just"/>
            <a:r>
              <a:rPr lang="en-IN" b="1" dirty="0"/>
              <a:t>is 15 b/s/Hz</a:t>
            </a:r>
          </a:p>
        </p:txBody>
      </p:sp>
    </p:spTree>
    <p:extLst>
      <p:ext uri="{BB962C8B-B14F-4D97-AF65-F5344CB8AC3E}">
        <p14:creationId xmlns:p14="http://schemas.microsoft.com/office/powerpoint/2010/main" val="2849722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520" y="330815"/>
            <a:ext cx="10668000" cy="1697068"/>
          </a:xfrm>
          <a:prstGeom prst="rect">
            <a:avLst/>
          </a:prstGeom>
        </p:spPr>
        <p:txBody>
          <a:bodyPr wrap="square">
            <a:spAutoFit/>
          </a:bodyPr>
          <a:lstStyle/>
          <a:p>
            <a:pPr>
              <a:lnSpc>
                <a:spcPct val="150000"/>
              </a:lnSpc>
            </a:pPr>
            <a:r>
              <a:rPr lang="en-IN" sz="2400" b="1" dirty="0">
                <a:solidFill>
                  <a:srgbClr val="FF0000"/>
                </a:solidFill>
              </a:rPr>
              <a:t>User Experienced Data </a:t>
            </a:r>
            <a:r>
              <a:rPr lang="en-IN" sz="2400" b="1" dirty="0" smtClean="0">
                <a:solidFill>
                  <a:srgbClr val="FF0000"/>
                </a:solidFill>
              </a:rPr>
              <a:t>Rate</a:t>
            </a:r>
          </a:p>
          <a:p>
            <a:pPr>
              <a:lnSpc>
                <a:spcPct val="150000"/>
              </a:lnSpc>
            </a:pPr>
            <a:r>
              <a:rPr lang="en-IN" sz="2400" dirty="0" smtClean="0"/>
              <a:t>The </a:t>
            </a:r>
            <a:r>
              <a:rPr lang="en-IN" sz="2400" dirty="0"/>
              <a:t>ITU requirements for the UX data rate in downlink is 100 Mb/s, </a:t>
            </a:r>
            <a:r>
              <a:rPr lang="en-IN" sz="2400" dirty="0" smtClean="0"/>
              <a:t>whereas it </a:t>
            </a:r>
            <a:r>
              <a:rPr lang="en-IN" sz="2400" dirty="0"/>
              <a:t>is 50 Mb/s for uplink.</a:t>
            </a:r>
          </a:p>
        </p:txBody>
      </p:sp>
      <p:sp>
        <p:nvSpPr>
          <p:cNvPr id="3" name="Rectangle 2"/>
          <p:cNvSpPr/>
          <p:nvPr/>
        </p:nvSpPr>
        <p:spPr>
          <a:xfrm>
            <a:off x="731520" y="2406134"/>
            <a:ext cx="5994333" cy="523220"/>
          </a:xfrm>
          <a:prstGeom prst="rect">
            <a:avLst/>
          </a:prstGeom>
        </p:spPr>
        <p:txBody>
          <a:bodyPr wrap="none">
            <a:spAutoFit/>
          </a:bodyPr>
          <a:lstStyle/>
          <a:p>
            <a:r>
              <a:rPr lang="en-IN" sz="2800" b="1" dirty="0">
                <a:solidFill>
                  <a:srgbClr val="FF0000"/>
                </a:solidFill>
              </a:rPr>
              <a:t>Fifth Percentile User Spectral Efficiency</a:t>
            </a:r>
          </a:p>
        </p:txBody>
      </p:sp>
      <p:pic>
        <p:nvPicPr>
          <p:cNvPr id="4" name="Picture 3"/>
          <p:cNvPicPr>
            <a:picLocks noChangeAspect="1"/>
          </p:cNvPicPr>
          <p:nvPr/>
        </p:nvPicPr>
        <p:blipFill>
          <a:blip r:embed="rId2"/>
          <a:stretch>
            <a:fillRect/>
          </a:stretch>
        </p:blipFill>
        <p:spPr>
          <a:xfrm>
            <a:off x="731520" y="3307605"/>
            <a:ext cx="10668000" cy="2507066"/>
          </a:xfrm>
          <a:prstGeom prst="rect">
            <a:avLst/>
          </a:prstGeom>
        </p:spPr>
      </p:pic>
    </p:spTree>
    <p:extLst>
      <p:ext uri="{BB962C8B-B14F-4D97-AF65-F5344CB8AC3E}">
        <p14:creationId xmlns:p14="http://schemas.microsoft.com/office/powerpoint/2010/main" val="33888000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41515" y="531614"/>
            <a:ext cx="4170052" cy="523220"/>
          </a:xfrm>
          <a:prstGeom prst="rect">
            <a:avLst/>
          </a:prstGeom>
        </p:spPr>
        <p:txBody>
          <a:bodyPr wrap="none">
            <a:spAutoFit/>
          </a:bodyPr>
          <a:lstStyle/>
          <a:p>
            <a:r>
              <a:rPr lang="en-IN" sz="2800" b="1" dirty="0">
                <a:solidFill>
                  <a:srgbClr val="FF0000"/>
                </a:solidFill>
              </a:rPr>
              <a:t>Average Spectral </a:t>
            </a:r>
            <a:r>
              <a:rPr lang="en-IN" sz="2800" b="1" dirty="0" smtClean="0">
                <a:solidFill>
                  <a:srgbClr val="FF0000"/>
                </a:solidFill>
              </a:rPr>
              <a:t>Efficiency</a:t>
            </a:r>
            <a:endParaRPr lang="en-IN" sz="2800" b="1" dirty="0">
              <a:solidFill>
                <a:srgbClr val="FF0000"/>
              </a:solidFill>
            </a:endParaRPr>
          </a:p>
        </p:txBody>
      </p:sp>
      <p:sp>
        <p:nvSpPr>
          <p:cNvPr id="3" name="Rectangle 2"/>
          <p:cNvSpPr/>
          <p:nvPr/>
        </p:nvSpPr>
        <p:spPr>
          <a:xfrm>
            <a:off x="841514" y="1184255"/>
            <a:ext cx="11350486" cy="646331"/>
          </a:xfrm>
          <a:prstGeom prst="rect">
            <a:avLst/>
          </a:prstGeom>
        </p:spPr>
        <p:txBody>
          <a:bodyPr wrap="square">
            <a:spAutoFit/>
          </a:bodyPr>
          <a:lstStyle/>
          <a:p>
            <a:r>
              <a:rPr lang="en-IN" b="1" dirty="0">
                <a:latin typeface="Arial" panose="020B0604020202020204" pitchFamily="34" charset="0"/>
              </a:rPr>
              <a:t>Spectrum efficiency describes the amount of data transmitted over a given spectrum or </a:t>
            </a:r>
            <a:r>
              <a:rPr lang="en-IN" b="1" dirty="0" err="1">
                <a:latin typeface="Arial" panose="020B0604020202020204" pitchFamily="34" charset="0"/>
              </a:rPr>
              <a:t>bandwidthwith</a:t>
            </a:r>
            <a:r>
              <a:rPr lang="en-IN" b="1" dirty="0">
                <a:latin typeface="Arial" panose="020B0604020202020204" pitchFamily="34" charset="0"/>
              </a:rPr>
              <a:t> minimum transmission errors</a:t>
            </a:r>
            <a:r>
              <a:rPr lang="en-IN" dirty="0">
                <a:solidFill>
                  <a:srgbClr val="666666"/>
                </a:solidFill>
                <a:latin typeface="Arial" panose="020B0604020202020204" pitchFamily="34" charset="0"/>
              </a:rPr>
              <a:t>. </a:t>
            </a:r>
            <a:endParaRPr lang="en-IN" dirty="0"/>
          </a:p>
        </p:txBody>
      </p:sp>
      <p:pic>
        <p:nvPicPr>
          <p:cNvPr id="4" name="Picture 3"/>
          <p:cNvPicPr>
            <a:picLocks noChangeAspect="1"/>
          </p:cNvPicPr>
          <p:nvPr/>
        </p:nvPicPr>
        <p:blipFill>
          <a:blip r:embed="rId2"/>
          <a:stretch>
            <a:fillRect/>
          </a:stretch>
        </p:blipFill>
        <p:spPr>
          <a:xfrm>
            <a:off x="830332" y="2021562"/>
            <a:ext cx="10599668" cy="1376958"/>
          </a:xfrm>
          <a:prstGeom prst="rect">
            <a:avLst/>
          </a:prstGeom>
        </p:spPr>
      </p:pic>
      <p:sp>
        <p:nvSpPr>
          <p:cNvPr id="5" name="Rectangle 4"/>
          <p:cNvSpPr/>
          <p:nvPr/>
        </p:nvSpPr>
        <p:spPr>
          <a:xfrm>
            <a:off x="719594" y="3940016"/>
            <a:ext cx="11087348" cy="2031325"/>
          </a:xfrm>
          <a:prstGeom prst="rect">
            <a:avLst/>
          </a:prstGeom>
        </p:spPr>
        <p:txBody>
          <a:bodyPr wrap="square">
            <a:spAutoFit/>
          </a:bodyPr>
          <a:lstStyle/>
          <a:p>
            <a:r>
              <a:rPr lang="en-IN" sz="3600" b="1" dirty="0">
                <a:solidFill>
                  <a:srgbClr val="FF0000"/>
                </a:solidFill>
              </a:rPr>
              <a:t>Area Traffic </a:t>
            </a:r>
            <a:r>
              <a:rPr lang="en-IN" sz="3600" b="1" dirty="0" smtClean="0">
                <a:solidFill>
                  <a:srgbClr val="FF0000"/>
                </a:solidFill>
              </a:rPr>
              <a:t>Capacity</a:t>
            </a:r>
          </a:p>
          <a:p>
            <a:pPr marL="342900" indent="-342900">
              <a:lnSpc>
                <a:spcPct val="150000"/>
              </a:lnSpc>
              <a:buFont typeface="Arial" panose="020B0604020202020204" pitchFamily="34" charset="0"/>
              <a:buChar char="•"/>
            </a:pPr>
            <a:r>
              <a:rPr lang="en-IN" sz="2000" b="1" dirty="0" smtClean="0"/>
              <a:t>The </a:t>
            </a:r>
            <a:r>
              <a:rPr lang="en-IN" sz="2000" b="1" dirty="0"/>
              <a:t>area traffic capacity refers to the total traffic throughput within a certain </a:t>
            </a:r>
            <a:r>
              <a:rPr lang="en-IN" sz="2000" b="1" dirty="0" smtClean="0"/>
              <a:t>geographic area</a:t>
            </a:r>
            <a:r>
              <a:rPr lang="en-IN" sz="2000" b="1" dirty="0"/>
              <a:t>, and is expressed in Mb/s/m2 </a:t>
            </a:r>
            <a:r>
              <a:rPr lang="en-IN" sz="2000" b="1" dirty="0" smtClean="0"/>
              <a:t>.</a:t>
            </a:r>
          </a:p>
          <a:p>
            <a:pPr marL="342900" indent="-342900">
              <a:lnSpc>
                <a:spcPct val="150000"/>
              </a:lnSpc>
              <a:buFont typeface="Arial" panose="020B0604020202020204" pitchFamily="34" charset="0"/>
              <a:buChar char="•"/>
            </a:pPr>
            <a:r>
              <a:rPr lang="en-IN" sz="2000" b="1" dirty="0" smtClean="0"/>
              <a:t> </a:t>
            </a:r>
            <a:r>
              <a:rPr lang="en-IN" sz="2000" b="1" dirty="0"/>
              <a:t>The target value for the area traffic capacity is set to 10 Mb/s/m 2 .</a:t>
            </a:r>
          </a:p>
        </p:txBody>
      </p:sp>
    </p:spTree>
    <p:extLst>
      <p:ext uri="{BB962C8B-B14F-4D97-AF65-F5344CB8AC3E}">
        <p14:creationId xmlns:p14="http://schemas.microsoft.com/office/powerpoint/2010/main" val="338989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280" y="325458"/>
            <a:ext cx="11689080" cy="1769715"/>
          </a:xfrm>
          <a:prstGeom prst="rect">
            <a:avLst/>
          </a:prstGeom>
        </p:spPr>
        <p:txBody>
          <a:bodyPr wrap="square">
            <a:spAutoFit/>
          </a:bodyPr>
          <a:lstStyle/>
          <a:p>
            <a:r>
              <a:rPr lang="en-IN" sz="2800" b="1" dirty="0">
                <a:solidFill>
                  <a:srgbClr val="FF0000"/>
                </a:solidFill>
              </a:rPr>
              <a:t>Connection Density</a:t>
            </a:r>
          </a:p>
          <a:p>
            <a:pPr marL="285750" indent="-285750">
              <a:lnSpc>
                <a:spcPct val="150000"/>
              </a:lnSpc>
              <a:buFont typeface="Arial" panose="020B0604020202020204" pitchFamily="34" charset="0"/>
              <a:buChar char="•"/>
            </a:pPr>
            <a:r>
              <a:rPr lang="en-IN" dirty="0"/>
              <a:t>Connection density refers to the total number of 5G devices that can still comply </a:t>
            </a:r>
            <a:r>
              <a:rPr lang="en-IN" dirty="0" smtClean="0"/>
              <a:t>with the </a:t>
            </a:r>
            <a:r>
              <a:rPr lang="en-IN" dirty="0"/>
              <a:t>target </a:t>
            </a:r>
            <a:r>
              <a:rPr lang="en-IN" dirty="0" err="1"/>
              <a:t>QoS</a:t>
            </a:r>
            <a:r>
              <a:rPr lang="en-IN" dirty="0"/>
              <a:t> (quality of service) level within a geographical area which is set to 1 km2 </a:t>
            </a:r>
            <a:endParaRPr lang="en-IN" dirty="0" smtClean="0"/>
          </a:p>
          <a:p>
            <a:pPr marL="285750" indent="-285750">
              <a:lnSpc>
                <a:spcPct val="150000"/>
              </a:lnSpc>
              <a:buFont typeface="Arial" panose="020B0604020202020204" pitchFamily="34" charset="0"/>
              <a:buChar char="•"/>
            </a:pPr>
            <a:r>
              <a:rPr lang="en-IN" dirty="0"/>
              <a:t>T</a:t>
            </a:r>
            <a:r>
              <a:rPr lang="en-IN" dirty="0" smtClean="0"/>
              <a:t>he </a:t>
            </a:r>
            <a:r>
              <a:rPr lang="en-IN" dirty="0"/>
              <a:t>minimum requirement for the connection density is set to 1 000 000 </a:t>
            </a:r>
            <a:r>
              <a:rPr lang="en-IN" dirty="0" smtClean="0"/>
              <a:t>devices per </a:t>
            </a:r>
            <a:r>
              <a:rPr lang="en-IN" dirty="0"/>
              <a:t>km 2 .</a:t>
            </a:r>
          </a:p>
        </p:txBody>
      </p:sp>
      <p:sp>
        <p:nvSpPr>
          <p:cNvPr id="3" name="Rectangle 2"/>
          <p:cNvSpPr/>
          <p:nvPr/>
        </p:nvSpPr>
        <p:spPr>
          <a:xfrm>
            <a:off x="335280" y="2299454"/>
            <a:ext cx="11689080" cy="2954655"/>
          </a:xfrm>
          <a:prstGeom prst="rect">
            <a:avLst/>
          </a:prstGeom>
        </p:spPr>
        <p:txBody>
          <a:bodyPr wrap="square">
            <a:spAutoFit/>
          </a:bodyPr>
          <a:lstStyle/>
          <a:p>
            <a:r>
              <a:rPr lang="en-IN" sz="2800" b="1" dirty="0">
                <a:solidFill>
                  <a:srgbClr val="FF0000"/>
                </a:solidFill>
              </a:rPr>
              <a:t> </a:t>
            </a:r>
            <a:r>
              <a:rPr lang="en-IN" sz="2800" b="1" dirty="0" smtClean="0">
                <a:solidFill>
                  <a:srgbClr val="FF0000"/>
                </a:solidFill>
              </a:rPr>
              <a:t>Energy Efficiency</a:t>
            </a:r>
          </a:p>
          <a:p>
            <a:endParaRPr lang="en-IN" sz="2800" b="1" dirty="0" smtClean="0">
              <a:solidFill>
                <a:srgbClr val="FF0000"/>
              </a:solidFill>
            </a:endParaRPr>
          </a:p>
          <a:p>
            <a:pPr marL="342900" indent="-342900">
              <a:buFont typeface="Arial" panose="020B0604020202020204" pitchFamily="34" charset="0"/>
              <a:buChar char="•"/>
            </a:pPr>
            <a:r>
              <a:rPr lang="en-IN" sz="2000" dirty="0"/>
              <a:t>Energy efficiency simply means using less energy to perform the same </a:t>
            </a:r>
            <a:r>
              <a:rPr lang="en-IN" sz="2000" dirty="0" smtClean="0"/>
              <a:t>task.</a:t>
            </a:r>
          </a:p>
          <a:p>
            <a:pPr marL="342900" indent="-342900">
              <a:buFont typeface="Arial" panose="020B0604020202020204" pitchFamily="34" charset="0"/>
              <a:buChar char="•"/>
            </a:pPr>
            <a:endParaRPr lang="en-US" sz="2000" b="1" dirty="0">
              <a:solidFill>
                <a:srgbClr val="FF0000"/>
              </a:solidFill>
            </a:endParaRPr>
          </a:p>
          <a:p>
            <a:pPr marL="342900" indent="-342900">
              <a:lnSpc>
                <a:spcPct val="150000"/>
              </a:lnSpc>
              <a:buFont typeface="Arial" panose="020B0604020202020204" pitchFamily="34" charset="0"/>
              <a:buChar char="•"/>
            </a:pPr>
            <a:r>
              <a:rPr lang="en-IN" sz="2000" dirty="0"/>
              <a:t>The high-level definition of the 5G energy efficiency indicates the capability of the </a:t>
            </a:r>
            <a:r>
              <a:rPr lang="en-IN" sz="2000" dirty="0" smtClean="0"/>
              <a:t>radio interface </a:t>
            </a:r>
            <a:r>
              <a:rPr lang="en-IN" sz="2000" dirty="0"/>
              <a:t>technology (RIT) and set of RITs (SRIT) to minimize the radio access </a:t>
            </a:r>
            <a:r>
              <a:rPr lang="en-IN" sz="2000" dirty="0" smtClean="0"/>
              <a:t>net- work </a:t>
            </a:r>
            <a:r>
              <a:rPr lang="en-IN" sz="2000" dirty="0"/>
              <a:t>(RAN) energy consumption for the provided area traffic capacity. </a:t>
            </a:r>
          </a:p>
        </p:txBody>
      </p:sp>
    </p:spTree>
    <p:extLst>
      <p:ext uri="{BB962C8B-B14F-4D97-AF65-F5344CB8AC3E}">
        <p14:creationId xmlns:p14="http://schemas.microsoft.com/office/powerpoint/2010/main" val="31838687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92480" y="933718"/>
            <a:ext cx="10835640" cy="1831271"/>
          </a:xfrm>
          <a:prstGeom prst="rect">
            <a:avLst/>
          </a:prstGeom>
        </p:spPr>
        <p:txBody>
          <a:bodyPr wrap="square">
            <a:spAutoFit/>
          </a:bodyPr>
          <a:lstStyle/>
          <a:p>
            <a:r>
              <a:rPr lang="en-IN" sz="3200" b="1" dirty="0">
                <a:solidFill>
                  <a:srgbClr val="FF0000"/>
                </a:solidFill>
              </a:rPr>
              <a:t>Reliability</a:t>
            </a:r>
          </a:p>
          <a:p>
            <a:pPr>
              <a:lnSpc>
                <a:spcPct val="150000"/>
              </a:lnSpc>
            </a:pPr>
            <a:r>
              <a:rPr lang="en-IN" dirty="0"/>
              <a:t>The reliability of 5G in general refers to the ability of the system </a:t>
            </a:r>
            <a:r>
              <a:rPr lang="en-IN" b="1" dirty="0"/>
              <a:t>to deliver the </a:t>
            </a:r>
            <a:r>
              <a:rPr lang="en-IN" b="1" dirty="0" smtClean="0"/>
              <a:t>desired amount </a:t>
            </a:r>
            <a:r>
              <a:rPr lang="en-IN" b="1" dirty="0"/>
              <a:t>of packet data on layers 2 and 3 within expected time window with high </a:t>
            </a:r>
            <a:r>
              <a:rPr lang="en-IN" b="1" dirty="0" smtClean="0"/>
              <a:t>success probability</a:t>
            </a:r>
            <a:r>
              <a:rPr lang="en-IN" dirty="0"/>
              <a:t>, which is dictated by a channel quality. This requirement is applicable to </a:t>
            </a:r>
            <a:r>
              <a:rPr lang="en-IN" dirty="0" smtClean="0"/>
              <a:t>the URLLC </a:t>
            </a:r>
            <a:r>
              <a:rPr lang="en-IN" dirty="0"/>
              <a:t>use cases</a:t>
            </a:r>
          </a:p>
        </p:txBody>
      </p:sp>
      <p:sp>
        <p:nvSpPr>
          <p:cNvPr id="3" name="Rectangle 2"/>
          <p:cNvSpPr/>
          <p:nvPr/>
        </p:nvSpPr>
        <p:spPr>
          <a:xfrm>
            <a:off x="792480" y="2973199"/>
            <a:ext cx="10561320" cy="3416320"/>
          </a:xfrm>
          <a:prstGeom prst="rect">
            <a:avLst/>
          </a:prstGeom>
        </p:spPr>
        <p:txBody>
          <a:bodyPr wrap="square">
            <a:spAutoFit/>
          </a:bodyPr>
          <a:lstStyle/>
          <a:p>
            <a:pPr>
              <a:lnSpc>
                <a:spcPct val="150000"/>
              </a:lnSpc>
            </a:pPr>
            <a:r>
              <a:rPr lang="en-IN" sz="3600" dirty="0">
                <a:solidFill>
                  <a:srgbClr val="FF0000"/>
                </a:solidFill>
              </a:rPr>
              <a:t>Mobility</a:t>
            </a:r>
          </a:p>
          <a:p>
            <a:pPr>
              <a:lnSpc>
                <a:spcPct val="150000"/>
              </a:lnSpc>
            </a:pPr>
            <a:r>
              <a:rPr lang="en-IN" dirty="0"/>
              <a:t>The 5G mobility requirement refers to the maximum mobile station speed in </a:t>
            </a:r>
            <a:r>
              <a:rPr lang="en-IN" dirty="0" smtClean="0"/>
              <a:t>such a </a:t>
            </a:r>
            <a:r>
              <a:rPr lang="en-IN" dirty="0"/>
              <a:t>way that the minimum </a:t>
            </a:r>
            <a:r>
              <a:rPr lang="en-IN" dirty="0" err="1"/>
              <a:t>QoS</a:t>
            </a:r>
            <a:r>
              <a:rPr lang="en-IN" dirty="0"/>
              <a:t> requirement is still fulfilled. There is a total of </a:t>
            </a:r>
            <a:r>
              <a:rPr lang="en-IN" dirty="0" smtClean="0"/>
              <a:t>four mobility </a:t>
            </a:r>
            <a:r>
              <a:rPr lang="en-IN" dirty="0"/>
              <a:t>classes defined in 5G: </a:t>
            </a:r>
            <a:endParaRPr lang="en-IN" dirty="0" smtClean="0"/>
          </a:p>
          <a:p>
            <a:pPr marL="400050" indent="-400050">
              <a:lnSpc>
                <a:spcPct val="150000"/>
              </a:lnSpc>
              <a:buAutoNum type="romanLcParenBoth"/>
            </a:pPr>
            <a:r>
              <a:rPr lang="en-IN" b="1" dirty="0" smtClean="0"/>
              <a:t>stationary </a:t>
            </a:r>
            <a:r>
              <a:rPr lang="en-IN" b="1" dirty="0"/>
              <a:t>with 0 km/h speed; </a:t>
            </a:r>
            <a:endParaRPr lang="en-IN" b="1" dirty="0" smtClean="0"/>
          </a:p>
          <a:p>
            <a:pPr marL="400050" indent="-400050">
              <a:lnSpc>
                <a:spcPct val="150000"/>
              </a:lnSpc>
              <a:buAutoNum type="romanLcParenBoth"/>
            </a:pPr>
            <a:r>
              <a:rPr lang="en-IN" b="1" dirty="0" smtClean="0"/>
              <a:t>pedestrian with 0–10 </a:t>
            </a:r>
            <a:r>
              <a:rPr lang="en-IN" b="1" dirty="0"/>
              <a:t>km/h; </a:t>
            </a:r>
            <a:endParaRPr lang="en-IN" b="1" dirty="0" smtClean="0"/>
          </a:p>
          <a:p>
            <a:pPr marL="400050" indent="-400050">
              <a:lnSpc>
                <a:spcPct val="150000"/>
              </a:lnSpc>
              <a:buAutoNum type="romanLcParenBoth"/>
            </a:pPr>
            <a:r>
              <a:rPr lang="en-IN" b="1" dirty="0" smtClean="0"/>
              <a:t>Vehicular </a:t>
            </a:r>
            <a:r>
              <a:rPr lang="en-IN" b="1" dirty="0"/>
              <a:t>with 10–120 km/h; </a:t>
            </a:r>
            <a:endParaRPr lang="en-IN" b="1" dirty="0" smtClean="0"/>
          </a:p>
          <a:p>
            <a:pPr marL="400050" indent="-400050">
              <a:lnSpc>
                <a:spcPct val="150000"/>
              </a:lnSpc>
              <a:buAutoNum type="romanLcParenBoth"/>
            </a:pPr>
            <a:r>
              <a:rPr lang="en-IN" b="1" dirty="0" smtClean="0"/>
              <a:t>high-speed </a:t>
            </a:r>
            <a:r>
              <a:rPr lang="en-IN" b="1" dirty="0"/>
              <a:t>vehicular with </a:t>
            </a:r>
            <a:r>
              <a:rPr lang="en-IN" b="1" dirty="0" smtClean="0"/>
              <a:t>speeds of </a:t>
            </a:r>
            <a:r>
              <a:rPr lang="en-IN" b="1" dirty="0"/>
              <a:t>120–500 km/h</a:t>
            </a:r>
          </a:p>
        </p:txBody>
      </p:sp>
    </p:spTree>
    <p:extLst>
      <p:ext uri="{BB962C8B-B14F-4D97-AF65-F5344CB8AC3E}">
        <p14:creationId xmlns:p14="http://schemas.microsoft.com/office/powerpoint/2010/main" val="1329010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46760" y="1845439"/>
            <a:ext cx="10347960" cy="2908489"/>
          </a:xfrm>
          <a:prstGeom prst="rect">
            <a:avLst/>
          </a:prstGeom>
        </p:spPr>
        <p:txBody>
          <a:bodyPr wrap="square">
            <a:spAutoFit/>
          </a:bodyPr>
          <a:lstStyle/>
          <a:p>
            <a:pPr>
              <a:lnSpc>
                <a:spcPct val="150000"/>
              </a:lnSpc>
            </a:pPr>
            <a:r>
              <a:rPr lang="en-IN" sz="3200" b="1" dirty="0">
                <a:solidFill>
                  <a:srgbClr val="FF0000"/>
                </a:solidFill>
              </a:rPr>
              <a:t>Bandwidth</a:t>
            </a:r>
          </a:p>
          <a:p>
            <a:pPr marL="285750" indent="-285750">
              <a:lnSpc>
                <a:spcPct val="150000"/>
              </a:lnSpc>
              <a:buFont typeface="Arial" panose="020B0604020202020204" pitchFamily="34" charset="0"/>
              <a:buChar char="•"/>
            </a:pPr>
            <a:r>
              <a:rPr lang="en-IN" dirty="0"/>
              <a:t>The bandwidth in 5G refers to the maximum aggregated system bandwidth and can </a:t>
            </a:r>
            <a:r>
              <a:rPr lang="en-IN" dirty="0" smtClean="0"/>
              <a:t>consist </a:t>
            </a:r>
            <a:r>
              <a:rPr lang="en-IN" dirty="0"/>
              <a:t>of one or more radio frequency (RF) carriers. </a:t>
            </a:r>
            <a:endParaRPr lang="en-IN" dirty="0" smtClean="0"/>
          </a:p>
          <a:p>
            <a:pPr marL="285750" indent="-285750">
              <a:lnSpc>
                <a:spcPct val="150000"/>
              </a:lnSpc>
              <a:buFont typeface="Arial" panose="020B0604020202020204" pitchFamily="34" charset="0"/>
              <a:buChar char="•"/>
            </a:pPr>
            <a:r>
              <a:rPr lang="en-IN" dirty="0" smtClean="0"/>
              <a:t>The </a:t>
            </a:r>
            <a:r>
              <a:rPr lang="en-IN" dirty="0"/>
              <a:t>minimum supported </a:t>
            </a:r>
            <a:r>
              <a:rPr lang="en-IN" dirty="0" smtClean="0"/>
              <a:t>bandwidth requirement </a:t>
            </a:r>
            <a:r>
              <a:rPr lang="en-IN" dirty="0"/>
              <a:t>is set to 100 MHz, and the RIT/SRIT shall support bandwidths up to 1 </a:t>
            </a:r>
            <a:r>
              <a:rPr lang="en-IN" dirty="0" smtClean="0"/>
              <a:t>GHz for </a:t>
            </a:r>
            <a:r>
              <a:rPr lang="en-IN" dirty="0"/>
              <a:t>high-frequency bands such as 6 GHz. Furthermore, the ray tracing (RT)/SRIT </a:t>
            </a:r>
            <a:r>
              <a:rPr lang="en-IN" dirty="0" smtClean="0"/>
              <a:t>shall support </a:t>
            </a:r>
            <a:r>
              <a:rPr lang="en-IN" dirty="0"/>
              <a:t>scalable </a:t>
            </a:r>
            <a:r>
              <a:rPr lang="en-IN" dirty="0" smtClean="0"/>
              <a:t>bandwidth</a:t>
            </a:r>
            <a:endParaRPr lang="en-IN" dirty="0"/>
          </a:p>
        </p:txBody>
      </p:sp>
    </p:spTree>
    <p:extLst>
      <p:ext uri="{BB962C8B-B14F-4D97-AF65-F5344CB8AC3E}">
        <p14:creationId xmlns:p14="http://schemas.microsoft.com/office/powerpoint/2010/main" val="22299973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7135" y="0"/>
            <a:ext cx="6340967" cy="584775"/>
          </a:xfrm>
          <a:prstGeom prst="rect">
            <a:avLst/>
          </a:prstGeom>
        </p:spPr>
        <p:txBody>
          <a:bodyPr wrap="none">
            <a:spAutoFit/>
          </a:bodyPr>
          <a:lstStyle/>
          <a:p>
            <a:r>
              <a:rPr lang="en-IN" sz="3200" b="1" dirty="0">
                <a:solidFill>
                  <a:srgbClr val="FF0000"/>
                </a:solidFill>
              </a:rPr>
              <a:t>The Technical Specifications of 3GPP</a:t>
            </a:r>
          </a:p>
        </p:txBody>
      </p:sp>
      <p:sp>
        <p:nvSpPr>
          <p:cNvPr id="3" name="Rectangle 2"/>
          <p:cNvSpPr/>
          <p:nvPr/>
        </p:nvSpPr>
        <p:spPr>
          <a:xfrm>
            <a:off x="247135" y="584775"/>
            <a:ext cx="11775989" cy="8586966"/>
          </a:xfrm>
          <a:prstGeom prst="rect">
            <a:avLst/>
          </a:prstGeom>
        </p:spPr>
        <p:txBody>
          <a:bodyPr wrap="square">
            <a:spAutoFit/>
          </a:bodyPr>
          <a:lstStyle/>
          <a:p>
            <a:pPr algn="just">
              <a:lnSpc>
                <a:spcPct val="150000"/>
              </a:lnSpc>
            </a:pPr>
            <a:r>
              <a:rPr lang="en-IN" sz="2000" dirty="0"/>
              <a:t>In the path toward </a:t>
            </a:r>
            <a:r>
              <a:rPr lang="en-IN" sz="2000" b="1" dirty="0"/>
              <a:t>3GPP Release area 15</a:t>
            </a:r>
            <a:r>
              <a:rPr lang="en-IN" sz="2000" dirty="0"/>
              <a:t>, which is the first set of technical </a:t>
            </a:r>
            <a:r>
              <a:rPr lang="en-IN" sz="2000" dirty="0" smtClean="0"/>
              <a:t>specifications </a:t>
            </a:r>
            <a:r>
              <a:rPr lang="en-IN" sz="2000" dirty="0"/>
              <a:t>defining 5G, the 3GPP has studied plenty of items </a:t>
            </a:r>
            <a:r>
              <a:rPr lang="en-IN" sz="2000" b="1" dirty="0"/>
              <a:t>to comply with the </a:t>
            </a:r>
            <a:r>
              <a:rPr lang="en-IN" sz="2000" b="1" dirty="0" smtClean="0"/>
              <a:t>high-level 5G </a:t>
            </a:r>
            <a:r>
              <a:rPr lang="en-IN" sz="2000" b="1" dirty="0"/>
              <a:t>requirements of the ITU-R</a:t>
            </a:r>
            <a:r>
              <a:rPr lang="en-IN" sz="2000" dirty="0"/>
              <a:t>. The items are related to the </a:t>
            </a:r>
            <a:r>
              <a:rPr lang="en-IN" sz="2000" b="1" dirty="0"/>
              <a:t>enhancement of the LTE, </a:t>
            </a:r>
            <a:r>
              <a:rPr lang="en-IN" sz="2000" dirty="0" smtClean="0"/>
              <a:t>as well </a:t>
            </a:r>
            <a:r>
              <a:rPr lang="en-IN" sz="2000" dirty="0"/>
              <a:t>as the </a:t>
            </a:r>
            <a:r>
              <a:rPr lang="en-IN" sz="2000" b="1" dirty="0"/>
              <a:t>completely new topics related to 5G</a:t>
            </a:r>
            <a:r>
              <a:rPr lang="en-IN" sz="2000" dirty="0" smtClean="0"/>
              <a:t>.</a:t>
            </a:r>
          </a:p>
          <a:p>
            <a:pPr algn="just">
              <a:lnSpc>
                <a:spcPct val="150000"/>
              </a:lnSpc>
            </a:pPr>
            <a:r>
              <a:rPr lang="en-IN" sz="2000" b="1" dirty="0" smtClean="0"/>
              <a:t>1. Uplink </a:t>
            </a:r>
            <a:r>
              <a:rPr lang="en-IN" sz="2000" b="1" dirty="0"/>
              <a:t>data compression (UDC</a:t>
            </a:r>
            <a:r>
              <a:rPr lang="en-IN" sz="2000" b="1" dirty="0" smtClean="0"/>
              <a:t>) </a:t>
            </a:r>
            <a:r>
              <a:rPr lang="en-IN" sz="2000" dirty="0"/>
              <a:t>: This is a feature that would be implemented </a:t>
            </a:r>
            <a:r>
              <a:rPr lang="en-IN" sz="2000" dirty="0" smtClean="0"/>
              <a:t>between evolved </a:t>
            </a:r>
            <a:r>
              <a:rPr lang="en-IN" sz="2000" dirty="0" err="1"/>
              <a:t>NodeB</a:t>
            </a:r>
            <a:r>
              <a:rPr lang="en-IN" sz="2000" dirty="0"/>
              <a:t> (</a:t>
            </a:r>
            <a:r>
              <a:rPr lang="en-IN" sz="2000" dirty="0" err="1"/>
              <a:t>eNB</a:t>
            </a:r>
            <a:r>
              <a:rPr lang="en-IN" sz="2000" dirty="0"/>
              <a:t>) and </a:t>
            </a:r>
            <a:r>
              <a:rPr lang="en-IN" sz="2000" dirty="0" smtClean="0"/>
              <a:t>UE.</a:t>
            </a:r>
          </a:p>
          <a:p>
            <a:pPr algn="just">
              <a:lnSpc>
                <a:spcPct val="150000"/>
              </a:lnSpc>
            </a:pPr>
            <a:r>
              <a:rPr lang="en-US" sz="2000" dirty="0" smtClean="0"/>
              <a:t>2. </a:t>
            </a:r>
            <a:r>
              <a:rPr lang="en-IN" sz="2000" b="1" dirty="0"/>
              <a:t>Enhanced LTE bandwidth flexibility. </a:t>
            </a:r>
            <a:r>
              <a:rPr lang="en-IN" sz="2000" dirty="0"/>
              <a:t>This item aims to further optimize the </a:t>
            </a:r>
            <a:r>
              <a:rPr lang="en-IN" sz="2000" dirty="0" smtClean="0"/>
              <a:t>spectral efficiency </a:t>
            </a:r>
            <a:r>
              <a:rPr lang="en-IN" sz="2000" dirty="0"/>
              <a:t>within the bandwidths of </a:t>
            </a:r>
            <a:r>
              <a:rPr lang="en-IN" sz="2000" b="1" dirty="0"/>
              <a:t>1.4–20 </a:t>
            </a:r>
            <a:r>
              <a:rPr lang="en-IN" sz="2000" b="1" dirty="0" err="1"/>
              <a:t>MHz</a:t>
            </a:r>
            <a:r>
              <a:rPr lang="en-IN" sz="2000" b="1" dirty="0" err="1" smtClean="0"/>
              <a:t>.</a:t>
            </a:r>
            <a:endParaRPr lang="en-IN" sz="2000" b="1" dirty="0" smtClean="0"/>
          </a:p>
          <a:p>
            <a:pPr algn="just">
              <a:lnSpc>
                <a:spcPct val="150000"/>
              </a:lnSpc>
            </a:pPr>
            <a:r>
              <a:rPr lang="en-US" sz="2000" b="1" dirty="0" smtClean="0"/>
              <a:t>3. </a:t>
            </a:r>
            <a:r>
              <a:rPr lang="en-IN" sz="2000" b="1" dirty="0"/>
              <a:t>Enhanced Voice over Long-Term Evolution ( </a:t>
            </a:r>
            <a:r>
              <a:rPr lang="en-IN" sz="2000" b="1" dirty="0" err="1"/>
              <a:t>VoLTE</a:t>
            </a:r>
            <a:r>
              <a:rPr lang="en-IN" sz="2000" b="1" dirty="0"/>
              <a:t>) performance. </a:t>
            </a:r>
            <a:endParaRPr lang="en-IN" sz="2000" b="1" dirty="0" smtClean="0"/>
          </a:p>
          <a:p>
            <a:pPr algn="just">
              <a:lnSpc>
                <a:spcPct val="150000"/>
              </a:lnSpc>
            </a:pPr>
            <a:r>
              <a:rPr lang="en-US" sz="2000" b="1" dirty="0"/>
              <a:t>4. Virtual </a:t>
            </a:r>
            <a:r>
              <a:rPr lang="en-US" sz="2000" b="1" dirty="0" smtClean="0"/>
              <a:t>reality.</a:t>
            </a:r>
          </a:p>
          <a:p>
            <a:pPr algn="just">
              <a:lnSpc>
                <a:spcPct val="150000"/>
              </a:lnSpc>
            </a:pPr>
            <a:r>
              <a:rPr lang="en-US" sz="2000" b="1" dirty="0" smtClean="0"/>
              <a:t>5. </a:t>
            </a:r>
            <a:r>
              <a:rPr lang="en-IN" sz="2000" b="1" dirty="0"/>
              <a:t>NR-based access to unlicensed spectrum</a:t>
            </a:r>
            <a:r>
              <a:rPr lang="en-IN" sz="2000" b="1" dirty="0" smtClean="0"/>
              <a:t>.</a:t>
            </a:r>
          </a:p>
          <a:p>
            <a:pPr algn="just">
              <a:lnSpc>
                <a:spcPct val="150000"/>
              </a:lnSpc>
            </a:pPr>
            <a:r>
              <a:rPr lang="en-IN" sz="2000" b="1" dirty="0" smtClean="0"/>
              <a:t>6. NR </a:t>
            </a:r>
            <a:r>
              <a:rPr lang="en-IN" sz="2000" b="1" dirty="0"/>
              <a:t>support on </a:t>
            </a:r>
            <a:r>
              <a:rPr lang="en-IN" sz="2000" b="1" dirty="0" err="1"/>
              <a:t>nonterrestrial</a:t>
            </a:r>
            <a:r>
              <a:rPr lang="en-IN" sz="2000" b="1" dirty="0"/>
              <a:t> networks</a:t>
            </a:r>
            <a:r>
              <a:rPr lang="en-IN" sz="2000" b="1" dirty="0" smtClean="0"/>
              <a:t>.</a:t>
            </a:r>
          </a:p>
          <a:p>
            <a:pPr algn="just">
              <a:lnSpc>
                <a:spcPct val="150000"/>
              </a:lnSpc>
            </a:pPr>
            <a:r>
              <a:rPr lang="en-US" sz="2000" b="1" dirty="0"/>
              <a:t>7. Enablers for network automation for 5G</a:t>
            </a:r>
            <a:r>
              <a:rPr lang="en-US" sz="2000" b="1" dirty="0" smtClean="0"/>
              <a:t>.</a:t>
            </a:r>
          </a:p>
          <a:p>
            <a:pPr algn="just">
              <a:lnSpc>
                <a:spcPct val="150000"/>
              </a:lnSpc>
            </a:pPr>
            <a:r>
              <a:rPr lang="en-US" sz="2000" b="1" dirty="0" smtClean="0"/>
              <a:t>8. </a:t>
            </a:r>
            <a:r>
              <a:rPr lang="en-IN" sz="2000" b="1" dirty="0"/>
              <a:t>System and functional aspects of energy efficiency in 5G networks</a:t>
            </a:r>
            <a:r>
              <a:rPr lang="en-IN" sz="2000" b="1" dirty="0" smtClean="0"/>
              <a:t>.</a:t>
            </a:r>
          </a:p>
          <a:p>
            <a:pPr algn="just">
              <a:lnSpc>
                <a:spcPct val="150000"/>
              </a:lnSpc>
            </a:pPr>
            <a:endParaRPr lang="en-IN" b="1" dirty="0" smtClean="0"/>
          </a:p>
          <a:p>
            <a:pPr algn="just">
              <a:lnSpc>
                <a:spcPct val="150000"/>
              </a:lnSpc>
            </a:pPr>
            <a:endParaRPr lang="en-IN" dirty="0" smtClean="0"/>
          </a:p>
          <a:p>
            <a:pPr algn="just">
              <a:lnSpc>
                <a:spcPct val="150000"/>
              </a:lnSpc>
            </a:pPr>
            <a:endParaRPr lang="en-US" dirty="0"/>
          </a:p>
          <a:p>
            <a:pPr algn="just">
              <a:lnSpc>
                <a:spcPct val="150000"/>
              </a:lnSpc>
            </a:pPr>
            <a:endParaRPr lang="en-US" dirty="0" smtClean="0"/>
          </a:p>
          <a:p>
            <a:pPr algn="just">
              <a:lnSpc>
                <a:spcPct val="150000"/>
              </a:lnSpc>
            </a:pPr>
            <a:endParaRPr lang="en-US" dirty="0"/>
          </a:p>
          <a:p>
            <a:pPr algn="just">
              <a:lnSpc>
                <a:spcPct val="150000"/>
              </a:lnSpc>
            </a:pPr>
            <a:endParaRPr lang="en-IN" dirty="0"/>
          </a:p>
        </p:txBody>
      </p:sp>
    </p:spTree>
    <p:extLst>
      <p:ext uri="{BB962C8B-B14F-4D97-AF65-F5344CB8AC3E}">
        <p14:creationId xmlns:p14="http://schemas.microsoft.com/office/powerpoint/2010/main" val="3951469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0537" y="152647"/>
            <a:ext cx="10922268" cy="6167259"/>
          </a:xfrm>
          <a:prstGeom prst="rect">
            <a:avLst/>
          </a:prstGeom>
        </p:spPr>
      </p:pic>
    </p:spTree>
    <p:extLst>
      <p:ext uri="{BB962C8B-B14F-4D97-AF65-F5344CB8AC3E}">
        <p14:creationId xmlns:p14="http://schemas.microsoft.com/office/powerpoint/2010/main" val="30502201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2169" y="291069"/>
            <a:ext cx="4562018" cy="523220"/>
          </a:xfrm>
          <a:prstGeom prst="rect">
            <a:avLst/>
          </a:prstGeom>
        </p:spPr>
        <p:txBody>
          <a:bodyPr wrap="none">
            <a:spAutoFit/>
          </a:bodyPr>
          <a:lstStyle/>
          <a:p>
            <a:r>
              <a:rPr lang="en-IN" sz="2800" b="1" dirty="0">
                <a:solidFill>
                  <a:srgbClr val="FF0000"/>
                </a:solidFill>
              </a:rPr>
              <a:t>Security Requirements for 5G</a:t>
            </a:r>
          </a:p>
        </p:txBody>
      </p:sp>
      <p:pic>
        <p:nvPicPr>
          <p:cNvPr id="4" name="Picture 3"/>
          <p:cNvPicPr>
            <a:picLocks noChangeAspect="1"/>
          </p:cNvPicPr>
          <p:nvPr/>
        </p:nvPicPr>
        <p:blipFill>
          <a:blip r:embed="rId2"/>
          <a:stretch>
            <a:fillRect/>
          </a:stretch>
        </p:blipFill>
        <p:spPr>
          <a:xfrm>
            <a:off x="2743200" y="814289"/>
            <a:ext cx="7160820" cy="4428522"/>
          </a:xfrm>
          <a:prstGeom prst="rect">
            <a:avLst/>
          </a:prstGeom>
        </p:spPr>
      </p:pic>
      <p:sp>
        <p:nvSpPr>
          <p:cNvPr id="5" name="Rectangle 4"/>
          <p:cNvSpPr/>
          <p:nvPr/>
        </p:nvSpPr>
        <p:spPr>
          <a:xfrm>
            <a:off x="696686" y="5242811"/>
            <a:ext cx="11226140" cy="1615827"/>
          </a:xfrm>
          <a:prstGeom prst="rect">
            <a:avLst/>
          </a:prstGeom>
        </p:spPr>
        <p:txBody>
          <a:bodyPr wrap="square">
            <a:spAutoFit/>
          </a:bodyPr>
          <a:lstStyle/>
          <a:p>
            <a:r>
              <a:rPr lang="en-IN" dirty="0"/>
              <a:t>Overall Security Requirements</a:t>
            </a:r>
          </a:p>
          <a:p>
            <a:pPr>
              <a:lnSpc>
                <a:spcPct val="150000"/>
              </a:lnSpc>
            </a:pPr>
            <a:r>
              <a:rPr lang="en-IN" b="1" dirty="0"/>
              <a:t>The generic security requirements of the 3GPP TS 33.501 cover the following cases:</a:t>
            </a:r>
          </a:p>
          <a:p>
            <a:pPr>
              <a:lnSpc>
                <a:spcPct val="150000"/>
              </a:lnSpc>
            </a:pPr>
            <a:r>
              <a:rPr lang="en-IN" b="1" dirty="0"/>
              <a:t>• UE must include protection against bidding-down attack.</a:t>
            </a:r>
          </a:p>
          <a:p>
            <a:pPr>
              <a:lnSpc>
                <a:spcPct val="150000"/>
              </a:lnSpc>
            </a:pPr>
            <a:r>
              <a:rPr lang="en-IN" b="1" dirty="0"/>
              <a:t>• Network must support the subscription authentication and key agreement (AKA).</a:t>
            </a:r>
          </a:p>
        </p:txBody>
      </p:sp>
    </p:spTree>
    <p:extLst>
      <p:ext uri="{BB962C8B-B14F-4D97-AF65-F5344CB8AC3E}">
        <p14:creationId xmlns:p14="http://schemas.microsoft.com/office/powerpoint/2010/main" val="190172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620279" y="798553"/>
            <a:ext cx="3371851" cy="5535314"/>
          </a:xfrm>
          <a:prstGeom prst="rect">
            <a:avLst/>
          </a:prstGeom>
        </p:spPr>
      </p:pic>
      <p:pic>
        <p:nvPicPr>
          <p:cNvPr id="3" name="Picture 2"/>
          <p:cNvPicPr>
            <a:picLocks noChangeAspect="1"/>
          </p:cNvPicPr>
          <p:nvPr/>
        </p:nvPicPr>
        <p:blipFill>
          <a:blip r:embed="rId3"/>
          <a:stretch>
            <a:fillRect/>
          </a:stretch>
        </p:blipFill>
        <p:spPr>
          <a:xfrm>
            <a:off x="7154562" y="798553"/>
            <a:ext cx="3521676" cy="5772150"/>
          </a:xfrm>
          <a:prstGeom prst="rect">
            <a:avLst/>
          </a:prstGeom>
        </p:spPr>
      </p:pic>
    </p:spTree>
    <p:extLst>
      <p:ext uri="{BB962C8B-B14F-4D97-AF65-F5344CB8AC3E}">
        <p14:creationId xmlns:p14="http://schemas.microsoft.com/office/powerpoint/2010/main" val="1962879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2086" y="287377"/>
            <a:ext cx="10466776" cy="584775"/>
          </a:xfrm>
          <a:prstGeom prst="rect">
            <a:avLst/>
          </a:prstGeom>
        </p:spPr>
        <p:txBody>
          <a:bodyPr wrap="none">
            <a:spAutoFit/>
          </a:bodyPr>
          <a:lstStyle/>
          <a:p>
            <a:r>
              <a:rPr lang="en-IN" sz="3200" b="1" dirty="0"/>
              <a:t>The 5G UE requirements as interpreted from 3GPP TS 33.501</a:t>
            </a:r>
          </a:p>
        </p:txBody>
      </p:sp>
      <p:sp>
        <p:nvSpPr>
          <p:cNvPr id="3" name="Rectangle 2"/>
          <p:cNvSpPr/>
          <p:nvPr/>
        </p:nvSpPr>
        <p:spPr>
          <a:xfrm>
            <a:off x="744187" y="872152"/>
            <a:ext cx="8566068" cy="2862322"/>
          </a:xfrm>
          <a:prstGeom prst="rect">
            <a:avLst/>
          </a:prstGeom>
        </p:spPr>
        <p:txBody>
          <a:bodyPr wrap="square">
            <a:spAutoFit/>
          </a:bodyPr>
          <a:lstStyle/>
          <a:p>
            <a:pPr>
              <a:lnSpc>
                <a:spcPct val="150000"/>
              </a:lnSpc>
            </a:pPr>
            <a:r>
              <a:rPr lang="en-IN" b="1" dirty="0" smtClean="0"/>
              <a:t>1</a:t>
            </a:r>
            <a:r>
              <a:rPr lang="en-IN" sz="2400" b="1" dirty="0" smtClean="0"/>
              <a:t>. Ciphering and </a:t>
            </a:r>
            <a:r>
              <a:rPr lang="en-IN" sz="2400" b="1" dirty="0"/>
              <a:t>integrity protection - </a:t>
            </a:r>
            <a:r>
              <a:rPr lang="en-IN" sz="2400" dirty="0"/>
              <a:t>User data </a:t>
            </a:r>
            <a:r>
              <a:rPr lang="en-IN" sz="2400" dirty="0" smtClean="0"/>
              <a:t>and signalling data confidentiality</a:t>
            </a:r>
            <a:endParaRPr lang="en-IN" sz="2400" dirty="0"/>
          </a:p>
          <a:p>
            <a:pPr>
              <a:lnSpc>
                <a:spcPct val="150000"/>
              </a:lnSpc>
            </a:pPr>
            <a:r>
              <a:rPr lang="en-US" sz="2400" b="1" dirty="0"/>
              <a:t>2. User data </a:t>
            </a:r>
            <a:r>
              <a:rPr lang="en-US" sz="2400" b="1" dirty="0" smtClean="0"/>
              <a:t>and signaling data integrity</a:t>
            </a:r>
          </a:p>
          <a:p>
            <a:pPr>
              <a:lnSpc>
                <a:spcPct val="150000"/>
              </a:lnSpc>
            </a:pPr>
            <a:r>
              <a:rPr lang="en-US" sz="2400" b="1" dirty="0" smtClean="0"/>
              <a:t>3. </a:t>
            </a:r>
            <a:r>
              <a:rPr lang="en-IN" sz="2400" b="1" dirty="0"/>
              <a:t>Secure </a:t>
            </a:r>
            <a:r>
              <a:rPr lang="en-IN" sz="2400" b="1" dirty="0" smtClean="0"/>
              <a:t>storage and processing of subscription credentials</a:t>
            </a:r>
          </a:p>
          <a:p>
            <a:pPr>
              <a:lnSpc>
                <a:spcPct val="150000"/>
              </a:lnSpc>
            </a:pPr>
            <a:r>
              <a:rPr lang="en-US" sz="2400" b="1" dirty="0"/>
              <a:t>4. Subscriber privacy</a:t>
            </a:r>
            <a:endParaRPr lang="en-IN" sz="2400" b="1" dirty="0"/>
          </a:p>
        </p:txBody>
      </p:sp>
      <p:sp>
        <p:nvSpPr>
          <p:cNvPr id="4" name="Rectangle 3"/>
          <p:cNvSpPr/>
          <p:nvPr/>
        </p:nvSpPr>
        <p:spPr>
          <a:xfrm>
            <a:off x="434572" y="3895604"/>
            <a:ext cx="4298549" cy="523220"/>
          </a:xfrm>
          <a:prstGeom prst="rect">
            <a:avLst/>
          </a:prstGeom>
        </p:spPr>
        <p:txBody>
          <a:bodyPr wrap="none">
            <a:spAutoFit/>
          </a:bodyPr>
          <a:lstStyle/>
          <a:p>
            <a:r>
              <a:rPr lang="en-IN" sz="2800" b="1" dirty="0"/>
              <a:t>Key requirements for </a:t>
            </a:r>
            <a:r>
              <a:rPr lang="en-IN" sz="2800" b="1" dirty="0" smtClean="0"/>
              <a:t>5gNB</a:t>
            </a:r>
            <a:r>
              <a:rPr lang="en-IN" sz="2800" b="1" dirty="0"/>
              <a:t>.</a:t>
            </a:r>
          </a:p>
        </p:txBody>
      </p:sp>
      <p:sp>
        <p:nvSpPr>
          <p:cNvPr id="5" name="Rectangle 4"/>
          <p:cNvSpPr/>
          <p:nvPr/>
        </p:nvSpPr>
        <p:spPr>
          <a:xfrm>
            <a:off x="1836715" y="4319249"/>
            <a:ext cx="8186057" cy="2126864"/>
          </a:xfrm>
          <a:prstGeom prst="rect">
            <a:avLst/>
          </a:prstGeom>
        </p:spPr>
        <p:txBody>
          <a:bodyPr wrap="square">
            <a:spAutoFit/>
          </a:bodyPr>
          <a:lstStyle/>
          <a:p>
            <a:pPr>
              <a:lnSpc>
                <a:spcPct val="150000"/>
              </a:lnSpc>
            </a:pPr>
            <a:r>
              <a:rPr lang="en-IN" dirty="0" smtClean="0"/>
              <a:t>1. User </a:t>
            </a:r>
            <a:r>
              <a:rPr lang="en-IN" dirty="0"/>
              <a:t>data </a:t>
            </a:r>
            <a:r>
              <a:rPr lang="en-IN" dirty="0" smtClean="0"/>
              <a:t>and </a:t>
            </a:r>
            <a:r>
              <a:rPr lang="en-IN" dirty="0" err="1" smtClean="0"/>
              <a:t>signaling</a:t>
            </a:r>
            <a:r>
              <a:rPr lang="en-IN" dirty="0" smtClean="0"/>
              <a:t> data confidentiality</a:t>
            </a:r>
            <a:endParaRPr lang="en-IN" dirty="0"/>
          </a:p>
          <a:p>
            <a:pPr>
              <a:lnSpc>
                <a:spcPct val="150000"/>
              </a:lnSpc>
            </a:pPr>
            <a:r>
              <a:rPr lang="en-US" dirty="0"/>
              <a:t>2. User data </a:t>
            </a:r>
            <a:r>
              <a:rPr lang="en-US" dirty="0" smtClean="0"/>
              <a:t>and signaling data integrity</a:t>
            </a:r>
          </a:p>
          <a:p>
            <a:pPr>
              <a:lnSpc>
                <a:spcPct val="150000"/>
              </a:lnSpc>
            </a:pPr>
            <a:r>
              <a:rPr lang="en-US" dirty="0"/>
              <a:t>3. </a:t>
            </a:r>
            <a:r>
              <a:rPr lang="en-US" dirty="0" err="1"/>
              <a:t>gNB</a:t>
            </a:r>
            <a:r>
              <a:rPr lang="en-US" dirty="0"/>
              <a:t> setup </a:t>
            </a:r>
            <a:r>
              <a:rPr lang="en-US" dirty="0" smtClean="0"/>
              <a:t>and configuration</a:t>
            </a:r>
          </a:p>
          <a:p>
            <a:pPr>
              <a:lnSpc>
                <a:spcPct val="150000"/>
              </a:lnSpc>
            </a:pPr>
            <a:r>
              <a:rPr lang="en-US" dirty="0" smtClean="0"/>
              <a:t>4</a:t>
            </a:r>
            <a:r>
              <a:rPr lang="en-US" dirty="0"/>
              <a:t>. </a:t>
            </a:r>
            <a:r>
              <a:rPr lang="en-US" dirty="0" err="1"/>
              <a:t>gNB</a:t>
            </a:r>
            <a:r>
              <a:rPr lang="en-US" dirty="0"/>
              <a:t> </a:t>
            </a:r>
            <a:r>
              <a:rPr lang="en-US" dirty="0" err="1" smtClean="0"/>
              <a:t>keymanagement</a:t>
            </a:r>
            <a:endParaRPr lang="en-US" dirty="0" smtClean="0"/>
          </a:p>
          <a:p>
            <a:pPr>
              <a:lnSpc>
                <a:spcPct val="150000"/>
              </a:lnSpc>
            </a:pPr>
            <a:r>
              <a:rPr lang="en-US" dirty="0" smtClean="0"/>
              <a:t>5. </a:t>
            </a:r>
            <a:r>
              <a:rPr lang="en-IN" dirty="0"/>
              <a:t>Handling </a:t>
            </a:r>
            <a:r>
              <a:rPr lang="en-IN" dirty="0" smtClean="0"/>
              <a:t>of user and control </a:t>
            </a:r>
            <a:r>
              <a:rPr lang="en-IN" dirty="0"/>
              <a:t>data </a:t>
            </a:r>
            <a:r>
              <a:rPr lang="en-IN" dirty="0" smtClean="0"/>
              <a:t>for the </a:t>
            </a:r>
            <a:r>
              <a:rPr lang="en-IN" dirty="0" err="1" smtClean="0"/>
              <a:t>gNB</a:t>
            </a:r>
            <a:endParaRPr lang="en-IN" dirty="0" smtClean="0"/>
          </a:p>
        </p:txBody>
      </p:sp>
    </p:spTree>
    <p:extLst>
      <p:ext uri="{BB962C8B-B14F-4D97-AF65-F5344CB8AC3E}">
        <p14:creationId xmlns:p14="http://schemas.microsoft.com/office/powerpoint/2010/main" val="7628729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84539" y="852763"/>
            <a:ext cx="9691378" cy="6005237"/>
          </a:xfrm>
          <a:prstGeom prst="rect">
            <a:avLst/>
          </a:prstGeom>
        </p:spPr>
      </p:pic>
      <p:sp>
        <p:nvSpPr>
          <p:cNvPr id="5" name="Rectangle 4"/>
          <p:cNvSpPr/>
          <p:nvPr/>
        </p:nvSpPr>
        <p:spPr>
          <a:xfrm>
            <a:off x="344879" y="239877"/>
            <a:ext cx="2393284" cy="523220"/>
          </a:xfrm>
          <a:prstGeom prst="rect">
            <a:avLst/>
          </a:prstGeom>
        </p:spPr>
        <p:txBody>
          <a:bodyPr wrap="none">
            <a:spAutoFit/>
          </a:bodyPr>
          <a:lstStyle/>
          <a:p>
            <a:r>
              <a:rPr lang="en-IN" sz="2800" b="1" dirty="0">
                <a:solidFill>
                  <a:srgbClr val="FF0000"/>
                </a:solidFill>
              </a:rPr>
              <a:t> 5G Algorithms</a:t>
            </a:r>
          </a:p>
        </p:txBody>
      </p:sp>
    </p:spTree>
    <p:extLst>
      <p:ext uri="{BB962C8B-B14F-4D97-AF65-F5344CB8AC3E}">
        <p14:creationId xmlns:p14="http://schemas.microsoft.com/office/powerpoint/2010/main" val="747818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22501" y="102920"/>
            <a:ext cx="10490922" cy="6714190"/>
          </a:xfrm>
          <a:prstGeom prst="rect">
            <a:avLst/>
          </a:prstGeom>
        </p:spPr>
      </p:pic>
    </p:spTree>
    <p:extLst>
      <p:ext uri="{BB962C8B-B14F-4D97-AF65-F5344CB8AC3E}">
        <p14:creationId xmlns:p14="http://schemas.microsoft.com/office/powerpoint/2010/main" val="95176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3697" y="751344"/>
            <a:ext cx="11417644" cy="3831818"/>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dirty="0" smtClean="0"/>
              <a:t>June 2024, India conducted a spectrum auction that concluded on June 26, 2024, after seven rounds of bidding. The auction was relatively subdued, with telecom companies bidding for 141.4 MHz of spectrum out of the 533.6 MHz available, amounting to approximately 26.5% of the offered spectrum. </a:t>
            </a:r>
            <a:r>
              <a:rPr lang="en-IN" dirty="0" smtClean="0">
                <a:hlinkClick r:id="rId2"/>
              </a:rPr>
              <a:t>Press Information Bureau</a:t>
            </a:r>
            <a:endParaRPr lang="en-IN" dirty="0" smtClean="0"/>
          </a:p>
          <a:p>
            <a:pPr marL="285750" indent="-285750" algn="just">
              <a:lnSpc>
                <a:spcPct val="150000"/>
              </a:lnSpc>
              <a:buFont typeface="Arial" panose="020B0604020202020204" pitchFamily="34" charset="0"/>
              <a:buChar char="•"/>
            </a:pPr>
            <a:r>
              <a:rPr lang="en-IN" dirty="0" smtClean="0"/>
              <a:t>The total revenue generated was </a:t>
            </a:r>
            <a:r>
              <a:rPr lang="en-IN" b="1" dirty="0" smtClean="0"/>
              <a:t>₹113.4 billion ($1.35 billion),</a:t>
            </a:r>
            <a:r>
              <a:rPr lang="en-IN" dirty="0" smtClean="0"/>
              <a:t> significantly lower than the base price. </a:t>
            </a:r>
            <a:r>
              <a:rPr lang="en-IN" dirty="0" smtClean="0">
                <a:hlinkClick r:id="rId3"/>
              </a:rPr>
              <a:t>5G Training and 5G Certification</a:t>
            </a:r>
            <a:endParaRPr lang="en-IN" dirty="0" smtClean="0"/>
          </a:p>
          <a:p>
            <a:pPr marL="285750" indent="-285750" algn="just">
              <a:lnSpc>
                <a:spcPct val="150000"/>
              </a:lnSpc>
              <a:buFont typeface="Arial" panose="020B0604020202020204" pitchFamily="34" charset="0"/>
              <a:buChar char="•"/>
            </a:pPr>
            <a:r>
              <a:rPr lang="en-IN" dirty="0" smtClean="0"/>
              <a:t>Bharti </a:t>
            </a:r>
            <a:r>
              <a:rPr lang="en-IN" b="1" dirty="0" smtClean="0"/>
              <a:t>Airtel</a:t>
            </a:r>
            <a:r>
              <a:rPr lang="en-IN" dirty="0" smtClean="0"/>
              <a:t> emerged as the leading bidder, acquiring </a:t>
            </a:r>
            <a:r>
              <a:rPr lang="en-IN" b="1" dirty="0" smtClean="0"/>
              <a:t>97 MHz of spectrum for ₹68.57 billion </a:t>
            </a:r>
            <a:r>
              <a:rPr lang="en-IN" dirty="0" smtClean="0"/>
              <a:t>($820.8 million). This purchase included both expiring and additional spectrum to bolster its 5G mid-band holdings. </a:t>
            </a:r>
          </a:p>
          <a:p>
            <a:pPr marL="285750" indent="-285750" algn="just">
              <a:lnSpc>
                <a:spcPct val="150000"/>
              </a:lnSpc>
              <a:buFont typeface="Arial" panose="020B0604020202020204" pitchFamily="34" charset="0"/>
              <a:buChar char="•"/>
            </a:pPr>
            <a:r>
              <a:rPr lang="en-IN" b="1" dirty="0" smtClean="0"/>
              <a:t>Reliance </a:t>
            </a:r>
            <a:r>
              <a:rPr lang="en-IN" b="1" dirty="0" err="1" smtClean="0"/>
              <a:t>Jio</a:t>
            </a:r>
            <a:r>
              <a:rPr lang="en-IN" b="1" dirty="0" smtClean="0"/>
              <a:t> </a:t>
            </a:r>
            <a:r>
              <a:rPr lang="en-IN" b="1" dirty="0" err="1" smtClean="0"/>
              <a:t>Infocomm</a:t>
            </a:r>
            <a:r>
              <a:rPr lang="en-IN" b="1" dirty="0" smtClean="0"/>
              <a:t> </a:t>
            </a:r>
            <a:r>
              <a:rPr lang="en-IN" dirty="0" smtClean="0"/>
              <a:t>secured spectrum worth ₹</a:t>
            </a:r>
            <a:r>
              <a:rPr lang="en-IN" b="1" dirty="0" smtClean="0"/>
              <a:t>9.74 billion</a:t>
            </a:r>
            <a:r>
              <a:rPr lang="en-IN" dirty="0" smtClean="0"/>
              <a:t>, while V</a:t>
            </a:r>
            <a:r>
              <a:rPr lang="en-IN" b="1" dirty="0" smtClean="0"/>
              <a:t>odafone Idea </a:t>
            </a:r>
            <a:r>
              <a:rPr lang="en-IN" dirty="0" smtClean="0"/>
              <a:t>acquired spectrum valued at ₹3.51 billion. Notably, there was no bidding activity in the 800 MHz, 2300 MHz, 3300 MHz, and 26 GHz bands. </a:t>
            </a:r>
            <a:endParaRPr lang="en-IN" dirty="0"/>
          </a:p>
        </p:txBody>
      </p:sp>
    </p:spTree>
    <p:extLst>
      <p:ext uri="{BB962C8B-B14F-4D97-AF65-F5344CB8AC3E}">
        <p14:creationId xmlns:p14="http://schemas.microsoft.com/office/powerpoint/2010/main" val="2131472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6584" y="730243"/>
            <a:ext cx="11545330" cy="63248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smtClean="0"/>
              <a:t>The forthcoming International Mobile Telecommunications (IMT)-2020 requirements of ITU-R (radio section of the International Telecommunications Union). </a:t>
            </a:r>
          </a:p>
          <a:p>
            <a:pPr marL="285750" indent="-285750">
              <a:lnSpc>
                <a:spcPct val="150000"/>
              </a:lnSpc>
              <a:buFont typeface="Arial" panose="020B0604020202020204" pitchFamily="34" charset="0"/>
              <a:buChar char="•"/>
            </a:pPr>
            <a:r>
              <a:rPr lang="en-IN" b="1" dirty="0" smtClean="0"/>
              <a:t>5G provides much faster data rates with very low latency compared to the current systems up to 4G. It thus facilitates the adaptation of highly advanced services in wireless environment.</a:t>
            </a:r>
          </a:p>
          <a:p>
            <a:pPr marL="285750" indent="-285750">
              <a:lnSpc>
                <a:spcPct val="150000"/>
              </a:lnSpc>
              <a:buFont typeface="Arial" panose="020B0604020202020204" pitchFamily="34" charset="0"/>
              <a:buChar char="•"/>
            </a:pPr>
            <a:r>
              <a:rPr lang="en-IN" dirty="0" smtClean="0"/>
              <a:t>The industry seems to agree that 5G is, in fact, a combination of novel (yet to be developed and standardized) solutions and existing systems basing on </a:t>
            </a:r>
            <a:r>
              <a:rPr lang="en-IN" b="1" dirty="0" smtClean="0"/>
              <a:t>4G Long-Term Evolution (LTE)-Advanced</a:t>
            </a:r>
            <a:r>
              <a:rPr lang="en-IN" dirty="0" smtClean="0"/>
              <a:t>, as well as non-3GPP access technologies such as Wi-Fi, which jointly contributes </a:t>
            </a:r>
            <a:r>
              <a:rPr lang="en-IN" b="1" dirty="0" smtClean="0"/>
              <a:t>to optimizing the performance</a:t>
            </a:r>
            <a:r>
              <a:rPr lang="en-IN" dirty="0" smtClean="0"/>
              <a:t> (providing at least 10 times higher data rate compared to current LTE-Advanced networks), </a:t>
            </a:r>
            <a:r>
              <a:rPr lang="en-IN" b="1" dirty="0" smtClean="0"/>
              <a:t>lower latency </a:t>
            </a:r>
            <a:r>
              <a:rPr lang="en-IN" dirty="0" smtClean="0"/>
              <a:t>(including single-digit range in terms of millisecond), and support of increased </a:t>
            </a:r>
            <a:r>
              <a:rPr lang="en-IN" b="1" dirty="0" smtClean="0"/>
              <a:t>capacity demands for huge amounts of simultaneously connected consumer and machine-to-machine, or M2M, devices. </a:t>
            </a:r>
          </a:p>
          <a:p>
            <a:pPr marL="285750" indent="-285750" algn="just">
              <a:lnSpc>
                <a:spcPct val="150000"/>
              </a:lnSpc>
              <a:buFont typeface="Arial" panose="020B0604020202020204" pitchFamily="34" charset="0"/>
              <a:buChar char="•"/>
            </a:pPr>
            <a:r>
              <a:rPr lang="en-IN" dirty="0" smtClean="0"/>
              <a:t>The ongoing work on the development of the next big step in the mobile communications, the fifth generation, includes the </a:t>
            </a:r>
            <a:r>
              <a:rPr lang="en-IN" b="1" dirty="0" err="1" smtClean="0"/>
              <a:t>IoT</a:t>
            </a:r>
            <a:r>
              <a:rPr lang="en-IN" b="1" dirty="0" smtClean="0"/>
              <a:t> as an integral part</a:t>
            </a:r>
            <a:r>
              <a:rPr lang="en-IN" dirty="0" smtClean="0"/>
              <a:t>. Although one of the key goals of the 5G is to provide considerably higher data rates compared to the current 4G systems, with close to zero delays, at least an equally important aspect of the new system will be the </a:t>
            </a:r>
            <a:r>
              <a:rPr lang="en-IN" b="1" dirty="0" smtClean="0"/>
              <a:t>ability to manage huge amount of simultaneously communicating </a:t>
            </a:r>
            <a:r>
              <a:rPr lang="en-IN" b="1" dirty="0" err="1" smtClean="0"/>
              <a:t>IoT</a:t>
            </a:r>
            <a:r>
              <a:rPr lang="en-IN" b="1" dirty="0"/>
              <a:t> </a:t>
            </a:r>
            <a:r>
              <a:rPr lang="en-IN" b="1" dirty="0" smtClean="0"/>
              <a:t>devices </a:t>
            </a:r>
            <a:r>
              <a:rPr lang="en-IN" dirty="0" smtClean="0"/>
              <a:t>– perhaps thousands under a single radio cell.</a:t>
            </a:r>
            <a:endParaRPr lang="en-IN" dirty="0"/>
          </a:p>
        </p:txBody>
      </p:sp>
      <p:sp>
        <p:nvSpPr>
          <p:cNvPr id="3" name="Rectangle 2"/>
          <p:cNvSpPr/>
          <p:nvPr/>
        </p:nvSpPr>
        <p:spPr>
          <a:xfrm>
            <a:off x="542383" y="216929"/>
            <a:ext cx="2197461" cy="584775"/>
          </a:xfrm>
          <a:prstGeom prst="rect">
            <a:avLst/>
          </a:prstGeom>
        </p:spPr>
        <p:txBody>
          <a:bodyPr wrap="none">
            <a:spAutoFit/>
          </a:bodyPr>
          <a:lstStyle/>
          <a:p>
            <a:r>
              <a:rPr lang="en-IN" sz="3200" dirty="0" smtClean="0">
                <a:solidFill>
                  <a:srgbClr val="FF0000"/>
                </a:solidFill>
              </a:rPr>
              <a:t>What is 5G?</a:t>
            </a:r>
            <a:endParaRPr lang="en-IN" sz="3200" dirty="0">
              <a:solidFill>
                <a:srgbClr val="FF0000"/>
              </a:solidFill>
            </a:endParaRPr>
          </a:p>
        </p:txBody>
      </p:sp>
    </p:spTree>
    <p:extLst>
      <p:ext uri="{BB962C8B-B14F-4D97-AF65-F5344CB8AC3E}">
        <p14:creationId xmlns:p14="http://schemas.microsoft.com/office/powerpoint/2010/main" val="6811200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0130" y="148281"/>
            <a:ext cx="6253400" cy="523220"/>
          </a:xfrm>
          <a:prstGeom prst="rect">
            <a:avLst/>
          </a:prstGeom>
        </p:spPr>
        <p:txBody>
          <a:bodyPr wrap="square">
            <a:spAutoFit/>
          </a:bodyPr>
          <a:lstStyle/>
          <a:p>
            <a:r>
              <a:rPr lang="en-IN" sz="2800" b="1" dirty="0" smtClean="0">
                <a:solidFill>
                  <a:srgbClr val="FF0000"/>
                </a:solidFill>
              </a:rPr>
              <a:t>Research</a:t>
            </a:r>
            <a:endParaRPr lang="en-IN" sz="2800" b="1" dirty="0">
              <a:solidFill>
                <a:srgbClr val="FF0000"/>
              </a:solidFill>
            </a:endParaRPr>
          </a:p>
        </p:txBody>
      </p:sp>
      <p:sp>
        <p:nvSpPr>
          <p:cNvPr id="3" name="Rectangle 2"/>
          <p:cNvSpPr/>
          <p:nvPr/>
        </p:nvSpPr>
        <p:spPr>
          <a:xfrm>
            <a:off x="420130" y="1075713"/>
            <a:ext cx="11046940" cy="1754326"/>
          </a:xfrm>
          <a:prstGeom prst="rect">
            <a:avLst/>
          </a:prstGeom>
        </p:spPr>
        <p:txBody>
          <a:bodyPr wrap="square">
            <a:spAutoFit/>
          </a:bodyPr>
          <a:lstStyle/>
          <a:p>
            <a:pPr marL="285750" indent="-285750" algn="just">
              <a:buFont typeface="Arial" panose="020B0604020202020204" pitchFamily="34" charset="0"/>
              <a:buChar char="•"/>
            </a:pPr>
            <a:r>
              <a:rPr lang="en-IN" dirty="0" smtClean="0"/>
              <a:t>There are also several research programs established to study the feasibility and performance of new ideas in academic level. As an example, the European Union (EU) coordinates 5G research programs under various teams.</a:t>
            </a:r>
          </a:p>
          <a:p>
            <a:pPr marL="285750" indent="-285750" algn="just">
              <a:buFont typeface="Arial" panose="020B0604020202020204" pitchFamily="34" charset="0"/>
              <a:buChar char="•"/>
            </a:pPr>
            <a:endParaRPr lang="en-IN" dirty="0"/>
          </a:p>
          <a:p>
            <a:pPr marL="285750" indent="-285750" algn="just">
              <a:buFont typeface="Arial" panose="020B0604020202020204" pitchFamily="34" charset="0"/>
              <a:buChar char="•"/>
            </a:pPr>
            <a:r>
              <a:rPr lang="en-IN" dirty="0" smtClean="0"/>
              <a:t> More information about the latest European Commission (EC) funded 5G research plan can be found in EU web page, which summarizes 5G initiatives [6]. As stated by EU, the 5G of telecommunications systems will be the most critical building block of our digital society in 2020–2030</a:t>
            </a:r>
            <a:endParaRPr lang="en-IN" dirty="0"/>
          </a:p>
        </p:txBody>
      </p:sp>
      <p:sp>
        <p:nvSpPr>
          <p:cNvPr id="4" name="Rectangle 3"/>
          <p:cNvSpPr/>
          <p:nvPr/>
        </p:nvSpPr>
        <p:spPr>
          <a:xfrm>
            <a:off x="1528119" y="3097590"/>
            <a:ext cx="8641492" cy="2169825"/>
          </a:xfrm>
          <a:prstGeom prst="rect">
            <a:avLst/>
          </a:prstGeom>
        </p:spPr>
        <p:txBody>
          <a:bodyPr wrap="square">
            <a:spAutoFit/>
          </a:bodyPr>
          <a:lstStyle/>
          <a:p>
            <a:pPr algn="just">
              <a:lnSpc>
                <a:spcPct val="150000"/>
              </a:lnSpc>
            </a:pPr>
            <a:r>
              <a:rPr lang="en-IN" dirty="0" smtClean="0">
                <a:solidFill>
                  <a:srgbClr val="FF0000"/>
                </a:solidFill>
              </a:rPr>
              <a:t>EU states that 5G will provide virtually ubiquitous, </a:t>
            </a:r>
            <a:r>
              <a:rPr lang="en-IN" b="1" dirty="0" smtClean="0">
                <a:solidFill>
                  <a:srgbClr val="FF0000"/>
                </a:solidFill>
              </a:rPr>
              <a:t>ultra-high bandwidth </a:t>
            </a:r>
            <a:r>
              <a:rPr lang="en-IN" dirty="0" smtClean="0">
                <a:solidFill>
                  <a:srgbClr val="FF0000"/>
                </a:solidFill>
              </a:rPr>
              <a:t>connectivity not only to individual users but also to connected objects. Therefore, it is expected that the future 5G infrastructure will serve a wide range of applications and sectors, including professional uses such as </a:t>
            </a:r>
            <a:r>
              <a:rPr lang="en-IN" b="1" dirty="0" smtClean="0">
                <a:solidFill>
                  <a:srgbClr val="FF0000"/>
                </a:solidFill>
              </a:rPr>
              <a:t>assisted driving, </a:t>
            </a:r>
            <a:r>
              <a:rPr lang="en-IN" b="1" dirty="0" err="1" smtClean="0">
                <a:solidFill>
                  <a:srgbClr val="FF0000"/>
                </a:solidFill>
              </a:rPr>
              <a:t>eHealth</a:t>
            </a:r>
            <a:r>
              <a:rPr lang="en-IN" b="1" dirty="0" smtClean="0">
                <a:solidFill>
                  <a:srgbClr val="FF0000"/>
                </a:solidFill>
              </a:rPr>
              <a:t>, energy management, and possibly safety applications.</a:t>
            </a:r>
            <a:endParaRPr lang="en-IN" b="1" dirty="0">
              <a:solidFill>
                <a:srgbClr val="FF0000"/>
              </a:solidFill>
            </a:endParaRPr>
          </a:p>
        </p:txBody>
      </p:sp>
      <p:sp>
        <p:nvSpPr>
          <p:cNvPr id="5" name="Rectangle 4"/>
          <p:cNvSpPr/>
          <p:nvPr/>
        </p:nvSpPr>
        <p:spPr>
          <a:xfrm>
            <a:off x="577530" y="5267415"/>
            <a:ext cx="11334384" cy="1295868"/>
          </a:xfrm>
          <a:prstGeom prst="rect">
            <a:avLst/>
          </a:prstGeom>
        </p:spPr>
        <p:txBody>
          <a:bodyPr wrap="square">
            <a:spAutoFit/>
          </a:bodyPr>
          <a:lstStyle/>
          <a:p>
            <a:pPr>
              <a:lnSpc>
                <a:spcPct val="150000"/>
              </a:lnSpc>
            </a:pPr>
            <a:r>
              <a:rPr lang="en-IN" dirty="0" smtClean="0"/>
              <a:t>As for the 5G radio capacity needs on the current bands, the European Commission aims to coordinate the use of the 700 MHz band for mobile services to provide higher-speed and higher-quality broadband and cover wider areas, including rural and remote regions. </a:t>
            </a:r>
            <a:r>
              <a:rPr lang="en-IN" b="1" dirty="0" smtClean="0"/>
              <a:t>The concrete goal of EU is to provide mobile broadband speeds beyond 100 Mb/s</a:t>
            </a:r>
            <a:endParaRPr lang="en-IN" b="1" dirty="0"/>
          </a:p>
        </p:txBody>
      </p:sp>
    </p:spTree>
    <p:extLst>
      <p:ext uri="{BB962C8B-B14F-4D97-AF65-F5344CB8AC3E}">
        <p14:creationId xmlns:p14="http://schemas.microsoft.com/office/powerpoint/2010/main" val="311952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2169" y="550561"/>
            <a:ext cx="4076501" cy="523220"/>
          </a:xfrm>
          <a:prstGeom prst="rect">
            <a:avLst/>
          </a:prstGeom>
        </p:spPr>
        <p:txBody>
          <a:bodyPr wrap="none">
            <a:spAutoFit/>
          </a:bodyPr>
          <a:lstStyle/>
          <a:p>
            <a:r>
              <a:rPr lang="en-IN" sz="2800" dirty="0" smtClean="0">
                <a:solidFill>
                  <a:srgbClr val="FF0000"/>
                </a:solidFill>
              </a:rPr>
              <a:t>Challenges for Electronics?</a:t>
            </a:r>
            <a:endParaRPr lang="en-IN" sz="2800" dirty="0">
              <a:solidFill>
                <a:srgbClr val="FF0000"/>
              </a:solidFill>
            </a:endParaRPr>
          </a:p>
        </p:txBody>
      </p:sp>
      <p:sp>
        <p:nvSpPr>
          <p:cNvPr id="3" name="Rectangle 2"/>
          <p:cNvSpPr/>
          <p:nvPr/>
        </p:nvSpPr>
        <p:spPr>
          <a:xfrm>
            <a:off x="602169" y="2195185"/>
            <a:ext cx="11408599" cy="4662815"/>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t>One of the expected key abilities of the 5G networks is the </a:t>
            </a:r>
            <a:r>
              <a:rPr lang="en-IN" b="1" dirty="0"/>
              <a:t>high-energy efficiency </a:t>
            </a:r>
            <a:r>
              <a:rPr lang="en-IN" b="1" dirty="0" smtClean="0"/>
              <a:t>to cope </a:t>
            </a:r>
            <a:r>
              <a:rPr lang="en-IN" b="1" dirty="0"/>
              <a:t>with a big amount of low-power </a:t>
            </a:r>
            <a:r>
              <a:rPr lang="en-IN" b="1" dirty="0" err="1"/>
              <a:t>IoT</a:t>
            </a:r>
            <a:r>
              <a:rPr lang="en-IN" b="1" dirty="0"/>
              <a:t> devices </a:t>
            </a:r>
            <a:r>
              <a:rPr lang="en-IN" dirty="0"/>
              <a:t>in the field. The benefits include </a:t>
            </a:r>
            <a:r>
              <a:rPr lang="en-IN" b="1" dirty="0" smtClean="0"/>
              <a:t>better cost-efficiency, sustainability, and widening the network coverage to remote areas.</a:t>
            </a:r>
          </a:p>
          <a:p>
            <a:pPr marL="285750" indent="-285750">
              <a:lnSpc>
                <a:spcPct val="150000"/>
              </a:lnSpc>
              <a:buFont typeface="Arial" panose="020B0604020202020204" pitchFamily="34" charset="0"/>
              <a:buChar char="•"/>
            </a:pPr>
            <a:r>
              <a:rPr lang="en-IN" dirty="0" smtClean="0"/>
              <a:t>Some of </a:t>
            </a:r>
            <a:r>
              <a:rPr lang="en-IN" dirty="0"/>
              <a:t>the base technologies for facilitating the low energy include </a:t>
            </a:r>
            <a:r>
              <a:rPr lang="en-IN" b="1" dirty="0"/>
              <a:t>advanced </a:t>
            </a:r>
            <a:r>
              <a:rPr lang="en-IN" b="1" dirty="0" err="1"/>
              <a:t>beamforming</a:t>
            </a:r>
            <a:r>
              <a:rPr lang="en-IN" b="1" dirty="0"/>
              <a:t> </a:t>
            </a:r>
            <a:r>
              <a:rPr lang="en-IN" dirty="0" smtClean="0"/>
              <a:t>as well </a:t>
            </a:r>
            <a:r>
              <a:rPr lang="en-IN" dirty="0"/>
              <a:t>as </a:t>
            </a:r>
            <a:r>
              <a:rPr lang="en-IN" b="1" dirty="0"/>
              <a:t>radio interface optimization</a:t>
            </a:r>
            <a:r>
              <a:rPr lang="en-IN" dirty="0"/>
              <a:t> via user-data and system-control plane separation</a:t>
            </a:r>
            <a:r>
              <a:rPr lang="en-IN" dirty="0" smtClean="0"/>
              <a:t>.</a:t>
            </a:r>
          </a:p>
          <a:p>
            <a:pPr marL="285750" indent="-285750">
              <a:lnSpc>
                <a:spcPct val="150000"/>
              </a:lnSpc>
              <a:buFont typeface="Arial" panose="020B0604020202020204" pitchFamily="34" charset="0"/>
              <a:buChar char="•"/>
            </a:pPr>
            <a:r>
              <a:rPr lang="en-IN" dirty="0"/>
              <a:t>The systems also need to be developed at the component level for </a:t>
            </a:r>
            <a:r>
              <a:rPr lang="en-IN" b="1" dirty="0"/>
              <a:t>both </a:t>
            </a:r>
            <a:r>
              <a:rPr lang="en-IN" b="1" dirty="0" smtClean="0"/>
              <a:t>networks and </a:t>
            </a:r>
            <a:r>
              <a:rPr lang="en-IN" b="1" dirty="0"/>
              <a:t>devices</a:t>
            </a:r>
            <a:r>
              <a:rPr lang="en-IN" dirty="0"/>
              <a:t>. Autonomously functioning </a:t>
            </a:r>
            <a:r>
              <a:rPr lang="en-IN" b="1" dirty="0"/>
              <a:t>remote </a:t>
            </a:r>
            <a:r>
              <a:rPr lang="en-IN" b="1" dirty="0" err="1"/>
              <a:t>IoT</a:t>
            </a:r>
            <a:r>
              <a:rPr lang="en-IN" b="1" dirty="0"/>
              <a:t> devices </a:t>
            </a:r>
            <a:r>
              <a:rPr lang="en-IN" dirty="0"/>
              <a:t>require special </a:t>
            </a:r>
            <a:r>
              <a:rPr lang="en-IN" dirty="0" smtClean="0"/>
              <a:t>attention, as </a:t>
            </a:r>
            <a:r>
              <a:rPr lang="en-IN" dirty="0"/>
              <a:t>they must function reliably typically several years </a:t>
            </a:r>
            <a:r>
              <a:rPr lang="en-IN" b="1" dirty="0"/>
              <a:t>without human interaction </a:t>
            </a:r>
            <a:r>
              <a:rPr lang="en-IN" b="1" dirty="0" smtClean="0"/>
              <a:t>or maintenance</a:t>
            </a:r>
            <a:r>
              <a:rPr lang="en-IN" dirty="0"/>
              <a:t>. </a:t>
            </a:r>
            <a:endParaRPr lang="en-IN" dirty="0" smtClean="0"/>
          </a:p>
          <a:p>
            <a:pPr marL="285750" indent="-285750">
              <a:lnSpc>
                <a:spcPct val="150000"/>
              </a:lnSpc>
              <a:buFont typeface="Arial" panose="020B0604020202020204" pitchFamily="34" charset="0"/>
              <a:buChar char="•"/>
            </a:pPr>
            <a:r>
              <a:rPr lang="en-IN" dirty="0" smtClean="0"/>
              <a:t>The </a:t>
            </a:r>
            <a:r>
              <a:rPr lang="en-IN" dirty="0"/>
              <a:t>advances in the </a:t>
            </a:r>
            <a:r>
              <a:rPr lang="en-IN" b="1" dirty="0"/>
              <a:t>more efficient battery technologies </a:t>
            </a:r>
            <a:r>
              <a:rPr lang="en-IN" dirty="0"/>
              <a:t>are thus in </a:t>
            </a:r>
            <a:r>
              <a:rPr lang="en-IN" dirty="0" smtClean="0"/>
              <a:t>key position</a:t>
            </a:r>
            <a:r>
              <a:rPr lang="en-IN" dirty="0"/>
              <a:t>. </a:t>
            </a:r>
            <a:endParaRPr lang="en-IN" dirty="0" smtClean="0"/>
          </a:p>
          <a:p>
            <a:pPr marL="285750" indent="-285750">
              <a:lnSpc>
                <a:spcPct val="150000"/>
              </a:lnSpc>
              <a:buFont typeface="Arial" panose="020B0604020202020204" pitchFamily="34" charset="0"/>
              <a:buChar char="•"/>
            </a:pPr>
            <a:r>
              <a:rPr lang="en-IN" dirty="0"/>
              <a:t>At the same time, the need for </a:t>
            </a:r>
            <a:r>
              <a:rPr lang="en-IN" b="1" dirty="0" smtClean="0"/>
              <a:t>enhanced security </a:t>
            </a:r>
            <a:r>
              <a:rPr lang="en-IN" b="1" dirty="0"/>
              <a:t>aspects </a:t>
            </a:r>
            <a:r>
              <a:rPr lang="en-IN" dirty="0"/>
              <a:t>will require innovative solutions in the hardware (HW) and </a:t>
            </a:r>
            <a:r>
              <a:rPr lang="en-IN" dirty="0" smtClean="0"/>
              <a:t>software (SW</a:t>
            </a:r>
            <a:r>
              <a:rPr lang="en-IN" dirty="0"/>
              <a:t>) levels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636" y="-200394"/>
            <a:ext cx="4182218" cy="2548349"/>
          </a:xfrm>
          <a:prstGeom prst="rect">
            <a:avLst/>
          </a:prstGeom>
        </p:spPr>
      </p:pic>
    </p:spTree>
    <p:extLst>
      <p:ext uri="{BB962C8B-B14F-4D97-AF65-F5344CB8AC3E}">
        <p14:creationId xmlns:p14="http://schemas.microsoft.com/office/powerpoint/2010/main" val="27792975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400" y="266355"/>
            <a:ext cx="4155689" cy="584775"/>
          </a:xfrm>
          <a:prstGeom prst="rect">
            <a:avLst/>
          </a:prstGeom>
        </p:spPr>
        <p:txBody>
          <a:bodyPr wrap="none">
            <a:spAutoFit/>
          </a:bodyPr>
          <a:lstStyle/>
          <a:p>
            <a:r>
              <a:rPr lang="en-IN" sz="3200" b="1" dirty="0">
                <a:solidFill>
                  <a:srgbClr val="FF0000"/>
                </a:solidFill>
              </a:rPr>
              <a:t>Expected 5G in Practice</a:t>
            </a:r>
          </a:p>
        </p:txBody>
      </p:sp>
      <p:sp>
        <p:nvSpPr>
          <p:cNvPr id="3" name="Rectangle 2"/>
          <p:cNvSpPr/>
          <p:nvPr/>
        </p:nvSpPr>
        <p:spPr>
          <a:xfrm>
            <a:off x="566400" y="851130"/>
            <a:ext cx="10987168" cy="5770811"/>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dirty="0" smtClean="0"/>
              <a:t>The Telecom </a:t>
            </a:r>
            <a:r>
              <a:rPr lang="en-IN" dirty="0"/>
              <a:t>industry has identified a further need for considerably </a:t>
            </a:r>
            <a:r>
              <a:rPr lang="en-IN" b="1" dirty="0" smtClean="0"/>
              <a:t>faster end-user </a:t>
            </a:r>
            <a:r>
              <a:rPr lang="en-IN" b="1" dirty="0"/>
              <a:t>data rates </a:t>
            </a:r>
            <a:r>
              <a:rPr lang="en-IN" dirty="0"/>
              <a:t>to cope with the demands of the </a:t>
            </a:r>
            <a:r>
              <a:rPr lang="en-IN" b="1" dirty="0"/>
              <a:t>evolving multimedia</a:t>
            </a:r>
            <a:r>
              <a:rPr lang="en-IN" dirty="0"/>
              <a:t>. </a:t>
            </a:r>
            <a:endParaRPr lang="en-IN" dirty="0" smtClean="0"/>
          </a:p>
          <a:p>
            <a:pPr marL="285750" indent="-285750" algn="just">
              <a:lnSpc>
                <a:spcPct val="150000"/>
              </a:lnSpc>
              <a:buFont typeface="Arial" panose="020B0604020202020204" pitchFamily="34" charset="0"/>
              <a:buChar char="•"/>
            </a:pPr>
            <a:r>
              <a:rPr lang="en-IN" dirty="0" smtClean="0"/>
              <a:t>The </a:t>
            </a:r>
            <a:r>
              <a:rPr lang="en-IN" b="1" dirty="0"/>
              <a:t>5G</a:t>
            </a:r>
            <a:r>
              <a:rPr lang="en-IN" dirty="0"/>
              <a:t> </a:t>
            </a:r>
            <a:r>
              <a:rPr lang="en-IN" dirty="0" smtClean="0"/>
              <a:t>could handle </a:t>
            </a:r>
            <a:r>
              <a:rPr lang="en-IN" dirty="0"/>
              <a:t>these challenging capacity requirements to provide fluent user experiences </a:t>
            </a:r>
            <a:r>
              <a:rPr lang="en-IN" dirty="0" smtClean="0"/>
              <a:t>even for </a:t>
            </a:r>
            <a:r>
              <a:rPr lang="en-IN" dirty="0"/>
              <a:t>the most </a:t>
            </a:r>
            <a:r>
              <a:rPr lang="en-IN" b="1" dirty="0"/>
              <a:t>advanced virtual reality applications</a:t>
            </a:r>
            <a:r>
              <a:rPr lang="en-IN" dirty="0"/>
              <a:t>. At the same time, the </a:t>
            </a:r>
            <a:r>
              <a:rPr lang="en-IN" dirty="0" smtClean="0"/>
              <a:t>exponentially growing </a:t>
            </a:r>
            <a:r>
              <a:rPr lang="en-IN" dirty="0"/>
              <a:t>number of the </a:t>
            </a:r>
            <a:r>
              <a:rPr lang="en-IN" dirty="0" err="1"/>
              <a:t>IoT</a:t>
            </a:r>
            <a:r>
              <a:rPr lang="en-IN" dirty="0"/>
              <a:t> devices require </a:t>
            </a:r>
            <a:r>
              <a:rPr lang="en-IN" b="1" dirty="0"/>
              <a:t>new security measures, including </a:t>
            </a:r>
            <a:r>
              <a:rPr lang="en-IN" b="1" dirty="0" smtClean="0"/>
              <a:t>potential security-breach </a:t>
            </a:r>
            <a:r>
              <a:rPr lang="en-IN" b="1" dirty="0"/>
              <a:t>monitoring and </a:t>
            </a:r>
            <a:r>
              <a:rPr lang="en-IN" b="1" dirty="0" smtClean="0"/>
              <a:t>prevention.</a:t>
            </a:r>
          </a:p>
          <a:p>
            <a:pPr marL="285750" indent="-285750" algn="just">
              <a:lnSpc>
                <a:spcPct val="150000"/>
              </a:lnSpc>
              <a:buFont typeface="Arial" panose="020B0604020202020204" pitchFamily="34" charset="0"/>
              <a:buChar char="•"/>
            </a:pPr>
            <a:r>
              <a:rPr lang="en-IN" dirty="0" smtClean="0"/>
              <a:t>The </a:t>
            </a:r>
            <a:r>
              <a:rPr lang="en-IN" dirty="0"/>
              <a:t>5G </a:t>
            </a:r>
            <a:r>
              <a:rPr lang="en-IN" dirty="0" smtClean="0"/>
              <a:t>systems will </a:t>
            </a:r>
            <a:r>
              <a:rPr lang="en-IN" dirty="0"/>
              <a:t>be reality soon. During the deployment and operation of 5G networks, we </a:t>
            </a:r>
            <a:r>
              <a:rPr lang="en-IN" dirty="0" smtClean="0"/>
              <a:t>can expect </a:t>
            </a:r>
            <a:r>
              <a:rPr lang="en-IN" dirty="0"/>
              <a:t>to see many </a:t>
            </a:r>
            <a:r>
              <a:rPr lang="en-IN" b="1" dirty="0"/>
              <a:t>novelty solutions </a:t>
            </a:r>
            <a:r>
              <a:rPr lang="en-IN" dirty="0"/>
              <a:t>such as </a:t>
            </a:r>
            <a:r>
              <a:rPr lang="en-IN" b="1" dirty="0"/>
              <a:t>highly integrated wearable </a:t>
            </a:r>
            <a:r>
              <a:rPr lang="en-IN" b="1" dirty="0" smtClean="0"/>
              <a:t>devices, household </a:t>
            </a:r>
            <a:r>
              <a:rPr lang="en-IN" b="1" dirty="0"/>
              <a:t>appliances, industry solutions, robotics, self-driving cars, virtual </a:t>
            </a:r>
            <a:r>
              <a:rPr lang="en-IN" b="1" dirty="0" smtClean="0"/>
              <a:t>reality, and </a:t>
            </a:r>
            <a:r>
              <a:rPr lang="en-IN" b="1" dirty="0"/>
              <a:t>other advanced</a:t>
            </a:r>
            <a:r>
              <a:rPr lang="en-IN" dirty="0"/>
              <a:t>, always-on technologies that benefit greatly from enabling </a:t>
            </a:r>
            <a:r>
              <a:rPr lang="en-IN" dirty="0" smtClean="0"/>
              <a:t>5G platforms.</a:t>
            </a:r>
          </a:p>
          <a:p>
            <a:pPr marL="285750" indent="-285750" algn="just">
              <a:lnSpc>
                <a:spcPct val="150000"/>
              </a:lnSpc>
              <a:buFont typeface="Arial" panose="020B0604020202020204" pitchFamily="34" charset="0"/>
              <a:buChar char="•"/>
            </a:pPr>
            <a:r>
              <a:rPr lang="en-IN" dirty="0"/>
              <a:t>One of the major needs is to ensure the </a:t>
            </a:r>
            <a:r>
              <a:rPr lang="en-IN" b="1" dirty="0"/>
              <a:t>proper security of the new </a:t>
            </a:r>
            <a:r>
              <a:rPr lang="en-IN" b="1" dirty="0" smtClean="0"/>
              <a:t>5G services </a:t>
            </a:r>
            <a:r>
              <a:rPr lang="en-IN" b="1" dirty="0"/>
              <a:t>and infrastructure</a:t>
            </a:r>
            <a:r>
              <a:rPr lang="en-IN" dirty="0"/>
              <a:t>, including </a:t>
            </a:r>
            <a:r>
              <a:rPr lang="en-IN" b="1" dirty="0"/>
              <a:t>protection of identity and privacy.</a:t>
            </a:r>
          </a:p>
          <a:p>
            <a:pPr marL="285750" indent="-285750" algn="just">
              <a:buFont typeface="Arial" panose="020B0604020202020204" pitchFamily="34" charset="0"/>
              <a:buChar char="•"/>
            </a:pPr>
            <a:r>
              <a:rPr lang="en-IN" dirty="0" smtClean="0"/>
              <a:t>Advanced </a:t>
            </a:r>
            <a:r>
              <a:rPr lang="en-IN" dirty="0"/>
              <a:t>5G system is the clearly better </a:t>
            </a:r>
            <a:r>
              <a:rPr lang="en-IN" b="1" dirty="0"/>
              <a:t>flexibility</a:t>
            </a:r>
            <a:r>
              <a:rPr lang="en-IN" dirty="0"/>
              <a:t> compared </a:t>
            </a:r>
            <a:r>
              <a:rPr lang="en-IN" dirty="0" smtClean="0"/>
              <a:t>to any </a:t>
            </a:r>
            <a:r>
              <a:rPr lang="en-IN" dirty="0"/>
              <a:t>of the previous mobile communication generations. This refers to the </a:t>
            </a:r>
            <a:r>
              <a:rPr lang="en-IN" b="1" dirty="0"/>
              <a:t>optimal </a:t>
            </a:r>
            <a:r>
              <a:rPr lang="en-IN" b="1" dirty="0" smtClean="0"/>
              <a:t>network </a:t>
            </a:r>
            <a:r>
              <a:rPr lang="en-IN" b="1" dirty="0"/>
              <a:t>resource utilization and providing new business models </a:t>
            </a:r>
            <a:r>
              <a:rPr lang="en-IN" dirty="0"/>
              <a:t>for variety of new </a:t>
            </a:r>
            <a:r>
              <a:rPr lang="en-IN" dirty="0" smtClean="0"/>
              <a:t>stakeholders</a:t>
            </a:r>
            <a:r>
              <a:rPr lang="en-IN" dirty="0"/>
              <a:t>. This means that the 5G network functionality will be </a:t>
            </a:r>
            <a:r>
              <a:rPr lang="en-IN" b="1" dirty="0"/>
              <a:t>highly modular, </a:t>
            </a:r>
            <a:r>
              <a:rPr lang="en-IN" b="1" dirty="0" smtClean="0"/>
              <a:t>which </a:t>
            </a:r>
            <a:r>
              <a:rPr lang="en-IN" b="1" dirty="0" err="1" smtClean="0"/>
              <a:t>acilitates</a:t>
            </a:r>
            <a:r>
              <a:rPr lang="en-IN" b="1" dirty="0" smtClean="0"/>
              <a:t> </a:t>
            </a:r>
            <a:r>
              <a:rPr lang="en-IN" b="1" dirty="0"/>
              <a:t>cost-efficient, on-demand scalability.</a:t>
            </a:r>
          </a:p>
        </p:txBody>
      </p:sp>
      <p:sp>
        <p:nvSpPr>
          <p:cNvPr id="4" name="Rectangle 3"/>
          <p:cNvSpPr/>
          <p:nvPr/>
        </p:nvSpPr>
        <p:spPr>
          <a:xfrm>
            <a:off x="566400" y="3133653"/>
            <a:ext cx="6096000" cy="369332"/>
          </a:xfrm>
          <a:prstGeom prst="rect">
            <a:avLst/>
          </a:prstGeom>
        </p:spPr>
        <p:txBody>
          <a:bodyPr>
            <a:spAutoFit/>
          </a:bodyPr>
          <a:lstStyle/>
          <a:p>
            <a:endParaRPr lang="en-IN" dirty="0"/>
          </a:p>
        </p:txBody>
      </p:sp>
    </p:spTree>
    <p:extLst>
      <p:ext uri="{BB962C8B-B14F-4D97-AF65-F5344CB8AC3E}">
        <p14:creationId xmlns:p14="http://schemas.microsoft.com/office/powerpoint/2010/main" val="1652566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687855" y="70036"/>
            <a:ext cx="8148123" cy="6787964"/>
          </a:xfrm>
          <a:prstGeom prst="rect">
            <a:avLst/>
          </a:prstGeom>
        </p:spPr>
      </p:pic>
    </p:spTree>
    <p:extLst>
      <p:ext uri="{BB962C8B-B14F-4D97-AF65-F5344CB8AC3E}">
        <p14:creationId xmlns:p14="http://schemas.microsoft.com/office/powerpoint/2010/main" val="18759290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477</TotalTime>
  <Words>2648</Words>
  <Application>Microsoft Office PowerPoint</Application>
  <PresentationFormat>Widescreen</PresentationFormat>
  <Paragraphs>179</Paragraphs>
  <Slides>32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ANAND PUSHPARAJ</dc:creator>
  <cp:lastModifiedBy>ANAND PUSHPARAJ</cp:lastModifiedBy>
  <cp:revision>33</cp:revision>
  <dcterms:created xsi:type="dcterms:W3CDTF">2025-01-20T05:00:53Z</dcterms:created>
  <dcterms:modified xsi:type="dcterms:W3CDTF">2025-02-03T06:17:54Z</dcterms:modified>
</cp:coreProperties>
</file>