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59" r:id="rId6"/>
    <p:sldId id="260" r:id="rId7"/>
    <p:sldId id="261" r:id="rId8"/>
    <p:sldId id="262" r:id="rId9"/>
    <p:sldId id="263" r:id="rId10"/>
    <p:sldId id="264" r:id="rId11"/>
    <p:sldId id="265" r:id="rId12"/>
    <p:sldId id="266" r:id="rId13"/>
    <p:sldId id="267" r:id="rId14"/>
    <p:sldId id="274" r:id="rId15"/>
    <p:sldId id="268" r:id="rId16"/>
    <p:sldId id="269" r:id="rId17"/>
    <p:sldId id="275" r:id="rId18"/>
    <p:sldId id="270" r:id="rId19"/>
    <p:sldId id="276" r:id="rId20"/>
    <p:sldId id="277" r:id="rId21"/>
    <p:sldId id="272" r:id="rId22"/>
    <p:sldId id="278" r:id="rId23"/>
    <p:sldId id="279" r:id="rId24"/>
    <p:sldId id="280" r:id="rId25"/>
    <p:sldId id="281" r:id="rId26"/>
    <p:sldId id="282" r:id="rId27"/>
    <p:sldId id="283" r:id="rId28"/>
    <p:sldId id="286" r:id="rId29"/>
    <p:sldId id="285" r:id="rId30"/>
    <p:sldId id="287" r:id="rId31"/>
    <p:sldId id="288" r:id="rId32"/>
    <p:sldId id="289" r:id="rId33"/>
    <p:sldId id="291" r:id="rId34"/>
    <p:sldId id="292" r:id="rId35"/>
    <p:sldId id="290" r:id="rId36"/>
    <p:sldId id="284" r:id="rId37"/>
    <p:sldId id="293" r:id="rId38"/>
    <p:sldId id="297" r:id="rId39"/>
    <p:sldId id="294" r:id="rId40"/>
    <p:sldId id="298" r:id="rId41"/>
    <p:sldId id="295" r:id="rId42"/>
    <p:sldId id="296" r:id="rId43"/>
    <p:sldId id="299" r:id="rId44"/>
    <p:sldId id="300" r:id="rId45"/>
    <p:sldId id="301" r:id="rId46"/>
    <p:sldId id="302" r:id="rId47"/>
    <p:sldId id="305" r:id="rId48"/>
    <p:sldId id="306" r:id="rId49"/>
    <p:sldId id="304" r:id="rId50"/>
    <p:sldId id="308" r:id="rId51"/>
    <p:sldId id="307" r:id="rId52"/>
    <p:sldId id="309" r:id="rId53"/>
    <p:sldId id="310" r:id="rId54"/>
    <p:sldId id="311" r:id="rId55"/>
    <p:sldId id="312" r:id="rId56"/>
    <p:sldId id="335" r:id="rId57"/>
    <p:sldId id="313" r:id="rId58"/>
    <p:sldId id="314" r:id="rId59"/>
    <p:sldId id="315" r:id="rId60"/>
    <p:sldId id="316" r:id="rId61"/>
    <p:sldId id="317" r:id="rId62"/>
    <p:sldId id="318" r:id="rId63"/>
    <p:sldId id="320" r:id="rId64"/>
    <p:sldId id="319" r:id="rId65"/>
    <p:sldId id="321" r:id="rId66"/>
    <p:sldId id="322" r:id="rId67"/>
    <p:sldId id="336" r:id="rId68"/>
    <p:sldId id="323" r:id="rId69"/>
    <p:sldId id="324" r:id="rId70"/>
    <p:sldId id="325" r:id="rId71"/>
    <p:sldId id="326" r:id="rId72"/>
    <p:sldId id="327" r:id="rId73"/>
    <p:sldId id="329" r:id="rId74"/>
    <p:sldId id="337" r:id="rId75"/>
    <p:sldId id="330" r:id="rId76"/>
    <p:sldId id="331" r:id="rId77"/>
    <p:sldId id="332" r:id="rId78"/>
    <p:sldId id="333" r:id="rId79"/>
    <p:sldId id="334"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304" y="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456BA5-8A20-43ED-84AA-66A462C71422}"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99780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56BA5-8A20-43ED-84AA-66A462C71422}"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273250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56BA5-8A20-43ED-84AA-66A462C71422}"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203897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56BA5-8A20-43ED-84AA-66A462C71422}"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68072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56BA5-8A20-43ED-84AA-66A462C71422}"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3948901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456BA5-8A20-43ED-84AA-66A462C71422}"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206690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456BA5-8A20-43ED-84AA-66A462C71422}"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97176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456BA5-8A20-43ED-84AA-66A462C71422}"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20525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56BA5-8A20-43ED-84AA-66A462C71422}"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396232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456BA5-8A20-43ED-84AA-66A462C71422}"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1698722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456BA5-8A20-43ED-84AA-66A462C71422}"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30C9A7-ADC0-4F27-AE52-676312158271}" type="slidenum">
              <a:rPr lang="en-IN" smtClean="0"/>
              <a:t>‹#›</a:t>
            </a:fld>
            <a:endParaRPr lang="en-IN"/>
          </a:p>
        </p:txBody>
      </p:sp>
    </p:spTree>
    <p:extLst>
      <p:ext uri="{BB962C8B-B14F-4D97-AF65-F5344CB8AC3E}">
        <p14:creationId xmlns:p14="http://schemas.microsoft.com/office/powerpoint/2010/main" val="219386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56BA5-8A20-43ED-84AA-66A462C71422}" type="datetimeFigureOut">
              <a:rPr lang="en-IN" smtClean="0"/>
              <a:t>25-04-2025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30C9A7-ADC0-4F27-AE52-676312158271}" type="slidenum">
              <a:rPr lang="en-IN" smtClean="0"/>
              <a:t>‹#›</a:t>
            </a:fld>
            <a:endParaRPr lang="en-IN"/>
          </a:p>
        </p:txBody>
      </p:sp>
    </p:spTree>
    <p:extLst>
      <p:ext uri="{BB962C8B-B14F-4D97-AF65-F5344CB8AC3E}">
        <p14:creationId xmlns:p14="http://schemas.microsoft.com/office/powerpoint/2010/main" val="39093312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64418" y="3214688"/>
            <a:ext cx="6858000" cy="2128838"/>
          </a:xfrm>
        </p:spPr>
        <p:txBody>
          <a:bodyPr>
            <a:normAutofit fontScale="92500" lnSpcReduction="20000"/>
          </a:bodyPr>
          <a:lstStyle/>
          <a:p>
            <a:r>
              <a:rPr lang="en-IN" sz="4800" b="1" dirty="0">
                <a:solidFill>
                  <a:srgbClr val="FF0000"/>
                </a:solidFill>
              </a:rPr>
              <a:t>Unit-5 </a:t>
            </a:r>
            <a:endParaRPr lang="en-IN" sz="4800" b="1" dirty="0" smtClean="0">
              <a:solidFill>
                <a:srgbClr val="FF0000"/>
              </a:solidFill>
            </a:endParaRPr>
          </a:p>
          <a:p>
            <a:endParaRPr lang="en-IN" sz="4000" b="1" dirty="0">
              <a:solidFill>
                <a:srgbClr val="FF0000"/>
              </a:solidFill>
            </a:endParaRPr>
          </a:p>
          <a:p>
            <a:endParaRPr lang="en-IN" sz="3600" b="1" dirty="0" smtClean="0"/>
          </a:p>
          <a:p>
            <a:r>
              <a:rPr lang="en-IN" sz="3600" b="1" dirty="0" smtClean="0"/>
              <a:t>Security </a:t>
            </a:r>
            <a:r>
              <a:rPr lang="en-IN" sz="3600" b="1" dirty="0"/>
              <a:t>Services and Applications</a:t>
            </a:r>
            <a:endParaRPr lang="en-IN" sz="3600" dirty="0"/>
          </a:p>
        </p:txBody>
      </p:sp>
      <p:sp>
        <p:nvSpPr>
          <p:cNvPr id="6" name="Rectangle 5"/>
          <p:cNvSpPr/>
          <p:nvPr/>
        </p:nvSpPr>
        <p:spPr>
          <a:xfrm>
            <a:off x="557214" y="722253"/>
            <a:ext cx="8158162" cy="830997"/>
          </a:xfrm>
          <a:prstGeom prst="rect">
            <a:avLst/>
          </a:prstGeom>
        </p:spPr>
        <p:txBody>
          <a:bodyPr wrap="square">
            <a:spAutoFit/>
          </a:bodyPr>
          <a:lstStyle/>
          <a:p>
            <a:pPr algn="ctr"/>
            <a:r>
              <a:rPr lang="en-IN" sz="2400" b="1" dirty="0">
                <a:latin typeface="ArialNarrow"/>
              </a:rPr>
              <a:t>21ECE324T-ADVANCED MOBILE COMMUNICATION SYSTEMS</a:t>
            </a:r>
            <a:endParaRPr lang="en-IN" sz="2400" b="1" dirty="0"/>
          </a:p>
        </p:txBody>
      </p:sp>
    </p:spTree>
    <p:extLst>
      <p:ext uri="{BB962C8B-B14F-4D97-AF65-F5344CB8AC3E}">
        <p14:creationId xmlns:p14="http://schemas.microsoft.com/office/powerpoint/2010/main" val="25058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336552"/>
            <a:ext cx="7886700" cy="549274"/>
          </a:xfrm>
        </p:spPr>
        <p:txBody>
          <a:bodyPr>
            <a:normAutofit fontScale="90000"/>
          </a:bodyPr>
          <a:lstStyle/>
          <a:p>
            <a:r>
              <a:rPr lang="en-IN" sz="4000" b="1" dirty="0">
                <a:solidFill>
                  <a:srgbClr val="FF0000"/>
                </a:solidFill>
              </a:rPr>
              <a:t>Edge Computing</a:t>
            </a:r>
            <a:endParaRPr lang="en-IN" sz="4000" dirty="0">
              <a:solidFill>
                <a:srgbClr val="FF0000"/>
              </a:solidFill>
            </a:endParaRPr>
          </a:p>
        </p:txBody>
      </p:sp>
      <p:sp>
        <p:nvSpPr>
          <p:cNvPr id="3" name="Content Placeholder 2"/>
          <p:cNvSpPr>
            <a:spLocks noGrp="1"/>
          </p:cNvSpPr>
          <p:nvPr>
            <p:ph idx="1"/>
          </p:nvPr>
        </p:nvSpPr>
        <p:spPr>
          <a:xfrm>
            <a:off x="628649" y="885826"/>
            <a:ext cx="8086725" cy="5643562"/>
          </a:xfrm>
        </p:spPr>
        <p:txBody>
          <a:bodyPr>
            <a:noAutofit/>
          </a:bodyPr>
          <a:lstStyle/>
          <a:p>
            <a:pPr algn="just"/>
            <a:r>
              <a:rPr lang="en-IN" sz="1600" b="1" dirty="0"/>
              <a:t>Routing significant data directly between the UE and the network edge </a:t>
            </a:r>
            <a:r>
              <a:rPr lang="en-IN" sz="1600" b="1" dirty="0" smtClean="0"/>
              <a:t>without involving </a:t>
            </a:r>
            <a:r>
              <a:rPr lang="en-IN" sz="1600" b="1" dirty="0"/>
              <a:t>the core network </a:t>
            </a:r>
            <a:r>
              <a:rPr lang="en-IN" sz="1600" dirty="0"/>
              <a:t>and, in roaming, without reaching the home </a:t>
            </a:r>
            <a:r>
              <a:rPr lang="en-IN" sz="1600" dirty="0" smtClean="0"/>
              <a:t>network implies </a:t>
            </a:r>
            <a:r>
              <a:rPr lang="en-IN" sz="1600" dirty="0"/>
              <a:t>that the charging records transmitted by the edge component have to </a:t>
            </a:r>
            <a:r>
              <a:rPr lang="en-IN" sz="1600" dirty="0" smtClean="0"/>
              <a:t>be reliable </a:t>
            </a:r>
            <a:r>
              <a:rPr lang="en-IN" sz="1600" dirty="0"/>
              <a:t>and secured. Considering that </a:t>
            </a:r>
            <a:r>
              <a:rPr lang="en-IN" sz="1600" b="1" dirty="0">
                <a:solidFill>
                  <a:schemeClr val="accent5">
                    <a:lumMod val="75000"/>
                  </a:schemeClr>
                </a:solidFill>
              </a:rPr>
              <a:t>the edges of the network are more </a:t>
            </a:r>
            <a:r>
              <a:rPr lang="en-IN" sz="1600" b="1" dirty="0" smtClean="0">
                <a:solidFill>
                  <a:schemeClr val="accent5">
                    <a:lumMod val="75000"/>
                  </a:schemeClr>
                </a:solidFill>
              </a:rPr>
              <a:t>vulnerable to </a:t>
            </a:r>
            <a:r>
              <a:rPr lang="en-IN" sz="1600" b="1" dirty="0">
                <a:solidFill>
                  <a:schemeClr val="accent5">
                    <a:lumMod val="75000"/>
                  </a:schemeClr>
                </a:solidFill>
              </a:rPr>
              <a:t>attacks the risk of billing </a:t>
            </a:r>
            <a:r>
              <a:rPr lang="en-IN" sz="1600" dirty="0"/>
              <a:t>errors is potentially significant.</a:t>
            </a:r>
          </a:p>
          <a:p>
            <a:pPr algn="just"/>
            <a:r>
              <a:rPr lang="en-IN" sz="1600" dirty="0" smtClean="0"/>
              <a:t>Edge </a:t>
            </a:r>
            <a:r>
              <a:rPr lang="en-IN" sz="1600" dirty="0"/>
              <a:t>computing applications run on the same hardware as NFs do. </a:t>
            </a:r>
            <a:r>
              <a:rPr lang="en-IN" sz="1600" b="1" dirty="0">
                <a:solidFill>
                  <a:schemeClr val="accent5">
                    <a:lumMod val="75000"/>
                  </a:schemeClr>
                </a:solidFill>
              </a:rPr>
              <a:t>As edge </a:t>
            </a:r>
            <a:r>
              <a:rPr lang="en-IN" sz="1600" b="1" dirty="0" smtClean="0">
                <a:solidFill>
                  <a:schemeClr val="accent5">
                    <a:lumMod val="75000"/>
                  </a:schemeClr>
                </a:solidFill>
              </a:rPr>
              <a:t>computing applications </a:t>
            </a:r>
            <a:r>
              <a:rPr lang="en-IN" sz="1600" b="1" dirty="0">
                <a:solidFill>
                  <a:schemeClr val="accent5">
                    <a:lumMod val="75000"/>
                  </a:schemeClr>
                </a:solidFill>
              </a:rPr>
              <a:t>may not be owned and controlled by the operator</a:t>
            </a:r>
            <a:r>
              <a:rPr lang="en-IN" sz="1600" dirty="0"/>
              <a:t>, a </a:t>
            </a:r>
            <a:r>
              <a:rPr lang="en-IN" sz="1600" dirty="0" smtClean="0"/>
              <a:t>relationship between </a:t>
            </a:r>
            <a:r>
              <a:rPr lang="en-IN" sz="1600" dirty="0"/>
              <a:t>those entities (operator and third-party application provider)must be </a:t>
            </a:r>
            <a:r>
              <a:rPr lang="en-IN" sz="1600" dirty="0" smtClean="0"/>
              <a:t>established that </a:t>
            </a:r>
            <a:r>
              <a:rPr lang="en-IN" sz="1600" dirty="0"/>
              <a:t>guarantees that the </a:t>
            </a:r>
            <a:r>
              <a:rPr lang="en-IN" sz="1600" b="1" dirty="0">
                <a:solidFill>
                  <a:schemeClr val="accent5">
                    <a:lumMod val="75000"/>
                  </a:schemeClr>
                </a:solidFill>
              </a:rPr>
              <a:t>third-party application does not harm the </a:t>
            </a:r>
            <a:r>
              <a:rPr lang="en-IN" sz="1600" b="1" dirty="0" smtClean="0">
                <a:solidFill>
                  <a:schemeClr val="accent5">
                    <a:lumMod val="75000"/>
                  </a:schemeClr>
                </a:solidFill>
              </a:rPr>
              <a:t>operator NFs</a:t>
            </a:r>
            <a:r>
              <a:rPr lang="en-IN" sz="1600" dirty="0"/>
              <a:t>.</a:t>
            </a:r>
          </a:p>
          <a:p>
            <a:pPr algn="just"/>
            <a:r>
              <a:rPr lang="en-IN" sz="1600" dirty="0" smtClean="0"/>
              <a:t>It </a:t>
            </a:r>
            <a:r>
              <a:rPr lang="en-IN" sz="1600" dirty="0"/>
              <a:t>is intended that applications influence the performance of the network </a:t>
            </a:r>
            <a:r>
              <a:rPr lang="en-IN" sz="1600" dirty="0" smtClean="0"/>
              <a:t>automatically. It </a:t>
            </a:r>
            <a:r>
              <a:rPr lang="en-IN" sz="1600" dirty="0"/>
              <a:t>means that in case the applications require more bandwidth, the NF at </a:t>
            </a:r>
            <a:r>
              <a:rPr lang="en-IN" sz="1600" dirty="0" smtClean="0"/>
              <a:t>the edge </a:t>
            </a:r>
            <a:r>
              <a:rPr lang="en-IN" sz="1600" dirty="0"/>
              <a:t>is configured automatically so that the demanding application gets more </a:t>
            </a:r>
            <a:r>
              <a:rPr lang="en-IN" sz="1600" dirty="0" smtClean="0"/>
              <a:t>bandwidth. This </a:t>
            </a:r>
            <a:r>
              <a:rPr lang="en-IN" sz="1600" dirty="0"/>
              <a:t>may lead to reduced performance and throughput for other </a:t>
            </a:r>
            <a:r>
              <a:rPr lang="en-IN" sz="1600" dirty="0" smtClean="0"/>
              <a:t>applications </a:t>
            </a:r>
            <a:r>
              <a:rPr lang="en-IN" sz="1600" b="1" dirty="0" smtClean="0">
                <a:solidFill>
                  <a:schemeClr val="accent5">
                    <a:lumMod val="75000"/>
                  </a:schemeClr>
                </a:solidFill>
              </a:rPr>
              <a:t>if </a:t>
            </a:r>
            <a:r>
              <a:rPr lang="en-IN" sz="1600" b="1" dirty="0">
                <a:solidFill>
                  <a:schemeClr val="accent5">
                    <a:lumMod val="75000"/>
                  </a:schemeClr>
                </a:solidFill>
              </a:rPr>
              <a:t>the demanding application consumes too much bandwidth either accidentally </a:t>
            </a:r>
            <a:r>
              <a:rPr lang="en-IN" sz="1600" b="1" dirty="0" smtClean="0">
                <a:solidFill>
                  <a:schemeClr val="accent5">
                    <a:lumMod val="75000"/>
                  </a:schemeClr>
                </a:solidFill>
              </a:rPr>
              <a:t>or maliciously</a:t>
            </a:r>
            <a:r>
              <a:rPr lang="en-IN" sz="1600" dirty="0"/>
              <a:t>.</a:t>
            </a:r>
          </a:p>
          <a:p>
            <a:pPr algn="just"/>
            <a:r>
              <a:rPr lang="en-IN" sz="1600" b="1" dirty="0" smtClean="0">
                <a:solidFill>
                  <a:schemeClr val="accent5">
                    <a:lumMod val="75000"/>
                  </a:schemeClr>
                </a:solidFill>
              </a:rPr>
              <a:t>Delivering </a:t>
            </a:r>
            <a:r>
              <a:rPr lang="en-IN" sz="1600" b="1" dirty="0">
                <a:solidFill>
                  <a:schemeClr val="accent5">
                    <a:lumMod val="75000"/>
                  </a:schemeClr>
                </a:solidFill>
              </a:rPr>
              <a:t>content directly </a:t>
            </a:r>
            <a:r>
              <a:rPr lang="en-IN" sz="1600" b="1" dirty="0" smtClean="0">
                <a:solidFill>
                  <a:schemeClr val="accent5">
                    <a:lumMod val="75000"/>
                  </a:schemeClr>
                </a:solidFill>
              </a:rPr>
              <a:t>from the </a:t>
            </a:r>
            <a:r>
              <a:rPr lang="en-IN" sz="1600" b="1" dirty="0">
                <a:solidFill>
                  <a:schemeClr val="accent5">
                    <a:lumMod val="75000"/>
                  </a:schemeClr>
                </a:solidFill>
              </a:rPr>
              <a:t>edge to </a:t>
            </a:r>
            <a:r>
              <a:rPr lang="en-IN" sz="1600" b="1" dirty="0" smtClean="0">
                <a:solidFill>
                  <a:schemeClr val="accent5">
                    <a:lumMod val="75000"/>
                  </a:schemeClr>
                </a:solidFill>
              </a:rPr>
              <a:t>the UE </a:t>
            </a:r>
            <a:r>
              <a:rPr lang="en-IN" sz="1600" b="1" dirty="0">
                <a:solidFill>
                  <a:schemeClr val="accent5">
                    <a:lumMod val="75000"/>
                  </a:schemeClr>
                </a:solidFill>
              </a:rPr>
              <a:t>implies </a:t>
            </a:r>
            <a:r>
              <a:rPr lang="en-IN" sz="1600" dirty="0"/>
              <a:t>that replicas of the </a:t>
            </a:r>
            <a:r>
              <a:rPr lang="en-IN" sz="1600" dirty="0" smtClean="0"/>
              <a:t>content are </a:t>
            </a:r>
            <a:r>
              <a:rPr lang="en-IN" sz="1600" dirty="0"/>
              <a:t>available within the edges in a cashed form. Accessing this content means </a:t>
            </a:r>
            <a:r>
              <a:rPr lang="en-IN" sz="1600" dirty="0" smtClean="0"/>
              <a:t>that </a:t>
            </a:r>
            <a:r>
              <a:rPr lang="en-IN" sz="1600" b="1" dirty="0" smtClean="0">
                <a:solidFill>
                  <a:schemeClr val="accent5">
                    <a:lumMod val="75000"/>
                  </a:schemeClr>
                </a:solidFill>
              </a:rPr>
              <a:t>Internet </a:t>
            </a:r>
            <a:r>
              <a:rPr lang="en-IN" sz="1600" b="1" dirty="0">
                <a:solidFill>
                  <a:schemeClr val="accent5">
                    <a:lumMod val="75000"/>
                  </a:schemeClr>
                </a:solidFill>
              </a:rPr>
              <a:t>Protocol (IP) communication terminates</a:t>
            </a:r>
            <a:r>
              <a:rPr lang="en-IN" sz="1600" dirty="0"/>
              <a:t> and that IP protocols have </a:t>
            </a:r>
            <a:r>
              <a:rPr lang="en-IN" sz="1600" dirty="0" smtClean="0"/>
              <a:t>their endpoints </a:t>
            </a:r>
            <a:r>
              <a:rPr lang="en-IN" sz="1600" dirty="0"/>
              <a:t>in the edge</a:t>
            </a:r>
            <a:r>
              <a:rPr lang="en-IN" sz="1600" dirty="0" smtClean="0"/>
              <a:t>.</a:t>
            </a:r>
          </a:p>
          <a:p>
            <a:pPr algn="just"/>
            <a:r>
              <a:rPr lang="en-IN" sz="1600" b="1" dirty="0">
                <a:solidFill>
                  <a:schemeClr val="accent5">
                    <a:lumMod val="75000"/>
                  </a:schemeClr>
                </a:solidFill>
              </a:rPr>
              <a:t>Storage of sensitive security assets at the edge</a:t>
            </a:r>
            <a:r>
              <a:rPr lang="en-IN" sz="1600" dirty="0"/>
              <a:t> need to be protected to avoid </a:t>
            </a:r>
            <a:r>
              <a:rPr lang="en-IN" sz="1600" dirty="0" smtClean="0"/>
              <a:t>compromising them</a:t>
            </a:r>
            <a:r>
              <a:rPr lang="en-IN" sz="1600" dirty="0"/>
              <a:t>. In addition, those assets need to be protected when being </a:t>
            </a:r>
            <a:r>
              <a:rPr lang="en-IN" sz="1600" dirty="0" smtClean="0"/>
              <a:t>exchanged between </a:t>
            </a:r>
            <a:r>
              <a:rPr lang="en-IN" sz="1600" dirty="0"/>
              <a:t>the network core and the mobile edge.</a:t>
            </a:r>
          </a:p>
        </p:txBody>
      </p:sp>
    </p:spTree>
    <p:extLst>
      <p:ext uri="{BB962C8B-B14F-4D97-AF65-F5344CB8AC3E}">
        <p14:creationId xmlns:p14="http://schemas.microsoft.com/office/powerpoint/2010/main" val="397877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Open Source</a:t>
            </a:r>
            <a:endParaRPr lang="en-IN" dirty="0">
              <a:solidFill>
                <a:srgbClr val="FF0000"/>
              </a:solidFill>
            </a:endParaRPr>
          </a:p>
        </p:txBody>
      </p:sp>
      <p:sp>
        <p:nvSpPr>
          <p:cNvPr id="3" name="Content Placeholder 2"/>
          <p:cNvSpPr>
            <a:spLocks noGrp="1"/>
          </p:cNvSpPr>
          <p:nvPr>
            <p:ph idx="1"/>
          </p:nvPr>
        </p:nvSpPr>
        <p:spPr/>
        <p:txBody>
          <a:bodyPr/>
          <a:lstStyle/>
          <a:p>
            <a:pPr algn="just"/>
            <a:r>
              <a:rPr lang="en-IN" dirty="0"/>
              <a:t>Introducing standard IP means that network infrastructure that has previously </a:t>
            </a:r>
            <a:r>
              <a:rPr lang="en-IN" dirty="0" smtClean="0"/>
              <a:t>been protected </a:t>
            </a:r>
            <a:r>
              <a:rPr lang="en-IN" dirty="0"/>
              <a:t>through “</a:t>
            </a:r>
            <a:r>
              <a:rPr lang="en-IN" b="1" dirty="0">
                <a:solidFill>
                  <a:schemeClr val="accent5">
                    <a:lumMod val="75000"/>
                  </a:schemeClr>
                </a:solidFill>
              </a:rPr>
              <a:t>security by obscurity</a:t>
            </a:r>
            <a:r>
              <a:rPr lang="en-IN" dirty="0"/>
              <a:t>” and proprietary mechanisms is now </a:t>
            </a:r>
            <a:r>
              <a:rPr lang="en-IN" dirty="0" smtClean="0"/>
              <a:t>subject to a much </a:t>
            </a:r>
            <a:r>
              <a:rPr lang="en-IN" dirty="0"/>
              <a:t>larger attack community. It is expected that this </a:t>
            </a:r>
            <a:r>
              <a:rPr lang="en-IN" dirty="0" smtClean="0"/>
              <a:t>also opens new attack </a:t>
            </a:r>
            <a:r>
              <a:rPr lang="en-IN" dirty="0"/>
              <a:t>vectors.</a:t>
            </a:r>
          </a:p>
          <a:p>
            <a:pPr algn="just"/>
            <a:r>
              <a:rPr lang="en-IN" dirty="0"/>
              <a:t>All successful attacks on IPs now also automatically affect the 5G infrastructure</a:t>
            </a:r>
          </a:p>
        </p:txBody>
      </p:sp>
    </p:spTree>
    <p:extLst>
      <p:ext uri="{BB962C8B-B14F-4D97-AF65-F5344CB8AC3E}">
        <p14:creationId xmlns:p14="http://schemas.microsoft.com/office/powerpoint/2010/main" val="1963225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422276"/>
            <a:ext cx="7886700" cy="592137"/>
          </a:xfrm>
        </p:spPr>
        <p:txBody>
          <a:bodyPr>
            <a:normAutofit/>
          </a:bodyPr>
          <a:lstStyle/>
          <a:p>
            <a:r>
              <a:rPr lang="en-IN" sz="3600" b="1" dirty="0">
                <a:solidFill>
                  <a:srgbClr val="FF0000"/>
                </a:solidFill>
              </a:rPr>
              <a:t>Other 5G Safety Considerations</a:t>
            </a:r>
            <a:endParaRPr lang="en-IN" sz="3600" dirty="0">
              <a:solidFill>
                <a:srgbClr val="FF0000"/>
              </a:solidFill>
            </a:endParaRPr>
          </a:p>
        </p:txBody>
      </p:sp>
      <p:sp>
        <p:nvSpPr>
          <p:cNvPr id="3" name="Content Placeholder 2"/>
          <p:cNvSpPr>
            <a:spLocks noGrp="1"/>
          </p:cNvSpPr>
          <p:nvPr>
            <p:ph idx="1"/>
          </p:nvPr>
        </p:nvSpPr>
        <p:spPr>
          <a:xfrm>
            <a:off x="628650" y="1128712"/>
            <a:ext cx="7886700" cy="5157787"/>
          </a:xfrm>
        </p:spPr>
        <p:txBody>
          <a:bodyPr>
            <a:normAutofit fontScale="62500" lnSpcReduction="20000"/>
          </a:bodyPr>
          <a:lstStyle/>
          <a:p>
            <a:pPr algn="just"/>
            <a:r>
              <a:rPr lang="en-IN" b="1" i="1" dirty="0">
                <a:solidFill>
                  <a:schemeClr val="accent5">
                    <a:lumMod val="75000"/>
                  </a:schemeClr>
                </a:solidFill>
              </a:rPr>
              <a:t>Quantum-safe computing</a:t>
            </a:r>
            <a:r>
              <a:rPr lang="en-IN" b="1" dirty="0">
                <a:solidFill>
                  <a:schemeClr val="accent5">
                    <a:lumMod val="75000"/>
                  </a:schemeClr>
                </a:solidFill>
              </a:rPr>
              <a:t>. </a:t>
            </a:r>
            <a:r>
              <a:rPr lang="en-IN" dirty="0"/>
              <a:t>As 5G is supposed to be used during the next 20 </a:t>
            </a:r>
            <a:r>
              <a:rPr lang="en-IN" dirty="0" smtClean="0"/>
              <a:t>and more years</a:t>
            </a:r>
            <a:r>
              <a:rPr lang="en-IN" dirty="0"/>
              <a:t>, quantum computing may develop into the next levels, jeopardizing all </a:t>
            </a:r>
            <a:r>
              <a:rPr lang="en-IN" dirty="0" smtClean="0"/>
              <a:t>the previous </a:t>
            </a:r>
            <a:r>
              <a:rPr lang="en-IN" dirty="0"/>
              <a:t>security measures. </a:t>
            </a:r>
            <a:r>
              <a:rPr lang="en-IN" b="1" i="1" dirty="0"/>
              <a:t>Specifically, quantum computing may allow </a:t>
            </a:r>
            <a:r>
              <a:rPr lang="en-IN" b="1" i="1" dirty="0" smtClean="0"/>
              <a:t>breaking asymmetric </a:t>
            </a:r>
            <a:r>
              <a:rPr lang="en-IN" b="1" i="1" dirty="0"/>
              <a:t>crypto algorithms that are considered future-proofed still up </a:t>
            </a:r>
            <a:r>
              <a:rPr lang="en-IN" b="1" i="1" dirty="0" smtClean="0"/>
              <a:t>today.</a:t>
            </a:r>
            <a:r>
              <a:rPr lang="en-IN" dirty="0" smtClean="0"/>
              <a:t> </a:t>
            </a:r>
            <a:r>
              <a:rPr lang="en-IN" b="1" dirty="0" smtClean="0">
                <a:solidFill>
                  <a:schemeClr val="accent5">
                    <a:lumMod val="75000"/>
                  </a:schemeClr>
                </a:solidFill>
              </a:rPr>
              <a:t>New </a:t>
            </a:r>
            <a:r>
              <a:rPr lang="en-IN" b="1" dirty="0">
                <a:solidFill>
                  <a:schemeClr val="accent5">
                    <a:lumMod val="75000"/>
                  </a:schemeClr>
                </a:solidFill>
              </a:rPr>
              <a:t>asymmetric algorithms may be needed to overcome this threat. In </a:t>
            </a:r>
            <a:r>
              <a:rPr lang="en-IN" b="1" dirty="0" smtClean="0">
                <a:solidFill>
                  <a:schemeClr val="accent5">
                    <a:lumMod val="75000"/>
                  </a:schemeClr>
                </a:solidFill>
              </a:rPr>
              <a:t>addition, symmetric </a:t>
            </a:r>
            <a:r>
              <a:rPr lang="en-IN" b="1" dirty="0">
                <a:solidFill>
                  <a:schemeClr val="accent5">
                    <a:lumMod val="75000"/>
                  </a:schemeClr>
                </a:solidFill>
              </a:rPr>
              <a:t>algorithms are regarded as quantum-safe. </a:t>
            </a:r>
            <a:r>
              <a:rPr lang="en-IN" dirty="0"/>
              <a:t>However, it may be required </a:t>
            </a:r>
            <a:r>
              <a:rPr lang="en-IN" dirty="0" smtClean="0"/>
              <a:t>to extend </a:t>
            </a:r>
            <a:r>
              <a:rPr lang="en-IN" dirty="0"/>
              <a:t>the length of the keys.</a:t>
            </a:r>
          </a:p>
          <a:p>
            <a:pPr algn="just"/>
            <a:r>
              <a:rPr lang="en-IN" b="1" i="1" dirty="0" smtClean="0">
                <a:solidFill>
                  <a:schemeClr val="accent5">
                    <a:lumMod val="75000"/>
                  </a:schemeClr>
                </a:solidFill>
              </a:rPr>
              <a:t>Physical </a:t>
            </a:r>
            <a:r>
              <a:rPr lang="en-IN" b="1" i="1" dirty="0">
                <a:solidFill>
                  <a:schemeClr val="accent5">
                    <a:lumMod val="75000"/>
                  </a:schemeClr>
                </a:solidFill>
              </a:rPr>
              <a:t>layer security</a:t>
            </a:r>
            <a:r>
              <a:rPr lang="en-IN" dirty="0"/>
              <a:t>. Today, security takes place above the physical layers. For </a:t>
            </a:r>
            <a:r>
              <a:rPr lang="en-IN" dirty="0" smtClean="0"/>
              <a:t>a second </a:t>
            </a:r>
            <a:r>
              <a:rPr lang="en-IN" dirty="0"/>
              <a:t>phase of 5G (e.g. when using the new spectrum) physical layer security </a:t>
            </a:r>
            <a:r>
              <a:rPr lang="en-IN" dirty="0" smtClean="0"/>
              <a:t>may have </a:t>
            </a:r>
            <a:r>
              <a:rPr lang="en-IN" dirty="0"/>
              <a:t>to be considered. Through this means, low latency and high performance </a:t>
            </a:r>
            <a:r>
              <a:rPr lang="en-IN" dirty="0" smtClean="0"/>
              <a:t>could be </a:t>
            </a:r>
            <a:r>
              <a:rPr lang="en-IN" dirty="0"/>
              <a:t>achieved when those mechanisms are implemented in the physical layer. </a:t>
            </a:r>
            <a:r>
              <a:rPr lang="en-IN" dirty="0" smtClean="0"/>
              <a:t>Some concepts </a:t>
            </a:r>
            <a:r>
              <a:rPr lang="en-IN" dirty="0"/>
              <a:t>exist and are being discussed in the research community.</a:t>
            </a:r>
          </a:p>
          <a:p>
            <a:pPr algn="just"/>
            <a:r>
              <a:rPr lang="en-IN" b="1" i="1" dirty="0" err="1" smtClean="0">
                <a:solidFill>
                  <a:schemeClr val="accent5">
                    <a:lumMod val="75000"/>
                  </a:schemeClr>
                </a:solidFill>
              </a:rPr>
              <a:t>mmWave</a:t>
            </a:r>
            <a:r>
              <a:rPr lang="en-IN" b="1" dirty="0">
                <a:solidFill>
                  <a:schemeClr val="accent5">
                    <a:lumMod val="75000"/>
                  </a:schemeClr>
                </a:solidFill>
              </a:rPr>
              <a:t>. </a:t>
            </a:r>
            <a:r>
              <a:rPr lang="en-IN" dirty="0"/>
              <a:t>A technology that is required to provide a new spectrum in the higher </a:t>
            </a:r>
            <a:r>
              <a:rPr lang="en-IN" dirty="0" smtClean="0"/>
              <a:t>frequency bands</a:t>
            </a:r>
            <a:r>
              <a:rPr lang="en-IN" dirty="0"/>
              <a:t>, above 6 GHz. In addition to the reallocation of existing spectrum </a:t>
            </a:r>
            <a:r>
              <a:rPr lang="en-IN" dirty="0" smtClean="0"/>
              <a:t>to 5G </a:t>
            </a:r>
            <a:r>
              <a:rPr lang="en-IN" dirty="0"/>
              <a:t>(e.g. 700MHzfor </a:t>
            </a:r>
            <a:r>
              <a:rPr lang="en-IN" dirty="0" err="1"/>
              <a:t>mIoT</a:t>
            </a:r>
            <a:r>
              <a:rPr lang="en-IN" dirty="0"/>
              <a:t> and 3.4–3.8 GHz for </a:t>
            </a:r>
            <a:r>
              <a:rPr lang="en-IN" dirty="0" smtClean="0"/>
              <a:t>enhanced Mobile </a:t>
            </a:r>
            <a:r>
              <a:rPr lang="en-IN" dirty="0"/>
              <a:t>Broadband [</a:t>
            </a:r>
            <a:r>
              <a:rPr lang="en-IN" dirty="0" err="1" smtClean="0"/>
              <a:t>eMBB</a:t>
            </a:r>
            <a:r>
              <a:rPr lang="en-IN" dirty="0" smtClean="0"/>
              <a:t>] and </a:t>
            </a:r>
            <a:r>
              <a:rPr lang="en-IN" dirty="0"/>
              <a:t>vehicle-to-everything [V2X</a:t>
            </a:r>
            <a:r>
              <a:rPr lang="en-IN" b="1" dirty="0"/>
              <a:t>]), new </a:t>
            </a:r>
            <a:r>
              <a:rPr lang="en-IN" b="1" dirty="0" smtClean="0"/>
              <a:t>spectrum such </a:t>
            </a:r>
            <a:r>
              <a:rPr lang="en-IN" b="1" dirty="0"/>
              <a:t>as 28 GHz in the United </a:t>
            </a:r>
            <a:r>
              <a:rPr lang="en-IN" b="1" dirty="0" smtClean="0"/>
              <a:t>States and </a:t>
            </a:r>
            <a:r>
              <a:rPr lang="en-IN" b="1" dirty="0"/>
              <a:t>Korea is allocated and required to achieve indoor penetration, high bandwidth</a:t>
            </a:r>
            <a:r>
              <a:rPr lang="en-IN" b="1" dirty="0" smtClean="0"/>
              <a:t>,</a:t>
            </a:r>
            <a:r>
              <a:rPr lang="en-IN" b="1" dirty="0"/>
              <a:t> and low latency</a:t>
            </a:r>
            <a:r>
              <a:rPr lang="en-IN" dirty="0"/>
              <a:t>. Europe prefers 25 GHz and/or 32 GHz. It is important to </a:t>
            </a:r>
            <a:r>
              <a:rPr lang="en-IN" dirty="0" smtClean="0"/>
              <a:t>harmonize the </a:t>
            </a:r>
            <a:r>
              <a:rPr lang="en-IN" dirty="0"/>
              <a:t>frequencies globally and to make sure synergies can be achieved by selecting </a:t>
            </a:r>
            <a:r>
              <a:rPr lang="en-IN" dirty="0" smtClean="0"/>
              <a:t>frequencies so </a:t>
            </a:r>
            <a:r>
              <a:rPr lang="en-IN" dirty="0"/>
              <a:t>that they can be filtered and adapted (</a:t>
            </a:r>
            <a:r>
              <a:rPr lang="en-IN" dirty="0" smtClean="0"/>
              <a:t>possible within </a:t>
            </a:r>
            <a:r>
              <a:rPr lang="en-IN" dirty="0"/>
              <a:t>a range of 4–5 GHz</a:t>
            </a:r>
            <a:r>
              <a:rPr lang="en-IN" dirty="0" smtClean="0"/>
              <a:t>). This </a:t>
            </a:r>
            <a:r>
              <a:rPr lang="en-IN" dirty="0"/>
              <a:t>is important for devices but also for infrastructure components.</a:t>
            </a:r>
          </a:p>
        </p:txBody>
      </p:sp>
    </p:spTree>
    <p:extLst>
      <p:ext uri="{BB962C8B-B14F-4D97-AF65-F5344CB8AC3E}">
        <p14:creationId xmlns:p14="http://schemas.microsoft.com/office/powerpoint/2010/main" val="350690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34987"/>
          </a:xfrm>
        </p:spPr>
        <p:txBody>
          <a:bodyPr>
            <a:normAutofit fontScale="90000"/>
          </a:bodyPr>
          <a:lstStyle/>
          <a:p>
            <a:r>
              <a:rPr lang="en-IN" b="1" dirty="0">
                <a:solidFill>
                  <a:srgbClr val="FF0000"/>
                </a:solidFill>
              </a:rPr>
              <a:t>Development</a:t>
            </a:r>
            <a:endParaRPr lang="en-IN" dirty="0">
              <a:solidFill>
                <a:srgbClr val="FF0000"/>
              </a:solidFill>
            </a:endParaRPr>
          </a:p>
        </p:txBody>
      </p:sp>
      <p:sp>
        <p:nvSpPr>
          <p:cNvPr id="3" name="Content Placeholder 2"/>
          <p:cNvSpPr>
            <a:spLocks noGrp="1"/>
          </p:cNvSpPr>
          <p:nvPr>
            <p:ph idx="1"/>
          </p:nvPr>
        </p:nvSpPr>
        <p:spPr>
          <a:xfrm>
            <a:off x="628650" y="900113"/>
            <a:ext cx="7886700" cy="5276850"/>
          </a:xfrm>
        </p:spPr>
        <p:txBody>
          <a:bodyPr>
            <a:normAutofit lnSpcReduction="10000"/>
          </a:bodyPr>
          <a:lstStyle/>
          <a:p>
            <a:pPr marL="0" indent="0">
              <a:buNone/>
            </a:pPr>
            <a:r>
              <a:rPr lang="en-IN" sz="2600" b="1" dirty="0" smtClean="0">
                <a:solidFill>
                  <a:srgbClr val="0070C0"/>
                </a:solidFill>
                <a:latin typeface="Times New Roman" panose="02020603050405020304" pitchFamily="18" charset="0"/>
                <a:cs typeface="Times New Roman" panose="02020603050405020304" pitchFamily="18" charset="0"/>
              </a:rPr>
              <a:t>1. LTE Evolution</a:t>
            </a:r>
          </a:p>
          <a:p>
            <a:r>
              <a:rPr lang="en-IN" sz="2400" dirty="0">
                <a:latin typeface="Times New Roman" panose="02020603050405020304" pitchFamily="18" charset="0"/>
                <a:cs typeface="Times New Roman" panose="02020603050405020304" pitchFamily="18" charset="0"/>
              </a:rPr>
              <a:t>Many operators are currently investing in LTE. It is likely that 4G-LTE will </a:t>
            </a:r>
            <a:r>
              <a:rPr lang="en-IN" sz="2400" dirty="0" smtClean="0">
                <a:latin typeface="Times New Roman" panose="02020603050405020304" pitchFamily="18" charset="0"/>
                <a:cs typeface="Times New Roman" panose="02020603050405020304" pitchFamily="18" charset="0"/>
              </a:rPr>
              <a:t>continue to </a:t>
            </a:r>
            <a:r>
              <a:rPr lang="en-IN" sz="2400" dirty="0">
                <a:latin typeface="Times New Roman" panose="02020603050405020304" pitchFamily="18" charset="0"/>
                <a:cs typeface="Times New Roman" panose="02020603050405020304" pitchFamily="18" charset="0"/>
              </a:rPr>
              <a:t>grow and advance to address some of the use </a:t>
            </a:r>
            <a:r>
              <a:rPr lang="en-IN" sz="2400" dirty="0" smtClean="0">
                <a:latin typeface="Times New Roman" panose="02020603050405020304" pitchFamily="18" charset="0"/>
                <a:cs typeface="Times New Roman" panose="02020603050405020304" pitchFamily="18" charset="0"/>
              </a:rPr>
              <a:t>cases </a:t>
            </a:r>
            <a:r>
              <a:rPr lang="en-IN" sz="2400" dirty="0">
                <a:latin typeface="Times New Roman" panose="02020603050405020304" pitchFamily="18" charset="0"/>
                <a:cs typeface="Times New Roman" panose="02020603050405020304" pitchFamily="18" charset="0"/>
              </a:rPr>
              <a:t>that are listed for 5G</a:t>
            </a:r>
            <a:r>
              <a:rPr lang="en-IN" sz="2400" dirty="0" smtClean="0">
                <a:latin typeface="Times New Roman" panose="02020603050405020304" pitchFamily="18" charset="0"/>
                <a:cs typeface="Times New Roman" panose="02020603050405020304" pitchFamily="18" charset="0"/>
              </a:rPr>
              <a:t>.</a:t>
            </a:r>
          </a:p>
          <a:p>
            <a:pPr marL="0" indent="0">
              <a:buNone/>
            </a:pPr>
            <a:r>
              <a:rPr lang="en-IN" sz="2600" b="1" dirty="0" smtClean="0">
                <a:solidFill>
                  <a:srgbClr val="0070C0"/>
                </a:solidFill>
                <a:latin typeface="Times New Roman" panose="02020603050405020304" pitchFamily="18" charset="0"/>
                <a:cs typeface="Times New Roman" panose="02020603050405020304" pitchFamily="18" charset="0"/>
              </a:rPr>
              <a:t>2. </a:t>
            </a:r>
            <a:r>
              <a:rPr lang="en-IN" sz="2600" b="1" dirty="0">
                <a:solidFill>
                  <a:srgbClr val="0070C0"/>
                </a:solidFill>
                <a:latin typeface="Times New Roman" panose="02020603050405020304" pitchFamily="18" charset="0"/>
                <a:cs typeface="Times New Roman" panose="02020603050405020304" pitchFamily="18" charset="0"/>
              </a:rPr>
              <a:t>NB-</a:t>
            </a:r>
            <a:r>
              <a:rPr lang="en-IN" sz="2600" b="1" dirty="0" err="1">
                <a:solidFill>
                  <a:srgbClr val="0070C0"/>
                </a:solidFill>
                <a:latin typeface="Times New Roman" panose="02020603050405020304" pitchFamily="18" charset="0"/>
                <a:cs typeface="Times New Roman" panose="02020603050405020304" pitchFamily="18" charset="0"/>
              </a:rPr>
              <a:t>IoT</a:t>
            </a:r>
            <a:r>
              <a:rPr lang="en-IN" sz="2600" b="1" dirty="0">
                <a:solidFill>
                  <a:srgbClr val="0070C0"/>
                </a:solidFill>
                <a:latin typeface="Times New Roman" panose="02020603050405020304" pitchFamily="18" charset="0"/>
                <a:cs typeface="Times New Roman" panose="02020603050405020304" pitchFamily="18" charset="0"/>
              </a:rPr>
              <a:t> vs. Low-</a:t>
            </a:r>
            <a:r>
              <a:rPr lang="en-IN" sz="2600" b="1" dirty="0" err="1">
                <a:solidFill>
                  <a:srgbClr val="0070C0"/>
                </a:solidFill>
                <a:latin typeface="Times New Roman" panose="02020603050405020304" pitchFamily="18" charset="0"/>
                <a:cs typeface="Times New Roman" panose="02020603050405020304" pitchFamily="18" charset="0"/>
              </a:rPr>
              <a:t>PowerWide</a:t>
            </a:r>
            <a:r>
              <a:rPr lang="en-IN" sz="2600" b="1" dirty="0">
                <a:solidFill>
                  <a:srgbClr val="0070C0"/>
                </a:solidFill>
                <a:latin typeface="Times New Roman" panose="02020603050405020304" pitchFamily="18" charset="0"/>
                <a:cs typeface="Times New Roman" panose="02020603050405020304" pitchFamily="18" charset="0"/>
              </a:rPr>
              <a:t> </a:t>
            </a:r>
            <a:r>
              <a:rPr lang="en-IN" sz="2600" b="1" dirty="0" smtClean="0">
                <a:solidFill>
                  <a:srgbClr val="0070C0"/>
                </a:solidFill>
                <a:latin typeface="Times New Roman" panose="02020603050405020304" pitchFamily="18" charset="0"/>
                <a:cs typeface="Times New Roman" panose="02020603050405020304" pitchFamily="18" charset="0"/>
              </a:rPr>
              <a:t>Area</a:t>
            </a:r>
          </a:p>
          <a:p>
            <a:r>
              <a:rPr lang="en-IN" sz="2400" dirty="0">
                <a:latin typeface="Times New Roman" panose="02020603050405020304" pitchFamily="18" charset="0"/>
                <a:cs typeface="Times New Roman" panose="02020603050405020304" pitchFamily="18" charset="0"/>
              </a:rPr>
              <a:t>It is expected that 5G </a:t>
            </a:r>
            <a:r>
              <a:rPr lang="en-IN" sz="2400" dirty="0" err="1">
                <a:latin typeface="Times New Roman" panose="02020603050405020304" pitchFamily="18" charset="0"/>
                <a:cs typeface="Times New Roman" panose="02020603050405020304" pitchFamily="18" charset="0"/>
              </a:rPr>
              <a:t>mIoT</a:t>
            </a:r>
            <a:r>
              <a:rPr lang="en-IN" sz="2400" dirty="0">
                <a:latin typeface="Times New Roman" panose="02020603050405020304" pitchFamily="18" charset="0"/>
                <a:cs typeface="Times New Roman" panose="02020603050405020304" pitchFamily="18" charset="0"/>
              </a:rPr>
              <a:t> will </a:t>
            </a:r>
            <a:r>
              <a:rPr lang="en-IN" sz="2400" dirty="0" smtClean="0">
                <a:latin typeface="Times New Roman" panose="02020603050405020304" pitchFamily="18" charset="0"/>
                <a:cs typeface="Times New Roman" panose="02020603050405020304" pitchFamily="18" charset="0"/>
              </a:rPr>
              <a:t>replace NB-</a:t>
            </a:r>
            <a:r>
              <a:rPr lang="en-IN" sz="2400" dirty="0" err="1" smtClean="0">
                <a:latin typeface="Times New Roman" panose="02020603050405020304" pitchFamily="18" charset="0"/>
                <a:cs typeface="Times New Roman" panose="02020603050405020304" pitchFamily="18" charset="0"/>
              </a:rPr>
              <a:t>IoT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later as 5G achieves additional cost advantages due to virtualization and </a:t>
            </a:r>
            <a:r>
              <a:rPr lang="en-IN" sz="2400" dirty="0" smtClean="0">
                <a:latin typeface="Times New Roman" panose="02020603050405020304" pitchFamily="18" charset="0"/>
                <a:cs typeface="Times New Roman" panose="02020603050405020304" pitchFamily="18" charset="0"/>
              </a:rPr>
              <a:t>network slicing.</a:t>
            </a:r>
          </a:p>
          <a:p>
            <a:pPr marL="0" indent="0">
              <a:buNone/>
            </a:pPr>
            <a:r>
              <a:rPr lang="en-IN" sz="2400" b="1" dirty="0" smtClean="0">
                <a:solidFill>
                  <a:srgbClr val="0070C0"/>
                </a:solidFill>
                <a:latin typeface="Times New Roman" panose="02020603050405020304" pitchFamily="18" charset="0"/>
                <a:cs typeface="Times New Roman" panose="02020603050405020304" pitchFamily="18" charset="0"/>
              </a:rPr>
              <a:t>3. </a:t>
            </a:r>
            <a:r>
              <a:rPr lang="en-IN" sz="2400" b="1" dirty="0">
                <a:solidFill>
                  <a:srgbClr val="0070C0"/>
                </a:solidFill>
                <a:latin typeface="Times New Roman" panose="02020603050405020304" pitchFamily="18" charset="0"/>
                <a:cs typeface="Times New Roman" panose="02020603050405020304" pitchFamily="18" charset="0"/>
              </a:rPr>
              <a:t>Ramping Up </a:t>
            </a:r>
            <a:r>
              <a:rPr lang="en-IN" sz="2400" b="1" dirty="0" smtClean="0">
                <a:solidFill>
                  <a:srgbClr val="0070C0"/>
                </a:solidFill>
                <a:latin typeface="Times New Roman" panose="02020603050405020304" pitchFamily="18" charset="0"/>
                <a:cs typeface="Times New Roman" panose="02020603050405020304" pitchFamily="18" charset="0"/>
              </a:rPr>
              <a:t>5G</a:t>
            </a:r>
          </a:p>
          <a:p>
            <a:pPr algn="just"/>
            <a:r>
              <a:rPr lang="en-IN" sz="2600" dirty="0">
                <a:latin typeface="Times New Roman" panose="02020603050405020304" pitchFamily="18" charset="0"/>
                <a:cs typeface="Times New Roman" panose="02020603050405020304" pitchFamily="18" charset="0"/>
              </a:rPr>
              <a:t>the network slicing may be introduced at a later phase </a:t>
            </a:r>
            <a:r>
              <a:rPr lang="en-IN" sz="2600" dirty="0" smtClean="0">
                <a:latin typeface="Times New Roman" panose="02020603050405020304" pitchFamily="18" charset="0"/>
                <a:cs typeface="Times New Roman" panose="02020603050405020304" pitchFamily="18" charset="0"/>
              </a:rPr>
              <a:t>of 5G </a:t>
            </a:r>
            <a:r>
              <a:rPr lang="en-IN" sz="2600" dirty="0">
                <a:latin typeface="Times New Roman" panose="02020603050405020304" pitchFamily="18" charset="0"/>
                <a:cs typeface="Times New Roman" panose="02020603050405020304" pitchFamily="18" charset="0"/>
              </a:rPr>
              <a:t>to speed up the initial deployments. From a security point of view, it means that </a:t>
            </a:r>
            <a:r>
              <a:rPr lang="en-IN" sz="2600" dirty="0" smtClean="0">
                <a:latin typeface="Times New Roman" panose="02020603050405020304" pitchFamily="18" charset="0"/>
                <a:cs typeface="Times New Roman" panose="02020603050405020304" pitchFamily="18" charset="0"/>
              </a:rPr>
              <a:t>the MNOs </a:t>
            </a:r>
            <a:r>
              <a:rPr lang="en-IN" sz="2600" dirty="0">
                <a:latin typeface="Times New Roman" panose="02020603050405020304" pitchFamily="18" charset="0"/>
                <a:cs typeface="Times New Roman" panose="02020603050405020304" pitchFamily="18" charset="0"/>
              </a:rPr>
              <a:t>will not be able to provide the level of isolation as can be achieved with </a:t>
            </a:r>
            <a:r>
              <a:rPr lang="en-IN" sz="2600" dirty="0" smtClean="0">
                <a:latin typeface="Times New Roman" panose="02020603050405020304" pitchFamily="18" charset="0"/>
                <a:cs typeface="Times New Roman" panose="02020603050405020304" pitchFamily="18" charset="0"/>
              </a:rPr>
              <a:t>network slicing </a:t>
            </a:r>
            <a:r>
              <a:rPr lang="en-IN" sz="2600" dirty="0">
                <a:latin typeface="Times New Roman" panose="02020603050405020304" pitchFamily="18" charset="0"/>
                <a:cs typeface="Times New Roman" panose="02020603050405020304" pitchFamily="18" charset="0"/>
              </a:rPr>
              <a:t>and NFV.</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516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92918" y="2593976"/>
            <a:ext cx="8158163" cy="6921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solidFill>
                  <a:srgbClr val="C00000"/>
                </a:solidFill>
              </a:rPr>
              <a:t>Security Implications in 5G Environments and Use Cases</a:t>
            </a:r>
            <a:endParaRPr lang="en-IN" dirty="0">
              <a:solidFill>
                <a:srgbClr val="C00000"/>
              </a:solidFill>
            </a:endParaRPr>
          </a:p>
        </p:txBody>
      </p:sp>
    </p:spTree>
    <p:extLst>
      <p:ext uri="{BB962C8B-B14F-4D97-AF65-F5344CB8AC3E}">
        <p14:creationId xmlns:p14="http://schemas.microsoft.com/office/powerpoint/2010/main" val="917527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49" y="365126"/>
            <a:ext cx="8158163" cy="692149"/>
          </a:xfrm>
        </p:spPr>
        <p:txBody>
          <a:bodyPr>
            <a:normAutofit fontScale="90000"/>
          </a:bodyPr>
          <a:lstStyle/>
          <a:p>
            <a:pPr algn="ctr"/>
            <a:r>
              <a:rPr lang="en-IN" b="1" dirty="0">
                <a:solidFill>
                  <a:srgbClr val="C00000"/>
                </a:solidFill>
              </a:rPr>
              <a:t>Security Implications in 5G Environments and Use Cases</a:t>
            </a:r>
            <a:endParaRPr lang="en-IN" dirty="0">
              <a:solidFill>
                <a:srgbClr val="C00000"/>
              </a:solidFill>
            </a:endParaRPr>
          </a:p>
        </p:txBody>
      </p:sp>
      <p:sp>
        <p:nvSpPr>
          <p:cNvPr id="3" name="Content Placeholder 2"/>
          <p:cNvSpPr>
            <a:spLocks noGrp="1"/>
          </p:cNvSpPr>
          <p:nvPr>
            <p:ph idx="1"/>
          </p:nvPr>
        </p:nvSpPr>
        <p:spPr>
          <a:xfrm>
            <a:off x="628650" y="1228725"/>
            <a:ext cx="4486276" cy="5357813"/>
          </a:xfrm>
        </p:spPr>
        <p:txBody>
          <a:bodyPr>
            <a:normAutofit fontScale="62500" lnSpcReduction="20000"/>
          </a:bodyPr>
          <a:lstStyle/>
          <a:p>
            <a:pPr marL="0" indent="0" algn="just">
              <a:buNone/>
            </a:pPr>
            <a:r>
              <a:rPr lang="en-IN" dirty="0"/>
              <a:t>To facilitate and simplify the discussion, the 3GPP has split 5G into four building </a:t>
            </a:r>
            <a:r>
              <a:rPr lang="en-IN" dirty="0" smtClean="0"/>
              <a:t>blocks. They </a:t>
            </a:r>
            <a:r>
              <a:rPr lang="en-IN" dirty="0"/>
              <a:t>are the basis for the definition of requirements, use case groups and common </a:t>
            </a:r>
            <a:r>
              <a:rPr lang="en-IN" dirty="0" smtClean="0"/>
              <a:t>characteristics. The </a:t>
            </a:r>
            <a:r>
              <a:rPr lang="en-IN" dirty="0"/>
              <a:t>3GPP building blocks are:</a:t>
            </a:r>
          </a:p>
          <a:p>
            <a:pPr marL="0" indent="0" algn="just">
              <a:buNone/>
            </a:pPr>
            <a:r>
              <a:rPr lang="en-IN" b="1" dirty="0">
                <a:solidFill>
                  <a:schemeClr val="accent5">
                    <a:lumMod val="75000"/>
                  </a:schemeClr>
                </a:solidFill>
              </a:rPr>
              <a:t>1. </a:t>
            </a:r>
            <a:r>
              <a:rPr lang="en-IN" b="1" i="1" dirty="0">
                <a:solidFill>
                  <a:schemeClr val="accent5">
                    <a:lumMod val="75000"/>
                  </a:schemeClr>
                </a:solidFill>
              </a:rPr>
              <a:t>Network operations </a:t>
            </a:r>
            <a:r>
              <a:rPr lang="en-IN" b="1" dirty="0">
                <a:solidFill>
                  <a:schemeClr val="accent5">
                    <a:lumMod val="75000"/>
                  </a:schemeClr>
                </a:solidFill>
              </a:rPr>
              <a:t>(NEO), </a:t>
            </a:r>
            <a:r>
              <a:rPr lang="en-IN" dirty="0"/>
              <a:t>defining the NEO use cases and building basis for the</a:t>
            </a:r>
          </a:p>
          <a:p>
            <a:pPr marL="0" indent="0" algn="just">
              <a:buNone/>
            </a:pPr>
            <a:r>
              <a:rPr lang="en-IN" dirty="0"/>
              <a:t>other building blocks</a:t>
            </a:r>
          </a:p>
          <a:p>
            <a:pPr marL="0" indent="0" algn="just">
              <a:buNone/>
            </a:pPr>
            <a:r>
              <a:rPr lang="en-IN" b="1" dirty="0">
                <a:solidFill>
                  <a:schemeClr val="accent5">
                    <a:lumMod val="75000"/>
                  </a:schemeClr>
                </a:solidFill>
              </a:rPr>
              <a:t>2. </a:t>
            </a:r>
            <a:r>
              <a:rPr lang="en-IN" b="1" i="1" dirty="0" smtClean="0">
                <a:solidFill>
                  <a:schemeClr val="accent5">
                    <a:lumMod val="75000"/>
                  </a:schemeClr>
                </a:solidFill>
              </a:rPr>
              <a:t>Enhanced Mobile </a:t>
            </a:r>
            <a:r>
              <a:rPr lang="en-IN" b="1" i="1" dirty="0">
                <a:solidFill>
                  <a:schemeClr val="accent5">
                    <a:lumMod val="75000"/>
                  </a:schemeClr>
                </a:solidFill>
              </a:rPr>
              <a:t>Broadband </a:t>
            </a:r>
            <a:r>
              <a:rPr lang="en-IN" b="1" dirty="0">
                <a:solidFill>
                  <a:schemeClr val="accent5">
                    <a:lumMod val="75000"/>
                  </a:schemeClr>
                </a:solidFill>
              </a:rPr>
              <a:t>(</a:t>
            </a:r>
            <a:r>
              <a:rPr lang="en-IN" b="1" dirty="0" err="1">
                <a:solidFill>
                  <a:schemeClr val="accent5">
                    <a:lumMod val="75000"/>
                  </a:schemeClr>
                </a:solidFill>
              </a:rPr>
              <a:t>eMBB</a:t>
            </a:r>
            <a:r>
              <a:rPr lang="en-IN" b="1" dirty="0">
                <a:solidFill>
                  <a:schemeClr val="accent5">
                    <a:lumMod val="75000"/>
                  </a:schemeClr>
                </a:solidFill>
              </a:rPr>
              <a:t>), </a:t>
            </a:r>
            <a:r>
              <a:rPr lang="en-IN" dirty="0"/>
              <a:t>defining high bandwidth and user mobility </a:t>
            </a:r>
            <a:r>
              <a:rPr lang="en-IN" dirty="0" smtClean="0"/>
              <a:t>as well </a:t>
            </a:r>
            <a:r>
              <a:rPr lang="en-IN" dirty="0"/>
              <a:t>as broadband everywhere use cases</a:t>
            </a:r>
          </a:p>
          <a:p>
            <a:pPr marL="0" indent="0" algn="just">
              <a:buNone/>
            </a:pPr>
            <a:r>
              <a:rPr lang="en-IN" b="1" dirty="0">
                <a:solidFill>
                  <a:schemeClr val="accent5">
                    <a:lumMod val="75000"/>
                  </a:schemeClr>
                </a:solidFill>
              </a:rPr>
              <a:t>3. </a:t>
            </a:r>
            <a:r>
              <a:rPr lang="en-IN" b="1" i="1" dirty="0">
                <a:solidFill>
                  <a:schemeClr val="accent5">
                    <a:lumMod val="75000"/>
                  </a:schemeClr>
                </a:solidFill>
              </a:rPr>
              <a:t>Massive Internet </a:t>
            </a:r>
            <a:r>
              <a:rPr lang="en-IN" b="1" i="1" dirty="0" smtClean="0">
                <a:solidFill>
                  <a:schemeClr val="accent5">
                    <a:lumMod val="75000"/>
                  </a:schemeClr>
                </a:solidFill>
              </a:rPr>
              <a:t>of Things </a:t>
            </a:r>
            <a:r>
              <a:rPr lang="en-IN" b="1" dirty="0">
                <a:solidFill>
                  <a:schemeClr val="accent5">
                    <a:lumMod val="75000"/>
                  </a:schemeClr>
                </a:solidFill>
              </a:rPr>
              <a:t>(</a:t>
            </a:r>
            <a:r>
              <a:rPr lang="en-IN" b="1" dirty="0" err="1">
                <a:solidFill>
                  <a:schemeClr val="accent5">
                    <a:lumMod val="75000"/>
                  </a:schemeClr>
                </a:solidFill>
              </a:rPr>
              <a:t>mIoT</a:t>
            </a:r>
            <a:r>
              <a:rPr lang="en-IN" b="1" dirty="0">
                <a:solidFill>
                  <a:schemeClr val="accent5">
                    <a:lumMod val="75000"/>
                  </a:schemeClr>
                </a:solidFill>
              </a:rPr>
              <a:t>), </a:t>
            </a:r>
            <a:r>
              <a:rPr lang="en-IN" dirty="0"/>
              <a:t>addressing the low-power, wide-area range of </a:t>
            </a:r>
            <a:r>
              <a:rPr lang="en-IN" dirty="0" smtClean="0"/>
              <a:t>use cases</a:t>
            </a:r>
            <a:endParaRPr lang="en-IN" dirty="0"/>
          </a:p>
          <a:p>
            <a:pPr marL="0" indent="0" algn="just">
              <a:buNone/>
            </a:pPr>
            <a:r>
              <a:rPr lang="en-IN" b="1" dirty="0">
                <a:solidFill>
                  <a:schemeClr val="accent5">
                    <a:lumMod val="75000"/>
                  </a:schemeClr>
                </a:solidFill>
              </a:rPr>
              <a:t>4. </a:t>
            </a:r>
            <a:r>
              <a:rPr lang="en-IN" b="1" i="1" dirty="0">
                <a:solidFill>
                  <a:schemeClr val="accent5">
                    <a:lumMod val="75000"/>
                  </a:schemeClr>
                </a:solidFill>
              </a:rPr>
              <a:t>Critical communications </a:t>
            </a:r>
            <a:r>
              <a:rPr lang="en-IN" b="1" dirty="0">
                <a:solidFill>
                  <a:schemeClr val="accent5">
                    <a:lumMod val="75000"/>
                  </a:schemeClr>
                </a:solidFill>
              </a:rPr>
              <a:t>(</a:t>
            </a:r>
            <a:r>
              <a:rPr lang="en-IN" b="1" dirty="0" err="1">
                <a:solidFill>
                  <a:schemeClr val="accent5">
                    <a:lumMod val="75000"/>
                  </a:schemeClr>
                </a:solidFill>
              </a:rPr>
              <a:t>CriC</a:t>
            </a:r>
            <a:r>
              <a:rPr lang="en-IN" b="1" dirty="0">
                <a:solidFill>
                  <a:schemeClr val="accent5">
                    <a:lumMod val="75000"/>
                  </a:schemeClr>
                </a:solidFill>
              </a:rPr>
              <a:t>) </a:t>
            </a:r>
            <a:r>
              <a:rPr lang="en-IN" dirty="0"/>
              <a:t>for low latency and high reliability use </a:t>
            </a:r>
            <a:r>
              <a:rPr lang="en-IN" dirty="0" smtClean="0"/>
              <a:t>cases (Please </a:t>
            </a:r>
            <a:r>
              <a:rPr lang="en-IN" dirty="0"/>
              <a:t>note that V2X communication could be considered as a fifth building block </a:t>
            </a:r>
            <a:r>
              <a:rPr lang="en-IN" dirty="0" smtClean="0"/>
              <a:t>or as </a:t>
            </a:r>
            <a:r>
              <a:rPr lang="en-IN" dirty="0"/>
              <a:t>a combination of the other blocks</a:t>
            </a:r>
            <a:r>
              <a:rPr lang="en-IN" dirty="0" smtClean="0"/>
              <a:t>.)</a:t>
            </a:r>
            <a:endParaRPr lang="en-IN" dirty="0"/>
          </a:p>
        </p:txBody>
      </p:sp>
      <p:pic>
        <p:nvPicPr>
          <p:cNvPr id="4" name="Picture 3"/>
          <p:cNvPicPr>
            <a:picLocks noChangeAspect="1"/>
          </p:cNvPicPr>
          <p:nvPr/>
        </p:nvPicPr>
        <p:blipFill>
          <a:blip r:embed="rId2"/>
          <a:stretch>
            <a:fillRect/>
          </a:stretch>
        </p:blipFill>
        <p:spPr>
          <a:xfrm>
            <a:off x="5275659" y="1312067"/>
            <a:ext cx="3264692" cy="2595564"/>
          </a:xfrm>
          <a:prstGeom prst="rect">
            <a:avLst/>
          </a:prstGeom>
        </p:spPr>
      </p:pic>
      <p:sp>
        <p:nvSpPr>
          <p:cNvPr id="5" name="Rectangle 4"/>
          <p:cNvSpPr/>
          <p:nvPr/>
        </p:nvSpPr>
        <p:spPr>
          <a:xfrm>
            <a:off x="5382814" y="4019549"/>
            <a:ext cx="3157537" cy="646331"/>
          </a:xfrm>
          <a:prstGeom prst="rect">
            <a:avLst/>
          </a:prstGeom>
        </p:spPr>
        <p:txBody>
          <a:bodyPr wrap="square">
            <a:spAutoFit/>
          </a:bodyPr>
          <a:lstStyle/>
          <a:p>
            <a:r>
              <a:rPr lang="en-IN" dirty="0" smtClean="0">
                <a:latin typeface="MyriadPro-Regular" panose="020B0503030403020204" pitchFamily="34" charset="0"/>
              </a:rPr>
              <a:t>Fig. 5G </a:t>
            </a:r>
            <a:r>
              <a:rPr lang="en-IN" dirty="0">
                <a:latin typeface="MyriadPro-Regular" panose="020B0503030403020204" pitchFamily="34" charset="0"/>
              </a:rPr>
              <a:t>building blocks as defined by 3GPP</a:t>
            </a:r>
            <a:endParaRPr lang="en-IN" dirty="0"/>
          </a:p>
        </p:txBody>
      </p:sp>
    </p:spTree>
    <p:extLst>
      <p:ext uri="{BB962C8B-B14F-4D97-AF65-F5344CB8AC3E}">
        <p14:creationId xmlns:p14="http://schemas.microsoft.com/office/powerpoint/2010/main" val="617354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Network Operations</a:t>
            </a:r>
            <a:endParaRPr lang="en-IN" dirty="0">
              <a:solidFill>
                <a:srgbClr val="FF0000"/>
              </a:solidFill>
            </a:endParaRPr>
          </a:p>
        </p:txBody>
      </p:sp>
      <p:sp>
        <p:nvSpPr>
          <p:cNvPr id="3" name="Content Placeholder 2"/>
          <p:cNvSpPr>
            <a:spLocks noGrp="1"/>
          </p:cNvSpPr>
          <p:nvPr>
            <p:ph idx="1"/>
          </p:nvPr>
        </p:nvSpPr>
        <p:spPr>
          <a:xfrm>
            <a:off x="628650" y="1485900"/>
            <a:ext cx="7886700" cy="4691063"/>
          </a:xfrm>
        </p:spPr>
        <p:txBody>
          <a:bodyPr>
            <a:normAutofit fontScale="62500" lnSpcReduction="20000"/>
          </a:bodyPr>
          <a:lstStyle/>
          <a:p>
            <a:pPr marL="0" indent="0">
              <a:buNone/>
            </a:pPr>
            <a:r>
              <a:rPr lang="en-IN" dirty="0" smtClean="0"/>
              <a:t>The main </a:t>
            </a:r>
            <a:r>
              <a:rPr lang="en-IN" dirty="0"/>
              <a:t>target of </a:t>
            </a:r>
            <a:r>
              <a:rPr lang="en-IN" dirty="0" smtClean="0"/>
              <a:t>the MNOs </a:t>
            </a:r>
            <a:r>
              <a:rPr lang="en-IN" dirty="0"/>
              <a:t>is to build the </a:t>
            </a:r>
            <a:r>
              <a:rPr lang="en-IN" dirty="0" smtClean="0"/>
              <a:t>5G networks </a:t>
            </a:r>
            <a:r>
              <a:rPr lang="en-IN" dirty="0"/>
              <a:t>in a </a:t>
            </a:r>
            <a:r>
              <a:rPr lang="en-IN" dirty="0" smtClean="0"/>
              <a:t>flexible manner </a:t>
            </a:r>
            <a:r>
              <a:rPr lang="en-IN" dirty="0"/>
              <a:t>to </a:t>
            </a:r>
            <a:r>
              <a:rPr lang="en-IN" dirty="0" smtClean="0"/>
              <a:t>support diverse </a:t>
            </a:r>
            <a:r>
              <a:rPr lang="en-IN" dirty="0"/>
              <a:t>scenario demands</a:t>
            </a:r>
            <a:r>
              <a:rPr lang="en-IN" dirty="0" smtClean="0"/>
              <a:t>,</a:t>
            </a:r>
            <a:r>
              <a:rPr lang="en-IN" dirty="0"/>
              <a:t> The following security requirements need to </a:t>
            </a:r>
            <a:r>
              <a:rPr lang="en-IN" dirty="0" smtClean="0"/>
              <a:t>be covered</a:t>
            </a:r>
            <a:r>
              <a:rPr lang="en-IN" dirty="0"/>
              <a:t>:</a:t>
            </a:r>
          </a:p>
          <a:p>
            <a:r>
              <a:rPr lang="en-IN" dirty="0" smtClean="0"/>
              <a:t>Confidentiality </a:t>
            </a:r>
            <a:r>
              <a:rPr lang="en-IN" dirty="0"/>
              <a:t>and integrity protection of voice, data, and </a:t>
            </a:r>
            <a:r>
              <a:rPr lang="en-IN" dirty="0" err="1"/>
              <a:t>signaling</a:t>
            </a:r>
            <a:endParaRPr lang="en-IN" dirty="0"/>
          </a:p>
          <a:p>
            <a:r>
              <a:rPr lang="en-IN" dirty="0" smtClean="0"/>
              <a:t>Authorization</a:t>
            </a:r>
            <a:r>
              <a:rPr lang="en-IN" dirty="0"/>
              <a:t>, confidentiality, and integrity protection between network </a:t>
            </a:r>
            <a:r>
              <a:rPr lang="en-IN" dirty="0" smtClean="0"/>
              <a:t>elements and </a:t>
            </a:r>
            <a:r>
              <a:rPr lang="en-IN" dirty="0"/>
              <a:t>networks</a:t>
            </a:r>
          </a:p>
          <a:p>
            <a:r>
              <a:rPr lang="en-IN" dirty="0" smtClean="0"/>
              <a:t>Authorization</a:t>
            </a:r>
            <a:r>
              <a:rPr lang="en-IN" dirty="0"/>
              <a:t>, confidentiality, and integrity protection for next generation services</a:t>
            </a:r>
          </a:p>
          <a:p>
            <a:r>
              <a:rPr lang="en-IN" dirty="0" smtClean="0"/>
              <a:t>Authorization </a:t>
            </a:r>
            <a:r>
              <a:rPr lang="en-IN" dirty="0"/>
              <a:t>for users, devices, and networks</a:t>
            </a:r>
          </a:p>
          <a:p>
            <a:r>
              <a:rPr lang="en-IN" dirty="0" smtClean="0"/>
              <a:t>Extensible </a:t>
            </a:r>
            <a:r>
              <a:rPr lang="en-IN" dirty="0"/>
              <a:t>systems for new algorithms and procedures to mitigate risks e.g. </a:t>
            </a:r>
            <a:r>
              <a:rPr lang="en-IN" dirty="0" smtClean="0"/>
              <a:t>coming from </a:t>
            </a:r>
            <a:r>
              <a:rPr lang="en-IN" dirty="0"/>
              <a:t>quantum computing</a:t>
            </a:r>
          </a:p>
          <a:p>
            <a:r>
              <a:rPr lang="en-IN" dirty="0" smtClean="0"/>
              <a:t>Prevention </a:t>
            </a:r>
            <a:r>
              <a:rPr lang="en-IN" dirty="0"/>
              <a:t>against </a:t>
            </a:r>
            <a:r>
              <a:rPr lang="en-IN" dirty="0" err="1"/>
              <a:t>DoS</a:t>
            </a:r>
            <a:r>
              <a:rPr lang="en-IN" dirty="0"/>
              <a:t> and </a:t>
            </a:r>
            <a:r>
              <a:rPr lang="en-IN" dirty="0" err="1"/>
              <a:t>signaling</a:t>
            </a:r>
            <a:r>
              <a:rPr lang="en-IN" dirty="0"/>
              <a:t> attacks</a:t>
            </a:r>
          </a:p>
          <a:p>
            <a:r>
              <a:rPr lang="en-IN" dirty="0" smtClean="0"/>
              <a:t>Privacy </a:t>
            </a:r>
            <a:r>
              <a:rPr lang="en-IN" dirty="0"/>
              <a:t>protection, e.g. by means of pseudonyms or temporary identifiers and by </a:t>
            </a:r>
            <a:r>
              <a:rPr lang="en-IN" dirty="0" smtClean="0"/>
              <a:t>protection user </a:t>
            </a:r>
            <a:r>
              <a:rPr lang="en-IN" dirty="0"/>
              <a:t>location information</a:t>
            </a:r>
          </a:p>
          <a:p>
            <a:r>
              <a:rPr lang="en-IN" dirty="0" smtClean="0"/>
              <a:t>Support </a:t>
            </a:r>
            <a:r>
              <a:rPr lang="en-IN" dirty="0"/>
              <a:t>emergency cases i.e. granting temporary access to the network based </a:t>
            </a:r>
            <a:r>
              <a:rPr lang="en-IN" dirty="0" smtClean="0"/>
              <a:t>on operator </a:t>
            </a:r>
            <a:r>
              <a:rPr lang="en-IN" dirty="0"/>
              <a:t>policies</a:t>
            </a:r>
          </a:p>
          <a:p>
            <a:r>
              <a:rPr lang="en-IN" dirty="0" smtClean="0"/>
              <a:t>Device </a:t>
            </a:r>
            <a:r>
              <a:rPr lang="en-IN" dirty="0"/>
              <a:t>theft prevention: supporting a secure mechanism to disable or re-enable </a:t>
            </a:r>
            <a:r>
              <a:rPr lang="en-IN" dirty="0" smtClean="0"/>
              <a:t>a stolen </a:t>
            </a:r>
            <a:r>
              <a:rPr lang="en-IN" dirty="0"/>
              <a:t>device; protecting device identifiers when being stored</a:t>
            </a:r>
          </a:p>
        </p:txBody>
      </p:sp>
    </p:spTree>
    <p:extLst>
      <p:ext uri="{BB962C8B-B14F-4D97-AF65-F5344CB8AC3E}">
        <p14:creationId xmlns:p14="http://schemas.microsoft.com/office/powerpoint/2010/main" val="217976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Network Operations</a:t>
            </a:r>
            <a:endParaRPr lang="en-IN" dirty="0">
              <a:solidFill>
                <a:srgbClr val="FF0000"/>
              </a:solidFill>
            </a:endParaRPr>
          </a:p>
        </p:txBody>
      </p:sp>
      <p:sp>
        <p:nvSpPr>
          <p:cNvPr id="3" name="Content Placeholder 2"/>
          <p:cNvSpPr>
            <a:spLocks noGrp="1"/>
          </p:cNvSpPr>
          <p:nvPr>
            <p:ph idx="1"/>
          </p:nvPr>
        </p:nvSpPr>
        <p:spPr>
          <a:xfrm>
            <a:off x="628650" y="1485900"/>
            <a:ext cx="7886700" cy="4691063"/>
          </a:xfrm>
        </p:spPr>
        <p:txBody>
          <a:bodyPr>
            <a:normAutofit fontScale="70000" lnSpcReduction="20000"/>
          </a:bodyPr>
          <a:lstStyle/>
          <a:p>
            <a:pPr marL="0" indent="0">
              <a:buNone/>
            </a:pPr>
            <a:r>
              <a:rPr lang="en-IN" dirty="0"/>
              <a:t>With regards to the new technologies and concepts introduced with 5G this </a:t>
            </a:r>
            <a:r>
              <a:rPr lang="en-IN" dirty="0" smtClean="0"/>
              <a:t>requires the </a:t>
            </a:r>
            <a:r>
              <a:rPr lang="en-IN" dirty="0"/>
              <a:t>security solution to consider the following topics:</a:t>
            </a:r>
          </a:p>
          <a:p>
            <a:pPr algn="just"/>
            <a:r>
              <a:rPr lang="en-IN" b="1" i="1" dirty="0" smtClean="0">
                <a:solidFill>
                  <a:schemeClr val="accent5">
                    <a:lumMod val="50000"/>
                  </a:schemeClr>
                </a:solidFill>
              </a:rPr>
              <a:t>Service </a:t>
            </a:r>
            <a:r>
              <a:rPr lang="en-IN" b="1" i="1" dirty="0">
                <a:solidFill>
                  <a:schemeClr val="accent5">
                    <a:lumMod val="50000"/>
                  </a:schemeClr>
                </a:solidFill>
              </a:rPr>
              <a:t>specific security as realized by a network slice must be supported</a:t>
            </a:r>
            <a:r>
              <a:rPr lang="en-IN" dirty="0"/>
              <a:t>. Those </a:t>
            </a:r>
            <a:r>
              <a:rPr lang="en-IN" dirty="0" smtClean="0"/>
              <a:t>security configurations </a:t>
            </a:r>
            <a:r>
              <a:rPr lang="en-IN" dirty="0"/>
              <a:t>are well isolated within the network by the means of those </a:t>
            </a:r>
            <a:r>
              <a:rPr lang="en-IN" dirty="0" smtClean="0"/>
              <a:t>slices. Slice-specific </a:t>
            </a:r>
            <a:r>
              <a:rPr lang="en-IN" dirty="0"/>
              <a:t>security includes the capability to leave it up to third parties to </a:t>
            </a:r>
            <a:r>
              <a:rPr lang="en-IN" dirty="0" smtClean="0"/>
              <a:t>configure the </a:t>
            </a:r>
            <a:r>
              <a:rPr lang="en-IN" dirty="0"/>
              <a:t>security of that slice, e.g. by suitable application programming interfaces (</a:t>
            </a:r>
            <a:r>
              <a:rPr lang="en-IN" dirty="0" smtClean="0"/>
              <a:t>APIs) to </a:t>
            </a:r>
            <a:r>
              <a:rPr lang="en-IN" dirty="0"/>
              <a:t>a certain extent (as defined by the network operator).</a:t>
            </a:r>
          </a:p>
          <a:p>
            <a:pPr algn="just"/>
            <a:r>
              <a:rPr lang="en-IN" b="1" i="1" dirty="0" smtClean="0">
                <a:solidFill>
                  <a:schemeClr val="accent5">
                    <a:lumMod val="50000"/>
                  </a:schemeClr>
                </a:solidFill>
              </a:rPr>
              <a:t>The </a:t>
            </a:r>
            <a:r>
              <a:rPr lang="en-IN" b="1" i="1" dirty="0">
                <a:solidFill>
                  <a:schemeClr val="accent5">
                    <a:lumMod val="50000"/>
                  </a:schemeClr>
                </a:solidFill>
              </a:rPr>
              <a:t>5G system shall support a secure mechanism to collect system information </a:t>
            </a:r>
            <a:r>
              <a:rPr lang="en-IN" b="1" i="1" dirty="0" smtClean="0">
                <a:solidFill>
                  <a:schemeClr val="accent5">
                    <a:lumMod val="50000"/>
                  </a:schemeClr>
                </a:solidFill>
              </a:rPr>
              <a:t>while ensuring </a:t>
            </a:r>
            <a:r>
              <a:rPr lang="en-IN" b="1" i="1" dirty="0">
                <a:solidFill>
                  <a:schemeClr val="accent5">
                    <a:lumMod val="50000"/>
                  </a:schemeClr>
                </a:solidFill>
              </a:rPr>
              <a:t>end-user and application privacy</a:t>
            </a:r>
            <a:r>
              <a:rPr lang="en-IN" b="1" dirty="0">
                <a:solidFill>
                  <a:schemeClr val="accent5">
                    <a:lumMod val="50000"/>
                  </a:schemeClr>
                </a:solidFill>
              </a:rPr>
              <a:t>. </a:t>
            </a:r>
            <a:r>
              <a:rPr lang="en-IN" dirty="0"/>
              <a:t>For example, application level </a:t>
            </a:r>
            <a:r>
              <a:rPr lang="en-IN" dirty="0" smtClean="0"/>
              <a:t>information such </a:t>
            </a:r>
            <a:r>
              <a:rPr lang="en-IN" dirty="0"/>
              <a:t>as application usage information is not to be related to an individual </a:t>
            </a:r>
            <a:r>
              <a:rPr lang="en-IN" dirty="0" smtClean="0"/>
              <a:t>application user </a:t>
            </a:r>
            <a:r>
              <a:rPr lang="en-IN" dirty="0"/>
              <a:t>identity or subscriber identity and UE level information, such as UE location </a:t>
            </a:r>
            <a:r>
              <a:rPr lang="en-IN" dirty="0" smtClean="0"/>
              <a:t>is not </a:t>
            </a:r>
            <a:r>
              <a:rPr lang="en-IN" dirty="0"/>
              <a:t>to be related to an individual subscriber identity.</a:t>
            </a:r>
          </a:p>
          <a:p>
            <a:pPr algn="just"/>
            <a:r>
              <a:rPr lang="en-IN" b="1" i="1" dirty="0" smtClean="0">
                <a:solidFill>
                  <a:schemeClr val="accent5">
                    <a:lumMod val="50000"/>
                  </a:schemeClr>
                </a:solidFill>
              </a:rPr>
              <a:t>LI </a:t>
            </a:r>
            <a:r>
              <a:rPr lang="en-IN" b="1" i="1" dirty="0">
                <a:solidFill>
                  <a:schemeClr val="accent5">
                    <a:lumMod val="50000"/>
                  </a:schemeClr>
                </a:solidFill>
              </a:rPr>
              <a:t>requirements need to be </a:t>
            </a:r>
            <a:r>
              <a:rPr lang="en-IN" b="1" i="1" dirty="0" smtClean="0">
                <a:solidFill>
                  <a:schemeClr val="accent5">
                    <a:lumMod val="50000"/>
                  </a:schemeClr>
                </a:solidFill>
              </a:rPr>
              <a:t>fulfilled</a:t>
            </a:r>
            <a:r>
              <a:rPr lang="en-IN" b="1" dirty="0" smtClean="0">
                <a:solidFill>
                  <a:schemeClr val="accent5">
                    <a:lumMod val="50000"/>
                  </a:schemeClr>
                </a:solidFill>
              </a:rPr>
              <a:t>. </a:t>
            </a:r>
            <a:r>
              <a:rPr lang="en-IN" dirty="0" smtClean="0"/>
              <a:t>That </a:t>
            </a:r>
            <a:r>
              <a:rPr lang="en-IN" dirty="0"/>
              <a:t>also covers content that may be cached </a:t>
            </a:r>
            <a:r>
              <a:rPr lang="en-IN" dirty="0" smtClean="0"/>
              <a:t>e.g. at </a:t>
            </a:r>
            <a:r>
              <a:rPr lang="en-IN" dirty="0"/>
              <a:t>the edge of the network.</a:t>
            </a:r>
          </a:p>
          <a:p>
            <a:pPr algn="just"/>
            <a:r>
              <a:rPr lang="en-IN" b="1" i="1" dirty="0" smtClean="0">
                <a:solidFill>
                  <a:schemeClr val="accent5">
                    <a:lumMod val="50000"/>
                  </a:schemeClr>
                </a:solidFill>
              </a:rPr>
              <a:t>Many </a:t>
            </a:r>
            <a:r>
              <a:rPr lang="en-IN" b="1" i="1" dirty="0">
                <a:solidFill>
                  <a:schemeClr val="accent5">
                    <a:lumMod val="50000"/>
                  </a:schemeClr>
                </a:solidFill>
              </a:rPr>
              <a:t>ways to access the network shall be supported</a:t>
            </a:r>
            <a:r>
              <a:rPr lang="en-IN" b="1" dirty="0">
                <a:solidFill>
                  <a:schemeClr val="accent5">
                    <a:lumMod val="50000"/>
                  </a:schemeClr>
                </a:solidFill>
              </a:rPr>
              <a:t>. </a:t>
            </a:r>
            <a:r>
              <a:rPr lang="en-IN" dirty="0"/>
              <a:t>This includes the case where </a:t>
            </a:r>
            <a:r>
              <a:rPr lang="en-IN" dirty="0" smtClean="0"/>
              <a:t>a device </a:t>
            </a:r>
            <a:r>
              <a:rPr lang="en-IN" dirty="0"/>
              <a:t>accesses the 5G network through a different radio access technology (</a:t>
            </a:r>
            <a:r>
              <a:rPr lang="en-IN" dirty="0" smtClean="0"/>
              <a:t>Wi-Fi) and </a:t>
            </a:r>
            <a:r>
              <a:rPr lang="en-IN" dirty="0"/>
              <a:t>authenticates using its 5G credentials.</a:t>
            </a:r>
          </a:p>
        </p:txBody>
      </p:sp>
    </p:spTree>
    <p:extLst>
      <p:ext uri="{BB962C8B-B14F-4D97-AF65-F5344CB8AC3E}">
        <p14:creationId xmlns:p14="http://schemas.microsoft.com/office/powerpoint/2010/main" val="526441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2" y="79376"/>
            <a:ext cx="7886700" cy="692149"/>
          </a:xfrm>
        </p:spPr>
        <p:txBody>
          <a:bodyPr>
            <a:normAutofit/>
          </a:bodyPr>
          <a:lstStyle/>
          <a:p>
            <a:r>
              <a:rPr lang="en-IN" sz="3600" b="1" dirty="0" smtClean="0">
                <a:solidFill>
                  <a:srgbClr val="C00000"/>
                </a:solidFill>
              </a:rPr>
              <a:t>Enhanced Mobile Broadband</a:t>
            </a:r>
            <a:endParaRPr lang="en-IN" sz="3600" dirty="0">
              <a:solidFill>
                <a:srgbClr val="C00000"/>
              </a:solidFill>
            </a:endParaRPr>
          </a:p>
        </p:txBody>
      </p:sp>
      <p:sp>
        <p:nvSpPr>
          <p:cNvPr id="3" name="Content Placeholder 2"/>
          <p:cNvSpPr>
            <a:spLocks noGrp="1"/>
          </p:cNvSpPr>
          <p:nvPr>
            <p:ph idx="1"/>
          </p:nvPr>
        </p:nvSpPr>
        <p:spPr>
          <a:xfrm>
            <a:off x="385763" y="642938"/>
            <a:ext cx="8443912" cy="5119688"/>
          </a:xfrm>
        </p:spPr>
        <p:txBody>
          <a:bodyPr>
            <a:noAutofit/>
          </a:bodyPr>
          <a:lstStyle/>
          <a:p>
            <a:pPr marL="0" indent="0" algn="just">
              <a:buNone/>
            </a:pPr>
            <a:r>
              <a:rPr lang="en-IN" sz="1800" dirty="0"/>
              <a:t>The </a:t>
            </a:r>
            <a:r>
              <a:rPr lang="en-IN" sz="1800" dirty="0" err="1"/>
              <a:t>eMBB</a:t>
            </a:r>
            <a:r>
              <a:rPr lang="en-IN" sz="1800" dirty="0"/>
              <a:t> is a natural evolution of LTE and LTE-Advanced. </a:t>
            </a:r>
            <a:r>
              <a:rPr lang="en-IN" sz="1800" dirty="0" smtClean="0"/>
              <a:t>The following security </a:t>
            </a:r>
            <a:r>
              <a:rPr lang="en-IN" sz="1800" dirty="0"/>
              <a:t>capabilities need to be considered:</a:t>
            </a:r>
          </a:p>
          <a:p>
            <a:pPr algn="just"/>
            <a:r>
              <a:rPr lang="en-IN" sz="1800" b="1" i="1" dirty="0" smtClean="0">
                <a:solidFill>
                  <a:srgbClr val="002060"/>
                </a:solidFill>
              </a:rPr>
              <a:t>Content </a:t>
            </a:r>
            <a:r>
              <a:rPr lang="en-IN" sz="1800" b="1" i="1" dirty="0">
                <a:solidFill>
                  <a:srgbClr val="002060"/>
                </a:solidFill>
              </a:rPr>
              <a:t>protection</a:t>
            </a:r>
            <a:r>
              <a:rPr lang="en-IN" sz="1800" b="1" dirty="0">
                <a:solidFill>
                  <a:srgbClr val="002060"/>
                </a:solidFill>
              </a:rPr>
              <a:t>. </a:t>
            </a:r>
            <a:r>
              <a:rPr lang="en-IN" sz="1800" dirty="0"/>
              <a:t>The content is valuable and must be sent to authorized </a:t>
            </a:r>
            <a:r>
              <a:rPr lang="en-IN" sz="1800" dirty="0" smtClean="0"/>
              <a:t>and authenticated </a:t>
            </a:r>
            <a:r>
              <a:rPr lang="en-IN" sz="1800" dirty="0"/>
              <a:t>users only. The content may also need to be protected by </a:t>
            </a:r>
            <a:r>
              <a:rPr lang="en-IN" sz="1800" dirty="0" smtClean="0"/>
              <a:t>encrypting it </a:t>
            </a:r>
            <a:r>
              <a:rPr lang="en-IN" sz="1800" dirty="0"/>
              <a:t>both on the network layer (via encryption and integrity protection on the </a:t>
            </a:r>
            <a:r>
              <a:rPr lang="en-IN" sz="1800" dirty="0" smtClean="0"/>
              <a:t>radio interface</a:t>
            </a:r>
            <a:r>
              <a:rPr lang="en-IN" sz="1800" dirty="0"/>
              <a:t>) and the service layer (DRM service). In addition, content may be </a:t>
            </a:r>
            <a:r>
              <a:rPr lang="en-IN" sz="1800" dirty="0" smtClean="0"/>
              <a:t>broadcasted to </a:t>
            </a:r>
            <a:r>
              <a:rPr lang="en-IN" sz="1800" dirty="0"/>
              <a:t>several devices. </a:t>
            </a:r>
            <a:endParaRPr lang="en-IN" sz="1800" dirty="0" smtClean="0"/>
          </a:p>
          <a:p>
            <a:pPr algn="just"/>
            <a:r>
              <a:rPr lang="en-IN" sz="1800" b="1" i="1" dirty="0" smtClean="0">
                <a:solidFill>
                  <a:srgbClr val="002060"/>
                </a:solidFill>
              </a:rPr>
              <a:t>As </a:t>
            </a:r>
            <a:r>
              <a:rPr lang="en-IN" sz="1800" b="1" i="1" dirty="0">
                <a:solidFill>
                  <a:srgbClr val="002060"/>
                </a:solidFill>
              </a:rPr>
              <a:t>users are moving indoor, outdoor, or between indoor and outdoor, the </a:t>
            </a:r>
            <a:r>
              <a:rPr lang="en-IN" sz="1800" b="1" i="1" dirty="0" smtClean="0">
                <a:solidFill>
                  <a:srgbClr val="002060"/>
                </a:solidFill>
              </a:rPr>
              <a:t>authentication mechanism </a:t>
            </a:r>
            <a:r>
              <a:rPr lang="en-IN" sz="1800" b="1" i="1" dirty="0">
                <a:solidFill>
                  <a:srgbClr val="002060"/>
                </a:solidFill>
              </a:rPr>
              <a:t>need to support a seamless user experience</a:t>
            </a:r>
            <a:r>
              <a:rPr lang="en-IN" sz="1800" dirty="0"/>
              <a:t>. This means the </a:t>
            </a:r>
            <a:r>
              <a:rPr lang="en-IN" sz="1800" dirty="0" smtClean="0"/>
              <a:t>connection must </a:t>
            </a:r>
            <a:r>
              <a:rPr lang="en-IN" sz="1800" dirty="0"/>
              <a:t>remain stable with no interruption even when moving from Wi-Fi (indoor) </a:t>
            </a:r>
            <a:r>
              <a:rPr lang="en-IN" sz="1800" dirty="0" smtClean="0"/>
              <a:t>to the 5G network </a:t>
            </a:r>
            <a:r>
              <a:rPr lang="en-IN" sz="1800" dirty="0"/>
              <a:t>(outdoor), thus not requiring a reestablishment of the session </a:t>
            </a:r>
            <a:r>
              <a:rPr lang="en-IN" sz="1800" dirty="0" smtClean="0"/>
              <a:t>because of re-authentication</a:t>
            </a:r>
            <a:r>
              <a:rPr lang="en-IN" sz="1800" dirty="0"/>
              <a:t>. </a:t>
            </a:r>
            <a:r>
              <a:rPr lang="en-IN" sz="1800" dirty="0" smtClean="0"/>
              <a:t>3GPP indoor </a:t>
            </a:r>
            <a:r>
              <a:rPr lang="en-IN" sz="1800" dirty="0"/>
              <a:t>and outdoor </a:t>
            </a:r>
            <a:r>
              <a:rPr lang="en-IN" sz="1800" dirty="0" smtClean="0"/>
              <a:t>usage and </a:t>
            </a:r>
            <a:r>
              <a:rPr lang="en-IN" sz="1800" dirty="0"/>
              <a:t>handover must be supported between the two networks. </a:t>
            </a:r>
            <a:endParaRPr lang="en-IN" sz="1800" dirty="0" smtClean="0"/>
          </a:p>
          <a:p>
            <a:pPr algn="just"/>
            <a:r>
              <a:rPr lang="en-IN" sz="1800" b="1" i="1" dirty="0" smtClean="0">
                <a:solidFill>
                  <a:srgbClr val="002060"/>
                </a:solidFill>
              </a:rPr>
              <a:t>Privacy </a:t>
            </a:r>
            <a:r>
              <a:rPr lang="en-IN" sz="1800" b="1" i="1" dirty="0">
                <a:solidFill>
                  <a:srgbClr val="002060"/>
                </a:solidFill>
              </a:rPr>
              <a:t>is important</a:t>
            </a:r>
            <a:r>
              <a:rPr lang="en-IN" sz="1800" b="1" dirty="0">
                <a:solidFill>
                  <a:srgbClr val="002060"/>
                </a:solidFill>
              </a:rPr>
              <a:t>. </a:t>
            </a:r>
            <a:r>
              <a:rPr lang="en-IN" sz="1800" dirty="0"/>
              <a:t>Users do not want others to determine which data they </a:t>
            </a:r>
            <a:r>
              <a:rPr lang="en-IN" sz="1800" dirty="0" smtClean="0"/>
              <a:t>consumed when </a:t>
            </a:r>
            <a:r>
              <a:rPr lang="en-IN" sz="1800" dirty="0"/>
              <a:t>and where.</a:t>
            </a:r>
          </a:p>
          <a:p>
            <a:pPr algn="just"/>
            <a:r>
              <a:rPr lang="en-IN" sz="1800" b="1" dirty="0" smtClean="0">
                <a:solidFill>
                  <a:srgbClr val="002060"/>
                </a:solidFill>
              </a:rPr>
              <a:t>Strong </a:t>
            </a:r>
            <a:r>
              <a:rPr lang="en-IN" sz="1800" b="1" dirty="0">
                <a:solidFill>
                  <a:srgbClr val="002060"/>
                </a:solidFill>
              </a:rPr>
              <a:t>mutual authentication </a:t>
            </a:r>
            <a:r>
              <a:rPr lang="en-IN" sz="1800" dirty="0"/>
              <a:t>and user identification is required</a:t>
            </a:r>
            <a:r>
              <a:rPr lang="en-IN" sz="1800" dirty="0" smtClean="0"/>
              <a:t>. This </a:t>
            </a:r>
            <a:r>
              <a:rPr lang="en-IN" sz="1800" dirty="0"/>
              <a:t>enables </a:t>
            </a:r>
            <a:r>
              <a:rPr lang="en-IN" sz="1800" dirty="0" smtClean="0"/>
              <a:t>charging/ billing</a:t>
            </a:r>
            <a:r>
              <a:rPr lang="en-IN" sz="1800" dirty="0"/>
              <a:t>.</a:t>
            </a:r>
          </a:p>
          <a:p>
            <a:pPr algn="just"/>
            <a:r>
              <a:rPr lang="en-IN" sz="1800" b="1" i="1" dirty="0" smtClean="0">
                <a:solidFill>
                  <a:srgbClr val="002060"/>
                </a:solidFill>
              </a:rPr>
              <a:t>Fixed </a:t>
            </a:r>
            <a:r>
              <a:rPr lang="en-IN" sz="1800" b="1" i="1" dirty="0">
                <a:solidFill>
                  <a:srgbClr val="002060"/>
                </a:solidFill>
              </a:rPr>
              <a:t>and mobile convergence must be considered</a:t>
            </a:r>
            <a:r>
              <a:rPr lang="en-IN" sz="1800" b="1" dirty="0">
                <a:solidFill>
                  <a:srgbClr val="002060"/>
                </a:solidFill>
              </a:rPr>
              <a:t>. </a:t>
            </a:r>
            <a:r>
              <a:rPr lang="en-IN" sz="1800" dirty="0"/>
              <a:t>Some fixed-line services may </a:t>
            </a:r>
            <a:r>
              <a:rPr lang="en-IN" sz="1800" dirty="0" smtClean="0"/>
              <a:t>be replaced </a:t>
            </a:r>
            <a:r>
              <a:rPr lang="en-IN" sz="1800" dirty="0"/>
              <a:t>by mobile services to address the last mile to the customer. In that case, </a:t>
            </a:r>
            <a:r>
              <a:rPr lang="en-IN" sz="1800" dirty="0" smtClean="0"/>
              <a:t>the overall </a:t>
            </a:r>
            <a:r>
              <a:rPr lang="en-IN" sz="1800" dirty="0"/>
              <a:t>security over fixed broadband shall be the same as for the 5G mobile </a:t>
            </a:r>
            <a:r>
              <a:rPr lang="en-IN" sz="1800" dirty="0" smtClean="0"/>
              <a:t>broadband access </a:t>
            </a:r>
            <a:r>
              <a:rPr lang="en-IN" sz="1800" dirty="0"/>
              <a:t>link.</a:t>
            </a:r>
          </a:p>
        </p:txBody>
      </p:sp>
    </p:spTree>
    <p:extLst>
      <p:ext uri="{BB962C8B-B14F-4D97-AF65-F5344CB8AC3E}">
        <p14:creationId xmlns:p14="http://schemas.microsoft.com/office/powerpoint/2010/main" val="2612899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79388"/>
            <a:ext cx="7886700" cy="592137"/>
          </a:xfrm>
        </p:spPr>
        <p:txBody>
          <a:bodyPr>
            <a:normAutofit fontScale="90000"/>
          </a:bodyPr>
          <a:lstStyle/>
          <a:p>
            <a:r>
              <a:rPr lang="en-IN" sz="4000" b="1" dirty="0">
                <a:solidFill>
                  <a:srgbClr val="C00000"/>
                </a:solidFill>
              </a:rPr>
              <a:t>Massive Internet of Things</a:t>
            </a:r>
            <a:endParaRPr lang="en-IN" sz="4000" dirty="0">
              <a:solidFill>
                <a:srgbClr val="C00000"/>
              </a:solidFill>
            </a:endParaRPr>
          </a:p>
        </p:txBody>
      </p:sp>
      <p:sp>
        <p:nvSpPr>
          <p:cNvPr id="3" name="Content Placeholder 2"/>
          <p:cNvSpPr>
            <a:spLocks noGrp="1"/>
          </p:cNvSpPr>
          <p:nvPr>
            <p:ph idx="1"/>
          </p:nvPr>
        </p:nvSpPr>
        <p:spPr>
          <a:xfrm>
            <a:off x="257175" y="971550"/>
            <a:ext cx="8601075" cy="5343525"/>
          </a:xfrm>
        </p:spPr>
        <p:txBody>
          <a:bodyPr>
            <a:noAutofit/>
          </a:bodyPr>
          <a:lstStyle/>
          <a:p>
            <a:pPr marL="0" indent="0" algn="just">
              <a:buNone/>
            </a:pPr>
            <a:r>
              <a:rPr lang="en-IN" sz="2000" dirty="0"/>
              <a:t>The following security capabilities in </a:t>
            </a:r>
            <a:r>
              <a:rPr lang="en-IN" sz="2000" dirty="0" err="1"/>
              <a:t>mIoT</a:t>
            </a:r>
            <a:r>
              <a:rPr lang="en-IN" sz="2000" dirty="0"/>
              <a:t> security need to be considered</a:t>
            </a:r>
            <a:r>
              <a:rPr lang="en-IN" sz="2000" dirty="0" smtClean="0"/>
              <a:t>:</a:t>
            </a:r>
          </a:p>
          <a:p>
            <a:pPr algn="just"/>
            <a:r>
              <a:rPr lang="en-IN" sz="2000" i="1" dirty="0" smtClean="0"/>
              <a:t>Data </a:t>
            </a:r>
            <a:r>
              <a:rPr lang="en-IN" sz="2000" i="1" dirty="0"/>
              <a:t>represents the asset in </a:t>
            </a:r>
            <a:r>
              <a:rPr lang="en-IN" sz="2000" i="1" dirty="0" err="1"/>
              <a:t>mIoT</a:t>
            </a:r>
            <a:r>
              <a:rPr lang="en-IN" sz="2000" dirty="0" smtClean="0"/>
              <a:t>. Therefore</a:t>
            </a:r>
            <a:r>
              <a:rPr lang="en-IN" sz="2000" dirty="0"/>
              <a:t>, it is necessary to prevent </a:t>
            </a:r>
            <a:r>
              <a:rPr lang="en-IN" sz="2000" dirty="0" smtClean="0"/>
              <a:t>unauthorized manipulation </a:t>
            </a:r>
            <a:r>
              <a:rPr lang="en-IN" sz="2000" dirty="0"/>
              <a:t>of that data and to thus ensure data integrity. A separation of the </a:t>
            </a:r>
            <a:r>
              <a:rPr lang="en-IN" sz="2000" dirty="0" smtClean="0"/>
              <a:t>application security </a:t>
            </a:r>
            <a:r>
              <a:rPr lang="en-IN" sz="2000" dirty="0"/>
              <a:t>from the network access security is in particular relevant in </a:t>
            </a:r>
            <a:r>
              <a:rPr lang="en-IN" sz="2000" dirty="0" err="1"/>
              <a:t>IoT</a:t>
            </a:r>
            <a:r>
              <a:rPr lang="en-IN" sz="2000" dirty="0"/>
              <a:t> as </a:t>
            </a:r>
            <a:r>
              <a:rPr lang="en-IN" sz="2000" dirty="0" smtClean="0"/>
              <a:t>in many </a:t>
            </a:r>
            <a:r>
              <a:rPr lang="en-IN" sz="2000" dirty="0" err="1"/>
              <a:t>IoT</a:t>
            </a:r>
            <a:r>
              <a:rPr lang="en-IN" sz="2000" dirty="0"/>
              <a:t> scenario the value of the application </a:t>
            </a:r>
            <a:r>
              <a:rPr lang="en-IN" sz="2000" dirty="0" smtClean="0"/>
              <a:t>data may </a:t>
            </a:r>
            <a:r>
              <a:rPr lang="en-IN" sz="2000" dirty="0"/>
              <a:t>be more significant </a:t>
            </a:r>
            <a:r>
              <a:rPr lang="en-IN" sz="2000" dirty="0" smtClean="0"/>
              <a:t>compared to </a:t>
            </a:r>
            <a:r>
              <a:rPr lang="en-IN" sz="2000" dirty="0"/>
              <a:t>the value of the single connectivity.</a:t>
            </a:r>
          </a:p>
          <a:p>
            <a:pPr algn="just"/>
            <a:r>
              <a:rPr lang="en-IN" sz="2000" i="1" dirty="0" smtClean="0"/>
              <a:t>Data </a:t>
            </a:r>
            <a:r>
              <a:rPr lang="en-IN" sz="2000" i="1" dirty="0"/>
              <a:t>need to be confidentiality-protected</a:t>
            </a:r>
            <a:r>
              <a:rPr lang="en-IN" sz="2000" dirty="0" smtClean="0"/>
              <a:t>. This </a:t>
            </a:r>
            <a:r>
              <a:rPr lang="en-IN" sz="2000" dirty="0"/>
              <a:t>is for privacy reasons and to </a:t>
            </a:r>
            <a:r>
              <a:rPr lang="en-IN" sz="2000" dirty="0" smtClean="0"/>
              <a:t>prevent misuse</a:t>
            </a:r>
            <a:r>
              <a:rPr lang="en-IN" sz="2000" dirty="0"/>
              <a:t>.</a:t>
            </a:r>
          </a:p>
          <a:p>
            <a:pPr algn="just"/>
            <a:r>
              <a:rPr lang="en-IN" sz="2000" i="1" dirty="0" smtClean="0"/>
              <a:t>For </a:t>
            </a:r>
            <a:r>
              <a:rPr lang="en-IN" sz="2000" i="1" dirty="0"/>
              <a:t>battery-powered devices, security protocols and mechanism need to </a:t>
            </a:r>
            <a:r>
              <a:rPr lang="en-IN" sz="2000" i="1" dirty="0" smtClean="0"/>
              <a:t>be energy-efficient</a:t>
            </a:r>
            <a:r>
              <a:rPr lang="en-IN" sz="2000" dirty="0" smtClean="0"/>
              <a:t>. They </a:t>
            </a:r>
            <a:r>
              <a:rPr lang="en-IN" sz="2000" dirty="0"/>
              <a:t>must also provide high security while optimizing the </a:t>
            </a:r>
            <a:r>
              <a:rPr lang="en-IN" sz="2000" dirty="0" smtClean="0"/>
              <a:t>overhead, e.g</a:t>
            </a:r>
            <a:r>
              <a:rPr lang="en-IN" sz="2000" dirty="0"/>
              <a:t>. by reducing </a:t>
            </a:r>
            <a:r>
              <a:rPr lang="en-IN" sz="2000" dirty="0" smtClean="0"/>
              <a:t>re-authentication </a:t>
            </a:r>
            <a:r>
              <a:rPr lang="en-IN" sz="2000" dirty="0"/>
              <a:t>intervals.</a:t>
            </a:r>
          </a:p>
          <a:p>
            <a:pPr algn="just"/>
            <a:r>
              <a:rPr lang="en-IN" sz="2000" i="1" dirty="0" smtClean="0"/>
              <a:t>Security </a:t>
            </a:r>
            <a:r>
              <a:rPr lang="en-IN" sz="2000" i="1" dirty="0"/>
              <a:t>expenses must be kept to </a:t>
            </a:r>
            <a:r>
              <a:rPr lang="en-IN" sz="2000" i="1" dirty="0" smtClean="0"/>
              <a:t>a minimum</a:t>
            </a:r>
            <a:r>
              <a:rPr lang="en-IN" sz="2000" dirty="0"/>
              <a:t>. As the cost of such a considerable </a:t>
            </a:r>
            <a:r>
              <a:rPr lang="en-IN" sz="2000" dirty="0" smtClean="0"/>
              <a:t>number of </a:t>
            </a:r>
            <a:r>
              <a:rPr lang="en-IN" sz="2000" dirty="0"/>
              <a:t>devices need to be low, the extra expense resulting from the respective </a:t>
            </a:r>
            <a:r>
              <a:rPr lang="en-IN" sz="2000" dirty="0" smtClean="0"/>
              <a:t>security mechanisms </a:t>
            </a:r>
            <a:r>
              <a:rPr lang="en-IN" sz="2000" dirty="0"/>
              <a:t>need to be reduced to an absolute minimum</a:t>
            </a:r>
            <a:r>
              <a:rPr lang="en-IN" sz="2000" dirty="0" smtClean="0"/>
              <a:t>.</a:t>
            </a:r>
          </a:p>
        </p:txBody>
      </p:sp>
    </p:spTree>
    <p:extLst>
      <p:ext uri="{BB962C8B-B14F-4D97-AF65-F5344CB8AC3E}">
        <p14:creationId xmlns:p14="http://schemas.microsoft.com/office/powerpoint/2010/main" val="247777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Syllabus</a:t>
            </a:r>
            <a:endParaRPr lang="en-IN" b="1" dirty="0"/>
          </a:p>
        </p:txBody>
      </p:sp>
      <p:sp>
        <p:nvSpPr>
          <p:cNvPr id="3" name="Content Placeholder 2"/>
          <p:cNvSpPr>
            <a:spLocks noGrp="1"/>
          </p:cNvSpPr>
          <p:nvPr>
            <p:ph idx="1"/>
          </p:nvPr>
        </p:nvSpPr>
        <p:spPr>
          <a:xfrm>
            <a:off x="885825" y="1709740"/>
            <a:ext cx="7886700" cy="4351338"/>
          </a:xfrm>
        </p:spPr>
        <p:txBody>
          <a:bodyPr>
            <a:normAutofit/>
          </a:bodyPr>
          <a:lstStyle/>
          <a:p>
            <a:r>
              <a:rPr lang="en-IN" dirty="0"/>
              <a:t>Security Threats and </a:t>
            </a:r>
            <a:r>
              <a:rPr lang="en-IN" dirty="0" smtClean="0"/>
              <a:t>Challenges</a:t>
            </a:r>
          </a:p>
          <a:p>
            <a:r>
              <a:rPr lang="en-IN" dirty="0" smtClean="0"/>
              <a:t>Security </a:t>
            </a:r>
            <a:r>
              <a:rPr lang="en-IN" dirty="0"/>
              <a:t>Implications in 5G Environments and Use </a:t>
            </a:r>
            <a:r>
              <a:rPr lang="en-IN" dirty="0" smtClean="0"/>
              <a:t>Cases</a:t>
            </a:r>
          </a:p>
          <a:p>
            <a:r>
              <a:rPr lang="en-IN" dirty="0" smtClean="0"/>
              <a:t>Security Layers</a:t>
            </a:r>
          </a:p>
          <a:p>
            <a:r>
              <a:rPr lang="en-IN" dirty="0" smtClean="0"/>
              <a:t>Device Security</a:t>
            </a:r>
          </a:p>
          <a:p>
            <a:r>
              <a:rPr lang="en-IN" dirty="0" smtClean="0"/>
              <a:t>Security </a:t>
            </a:r>
            <a:r>
              <a:rPr lang="en-IN" dirty="0"/>
              <a:t>between Network </a:t>
            </a:r>
            <a:r>
              <a:rPr lang="en-IN" dirty="0" smtClean="0"/>
              <a:t>Entities</a:t>
            </a:r>
          </a:p>
          <a:p>
            <a:r>
              <a:rPr lang="en-IN" dirty="0" smtClean="0"/>
              <a:t>Vehicle Communications</a:t>
            </a:r>
          </a:p>
          <a:p>
            <a:r>
              <a:rPr lang="en-IN" dirty="0" smtClean="0"/>
              <a:t>Machine </a:t>
            </a:r>
            <a:r>
              <a:rPr lang="en-IN" dirty="0"/>
              <a:t>Learning </a:t>
            </a:r>
            <a:r>
              <a:rPr lang="en-IN" dirty="0" smtClean="0"/>
              <a:t>and Artificial </a:t>
            </a:r>
            <a:r>
              <a:rPr lang="en-IN" dirty="0"/>
              <a:t>Intelligence</a:t>
            </a:r>
          </a:p>
        </p:txBody>
      </p:sp>
    </p:spTree>
    <p:extLst>
      <p:ext uri="{BB962C8B-B14F-4D97-AF65-F5344CB8AC3E}">
        <p14:creationId xmlns:p14="http://schemas.microsoft.com/office/powerpoint/2010/main" val="203553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79388"/>
            <a:ext cx="7886700" cy="592137"/>
          </a:xfrm>
        </p:spPr>
        <p:txBody>
          <a:bodyPr>
            <a:normAutofit fontScale="90000"/>
          </a:bodyPr>
          <a:lstStyle/>
          <a:p>
            <a:r>
              <a:rPr lang="en-IN" sz="4000" b="1" dirty="0">
                <a:solidFill>
                  <a:srgbClr val="C00000"/>
                </a:solidFill>
              </a:rPr>
              <a:t>Massive Internet of Things</a:t>
            </a:r>
            <a:endParaRPr lang="en-IN" sz="4000" dirty="0">
              <a:solidFill>
                <a:srgbClr val="C00000"/>
              </a:solidFill>
            </a:endParaRPr>
          </a:p>
        </p:txBody>
      </p:sp>
      <p:sp>
        <p:nvSpPr>
          <p:cNvPr id="3" name="Content Placeholder 2"/>
          <p:cNvSpPr>
            <a:spLocks noGrp="1"/>
          </p:cNvSpPr>
          <p:nvPr>
            <p:ph idx="1"/>
          </p:nvPr>
        </p:nvSpPr>
        <p:spPr>
          <a:xfrm>
            <a:off x="400050" y="771525"/>
            <a:ext cx="8372475" cy="4748213"/>
          </a:xfrm>
        </p:spPr>
        <p:txBody>
          <a:bodyPr>
            <a:noAutofit/>
          </a:bodyPr>
          <a:lstStyle/>
          <a:p>
            <a:pPr algn="just"/>
            <a:r>
              <a:rPr lang="en-IN" sz="2000" i="1" dirty="0" err="1" smtClean="0"/>
              <a:t>mIoT</a:t>
            </a:r>
            <a:r>
              <a:rPr lang="en-IN" sz="2000" i="1" dirty="0" smtClean="0"/>
              <a:t> </a:t>
            </a:r>
            <a:r>
              <a:rPr lang="en-IN" sz="2000" i="1" dirty="0"/>
              <a:t>devices may access the network either directly or indirectly through licensed </a:t>
            </a:r>
            <a:r>
              <a:rPr lang="en-IN" sz="2000" i="1" dirty="0" smtClean="0"/>
              <a:t>or unlicensed </a:t>
            </a:r>
            <a:r>
              <a:rPr lang="en-IN" sz="2000" i="1" dirty="0"/>
              <a:t>bands</a:t>
            </a:r>
            <a:r>
              <a:rPr lang="en-IN" sz="2000" dirty="0"/>
              <a:t>. It is essential to provide the authentication endpoint in the core </a:t>
            </a:r>
            <a:r>
              <a:rPr lang="en-IN" sz="2000" dirty="0" smtClean="0"/>
              <a:t>of the </a:t>
            </a:r>
            <a:r>
              <a:rPr lang="en-IN" sz="2000" dirty="0"/>
              <a:t>network to make sure the appropriate credentials are used to access the </a:t>
            </a:r>
            <a:r>
              <a:rPr lang="en-IN" sz="2000" dirty="0" smtClean="0"/>
              <a:t>service. It </a:t>
            </a:r>
            <a:r>
              <a:rPr lang="en-IN" sz="2000" dirty="0"/>
              <a:t>must not be possible to misuse lower security mechanisms of networks such </a:t>
            </a:r>
            <a:r>
              <a:rPr lang="en-IN" sz="2000" dirty="0" smtClean="0"/>
              <a:t>as Bluetooth, Wi-Fi</a:t>
            </a:r>
            <a:r>
              <a:rPr lang="en-IN" sz="2000" dirty="0"/>
              <a:t>, or others to bid down or infringe the security of the service and </a:t>
            </a:r>
            <a:r>
              <a:rPr lang="en-IN" sz="2000" dirty="0" smtClean="0"/>
              <a:t>the overall </a:t>
            </a:r>
            <a:r>
              <a:rPr lang="en-IN" sz="2000" dirty="0"/>
              <a:t>network.</a:t>
            </a:r>
          </a:p>
          <a:p>
            <a:pPr algn="just"/>
            <a:r>
              <a:rPr lang="en-IN" sz="2000" i="1" dirty="0" smtClean="0"/>
              <a:t>Data </a:t>
            </a:r>
            <a:r>
              <a:rPr lang="en-IN" sz="2000" i="1" dirty="0"/>
              <a:t>manipulation must be prevented, and privacy provided even when the </a:t>
            </a:r>
            <a:r>
              <a:rPr lang="en-IN" sz="2000" i="1" dirty="0" err="1" smtClean="0"/>
              <a:t>mIoT</a:t>
            </a:r>
            <a:r>
              <a:rPr lang="en-IN" sz="2000" i="1" dirty="0" smtClean="0"/>
              <a:t> device </a:t>
            </a:r>
            <a:r>
              <a:rPr lang="en-IN" sz="2000" i="1" dirty="0"/>
              <a:t>is connected via a relay device, i.e. having indirect connection</a:t>
            </a:r>
            <a:r>
              <a:rPr lang="en-IN" sz="2000" dirty="0"/>
              <a:t>. </a:t>
            </a:r>
            <a:r>
              <a:rPr lang="en-IN" sz="2000" dirty="0" smtClean="0"/>
              <a:t>Additional authentication </a:t>
            </a:r>
            <a:r>
              <a:rPr lang="en-IN" sz="2000" dirty="0"/>
              <a:t>and authorization mechanisms may need to be supported to </a:t>
            </a:r>
            <a:r>
              <a:rPr lang="en-IN" sz="2000" dirty="0" smtClean="0"/>
              <a:t>access several </a:t>
            </a:r>
            <a:r>
              <a:rPr lang="en-IN" sz="2000" dirty="0"/>
              <a:t>types of connectivity.</a:t>
            </a:r>
          </a:p>
          <a:p>
            <a:pPr algn="just"/>
            <a:r>
              <a:rPr lang="en-IN" sz="2000" i="1" dirty="0" err="1" smtClean="0"/>
              <a:t>mIoT</a:t>
            </a:r>
            <a:r>
              <a:rPr lang="en-IN" sz="2000" i="1" dirty="0" smtClean="0"/>
              <a:t> </a:t>
            </a:r>
            <a:r>
              <a:rPr lang="en-IN" sz="2000" i="1" dirty="0"/>
              <a:t>devices must determine if a relay device is authorized to act in such a role to </a:t>
            </a:r>
            <a:r>
              <a:rPr lang="en-IN" sz="2000" i="1" dirty="0" smtClean="0"/>
              <a:t>the 3GPP </a:t>
            </a:r>
            <a:r>
              <a:rPr lang="en-IN" sz="2000" i="1" dirty="0"/>
              <a:t>network</a:t>
            </a:r>
            <a:r>
              <a:rPr lang="en-IN" sz="2000" dirty="0"/>
              <a:t>.</a:t>
            </a:r>
          </a:p>
          <a:p>
            <a:pPr algn="just"/>
            <a:r>
              <a:rPr lang="en-IN" sz="2000" i="1" dirty="0" smtClean="0"/>
              <a:t>As </a:t>
            </a:r>
            <a:r>
              <a:rPr lang="en-IN" sz="2000" i="1" dirty="0"/>
              <a:t>some device </a:t>
            </a:r>
            <a:r>
              <a:rPr lang="en-IN" sz="2000" i="1" dirty="0" smtClean="0"/>
              <a:t>categories will </a:t>
            </a:r>
            <a:r>
              <a:rPr lang="en-IN" sz="2000" i="1" dirty="0"/>
              <a:t>be produced in large volumes, pre-provisioning with </a:t>
            </a:r>
            <a:r>
              <a:rPr lang="en-IN" sz="2000" i="1" dirty="0" smtClean="0"/>
              <a:t>connectivity or </a:t>
            </a:r>
            <a:r>
              <a:rPr lang="en-IN" sz="2000" i="1" dirty="0"/>
              <a:t>service credentials may not be feasible without adding cost or </a:t>
            </a:r>
            <a:r>
              <a:rPr lang="en-IN" sz="2000" i="1" dirty="0" smtClean="0"/>
              <a:t>complexity</a:t>
            </a:r>
            <a:r>
              <a:rPr lang="en-IN" sz="2000" dirty="0" smtClean="0"/>
              <a:t>. Therefore</a:t>
            </a:r>
            <a:r>
              <a:rPr lang="en-IN" sz="2000" dirty="0"/>
              <a:t>, secure provisioning of credentials of devices in the field is required.</a:t>
            </a:r>
          </a:p>
          <a:p>
            <a:pPr algn="just"/>
            <a:r>
              <a:rPr lang="en-IN" sz="2000" i="1" dirty="0" smtClean="0"/>
              <a:t>Device-to-device </a:t>
            </a:r>
            <a:r>
              <a:rPr lang="en-IN" sz="2000" i="1" dirty="0"/>
              <a:t>communication and group aspects need to be considered as </a:t>
            </a:r>
            <a:r>
              <a:rPr lang="en-IN" sz="2000" i="1" dirty="0" smtClean="0"/>
              <a:t>well</a:t>
            </a:r>
            <a:r>
              <a:rPr lang="en-IN" sz="2000" dirty="0" smtClean="0"/>
              <a:t>. This includes </a:t>
            </a:r>
            <a:r>
              <a:rPr lang="en-IN" sz="2000" dirty="0"/>
              <a:t>appropriate and efficient authentication mechanisms for a group of </a:t>
            </a:r>
            <a:r>
              <a:rPr lang="en-IN" sz="2000" dirty="0" smtClean="0"/>
              <a:t>devices as </a:t>
            </a:r>
            <a:r>
              <a:rPr lang="en-IN" sz="2000" dirty="0"/>
              <a:t>well as sending the same data to a group of devices.</a:t>
            </a:r>
          </a:p>
        </p:txBody>
      </p:sp>
    </p:spTree>
    <p:extLst>
      <p:ext uri="{BB962C8B-B14F-4D97-AF65-F5344CB8AC3E}">
        <p14:creationId xmlns:p14="http://schemas.microsoft.com/office/powerpoint/2010/main" val="3568240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93676"/>
            <a:ext cx="7886700" cy="706437"/>
          </a:xfrm>
        </p:spPr>
        <p:txBody>
          <a:bodyPr/>
          <a:lstStyle/>
          <a:p>
            <a:r>
              <a:rPr lang="en-IN" b="1" dirty="0">
                <a:solidFill>
                  <a:srgbClr val="C00000"/>
                </a:solidFill>
              </a:rPr>
              <a:t>Critical Communications</a:t>
            </a:r>
            <a:endParaRPr lang="en-IN" dirty="0">
              <a:solidFill>
                <a:srgbClr val="C00000"/>
              </a:solidFill>
            </a:endParaRPr>
          </a:p>
        </p:txBody>
      </p:sp>
      <p:sp>
        <p:nvSpPr>
          <p:cNvPr id="3" name="Content Placeholder 2"/>
          <p:cNvSpPr>
            <a:spLocks noGrp="1"/>
          </p:cNvSpPr>
          <p:nvPr>
            <p:ph idx="1"/>
          </p:nvPr>
        </p:nvSpPr>
        <p:spPr>
          <a:xfrm>
            <a:off x="628650" y="900113"/>
            <a:ext cx="7886700" cy="4862513"/>
          </a:xfrm>
        </p:spPr>
        <p:txBody>
          <a:bodyPr>
            <a:noAutofit/>
          </a:bodyPr>
          <a:lstStyle/>
          <a:p>
            <a:pPr marL="0" indent="0" algn="just">
              <a:buNone/>
            </a:pPr>
            <a:r>
              <a:rPr lang="en-IN" sz="1800" dirty="0" err="1"/>
              <a:t>CriC</a:t>
            </a:r>
            <a:r>
              <a:rPr lang="en-IN" sz="1800" dirty="0"/>
              <a:t> requires robust security</a:t>
            </a:r>
            <a:r>
              <a:rPr lang="en-IN" sz="1800" dirty="0" smtClean="0"/>
              <a:t>. Many </a:t>
            </a:r>
            <a:r>
              <a:rPr lang="en-IN" sz="1800" dirty="0"/>
              <a:t>use cases, such as autonomous driving or </a:t>
            </a:r>
            <a:r>
              <a:rPr lang="en-IN" sz="1800" dirty="0" smtClean="0"/>
              <a:t>remote surgery</a:t>
            </a:r>
            <a:r>
              <a:rPr lang="en-IN" sz="1800" dirty="0"/>
              <a:t>, involve human well being, including the lives. If security is weak or does </a:t>
            </a:r>
            <a:r>
              <a:rPr lang="en-IN" sz="1800" dirty="0" smtClean="0"/>
              <a:t>not </a:t>
            </a:r>
            <a:r>
              <a:rPr lang="en-IN" sz="1800" dirty="0" err="1" smtClean="0"/>
              <a:t>fulfill</a:t>
            </a:r>
            <a:r>
              <a:rPr lang="en-IN" sz="1800" dirty="0" smtClean="0"/>
              <a:t> </a:t>
            </a:r>
            <a:r>
              <a:rPr lang="en-IN" sz="1800" dirty="0"/>
              <a:t>the high demands of that use case, this human life is at stake! Other use </a:t>
            </a:r>
            <a:r>
              <a:rPr lang="en-IN" sz="1800" dirty="0" smtClean="0"/>
              <a:t>cases require </a:t>
            </a:r>
            <a:r>
              <a:rPr lang="en-IN" sz="1800" dirty="0"/>
              <a:t>tactile Internet experience to remote control robots or drones</a:t>
            </a:r>
            <a:r>
              <a:rPr lang="en-IN" sz="1800" dirty="0" smtClean="0"/>
              <a:t>.</a:t>
            </a:r>
          </a:p>
          <a:p>
            <a:pPr algn="just"/>
            <a:r>
              <a:rPr lang="en-IN" sz="1800" dirty="0"/>
              <a:t>The following security capabilities need to be considered in particular:</a:t>
            </a:r>
          </a:p>
          <a:p>
            <a:pPr algn="just"/>
            <a:r>
              <a:rPr lang="en-IN" sz="1800" b="1" i="1" dirty="0" smtClean="0">
                <a:solidFill>
                  <a:srgbClr val="002060"/>
                </a:solidFill>
              </a:rPr>
              <a:t>Data </a:t>
            </a:r>
            <a:r>
              <a:rPr lang="en-IN" sz="1800" b="1" i="1" dirty="0">
                <a:solidFill>
                  <a:srgbClr val="002060"/>
                </a:solidFill>
              </a:rPr>
              <a:t>confidentiality</a:t>
            </a:r>
            <a:r>
              <a:rPr lang="en-IN" sz="1800" b="1" dirty="0" smtClean="0">
                <a:solidFill>
                  <a:srgbClr val="002060"/>
                </a:solidFill>
              </a:rPr>
              <a:t>. </a:t>
            </a:r>
            <a:r>
              <a:rPr lang="en-IN" sz="1800" dirty="0" err="1" smtClean="0"/>
              <a:t>Datamust</a:t>
            </a:r>
            <a:r>
              <a:rPr lang="en-IN" sz="1800" dirty="0" smtClean="0"/>
              <a:t> </a:t>
            </a:r>
            <a:r>
              <a:rPr lang="en-IN" sz="1800" dirty="0"/>
              <a:t>be protected in transit and at rest both in the </a:t>
            </a:r>
            <a:r>
              <a:rPr lang="en-IN" sz="1800" dirty="0" smtClean="0"/>
              <a:t>network and </a:t>
            </a:r>
            <a:r>
              <a:rPr lang="en-IN" sz="1800" dirty="0"/>
              <a:t>the device to protect privacy and to avoid unauthorized access to this </a:t>
            </a:r>
            <a:r>
              <a:rPr lang="en-IN" sz="1800" dirty="0" smtClean="0"/>
              <a:t>data. </a:t>
            </a:r>
          </a:p>
          <a:p>
            <a:pPr algn="just"/>
            <a:r>
              <a:rPr lang="en-IN" sz="1800" b="1" i="1" dirty="0" smtClean="0">
                <a:solidFill>
                  <a:srgbClr val="002060"/>
                </a:solidFill>
              </a:rPr>
              <a:t>Data </a:t>
            </a:r>
            <a:r>
              <a:rPr lang="en-IN" sz="1800" b="1" i="1" dirty="0">
                <a:solidFill>
                  <a:srgbClr val="002060"/>
                </a:solidFill>
              </a:rPr>
              <a:t>integrity</a:t>
            </a:r>
            <a:r>
              <a:rPr lang="en-IN" sz="1800" b="1" dirty="0">
                <a:solidFill>
                  <a:srgbClr val="002060"/>
                </a:solidFill>
              </a:rPr>
              <a:t>. </a:t>
            </a:r>
            <a:r>
              <a:rPr lang="en-IN" sz="1800" dirty="0"/>
              <a:t>It is of utmost importance to make sure that data cannot </a:t>
            </a:r>
            <a:r>
              <a:rPr lang="en-IN" sz="1800" dirty="0" smtClean="0"/>
              <a:t>be manipulated</a:t>
            </a:r>
            <a:r>
              <a:rPr lang="en-IN" sz="1800" dirty="0"/>
              <a:t>. Imagine a command send by the doctor to the remote surgery robot </a:t>
            </a:r>
            <a:r>
              <a:rPr lang="en-IN" sz="1800" dirty="0" smtClean="0"/>
              <a:t>is modified </a:t>
            </a:r>
            <a:r>
              <a:rPr lang="en-IN" sz="1800" dirty="0"/>
              <a:t>– this will immediately have severe negative impact on the human </a:t>
            </a:r>
            <a:r>
              <a:rPr lang="en-IN" sz="1800" dirty="0" smtClean="0"/>
              <a:t>being treated</a:t>
            </a:r>
            <a:r>
              <a:rPr lang="en-IN" sz="1800" dirty="0"/>
              <a:t>. The origin and authenticity of the data need to be verifiable.</a:t>
            </a:r>
          </a:p>
          <a:p>
            <a:pPr algn="just"/>
            <a:r>
              <a:rPr lang="en-IN" sz="1800" b="1" i="1" dirty="0" smtClean="0">
                <a:solidFill>
                  <a:srgbClr val="002060"/>
                </a:solidFill>
              </a:rPr>
              <a:t>Strong </a:t>
            </a:r>
            <a:r>
              <a:rPr lang="en-IN" sz="1800" b="1" i="1" dirty="0">
                <a:solidFill>
                  <a:srgbClr val="002060"/>
                </a:solidFill>
              </a:rPr>
              <a:t>mutual authentication</a:t>
            </a:r>
            <a:r>
              <a:rPr lang="en-IN" sz="1800" b="1" dirty="0">
                <a:solidFill>
                  <a:srgbClr val="002060"/>
                </a:solidFill>
              </a:rPr>
              <a:t>. </a:t>
            </a:r>
            <a:r>
              <a:rPr lang="en-IN" sz="1800" dirty="0"/>
              <a:t>This can deal with the low latency requirements </a:t>
            </a:r>
            <a:r>
              <a:rPr lang="en-IN" sz="1800" dirty="0" smtClean="0"/>
              <a:t>of the </a:t>
            </a:r>
            <a:r>
              <a:rPr lang="en-IN" sz="1800" dirty="0"/>
              <a:t>use cases. Authentication protocols and frequency of </a:t>
            </a:r>
            <a:r>
              <a:rPr lang="en-IN" sz="1800" dirty="0" err="1"/>
              <a:t>reauthentication</a:t>
            </a:r>
            <a:r>
              <a:rPr lang="en-IN" sz="1800" dirty="0"/>
              <a:t> need to </a:t>
            </a:r>
            <a:r>
              <a:rPr lang="en-IN" sz="1800" dirty="0" smtClean="0"/>
              <a:t>be realized </a:t>
            </a:r>
            <a:r>
              <a:rPr lang="en-IN" sz="1800" dirty="0"/>
              <a:t>in away that latency requirements can be fulfilled</a:t>
            </a:r>
            <a:r>
              <a:rPr lang="en-IN" sz="1800" dirty="0" smtClean="0"/>
              <a:t>. However</a:t>
            </a:r>
            <a:r>
              <a:rPr lang="en-IN" sz="1800" dirty="0"/>
              <a:t>, as security in </a:t>
            </a:r>
            <a:r>
              <a:rPr lang="en-IN" sz="1800" dirty="0" smtClean="0"/>
              <a:t>this building </a:t>
            </a:r>
            <a:r>
              <a:rPr lang="en-IN" sz="1800" dirty="0"/>
              <a:t>block is particularly important, </a:t>
            </a:r>
            <a:r>
              <a:rPr lang="en-IN" sz="1800" dirty="0" smtClean="0"/>
              <a:t>we must </a:t>
            </a:r>
            <a:r>
              <a:rPr lang="en-IN" sz="1800" dirty="0"/>
              <a:t>not compromise the level of </a:t>
            </a:r>
            <a:r>
              <a:rPr lang="en-IN" sz="1800" dirty="0" smtClean="0"/>
              <a:t>security to </a:t>
            </a:r>
            <a:r>
              <a:rPr lang="en-IN" sz="1800" dirty="0"/>
              <a:t>benefit the latency. In addition, fast algorithms and optimized protocols may </a:t>
            </a:r>
            <a:r>
              <a:rPr lang="en-IN" sz="1800" dirty="0" smtClean="0"/>
              <a:t>have to </a:t>
            </a:r>
            <a:r>
              <a:rPr lang="en-IN" sz="1800" dirty="0"/>
              <a:t>be implemented to realize the low latency requirements. </a:t>
            </a:r>
          </a:p>
        </p:txBody>
      </p:sp>
    </p:spTree>
    <p:extLst>
      <p:ext uri="{BB962C8B-B14F-4D97-AF65-F5344CB8AC3E}">
        <p14:creationId xmlns:p14="http://schemas.microsoft.com/office/powerpoint/2010/main" val="301984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93676"/>
            <a:ext cx="7886700" cy="706437"/>
          </a:xfrm>
        </p:spPr>
        <p:txBody>
          <a:bodyPr/>
          <a:lstStyle/>
          <a:p>
            <a:r>
              <a:rPr lang="en-IN" b="1" dirty="0">
                <a:solidFill>
                  <a:srgbClr val="C00000"/>
                </a:solidFill>
              </a:rPr>
              <a:t>Critical Communications</a:t>
            </a:r>
            <a:endParaRPr lang="en-IN" dirty="0">
              <a:solidFill>
                <a:srgbClr val="C00000"/>
              </a:solidFill>
            </a:endParaRPr>
          </a:p>
        </p:txBody>
      </p:sp>
      <p:sp>
        <p:nvSpPr>
          <p:cNvPr id="3" name="Content Placeholder 2"/>
          <p:cNvSpPr>
            <a:spLocks noGrp="1"/>
          </p:cNvSpPr>
          <p:nvPr>
            <p:ph idx="1"/>
          </p:nvPr>
        </p:nvSpPr>
        <p:spPr>
          <a:xfrm>
            <a:off x="514350" y="757238"/>
            <a:ext cx="7886700" cy="4862513"/>
          </a:xfrm>
        </p:spPr>
        <p:txBody>
          <a:bodyPr>
            <a:noAutofit/>
          </a:bodyPr>
          <a:lstStyle/>
          <a:p>
            <a:pPr algn="just"/>
            <a:r>
              <a:rPr lang="en-IN" sz="2000" b="1" i="1" dirty="0">
                <a:solidFill>
                  <a:srgbClr val="002060"/>
                </a:solidFill>
              </a:rPr>
              <a:t>Security mechanisms must be highly reliable</a:t>
            </a:r>
            <a:r>
              <a:rPr lang="en-IN" sz="2000" b="1" dirty="0">
                <a:solidFill>
                  <a:srgbClr val="002060"/>
                </a:solidFill>
              </a:rPr>
              <a:t>. </a:t>
            </a:r>
            <a:r>
              <a:rPr lang="en-IN" sz="2000" dirty="0"/>
              <a:t>Strong and formally verified </a:t>
            </a:r>
            <a:r>
              <a:rPr lang="en-IN" sz="2000" dirty="0" smtClean="0"/>
              <a:t>protocols as </a:t>
            </a:r>
            <a:r>
              <a:rPr lang="en-IN" sz="2000" dirty="0"/>
              <a:t>well as algorithms and processing must ensure that implemented security </a:t>
            </a:r>
            <a:r>
              <a:rPr lang="en-IN" sz="2000" dirty="0" smtClean="0"/>
              <a:t>mechanisms are </a:t>
            </a:r>
            <a:r>
              <a:rPr lang="en-IN" sz="2000" dirty="0"/>
              <a:t>reliable and do not negatively impact the overall system reliability. </a:t>
            </a:r>
            <a:r>
              <a:rPr lang="en-IN" sz="2000" dirty="0" smtClean="0"/>
              <a:t>In addition</a:t>
            </a:r>
            <a:r>
              <a:rPr lang="en-IN" sz="2000" dirty="0"/>
              <a:t>, security certifications may be appropriate to ensure that the </a:t>
            </a:r>
            <a:r>
              <a:rPr lang="en-IN" sz="2000" dirty="0" smtClean="0"/>
              <a:t>implemented security </a:t>
            </a:r>
            <a:r>
              <a:rPr lang="en-IN" sz="2000" dirty="0"/>
              <a:t>levels </a:t>
            </a:r>
            <a:r>
              <a:rPr lang="en-IN" sz="2000" dirty="0" err="1"/>
              <a:t>fulfill</a:t>
            </a:r>
            <a:r>
              <a:rPr lang="en-IN" sz="2000" dirty="0"/>
              <a:t> the high demands.</a:t>
            </a:r>
          </a:p>
          <a:p>
            <a:pPr algn="just"/>
            <a:r>
              <a:rPr lang="en-IN" sz="2000" b="1" i="1" dirty="0" smtClean="0">
                <a:solidFill>
                  <a:srgbClr val="002060"/>
                </a:solidFill>
              </a:rPr>
              <a:t>For </a:t>
            </a:r>
            <a:r>
              <a:rPr lang="en-IN" sz="2000" b="1" i="1" dirty="0">
                <a:solidFill>
                  <a:srgbClr val="002060"/>
                </a:solidFill>
              </a:rPr>
              <a:t>closed networks operated by factories or enterprises, third-party </a:t>
            </a:r>
            <a:r>
              <a:rPr lang="en-IN" sz="2000" b="1" i="1" dirty="0" smtClean="0">
                <a:solidFill>
                  <a:srgbClr val="002060"/>
                </a:solidFill>
              </a:rPr>
              <a:t>authentication Schemes must </a:t>
            </a:r>
            <a:r>
              <a:rPr lang="en-IN" sz="2000" b="1" i="1" dirty="0">
                <a:solidFill>
                  <a:srgbClr val="002060"/>
                </a:solidFill>
              </a:rPr>
              <a:t>be supported using identifiers and credentials provided </a:t>
            </a:r>
            <a:r>
              <a:rPr lang="en-IN" sz="2000" b="1" i="1" dirty="0" smtClean="0">
                <a:solidFill>
                  <a:srgbClr val="002060"/>
                </a:solidFill>
              </a:rPr>
              <a:t>and managed by that </a:t>
            </a:r>
            <a:r>
              <a:rPr lang="en-IN" sz="2000" b="1" i="1" dirty="0">
                <a:solidFill>
                  <a:srgbClr val="002060"/>
                </a:solidFill>
              </a:rPr>
              <a:t>third party</a:t>
            </a:r>
            <a:r>
              <a:rPr lang="en-IN" sz="2000" b="1" dirty="0">
                <a:solidFill>
                  <a:srgbClr val="002060"/>
                </a:solidFill>
              </a:rPr>
              <a:t>. </a:t>
            </a:r>
            <a:r>
              <a:rPr lang="en-IN" sz="2000" dirty="0"/>
              <a:t>In addition to open/public networks 5G will be deployed in </a:t>
            </a:r>
            <a:r>
              <a:rPr lang="en-IN" sz="2000" dirty="0" smtClean="0"/>
              <a:t>closed scenarios </a:t>
            </a:r>
            <a:r>
              <a:rPr lang="en-IN" sz="2000" dirty="0"/>
              <a:t>either by allocating a dedicated network slice to that, e.g. factory or by </a:t>
            </a:r>
            <a:r>
              <a:rPr lang="en-IN" sz="2000" dirty="0" smtClean="0"/>
              <a:t>setting up </a:t>
            </a:r>
            <a:r>
              <a:rPr lang="en-IN" sz="2000" dirty="0"/>
              <a:t>a </a:t>
            </a:r>
            <a:r>
              <a:rPr lang="en-IN" sz="2000" dirty="0" smtClean="0"/>
              <a:t>5G network </a:t>
            </a:r>
            <a:r>
              <a:rPr lang="en-IN" sz="2000" dirty="0"/>
              <a:t>that is operated either by the factory itself, by </a:t>
            </a:r>
            <a:r>
              <a:rPr lang="en-IN" sz="2000" dirty="0" smtClean="0"/>
              <a:t>the MNO or </a:t>
            </a:r>
            <a:r>
              <a:rPr lang="en-IN" sz="2000" dirty="0"/>
              <a:t>by </a:t>
            </a:r>
            <a:r>
              <a:rPr lang="en-IN" sz="2000" dirty="0" smtClean="0"/>
              <a:t>the network </a:t>
            </a:r>
            <a:r>
              <a:rPr lang="en-IN" sz="2000" dirty="0"/>
              <a:t>infrastructure provider. The third party may want to use their </a:t>
            </a:r>
            <a:r>
              <a:rPr lang="en-IN" sz="2000" dirty="0" smtClean="0"/>
              <a:t>implemented ID </a:t>
            </a:r>
            <a:r>
              <a:rPr lang="en-IN" sz="2000" dirty="0"/>
              <a:t>management system (e.g. based on certificates) to grand access to their </a:t>
            </a:r>
            <a:r>
              <a:rPr lang="en-IN" sz="2000" dirty="0" smtClean="0"/>
              <a:t>network and </a:t>
            </a:r>
            <a:r>
              <a:rPr lang="en-IN" sz="2000" dirty="0"/>
              <a:t>company services. </a:t>
            </a:r>
            <a:endParaRPr lang="en-IN" sz="2000" dirty="0" smtClean="0"/>
          </a:p>
          <a:p>
            <a:pPr algn="just"/>
            <a:r>
              <a:rPr lang="en-IN" sz="2000" b="1" i="1" dirty="0" smtClean="0">
                <a:solidFill>
                  <a:srgbClr val="002060"/>
                </a:solidFill>
              </a:rPr>
              <a:t>In </a:t>
            </a:r>
            <a:r>
              <a:rPr lang="en-IN" sz="2000" b="1" i="1" dirty="0">
                <a:solidFill>
                  <a:srgbClr val="002060"/>
                </a:solidFill>
              </a:rPr>
              <a:t>some cases, some devices must have prioritized access to the network over </a:t>
            </a:r>
            <a:r>
              <a:rPr lang="en-IN" sz="2000" b="1" i="1" dirty="0" smtClean="0">
                <a:solidFill>
                  <a:srgbClr val="002060"/>
                </a:solidFill>
              </a:rPr>
              <a:t>other devices</a:t>
            </a:r>
            <a:r>
              <a:rPr lang="en-IN" sz="2000" dirty="0"/>
              <a:t>. For this purpose, it is essential that certain </a:t>
            </a:r>
            <a:r>
              <a:rPr lang="en-IN" sz="2000" dirty="0" err="1"/>
              <a:t>CriC</a:t>
            </a:r>
            <a:r>
              <a:rPr lang="en-IN" sz="2000" dirty="0"/>
              <a:t> devices are authorized </a:t>
            </a:r>
            <a:r>
              <a:rPr lang="en-IN" sz="2000" dirty="0" smtClean="0"/>
              <a:t>to have </a:t>
            </a:r>
            <a:r>
              <a:rPr lang="en-IN" sz="2000" dirty="0"/>
              <a:t>prioritized access and that no other device can manipulate that priority.</a:t>
            </a:r>
            <a:endParaRPr lang="en-IN" sz="1400" dirty="0"/>
          </a:p>
        </p:txBody>
      </p:sp>
    </p:spTree>
    <p:extLst>
      <p:ext uri="{BB962C8B-B14F-4D97-AF65-F5344CB8AC3E}">
        <p14:creationId xmlns:p14="http://schemas.microsoft.com/office/powerpoint/2010/main" val="1523314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5731"/>
            <a:ext cx="7886700" cy="1325563"/>
          </a:xfrm>
        </p:spPr>
        <p:txBody>
          <a:bodyPr/>
          <a:lstStyle/>
          <a:p>
            <a:pPr algn="ctr"/>
            <a:r>
              <a:rPr lang="en-IN" b="1" dirty="0">
                <a:solidFill>
                  <a:srgbClr val="C00000"/>
                </a:solidFill>
              </a:rPr>
              <a:t>5G Security Layers</a:t>
            </a:r>
            <a:endParaRPr lang="en-IN" dirty="0">
              <a:solidFill>
                <a:srgbClr val="C00000"/>
              </a:solidFill>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438213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2" y="105572"/>
            <a:ext cx="7886700" cy="663574"/>
          </a:xfrm>
        </p:spPr>
        <p:txBody>
          <a:bodyPr>
            <a:normAutofit/>
          </a:bodyPr>
          <a:lstStyle/>
          <a:p>
            <a:r>
              <a:rPr lang="en-IN" sz="3200" b="1" dirty="0">
                <a:solidFill>
                  <a:srgbClr val="C00000"/>
                </a:solidFill>
              </a:rPr>
              <a:t>5G Security Layers</a:t>
            </a:r>
            <a:endParaRPr lang="en-IN" sz="3200" dirty="0">
              <a:solidFill>
                <a:srgbClr val="C00000"/>
              </a:solidFill>
            </a:endParaRPr>
          </a:p>
        </p:txBody>
      </p:sp>
      <p:sp>
        <p:nvSpPr>
          <p:cNvPr id="3" name="Content Placeholder 2"/>
          <p:cNvSpPr>
            <a:spLocks noGrp="1"/>
          </p:cNvSpPr>
          <p:nvPr>
            <p:ph idx="1"/>
          </p:nvPr>
        </p:nvSpPr>
        <p:spPr>
          <a:xfrm>
            <a:off x="614363" y="642938"/>
            <a:ext cx="8272462" cy="5148262"/>
          </a:xfrm>
        </p:spPr>
        <p:txBody>
          <a:bodyPr>
            <a:normAutofit/>
          </a:bodyPr>
          <a:lstStyle/>
          <a:p>
            <a:pPr algn="just"/>
            <a:r>
              <a:rPr lang="en-IN" sz="1400" dirty="0"/>
              <a:t>In addition to the different security configurations that may be introduced by the </a:t>
            </a:r>
            <a:r>
              <a:rPr lang="en-IN" sz="1400" dirty="0" smtClean="0"/>
              <a:t>network operators </a:t>
            </a:r>
            <a:r>
              <a:rPr lang="en-IN" sz="1400" dirty="0"/>
              <a:t>by the means of network slices, the security requirements of other </a:t>
            </a:r>
            <a:r>
              <a:rPr lang="en-IN" sz="1400" dirty="0" smtClean="0"/>
              <a:t>stakeholders need </a:t>
            </a:r>
            <a:r>
              <a:rPr lang="en-IN" sz="1400" dirty="0"/>
              <a:t>to be considered</a:t>
            </a:r>
            <a:r>
              <a:rPr lang="en-IN" sz="1400" dirty="0" smtClean="0"/>
              <a:t>. </a:t>
            </a:r>
          </a:p>
          <a:p>
            <a:pPr algn="just"/>
            <a:r>
              <a:rPr lang="en-IN" sz="1400" dirty="0" smtClean="0"/>
              <a:t>In </a:t>
            </a:r>
            <a:r>
              <a:rPr lang="en-IN" sz="1400" dirty="0"/>
              <a:t>order to reflect and address the requirements of those stakeholders and in </a:t>
            </a:r>
            <a:r>
              <a:rPr lang="en-IN" sz="1400" dirty="0" smtClean="0"/>
              <a:t>order to </a:t>
            </a:r>
            <a:r>
              <a:rPr lang="en-IN" sz="1400" dirty="0"/>
              <a:t>separate them from </a:t>
            </a:r>
            <a:r>
              <a:rPr lang="en-IN" sz="1400" dirty="0" smtClean="0"/>
              <a:t>the MNOs </a:t>
            </a:r>
            <a:r>
              <a:rPr lang="en-IN" sz="1400" dirty="0"/>
              <a:t>requirements during the discussion and definition </a:t>
            </a:r>
            <a:r>
              <a:rPr lang="en-IN" sz="1400" dirty="0" smtClean="0"/>
              <a:t>of security </a:t>
            </a:r>
            <a:r>
              <a:rPr lang="en-IN" sz="1400" dirty="0"/>
              <a:t>solutions, </a:t>
            </a:r>
            <a:r>
              <a:rPr lang="en-IN" sz="1400" dirty="0" err="1"/>
              <a:t>SIMalliance</a:t>
            </a:r>
            <a:r>
              <a:rPr lang="en-IN" sz="1400" dirty="0"/>
              <a:t> has introduced a security layer </a:t>
            </a:r>
            <a:r>
              <a:rPr lang="en-IN" sz="1400" dirty="0" smtClean="0"/>
              <a:t>concept as </a:t>
            </a:r>
            <a:r>
              <a:rPr lang="en-IN" sz="1400" dirty="0"/>
              <a:t>given in </a:t>
            </a:r>
            <a:r>
              <a:rPr lang="en-IN" sz="1400" dirty="0" smtClean="0"/>
              <a:t>Fig below</a:t>
            </a:r>
            <a:endParaRPr lang="en-IN" sz="1400" dirty="0"/>
          </a:p>
        </p:txBody>
      </p:sp>
      <p:pic>
        <p:nvPicPr>
          <p:cNvPr id="4" name="Picture 3"/>
          <p:cNvPicPr>
            <a:picLocks noChangeAspect="1"/>
          </p:cNvPicPr>
          <p:nvPr/>
        </p:nvPicPr>
        <p:blipFill>
          <a:blip r:embed="rId2"/>
          <a:stretch>
            <a:fillRect/>
          </a:stretch>
        </p:blipFill>
        <p:spPr>
          <a:xfrm>
            <a:off x="1790701" y="1854200"/>
            <a:ext cx="5910262" cy="4829175"/>
          </a:xfrm>
          <a:prstGeom prst="rect">
            <a:avLst/>
          </a:prstGeom>
        </p:spPr>
      </p:pic>
      <p:sp>
        <p:nvSpPr>
          <p:cNvPr id="6" name="Rectangle 5"/>
          <p:cNvSpPr/>
          <p:nvPr/>
        </p:nvSpPr>
        <p:spPr>
          <a:xfrm rot="5400000">
            <a:off x="205770" y="4428882"/>
            <a:ext cx="1569660" cy="1249471"/>
          </a:xfrm>
          <a:prstGeom prst="rect">
            <a:avLst/>
          </a:prstGeom>
        </p:spPr>
        <p:txBody>
          <a:bodyPr vert="vert270" wrap="square">
            <a:spAutoFit/>
          </a:bodyPr>
          <a:lstStyle/>
          <a:p>
            <a:r>
              <a:rPr lang="en-IN" dirty="0">
                <a:latin typeface="MyriadPro-Regular" panose="020B0503030403020204" pitchFamily="34" charset="0"/>
              </a:rPr>
              <a:t>Security layers as interpreted from </a:t>
            </a:r>
            <a:r>
              <a:rPr lang="en-IN" dirty="0" smtClean="0">
                <a:latin typeface="MyriadPro-Regular" panose="020B0503030403020204" pitchFamily="34" charset="0"/>
              </a:rPr>
              <a:t>SIM alliance</a:t>
            </a:r>
            <a:r>
              <a:rPr lang="en-IN" dirty="0">
                <a:latin typeface="MyriadPro-Regular" panose="020B0503030403020204" pitchFamily="34" charset="0"/>
              </a:rPr>
              <a:t>.</a:t>
            </a:r>
            <a:endParaRPr lang="en-IN" dirty="0"/>
          </a:p>
        </p:txBody>
      </p:sp>
    </p:spTree>
    <p:extLst>
      <p:ext uri="{BB962C8B-B14F-4D97-AF65-F5344CB8AC3E}">
        <p14:creationId xmlns:p14="http://schemas.microsoft.com/office/powerpoint/2010/main" val="2226251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37" y="0"/>
            <a:ext cx="7886700" cy="663574"/>
          </a:xfrm>
        </p:spPr>
        <p:txBody>
          <a:bodyPr>
            <a:normAutofit/>
          </a:bodyPr>
          <a:lstStyle/>
          <a:p>
            <a:r>
              <a:rPr lang="en-IN" sz="3200" b="1" dirty="0">
                <a:solidFill>
                  <a:srgbClr val="C00000"/>
                </a:solidFill>
              </a:rPr>
              <a:t>5G Security Layers</a:t>
            </a:r>
            <a:endParaRPr lang="en-IN" sz="3200" dirty="0">
              <a:solidFill>
                <a:srgbClr val="C00000"/>
              </a:solidFill>
            </a:endParaRPr>
          </a:p>
        </p:txBody>
      </p:sp>
      <p:sp>
        <p:nvSpPr>
          <p:cNvPr id="3" name="Content Placeholder 2"/>
          <p:cNvSpPr>
            <a:spLocks noGrp="1"/>
          </p:cNvSpPr>
          <p:nvPr>
            <p:ph idx="1"/>
          </p:nvPr>
        </p:nvSpPr>
        <p:spPr>
          <a:xfrm>
            <a:off x="557212" y="537371"/>
            <a:ext cx="8301038" cy="5148262"/>
          </a:xfrm>
        </p:spPr>
        <p:txBody>
          <a:bodyPr>
            <a:noAutofit/>
          </a:bodyPr>
          <a:lstStyle/>
          <a:p>
            <a:pPr marL="0" indent="0">
              <a:buNone/>
            </a:pPr>
            <a:r>
              <a:rPr lang="en-IN" sz="2200" dirty="0" smtClean="0"/>
              <a:t>The aspects that is not addressed in the figure are discussed below:</a:t>
            </a:r>
            <a:endParaRPr lang="en-IN" sz="2200" dirty="0"/>
          </a:p>
          <a:p>
            <a:pPr algn="just"/>
            <a:r>
              <a:rPr lang="en-IN" sz="2200" dirty="0" smtClean="0"/>
              <a:t>The </a:t>
            </a:r>
            <a:r>
              <a:rPr lang="en-IN" sz="2200" b="1" dirty="0"/>
              <a:t>device ID</a:t>
            </a:r>
            <a:r>
              <a:rPr lang="en-IN" sz="2200" dirty="0"/>
              <a:t> and </a:t>
            </a:r>
            <a:r>
              <a:rPr lang="en-IN" sz="2200" b="1" dirty="0"/>
              <a:t>key</a:t>
            </a:r>
            <a:r>
              <a:rPr lang="en-IN" sz="2200" dirty="0"/>
              <a:t> used for device identification may reside within the SE.</a:t>
            </a:r>
          </a:p>
          <a:p>
            <a:pPr algn="just"/>
            <a:r>
              <a:rPr lang="en-IN" sz="2200" dirty="0" smtClean="0"/>
              <a:t>The SE </a:t>
            </a:r>
            <a:r>
              <a:rPr lang="en-IN" sz="2200" dirty="0"/>
              <a:t>could be used to also check the </a:t>
            </a:r>
            <a:r>
              <a:rPr lang="en-IN" sz="2200" b="1" dirty="0"/>
              <a:t>integrity of the device</a:t>
            </a:r>
            <a:r>
              <a:rPr lang="en-IN" sz="2200" dirty="0"/>
              <a:t>, e.g. by </a:t>
            </a:r>
            <a:r>
              <a:rPr lang="en-IN" sz="2200" dirty="0" smtClean="0"/>
              <a:t>providing </a:t>
            </a:r>
            <a:r>
              <a:rPr lang="en-IN" sz="2200" b="1" dirty="0" smtClean="0"/>
              <a:t>Trusted Platform </a:t>
            </a:r>
            <a:r>
              <a:rPr lang="en-IN" sz="2200" b="1" dirty="0"/>
              <a:t>Module </a:t>
            </a:r>
            <a:r>
              <a:rPr lang="en-IN" sz="2200" dirty="0"/>
              <a:t>(TPM) functionality on SE.</a:t>
            </a:r>
          </a:p>
          <a:p>
            <a:pPr algn="just"/>
            <a:r>
              <a:rPr lang="en-IN" sz="2200" dirty="0" smtClean="0"/>
              <a:t>There </a:t>
            </a:r>
            <a:r>
              <a:rPr lang="en-IN" sz="2200" dirty="0"/>
              <a:t>could be several tunnels to different applications.</a:t>
            </a:r>
          </a:p>
          <a:p>
            <a:pPr algn="just"/>
            <a:r>
              <a:rPr lang="en-IN" sz="2200" dirty="0" smtClean="0"/>
              <a:t>There </a:t>
            </a:r>
            <a:r>
              <a:rPr lang="en-IN" sz="2200" dirty="0"/>
              <a:t>could </a:t>
            </a:r>
            <a:r>
              <a:rPr lang="en-IN" sz="2200" dirty="0" smtClean="0"/>
              <a:t>be multiple </a:t>
            </a:r>
            <a:r>
              <a:rPr lang="en-IN" sz="2200" dirty="0"/>
              <a:t>tunnels and keys showing that there could </a:t>
            </a:r>
            <a:r>
              <a:rPr lang="en-IN" sz="2200" dirty="0" smtClean="0"/>
              <a:t>be </a:t>
            </a:r>
            <a:r>
              <a:rPr lang="en-IN" sz="2200" b="1" dirty="0" smtClean="0"/>
              <a:t>multiple service providers</a:t>
            </a:r>
            <a:r>
              <a:rPr lang="en-IN" sz="2200" dirty="0"/>
              <a:t>.</a:t>
            </a:r>
          </a:p>
          <a:p>
            <a:pPr algn="just"/>
            <a:r>
              <a:rPr lang="en-IN" sz="2200" dirty="0" smtClean="0"/>
              <a:t>Service </a:t>
            </a:r>
            <a:r>
              <a:rPr lang="en-IN" sz="2200" dirty="0"/>
              <a:t>layer integrity protection could be combined with identification and </a:t>
            </a:r>
            <a:r>
              <a:rPr lang="en-IN" sz="2200" b="1" dirty="0"/>
              <a:t>authentication</a:t>
            </a:r>
            <a:r>
              <a:rPr lang="en-IN" sz="2200" dirty="0"/>
              <a:t>.</a:t>
            </a:r>
          </a:p>
          <a:p>
            <a:pPr algn="just"/>
            <a:r>
              <a:rPr lang="en-IN" sz="2200" dirty="0" smtClean="0"/>
              <a:t>The </a:t>
            </a:r>
            <a:r>
              <a:rPr lang="en-IN" sz="2200" dirty="0"/>
              <a:t>network layer is split into </a:t>
            </a:r>
            <a:r>
              <a:rPr lang="en-IN" sz="2200" b="1" dirty="0"/>
              <a:t>user and control plane </a:t>
            </a:r>
            <a:r>
              <a:rPr lang="en-IN" sz="2200" dirty="0"/>
              <a:t>where user plane (UP) </a:t>
            </a:r>
            <a:r>
              <a:rPr lang="en-IN" sz="2200" dirty="0" smtClean="0"/>
              <a:t>integrity and </a:t>
            </a:r>
            <a:r>
              <a:rPr lang="en-IN" sz="2200" dirty="0"/>
              <a:t>encryption reach </a:t>
            </a:r>
            <a:r>
              <a:rPr lang="en-IN" sz="2200" dirty="0" smtClean="0"/>
              <a:t>from the </a:t>
            </a:r>
            <a:r>
              <a:rPr lang="en-IN" sz="2200" dirty="0"/>
              <a:t>device to the service provider using a different </a:t>
            </a:r>
            <a:r>
              <a:rPr lang="en-IN" sz="2200" dirty="0" smtClean="0"/>
              <a:t>session key</a:t>
            </a:r>
            <a:r>
              <a:rPr lang="en-IN" sz="2200" dirty="0"/>
              <a:t>. Note that Universal Mobile Telecommunications System (UMTS) and LTE </a:t>
            </a:r>
            <a:r>
              <a:rPr lang="en-IN" sz="2200" dirty="0" smtClean="0"/>
              <a:t>do not </a:t>
            </a:r>
            <a:r>
              <a:rPr lang="en-IN" sz="2200" dirty="0"/>
              <a:t>include integrity protection of the UP data.</a:t>
            </a:r>
          </a:p>
          <a:p>
            <a:pPr algn="just"/>
            <a:r>
              <a:rPr lang="en-IN" sz="2200" dirty="0" smtClean="0"/>
              <a:t>Some </a:t>
            </a:r>
            <a:r>
              <a:rPr lang="en-IN" sz="2200" dirty="0"/>
              <a:t>key derivation could be provided by the SE and the network entity to </a:t>
            </a:r>
            <a:r>
              <a:rPr lang="en-IN" sz="2200" dirty="0" smtClean="0"/>
              <a:t>derive further</a:t>
            </a:r>
            <a:r>
              <a:rPr lang="en-IN" sz="2200" dirty="0"/>
              <a:t>, </a:t>
            </a:r>
            <a:r>
              <a:rPr lang="en-IN" sz="2200" b="1" dirty="0"/>
              <a:t>higher layer key material </a:t>
            </a:r>
            <a:r>
              <a:rPr lang="en-IN" sz="2200" dirty="0"/>
              <a:t>and </a:t>
            </a:r>
            <a:r>
              <a:rPr lang="en-IN" sz="2200" b="1" dirty="0"/>
              <a:t>security based on the operators’ key.</a:t>
            </a:r>
          </a:p>
        </p:txBody>
      </p:sp>
    </p:spTree>
    <p:extLst>
      <p:ext uri="{BB962C8B-B14F-4D97-AF65-F5344CB8AC3E}">
        <p14:creationId xmlns:p14="http://schemas.microsoft.com/office/powerpoint/2010/main" val="117855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637" y="2708276"/>
            <a:ext cx="7886700" cy="1325563"/>
          </a:xfrm>
        </p:spPr>
        <p:txBody>
          <a:bodyPr/>
          <a:lstStyle/>
          <a:p>
            <a:pPr algn="ctr"/>
            <a:r>
              <a:rPr lang="en-IN" b="1" dirty="0">
                <a:solidFill>
                  <a:srgbClr val="FF0000"/>
                </a:solidFill>
              </a:rPr>
              <a:t>Device Security</a:t>
            </a:r>
            <a:endParaRPr lang="en-IN" dirty="0">
              <a:solidFill>
                <a:srgbClr val="FF0000"/>
              </a:solidFill>
            </a:endParaRPr>
          </a:p>
        </p:txBody>
      </p:sp>
    </p:spTree>
    <p:extLst>
      <p:ext uri="{BB962C8B-B14F-4D97-AF65-F5344CB8AC3E}">
        <p14:creationId xmlns:p14="http://schemas.microsoft.com/office/powerpoint/2010/main" val="67167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42925" y="746921"/>
            <a:ext cx="8386763" cy="4351338"/>
          </a:xfrm>
        </p:spPr>
        <p:txBody>
          <a:bodyPr>
            <a:noAutofit/>
          </a:bodyPr>
          <a:lstStyle/>
          <a:p>
            <a:pPr algn="just"/>
            <a:r>
              <a:rPr lang="en-IN" sz="1600" b="1" dirty="0">
                <a:solidFill>
                  <a:schemeClr val="accent5">
                    <a:lumMod val="75000"/>
                  </a:schemeClr>
                </a:solidFill>
              </a:rPr>
              <a:t>Differentiating the </a:t>
            </a:r>
            <a:r>
              <a:rPr lang="en-IN" sz="1600" b="1" dirty="0" smtClean="0">
                <a:solidFill>
                  <a:schemeClr val="accent5">
                    <a:lumMod val="75000"/>
                  </a:schemeClr>
                </a:solidFill>
              </a:rPr>
              <a:t>Devices</a:t>
            </a:r>
          </a:p>
          <a:p>
            <a:pPr algn="just">
              <a:buFont typeface="Wingdings" panose="05000000000000000000" pitchFamily="2" charset="2"/>
              <a:buChar char="Ø"/>
            </a:pPr>
            <a:r>
              <a:rPr lang="en-IN" sz="1600" dirty="0"/>
              <a:t>Depending on those use cases and the capabilities, the device can be associated </a:t>
            </a:r>
            <a:r>
              <a:rPr lang="en-IN" sz="1600" dirty="0" smtClean="0"/>
              <a:t>with a </a:t>
            </a:r>
            <a:r>
              <a:rPr lang="en-IN" sz="1600" dirty="0"/>
              <a:t>device class based on its characteristics including </a:t>
            </a:r>
            <a:r>
              <a:rPr lang="en-IN" sz="1600" b="1" dirty="0"/>
              <a:t>spectrum (5G only or dual 4G/5G</a:t>
            </a:r>
            <a:r>
              <a:rPr lang="en-IN" sz="1600" b="1" dirty="0" smtClean="0"/>
              <a:t>,</a:t>
            </a:r>
            <a:r>
              <a:rPr lang="en-IN" sz="1600" b="1" dirty="0"/>
              <a:t> single/multiband), number of applications, </a:t>
            </a:r>
            <a:r>
              <a:rPr lang="en-IN" sz="1600" dirty="0"/>
              <a:t>type of network (licensed </a:t>
            </a:r>
            <a:r>
              <a:rPr lang="en-IN" sz="1600" dirty="0" smtClean="0"/>
              <a:t>or unlicensed, public</a:t>
            </a:r>
            <a:r>
              <a:rPr lang="en-IN" sz="1600" dirty="0"/>
              <a:t>, closed, fixed, wireless), type of access (direct or indirect), and type of </a:t>
            </a:r>
            <a:r>
              <a:rPr lang="en-IN" sz="1600" dirty="0" smtClean="0"/>
              <a:t>credential (5G </a:t>
            </a:r>
            <a:r>
              <a:rPr lang="en-IN" sz="1600" dirty="0"/>
              <a:t>or non-5G</a:t>
            </a:r>
            <a:r>
              <a:rPr lang="en-IN" sz="1600" dirty="0" smtClean="0"/>
              <a:t>).</a:t>
            </a:r>
          </a:p>
          <a:p>
            <a:pPr algn="just"/>
            <a:r>
              <a:rPr lang="en-IN" sz="1600" b="1" dirty="0" smtClean="0">
                <a:solidFill>
                  <a:schemeClr val="accent5">
                    <a:lumMod val="75000"/>
                  </a:schemeClr>
                </a:solidFill>
              </a:rPr>
              <a:t>Spectrum</a:t>
            </a:r>
          </a:p>
          <a:p>
            <a:pPr algn="just">
              <a:buFont typeface="Wingdings" panose="05000000000000000000" pitchFamily="2" charset="2"/>
              <a:buChar char="Ø"/>
            </a:pPr>
            <a:r>
              <a:rPr lang="en-IN" sz="1600" dirty="0"/>
              <a:t>Most devices are going to support multiple bands to support backward </a:t>
            </a:r>
            <a:r>
              <a:rPr lang="en-IN" sz="1600" dirty="0" smtClean="0"/>
              <a:t>compatibility and </a:t>
            </a:r>
            <a:r>
              <a:rPr lang="en-IN" sz="1600" dirty="0"/>
              <a:t>roaming in countries, allocating a different spectrum than the home country. </a:t>
            </a:r>
            <a:r>
              <a:rPr lang="en-IN" sz="1600" dirty="0" smtClean="0"/>
              <a:t>This means </a:t>
            </a:r>
            <a:r>
              <a:rPr lang="en-IN" sz="1600" dirty="0"/>
              <a:t>they will have to </a:t>
            </a:r>
            <a:r>
              <a:rPr lang="en-IN" sz="1600" b="1" dirty="0"/>
              <a:t>support several network authentication applications</a:t>
            </a:r>
            <a:r>
              <a:rPr lang="en-IN" sz="1600" dirty="0"/>
              <a:t> to </a:t>
            </a:r>
            <a:r>
              <a:rPr lang="en-IN" sz="1600" dirty="0" smtClean="0"/>
              <a:t>access the </a:t>
            </a:r>
            <a:r>
              <a:rPr lang="en-IN" sz="1600" dirty="0"/>
              <a:t>respective network</a:t>
            </a:r>
            <a:r>
              <a:rPr lang="en-IN" sz="1600" dirty="0" smtClean="0"/>
              <a:t>.</a:t>
            </a:r>
          </a:p>
          <a:p>
            <a:pPr algn="just"/>
            <a:r>
              <a:rPr lang="en-IN" sz="1600" b="1" dirty="0">
                <a:solidFill>
                  <a:schemeClr val="accent5">
                    <a:lumMod val="75000"/>
                  </a:schemeClr>
                </a:solidFill>
              </a:rPr>
              <a:t>Number of </a:t>
            </a:r>
            <a:r>
              <a:rPr lang="en-IN" sz="1600" b="1" dirty="0" smtClean="0">
                <a:solidFill>
                  <a:schemeClr val="accent5">
                    <a:lumMod val="75000"/>
                  </a:schemeClr>
                </a:solidFill>
              </a:rPr>
              <a:t>Applications</a:t>
            </a:r>
          </a:p>
          <a:p>
            <a:pPr algn="just">
              <a:buFont typeface="Wingdings" panose="05000000000000000000" pitchFamily="2" charset="2"/>
              <a:buChar char="Ø"/>
            </a:pPr>
            <a:r>
              <a:rPr lang="en-IN" sz="1600" dirty="0"/>
              <a:t>Certain simple </a:t>
            </a:r>
            <a:r>
              <a:rPr lang="en-IN" sz="1600" dirty="0" err="1"/>
              <a:t>IoT</a:t>
            </a:r>
            <a:r>
              <a:rPr lang="en-IN" sz="1600" dirty="0"/>
              <a:t> devices and sensors may have one specific purpose and will </a:t>
            </a:r>
            <a:r>
              <a:rPr lang="en-IN" sz="1600" dirty="0" smtClean="0"/>
              <a:t>consequently be provisioned with </a:t>
            </a:r>
            <a:r>
              <a:rPr lang="en-IN" sz="1600" dirty="0"/>
              <a:t>one specific application</a:t>
            </a:r>
            <a:r>
              <a:rPr lang="en-IN" sz="1600" dirty="0" smtClean="0"/>
              <a:t>.</a:t>
            </a:r>
          </a:p>
          <a:p>
            <a:pPr algn="just">
              <a:buFont typeface="Wingdings" panose="05000000000000000000" pitchFamily="2" charset="2"/>
              <a:buChar char="Ø"/>
            </a:pPr>
            <a:r>
              <a:rPr lang="en-IN" sz="1600" dirty="0" smtClean="0"/>
              <a:t>A </a:t>
            </a:r>
            <a:r>
              <a:rPr lang="en-IN" sz="1600" dirty="0"/>
              <a:t>vehicle may have to support autonomous driving </a:t>
            </a:r>
            <a:r>
              <a:rPr lang="en-IN" sz="1600" dirty="0" smtClean="0"/>
              <a:t>as well </a:t>
            </a:r>
            <a:r>
              <a:rPr lang="en-IN" sz="1600" dirty="0"/>
              <a:t>as video streaming and data collection, thus representing use cases of all </a:t>
            </a:r>
            <a:r>
              <a:rPr lang="en-IN" sz="1600" dirty="0" smtClean="0"/>
              <a:t>different building </a:t>
            </a:r>
            <a:r>
              <a:rPr lang="en-IN" sz="1600" dirty="0"/>
              <a:t>blocks as described above</a:t>
            </a:r>
            <a:r>
              <a:rPr lang="en-IN" sz="1600" dirty="0" smtClean="0"/>
              <a:t>.</a:t>
            </a:r>
          </a:p>
          <a:p>
            <a:pPr algn="just"/>
            <a:r>
              <a:rPr lang="en-IN" sz="1600" b="1" dirty="0">
                <a:solidFill>
                  <a:schemeClr val="accent5">
                    <a:lumMod val="75000"/>
                  </a:schemeClr>
                </a:solidFill>
              </a:rPr>
              <a:t>Type of </a:t>
            </a:r>
            <a:r>
              <a:rPr lang="en-IN" sz="1600" b="1" dirty="0" smtClean="0">
                <a:solidFill>
                  <a:schemeClr val="accent5">
                    <a:lumMod val="75000"/>
                  </a:schemeClr>
                </a:solidFill>
              </a:rPr>
              <a:t>Network</a:t>
            </a:r>
          </a:p>
          <a:p>
            <a:pPr algn="just">
              <a:buFont typeface="Wingdings" panose="05000000000000000000" pitchFamily="2" charset="2"/>
              <a:buChar char="Ø"/>
            </a:pPr>
            <a:r>
              <a:rPr lang="en-IN" sz="1600" dirty="0"/>
              <a:t>There are devices that support either access to licensed band or to both </a:t>
            </a:r>
            <a:r>
              <a:rPr lang="en-IN" sz="1600" dirty="0" smtClean="0"/>
              <a:t>licensed and </a:t>
            </a:r>
            <a:r>
              <a:rPr lang="en-IN" sz="1600" dirty="0"/>
              <a:t>unlicensed band.</a:t>
            </a:r>
          </a:p>
          <a:p>
            <a:pPr algn="just">
              <a:buFont typeface="Wingdings" panose="05000000000000000000" pitchFamily="2" charset="2"/>
              <a:buChar char="Ø"/>
            </a:pPr>
            <a:r>
              <a:rPr lang="en-IN" sz="1600" dirty="0"/>
              <a:t>Other devices do only support access to unlicensed band. </a:t>
            </a:r>
            <a:endParaRPr lang="en-IN" sz="1600" dirty="0" smtClean="0"/>
          </a:p>
          <a:p>
            <a:pPr algn="just">
              <a:buFont typeface="Wingdings" panose="05000000000000000000" pitchFamily="2" charset="2"/>
              <a:buChar char="Ø"/>
            </a:pPr>
            <a:r>
              <a:rPr lang="en-IN" sz="1600" dirty="0" smtClean="0"/>
              <a:t>A </a:t>
            </a:r>
            <a:r>
              <a:rPr lang="en-IN" sz="1600" dirty="0"/>
              <a:t>network may be </a:t>
            </a:r>
            <a:r>
              <a:rPr lang="en-IN" sz="1600" dirty="0" smtClean="0"/>
              <a:t>public, i.e</a:t>
            </a:r>
            <a:r>
              <a:rPr lang="en-IN" sz="1600" dirty="0"/>
              <a:t>. widely deployed and accessible by many subscribers or closed (e.g. factory</a:t>
            </a:r>
            <a:r>
              <a:rPr lang="en-IN" sz="1600" dirty="0" smtClean="0"/>
              <a:t>).</a:t>
            </a:r>
            <a:endParaRPr lang="en-IN" sz="1600" dirty="0"/>
          </a:p>
        </p:txBody>
      </p:sp>
    </p:spTree>
    <p:extLst>
      <p:ext uri="{BB962C8B-B14F-4D97-AF65-F5344CB8AC3E}">
        <p14:creationId xmlns:p14="http://schemas.microsoft.com/office/powerpoint/2010/main" val="584764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14350" y="942976"/>
            <a:ext cx="8386763" cy="5186361"/>
          </a:xfrm>
        </p:spPr>
        <p:txBody>
          <a:bodyPr>
            <a:noAutofit/>
          </a:bodyPr>
          <a:lstStyle/>
          <a:p>
            <a:pPr algn="just"/>
            <a:r>
              <a:rPr lang="en-IN" sz="2000" b="1" dirty="0">
                <a:solidFill>
                  <a:schemeClr val="accent5">
                    <a:lumMod val="75000"/>
                  </a:schemeClr>
                </a:solidFill>
              </a:rPr>
              <a:t>Type of </a:t>
            </a:r>
            <a:r>
              <a:rPr lang="en-IN" sz="2000" b="1" dirty="0" smtClean="0">
                <a:solidFill>
                  <a:schemeClr val="accent5">
                    <a:lumMod val="75000"/>
                  </a:schemeClr>
                </a:solidFill>
              </a:rPr>
              <a:t>Access</a:t>
            </a:r>
          </a:p>
          <a:p>
            <a:pPr algn="just">
              <a:buFont typeface="Wingdings" panose="05000000000000000000" pitchFamily="2" charset="2"/>
              <a:buChar char="Ø"/>
            </a:pPr>
            <a:r>
              <a:rPr lang="en-IN" sz="2000" dirty="0"/>
              <a:t>Depending on the type of network, the device may be connected to the 5G </a:t>
            </a:r>
            <a:r>
              <a:rPr lang="en-IN" sz="2000" dirty="0" smtClean="0"/>
              <a:t>network directly </a:t>
            </a:r>
            <a:r>
              <a:rPr lang="en-IN" sz="2000" dirty="0"/>
              <a:t>or via a relay device. In case the device does not support direct access, it </a:t>
            </a:r>
            <a:r>
              <a:rPr lang="en-IN" sz="2000" dirty="0" smtClean="0"/>
              <a:t>may still </a:t>
            </a:r>
            <a:r>
              <a:rPr lang="en-IN" sz="2000" dirty="0"/>
              <a:t>hold 5G network credentials to authenticate to the 5G network when accessing </a:t>
            </a:r>
            <a:r>
              <a:rPr lang="en-IN" sz="2000" dirty="0" smtClean="0"/>
              <a:t>it via </a:t>
            </a:r>
            <a:r>
              <a:rPr lang="en-IN" sz="2000" dirty="0"/>
              <a:t>the relay device</a:t>
            </a:r>
            <a:r>
              <a:rPr lang="en-IN" sz="2000" dirty="0" smtClean="0"/>
              <a:t>.</a:t>
            </a:r>
          </a:p>
          <a:p>
            <a:pPr algn="just"/>
            <a:r>
              <a:rPr lang="en-IN" sz="2000" b="1" dirty="0">
                <a:solidFill>
                  <a:schemeClr val="accent5">
                    <a:lumMod val="75000"/>
                  </a:schemeClr>
                </a:solidFill>
              </a:rPr>
              <a:t>Type of </a:t>
            </a:r>
            <a:r>
              <a:rPr lang="en-IN" sz="2000" b="1" dirty="0" smtClean="0">
                <a:solidFill>
                  <a:schemeClr val="accent5">
                    <a:lumMod val="75000"/>
                  </a:schemeClr>
                </a:solidFill>
              </a:rPr>
              <a:t>Credentials</a:t>
            </a:r>
          </a:p>
          <a:p>
            <a:pPr algn="just">
              <a:buFont typeface="Wingdings" panose="05000000000000000000" pitchFamily="2" charset="2"/>
              <a:buChar char="Ø"/>
            </a:pPr>
            <a:r>
              <a:rPr lang="en-IN" sz="2000" dirty="0"/>
              <a:t>Devices may support different types of credentials, </a:t>
            </a:r>
            <a:r>
              <a:rPr lang="en-IN" sz="2000" b="1" dirty="0"/>
              <a:t>depending on the type of access </a:t>
            </a:r>
            <a:r>
              <a:rPr lang="en-IN" sz="2000" b="1" dirty="0" smtClean="0"/>
              <a:t>and type </a:t>
            </a:r>
            <a:r>
              <a:rPr lang="en-IN" sz="2000" b="1" dirty="0"/>
              <a:t>of network they support.</a:t>
            </a:r>
            <a:r>
              <a:rPr lang="en-IN" sz="2000" dirty="0"/>
              <a:t> In addition, devices that are used within public or </a:t>
            </a:r>
            <a:r>
              <a:rPr lang="en-IN" sz="2000" dirty="0" smtClean="0"/>
              <a:t>closed networks </a:t>
            </a:r>
            <a:r>
              <a:rPr lang="en-IN" sz="2000" dirty="0"/>
              <a:t>and may need to support different types of credentials for each purpose</a:t>
            </a:r>
            <a:r>
              <a:rPr lang="en-IN" sz="2000" dirty="0" smtClean="0"/>
              <a:t>.</a:t>
            </a:r>
          </a:p>
          <a:p>
            <a:pPr algn="just"/>
            <a:r>
              <a:rPr lang="en-IN" sz="2000" b="1" dirty="0">
                <a:solidFill>
                  <a:schemeClr val="accent5">
                    <a:lumMod val="75000"/>
                  </a:schemeClr>
                </a:solidFill>
              </a:rPr>
              <a:t>Devices for Network </a:t>
            </a:r>
            <a:r>
              <a:rPr lang="en-IN" sz="2000" b="1" dirty="0" smtClean="0">
                <a:solidFill>
                  <a:schemeClr val="accent5">
                    <a:lumMod val="75000"/>
                  </a:schemeClr>
                </a:solidFill>
              </a:rPr>
              <a:t>Security</a:t>
            </a:r>
          </a:p>
          <a:p>
            <a:pPr algn="just">
              <a:buFont typeface="Wingdings" panose="05000000000000000000" pitchFamily="2" charset="2"/>
              <a:buChar char="Ø"/>
            </a:pPr>
            <a:r>
              <a:rPr lang="en-IN" sz="2000" dirty="0"/>
              <a:t>Devices are used to access and consume services</a:t>
            </a:r>
            <a:r>
              <a:rPr lang="en-IN" sz="2000" dirty="0" smtClean="0"/>
              <a:t>. This </a:t>
            </a:r>
            <a:r>
              <a:rPr lang="en-IN" sz="2000" dirty="0"/>
              <a:t>can only be achieved if the </a:t>
            </a:r>
            <a:r>
              <a:rPr lang="en-IN" sz="2000" dirty="0" smtClean="0"/>
              <a:t>devices are </a:t>
            </a:r>
            <a:r>
              <a:rPr lang="en-IN" sz="2000" dirty="0"/>
              <a:t>provisioned with a subscription that enables connection to the network. </a:t>
            </a:r>
            <a:r>
              <a:rPr lang="en-IN" sz="2000" b="1" dirty="0"/>
              <a:t>To </a:t>
            </a:r>
            <a:r>
              <a:rPr lang="en-IN" sz="2000" b="1" dirty="0" smtClean="0"/>
              <a:t>connect, they </a:t>
            </a:r>
            <a:r>
              <a:rPr lang="en-IN" sz="2000" b="1" dirty="0"/>
              <a:t>need to be able to perform mutual authentication with the network</a:t>
            </a:r>
            <a:r>
              <a:rPr lang="en-IN" sz="2000" dirty="0"/>
              <a:t>. Today, </a:t>
            </a:r>
            <a:r>
              <a:rPr lang="en-IN" sz="2000" dirty="0" smtClean="0"/>
              <a:t>this authentication </a:t>
            </a:r>
            <a:r>
              <a:rPr lang="en-IN" sz="2000" dirty="0"/>
              <a:t>is done based on the </a:t>
            </a:r>
            <a:r>
              <a:rPr lang="en-IN" sz="2000" dirty="0" smtClean="0"/>
              <a:t>USIM residing </a:t>
            </a:r>
            <a:r>
              <a:rPr lang="en-IN" sz="2000" dirty="0"/>
              <a:t>on </a:t>
            </a:r>
            <a:r>
              <a:rPr lang="en-IN" sz="2000" dirty="0" smtClean="0"/>
              <a:t>the UICC</a:t>
            </a:r>
            <a:r>
              <a:rPr lang="en-IN" sz="2000" dirty="0"/>
              <a:t>.</a:t>
            </a:r>
            <a:endParaRPr lang="en-IN" sz="2000" dirty="0" smtClean="0"/>
          </a:p>
          <a:p>
            <a:endParaRPr lang="en-IN" dirty="0"/>
          </a:p>
        </p:txBody>
      </p:sp>
    </p:spTree>
    <p:extLst>
      <p:ext uri="{BB962C8B-B14F-4D97-AF65-F5344CB8AC3E}">
        <p14:creationId xmlns:p14="http://schemas.microsoft.com/office/powerpoint/2010/main" val="2373220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42925" y="746920"/>
            <a:ext cx="8386763" cy="5653879"/>
          </a:xfrm>
        </p:spPr>
        <p:txBody>
          <a:bodyPr>
            <a:noAutofit/>
          </a:bodyPr>
          <a:lstStyle/>
          <a:p>
            <a:r>
              <a:rPr lang="en-IN" sz="2400" b="1" dirty="0">
                <a:solidFill>
                  <a:schemeClr val="accent5">
                    <a:lumMod val="75000"/>
                  </a:schemeClr>
                </a:solidFill>
              </a:rPr>
              <a:t>Devices for Network </a:t>
            </a:r>
            <a:r>
              <a:rPr lang="en-IN" sz="2400" b="1" dirty="0" smtClean="0">
                <a:solidFill>
                  <a:schemeClr val="accent5">
                    <a:lumMod val="75000"/>
                  </a:schemeClr>
                </a:solidFill>
              </a:rPr>
              <a:t>Security (</a:t>
            </a:r>
            <a:r>
              <a:rPr lang="en-IN" sz="2400" b="1" dirty="0" err="1" smtClean="0">
                <a:solidFill>
                  <a:schemeClr val="accent5">
                    <a:lumMod val="75000"/>
                  </a:schemeClr>
                </a:solidFill>
              </a:rPr>
              <a:t>cont</a:t>
            </a:r>
            <a:r>
              <a:rPr lang="en-IN" sz="2400" b="1" dirty="0" smtClean="0">
                <a:solidFill>
                  <a:schemeClr val="accent5">
                    <a:lumMod val="75000"/>
                  </a:schemeClr>
                </a:solidFill>
              </a:rPr>
              <a:t>)</a:t>
            </a:r>
          </a:p>
          <a:p>
            <a:pPr algn="just"/>
            <a:r>
              <a:rPr lang="en-IN" sz="2000" dirty="0"/>
              <a:t>Let’s start with devices accessing closed networks</a:t>
            </a:r>
            <a:r>
              <a:rPr lang="en-IN" sz="2000" dirty="0" smtClean="0"/>
              <a:t>. The </a:t>
            </a:r>
            <a:r>
              <a:rPr lang="en-IN" sz="2000" dirty="0"/>
              <a:t>assumption is that a factory </a:t>
            </a:r>
            <a:r>
              <a:rPr lang="en-IN" sz="2000" dirty="0" smtClean="0"/>
              <a:t>or enterprise </a:t>
            </a:r>
            <a:r>
              <a:rPr lang="en-IN" sz="2000" dirty="0"/>
              <a:t>is operating its own 5G network. To grant employees access to the </a:t>
            </a:r>
            <a:r>
              <a:rPr lang="en-IN" sz="2000" dirty="0" smtClean="0"/>
              <a:t>corporate network </a:t>
            </a:r>
            <a:r>
              <a:rPr lang="en-IN" sz="2000" dirty="0"/>
              <a:t>the factory may want to use its existing company ID system and thus </a:t>
            </a:r>
            <a:r>
              <a:rPr lang="en-IN" sz="2000" dirty="0" smtClean="0"/>
              <a:t>replace the </a:t>
            </a:r>
            <a:r>
              <a:rPr lang="en-IN" sz="2000" dirty="0"/>
              <a:t>company ID card by the mobile device both for physical access and for access </a:t>
            </a:r>
            <a:r>
              <a:rPr lang="en-IN" sz="2000" dirty="0" smtClean="0"/>
              <a:t>to in-company </a:t>
            </a:r>
            <a:r>
              <a:rPr lang="en-IN" sz="2000" dirty="0"/>
              <a:t>services and network resources</a:t>
            </a:r>
            <a:r>
              <a:rPr lang="en-IN" sz="2000" dirty="0" smtClean="0"/>
              <a:t>.</a:t>
            </a:r>
          </a:p>
          <a:p>
            <a:pPr algn="just"/>
            <a:r>
              <a:rPr lang="en-IN" sz="2000" dirty="0"/>
              <a:t>To authenticate the user/device and </a:t>
            </a:r>
            <a:r>
              <a:rPr lang="en-IN" sz="2000" dirty="0" smtClean="0"/>
              <a:t>the network</a:t>
            </a:r>
            <a:r>
              <a:rPr lang="en-IN" sz="2000" dirty="0"/>
              <a:t>, </a:t>
            </a:r>
            <a:r>
              <a:rPr lang="en-IN" sz="2000" b="1" dirty="0"/>
              <a:t>a certificate-based company ID system is used as authentication entity </a:t>
            </a:r>
            <a:r>
              <a:rPr lang="en-IN" sz="2000" b="1" dirty="0" smtClean="0"/>
              <a:t>within and </a:t>
            </a:r>
            <a:r>
              <a:rPr lang="en-IN" sz="2000" b="1" dirty="0"/>
              <a:t>connected to the core of the closed 5G network</a:t>
            </a:r>
            <a:r>
              <a:rPr lang="en-IN" sz="2000" b="1" dirty="0" smtClean="0"/>
              <a:t>. </a:t>
            </a:r>
            <a:r>
              <a:rPr lang="en-IN" sz="2000" dirty="0" smtClean="0"/>
              <a:t>The device </a:t>
            </a:r>
            <a:r>
              <a:rPr lang="en-IN" sz="2000" dirty="0"/>
              <a:t>in this case needs to </a:t>
            </a:r>
            <a:r>
              <a:rPr lang="en-IN" sz="2000" dirty="0" smtClean="0"/>
              <a:t>support the </a:t>
            </a:r>
            <a:r>
              <a:rPr lang="en-IN" sz="2000" dirty="0"/>
              <a:t>certificate-based authentication and needs to be </a:t>
            </a:r>
            <a:r>
              <a:rPr lang="en-IN" sz="2000" dirty="0" smtClean="0"/>
              <a:t>provisioned with </a:t>
            </a:r>
            <a:r>
              <a:rPr lang="en-IN" sz="2000" dirty="0"/>
              <a:t>the </a:t>
            </a:r>
            <a:r>
              <a:rPr lang="en-IN" sz="2000" dirty="0" smtClean="0"/>
              <a:t>respective credentials </a:t>
            </a:r>
            <a:r>
              <a:rPr lang="en-IN" sz="2000" dirty="0"/>
              <a:t>and certificates</a:t>
            </a:r>
            <a:r>
              <a:rPr lang="en-IN" sz="2000" dirty="0" smtClean="0"/>
              <a:t>.</a:t>
            </a:r>
          </a:p>
          <a:p>
            <a:pPr algn="just"/>
            <a:r>
              <a:rPr lang="en-IN" sz="2000" dirty="0"/>
              <a:t>At the same time, the device should also be usable when the employee leaves the </a:t>
            </a:r>
            <a:r>
              <a:rPr lang="en-IN" sz="2000" dirty="0" smtClean="0"/>
              <a:t>factory building </a:t>
            </a:r>
            <a:r>
              <a:rPr lang="en-IN" sz="2000" dirty="0"/>
              <a:t>and when the closed network does not provide coverage anymore. </a:t>
            </a:r>
            <a:r>
              <a:rPr lang="en-IN" sz="2000" b="1" dirty="0"/>
              <a:t>In </a:t>
            </a:r>
            <a:r>
              <a:rPr lang="en-IN" sz="2000" b="1" dirty="0" smtClean="0"/>
              <a:t>this case</a:t>
            </a:r>
            <a:r>
              <a:rPr lang="en-IN" sz="2000" b="1" dirty="0"/>
              <a:t>, a handover to the public network of the network operator should take place </a:t>
            </a:r>
            <a:r>
              <a:rPr lang="en-IN" sz="2000" b="1" dirty="0" smtClean="0"/>
              <a:t>based on </a:t>
            </a:r>
            <a:r>
              <a:rPr lang="en-IN" sz="2000" b="1" dirty="0"/>
              <a:t>credentials and authentication mechanisms owned and controlled by the </a:t>
            </a:r>
            <a:r>
              <a:rPr lang="en-IN" sz="2000" b="1" dirty="0" smtClean="0"/>
              <a:t>network operator</a:t>
            </a:r>
            <a:r>
              <a:rPr lang="en-IN" sz="2000" dirty="0"/>
              <a:t>, as shown in Figure</a:t>
            </a:r>
            <a:endParaRPr lang="en-IN" sz="1800" b="1" dirty="0">
              <a:solidFill>
                <a:schemeClr val="accent5">
                  <a:lumMod val="75000"/>
                </a:schemeClr>
              </a:solidFill>
            </a:endParaRPr>
          </a:p>
        </p:txBody>
      </p:sp>
    </p:spTree>
    <p:extLst>
      <p:ext uri="{BB962C8B-B14F-4D97-AF65-F5344CB8AC3E}">
        <p14:creationId xmlns:p14="http://schemas.microsoft.com/office/powerpoint/2010/main" val="394793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871911" y="2529959"/>
            <a:ext cx="7643439" cy="707886"/>
          </a:xfrm>
          <a:prstGeom prst="rect">
            <a:avLst/>
          </a:prstGeom>
        </p:spPr>
        <p:txBody>
          <a:bodyPr wrap="none">
            <a:spAutoFit/>
          </a:bodyPr>
          <a:lstStyle/>
          <a:p>
            <a:r>
              <a:rPr lang="en-IN" sz="4000" b="1" dirty="0">
                <a:solidFill>
                  <a:srgbClr val="C00000"/>
                </a:solidFill>
              </a:rPr>
              <a:t>5G Security Threats and Challenges</a:t>
            </a:r>
            <a:endParaRPr lang="en-IN" sz="4000" dirty="0">
              <a:solidFill>
                <a:srgbClr val="C00000"/>
              </a:solidFill>
            </a:endParaRPr>
          </a:p>
        </p:txBody>
      </p:sp>
    </p:spTree>
    <p:extLst>
      <p:ext uri="{BB962C8B-B14F-4D97-AF65-F5344CB8AC3E}">
        <p14:creationId xmlns:p14="http://schemas.microsoft.com/office/powerpoint/2010/main" val="1981240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42925" y="746921"/>
            <a:ext cx="8386763" cy="4351338"/>
          </a:xfrm>
        </p:spPr>
        <p:txBody>
          <a:bodyPr>
            <a:noAutofit/>
          </a:bodyPr>
          <a:lstStyle/>
          <a:p>
            <a:r>
              <a:rPr lang="en-IN" sz="2400" b="1" dirty="0">
                <a:solidFill>
                  <a:schemeClr val="accent5">
                    <a:lumMod val="75000"/>
                  </a:schemeClr>
                </a:solidFill>
              </a:rPr>
              <a:t>Devices for Network </a:t>
            </a:r>
            <a:r>
              <a:rPr lang="en-IN" sz="2400" b="1" dirty="0" smtClean="0">
                <a:solidFill>
                  <a:schemeClr val="accent5">
                    <a:lumMod val="75000"/>
                  </a:schemeClr>
                </a:solidFill>
              </a:rPr>
              <a:t>Security    (</a:t>
            </a:r>
            <a:r>
              <a:rPr lang="en-IN" sz="2400" b="1" dirty="0" err="1" smtClean="0">
                <a:solidFill>
                  <a:schemeClr val="accent5">
                    <a:lumMod val="75000"/>
                  </a:schemeClr>
                </a:solidFill>
              </a:rPr>
              <a:t>cont</a:t>
            </a:r>
            <a:r>
              <a:rPr lang="en-IN" sz="2400" b="1" dirty="0" smtClean="0">
                <a:solidFill>
                  <a:schemeClr val="accent5">
                    <a:lumMod val="75000"/>
                  </a:schemeClr>
                </a:solidFill>
              </a:rPr>
              <a:t>)</a:t>
            </a:r>
          </a:p>
        </p:txBody>
      </p:sp>
      <p:pic>
        <p:nvPicPr>
          <p:cNvPr id="4" name="Picture 3"/>
          <p:cNvPicPr>
            <a:picLocks noChangeAspect="1"/>
          </p:cNvPicPr>
          <p:nvPr/>
        </p:nvPicPr>
        <p:blipFill>
          <a:blip r:embed="rId2"/>
          <a:stretch>
            <a:fillRect/>
          </a:stretch>
        </p:blipFill>
        <p:spPr>
          <a:xfrm>
            <a:off x="1247774" y="1250952"/>
            <a:ext cx="5981701" cy="3200976"/>
          </a:xfrm>
          <a:prstGeom prst="rect">
            <a:avLst/>
          </a:prstGeom>
        </p:spPr>
      </p:pic>
      <p:sp>
        <p:nvSpPr>
          <p:cNvPr id="5" name="Rectangle 4"/>
          <p:cNvSpPr/>
          <p:nvPr/>
        </p:nvSpPr>
        <p:spPr>
          <a:xfrm>
            <a:off x="542925" y="5048034"/>
            <a:ext cx="8043863" cy="646331"/>
          </a:xfrm>
          <a:prstGeom prst="rect">
            <a:avLst/>
          </a:prstGeom>
        </p:spPr>
        <p:txBody>
          <a:bodyPr wrap="square">
            <a:spAutoFit/>
          </a:bodyPr>
          <a:lstStyle/>
          <a:p>
            <a:r>
              <a:rPr lang="en-IN" dirty="0">
                <a:latin typeface="WarnockPro-Regular"/>
              </a:rPr>
              <a:t>In addition, devices </a:t>
            </a:r>
            <a:r>
              <a:rPr lang="en-IN" dirty="0" smtClean="0">
                <a:latin typeface="WarnockPro-Regular"/>
              </a:rPr>
              <a:t>are supposed </a:t>
            </a:r>
            <a:r>
              <a:rPr lang="en-IN" dirty="0">
                <a:latin typeface="WarnockPro-Regular"/>
              </a:rPr>
              <a:t>to connect to other devices without any connectivity to the public network</a:t>
            </a:r>
            <a:r>
              <a:rPr lang="en-IN" dirty="0" smtClean="0">
                <a:latin typeface="WarnockPro-Regular"/>
              </a:rPr>
              <a:t>.</a:t>
            </a:r>
            <a:endParaRPr lang="en-IN" dirty="0">
              <a:latin typeface="WarnockPro-Regular"/>
            </a:endParaRPr>
          </a:p>
        </p:txBody>
      </p:sp>
    </p:spTree>
    <p:extLst>
      <p:ext uri="{BB962C8B-B14F-4D97-AF65-F5344CB8AC3E}">
        <p14:creationId xmlns:p14="http://schemas.microsoft.com/office/powerpoint/2010/main" val="124735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42925" y="746921"/>
            <a:ext cx="8386763" cy="4351338"/>
          </a:xfrm>
        </p:spPr>
        <p:txBody>
          <a:bodyPr>
            <a:noAutofit/>
          </a:bodyPr>
          <a:lstStyle/>
          <a:p>
            <a:r>
              <a:rPr lang="en-IN" sz="2400" b="1" dirty="0">
                <a:solidFill>
                  <a:schemeClr val="accent5">
                    <a:lumMod val="75000"/>
                  </a:schemeClr>
                </a:solidFill>
              </a:rPr>
              <a:t>Devices for Network </a:t>
            </a:r>
            <a:r>
              <a:rPr lang="en-IN" sz="2400" b="1" dirty="0" smtClean="0">
                <a:solidFill>
                  <a:schemeClr val="accent5">
                    <a:lumMod val="75000"/>
                  </a:schemeClr>
                </a:solidFill>
              </a:rPr>
              <a:t>Security    (</a:t>
            </a:r>
            <a:r>
              <a:rPr lang="en-IN" sz="2400" b="1" dirty="0" err="1" smtClean="0">
                <a:solidFill>
                  <a:schemeClr val="accent5">
                    <a:lumMod val="75000"/>
                  </a:schemeClr>
                </a:solidFill>
              </a:rPr>
              <a:t>cont</a:t>
            </a:r>
            <a:r>
              <a:rPr lang="en-IN" sz="2400" b="1" dirty="0" smtClean="0">
                <a:solidFill>
                  <a:schemeClr val="accent5">
                    <a:lumMod val="75000"/>
                  </a:schemeClr>
                </a:solidFill>
              </a:rPr>
              <a:t>)</a:t>
            </a:r>
            <a:endParaRPr lang="en-IN" sz="2400" b="1" dirty="0">
              <a:solidFill>
                <a:schemeClr val="accent5">
                  <a:lumMod val="75000"/>
                </a:schemeClr>
              </a:solidFill>
            </a:endParaRPr>
          </a:p>
          <a:p>
            <a:pPr marL="0" indent="0">
              <a:buNone/>
            </a:pPr>
            <a:r>
              <a:rPr lang="en-IN" sz="1800" dirty="0">
                <a:latin typeface="WarnockPro-Regular"/>
              </a:rPr>
              <a:t>The following security requirements can be derived from those different scenarios:</a:t>
            </a:r>
          </a:p>
          <a:p>
            <a:pPr algn="just"/>
            <a:r>
              <a:rPr lang="en-IN" sz="2000" b="1" i="1" dirty="0">
                <a:solidFill>
                  <a:schemeClr val="accent5">
                    <a:lumMod val="75000"/>
                  </a:schemeClr>
                </a:solidFill>
                <a:latin typeface="Times New Roman" panose="02020603050405020304" pitchFamily="18" charset="0"/>
                <a:cs typeface="Times New Roman" panose="02020603050405020304" pitchFamily="18" charset="0"/>
              </a:rPr>
              <a:t>Group access</a:t>
            </a:r>
            <a:r>
              <a:rPr lang="en-IN" sz="2000" b="1" dirty="0">
                <a:solidFill>
                  <a:schemeClr val="accent5">
                    <a:lumMod val="75000"/>
                  </a:schemeClr>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Authentication of groups of devices is required, in addition still each device may need to have its </a:t>
            </a:r>
            <a:r>
              <a:rPr lang="en-IN" sz="2000" b="1" dirty="0">
                <a:latin typeface="Times New Roman" panose="02020603050405020304" pitchFamily="18" charset="0"/>
                <a:cs typeface="Times New Roman" panose="02020603050405020304" pitchFamily="18" charset="0"/>
              </a:rPr>
              <a:t>individual identifier </a:t>
            </a:r>
            <a:r>
              <a:rPr lang="en-IN" sz="2000" dirty="0">
                <a:latin typeface="Times New Roman" panose="02020603050405020304" pitchFamily="18" charset="0"/>
                <a:cs typeface="Times New Roman" panose="02020603050405020304" pitchFamily="18" charset="0"/>
              </a:rPr>
              <a:t>to allow targeted management operations on that device. Group management of credentials and update of security capabilities is needed. Mechanisms defined for this purpose need to limit the impact on the network and </a:t>
            </a:r>
            <a:r>
              <a:rPr lang="en-IN" sz="2000" dirty="0" err="1">
                <a:latin typeface="Times New Roman" panose="02020603050405020304" pitchFamily="18" charset="0"/>
                <a:cs typeface="Times New Roman" panose="02020603050405020304" pitchFamily="18" charset="0"/>
              </a:rPr>
              <a:t>signaling</a:t>
            </a:r>
            <a:r>
              <a:rPr lang="en-IN" sz="2000" dirty="0">
                <a:latin typeface="Times New Roman" panose="02020603050405020304" pitchFamily="18" charset="0"/>
                <a:cs typeface="Times New Roman" panose="02020603050405020304" pitchFamily="18" charset="0"/>
              </a:rPr>
              <a:t> resources.</a:t>
            </a:r>
          </a:p>
          <a:p>
            <a:pPr algn="just"/>
            <a:r>
              <a:rPr lang="en-IN" sz="2000" b="1" i="1" dirty="0">
                <a:solidFill>
                  <a:schemeClr val="accent5">
                    <a:lumMod val="75000"/>
                  </a:schemeClr>
                </a:solidFill>
                <a:latin typeface="Times New Roman" panose="02020603050405020304" pitchFamily="18" charset="0"/>
                <a:cs typeface="Times New Roman" panose="02020603050405020304" pitchFamily="18" charset="0"/>
              </a:rPr>
              <a:t>Direct access</a:t>
            </a:r>
            <a:r>
              <a:rPr lang="en-IN" sz="2000" b="1" dirty="0">
                <a:solidFill>
                  <a:schemeClr val="accent5">
                    <a:lumMod val="75000"/>
                  </a:schemeClr>
                </a:solidFill>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Authenticated and authorized access to the network is needed. This is done based on </a:t>
            </a:r>
            <a:r>
              <a:rPr lang="en-IN" sz="2000" b="1" dirty="0">
                <a:latin typeface="Times New Roman" panose="02020603050405020304" pitchFamily="18" charset="0"/>
                <a:cs typeface="Times New Roman" panose="02020603050405020304" pitchFamily="18" charset="0"/>
              </a:rPr>
              <a:t>network access credentials</a:t>
            </a:r>
            <a:r>
              <a:rPr lang="en-IN" sz="2000" dirty="0">
                <a:latin typeface="Times New Roman" panose="02020603050405020304" pitchFamily="18" charset="0"/>
                <a:cs typeface="Times New Roman" panose="02020603050405020304" pitchFamily="18" charset="0"/>
              </a:rPr>
              <a:t>. There is a need to be able to manage those credentials.</a:t>
            </a:r>
          </a:p>
          <a:p>
            <a:pPr algn="just"/>
            <a:r>
              <a:rPr lang="en-IN" sz="2000" b="1" i="1" dirty="0">
                <a:solidFill>
                  <a:schemeClr val="accent5">
                    <a:lumMod val="75000"/>
                  </a:schemeClr>
                </a:solidFill>
                <a:latin typeface="Times New Roman" panose="02020603050405020304" pitchFamily="18" charset="0"/>
                <a:cs typeface="Times New Roman" panose="02020603050405020304" pitchFamily="18" charset="0"/>
              </a:rPr>
              <a:t>Indirect access</a:t>
            </a:r>
            <a:r>
              <a:rPr lang="en-IN" sz="2000" b="1"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device connecting to the core need to be provisioned with </a:t>
            </a:r>
            <a:r>
              <a:rPr lang="en-IN" sz="2000" dirty="0" smtClean="0">
                <a:latin typeface="Times New Roman" panose="02020603050405020304" pitchFamily="18" charset="0"/>
                <a:cs typeface="Times New Roman" panose="02020603050405020304" pitchFamily="18" charset="0"/>
              </a:rPr>
              <a:t>network access </a:t>
            </a:r>
            <a:r>
              <a:rPr lang="en-IN" sz="2000" dirty="0">
                <a:latin typeface="Times New Roman" panose="02020603050405020304" pitchFamily="18" charset="0"/>
                <a:cs typeface="Times New Roman" panose="02020603050405020304" pitchFamily="18" charset="0"/>
              </a:rPr>
              <a:t>credentials, however, as it does not have its </a:t>
            </a:r>
            <a:r>
              <a:rPr lang="en-IN" sz="2000" b="1" dirty="0">
                <a:latin typeface="Times New Roman" panose="02020603050405020304" pitchFamily="18" charset="0"/>
                <a:cs typeface="Times New Roman" panose="02020603050405020304" pitchFamily="18" charset="0"/>
              </a:rPr>
              <a:t>own cellular connectivity it is </a:t>
            </a:r>
            <a:r>
              <a:rPr lang="en-IN" sz="2000" b="1" dirty="0" smtClean="0">
                <a:latin typeface="Times New Roman" panose="02020603050405020304" pitchFamily="18" charset="0"/>
                <a:cs typeface="Times New Roman" panose="02020603050405020304" pitchFamily="18" charset="0"/>
              </a:rPr>
              <a:t>using a </a:t>
            </a:r>
            <a:r>
              <a:rPr lang="en-IN" sz="2000" b="1" dirty="0">
                <a:latin typeface="Times New Roman" panose="02020603050405020304" pitchFamily="18" charset="0"/>
                <a:cs typeface="Times New Roman" panose="02020603050405020304" pitchFamily="18" charset="0"/>
              </a:rPr>
              <a:t>relay device to transmit and authenticate </a:t>
            </a:r>
            <a:r>
              <a:rPr lang="en-IN" sz="2000" dirty="0">
                <a:latin typeface="Times New Roman" panose="02020603050405020304" pitchFamily="18" charset="0"/>
                <a:cs typeface="Times New Roman" panose="02020603050405020304" pitchFamily="18" charset="0"/>
              </a:rPr>
              <a:t>with the core using its own network </a:t>
            </a:r>
            <a:r>
              <a:rPr lang="en-IN" sz="2000" dirty="0" smtClean="0">
                <a:latin typeface="Times New Roman" panose="02020603050405020304" pitchFamily="18" charset="0"/>
                <a:cs typeface="Times New Roman" panose="02020603050405020304" pitchFamily="18" charset="0"/>
              </a:rPr>
              <a:t>access credentials</a:t>
            </a:r>
            <a:r>
              <a:rPr lang="en-IN" sz="2000" dirty="0">
                <a:latin typeface="Times New Roman" panose="02020603050405020304" pitchFamily="18" charset="0"/>
                <a:cs typeface="Times New Roman" panose="02020603050405020304" pitchFamily="18" charset="0"/>
              </a:rPr>
              <a:t>. Those are </a:t>
            </a:r>
            <a:r>
              <a:rPr lang="en-IN" sz="2000" dirty="0" err="1">
                <a:latin typeface="Times New Roman" panose="02020603050405020304" pitchFamily="18" charset="0"/>
                <a:cs typeface="Times New Roman" panose="02020603050405020304" pitchFamily="18" charset="0"/>
              </a:rPr>
              <a:t>tunneled</a:t>
            </a:r>
            <a:r>
              <a:rPr lang="en-IN" sz="2000" dirty="0">
                <a:latin typeface="Times New Roman" panose="02020603050405020304" pitchFamily="18" charset="0"/>
                <a:cs typeface="Times New Roman" panose="02020603050405020304" pitchFamily="18" charset="0"/>
              </a:rPr>
              <a:t> to the serving network via the relaying device. </a:t>
            </a:r>
            <a:r>
              <a:rPr lang="en-IN" sz="2000" dirty="0" smtClean="0">
                <a:latin typeface="Times New Roman" panose="02020603050405020304" pitchFamily="18" charset="0"/>
                <a:cs typeface="Times New Roman" panose="02020603050405020304" pitchFamily="18" charset="0"/>
              </a:rPr>
              <a:t>That relaying </a:t>
            </a:r>
            <a:r>
              <a:rPr lang="en-IN" sz="2000" dirty="0">
                <a:latin typeface="Times New Roman" panose="02020603050405020304" pitchFamily="18" charset="0"/>
                <a:cs typeface="Times New Roman" panose="02020603050405020304" pitchFamily="18" charset="0"/>
              </a:rPr>
              <a:t>device may have its own credentials to establish a direct connection with </a:t>
            </a:r>
            <a:r>
              <a:rPr lang="en-IN" sz="2000" dirty="0" smtClean="0">
                <a:latin typeface="Times New Roman" panose="02020603050405020304" pitchFamily="18" charset="0"/>
                <a:cs typeface="Times New Roman" panose="02020603050405020304" pitchFamily="18" charset="0"/>
              </a:rPr>
              <a:t>the serving </a:t>
            </a:r>
            <a:r>
              <a:rPr lang="en-IN" sz="2000" dirty="0">
                <a:latin typeface="Times New Roman" panose="02020603050405020304" pitchFamily="18" charset="0"/>
                <a:cs typeface="Times New Roman" panose="02020603050405020304" pitchFamily="18" charset="0"/>
              </a:rPr>
              <a:t>network.</a:t>
            </a:r>
            <a:endParaRPr lang="en-IN" sz="2000" b="1" dirty="0" smtClean="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03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42925" y="746921"/>
            <a:ext cx="8386763" cy="4351338"/>
          </a:xfrm>
        </p:spPr>
        <p:txBody>
          <a:bodyPr>
            <a:noAutofit/>
          </a:bodyPr>
          <a:lstStyle/>
          <a:p>
            <a:r>
              <a:rPr lang="en-IN" b="1" dirty="0">
                <a:solidFill>
                  <a:schemeClr val="accent5">
                    <a:lumMod val="75000"/>
                  </a:schemeClr>
                </a:solidFill>
              </a:rPr>
              <a:t>Device-to-Service and Device-to-Application </a:t>
            </a:r>
            <a:r>
              <a:rPr lang="en-IN" b="1" dirty="0" smtClean="0">
                <a:solidFill>
                  <a:schemeClr val="accent5">
                    <a:lumMod val="75000"/>
                  </a:schemeClr>
                </a:solidFill>
              </a:rPr>
              <a:t>Security</a:t>
            </a:r>
          </a:p>
          <a:p>
            <a:pPr algn="just">
              <a:buFont typeface="Wingdings" panose="05000000000000000000" pitchFamily="2" charset="2"/>
              <a:buChar char="Ø"/>
            </a:pPr>
            <a:r>
              <a:rPr lang="en-IN" sz="1800" dirty="0"/>
              <a:t>Today, several features are defined for the USIM that could be used to provide </a:t>
            </a:r>
            <a:r>
              <a:rPr lang="en-IN" sz="1800" dirty="0" smtClean="0"/>
              <a:t>security also </a:t>
            </a:r>
            <a:r>
              <a:rPr lang="en-IN" sz="1800" dirty="0"/>
              <a:t>on the higher layers</a:t>
            </a:r>
            <a:r>
              <a:rPr lang="en-IN" sz="1800" dirty="0" smtClean="0"/>
              <a:t>. Those </a:t>
            </a:r>
            <a:r>
              <a:rPr lang="en-IN" sz="1800" dirty="0"/>
              <a:t>features include </a:t>
            </a:r>
            <a:r>
              <a:rPr lang="en-IN" sz="1800" dirty="0" smtClean="0"/>
              <a:t>the </a:t>
            </a:r>
            <a:r>
              <a:rPr lang="en-IN" sz="1800" b="1" dirty="0" smtClean="0"/>
              <a:t>Generic </a:t>
            </a:r>
            <a:r>
              <a:rPr lang="en-IN" sz="1800" b="1" dirty="0"/>
              <a:t>Bootstrapping </a:t>
            </a:r>
            <a:r>
              <a:rPr lang="en-IN" sz="1800" b="1" dirty="0" smtClean="0"/>
              <a:t>Architecture (GBA</a:t>
            </a:r>
            <a:r>
              <a:rPr lang="en-IN" sz="1800" b="1" dirty="0"/>
              <a:t>), </a:t>
            </a:r>
            <a:r>
              <a:rPr lang="en-IN" sz="1800" dirty="0" smtClean="0"/>
              <a:t>that </a:t>
            </a:r>
            <a:r>
              <a:rPr lang="en-IN" sz="1800" dirty="0"/>
              <a:t>works to derive additional key material from the USIM.</a:t>
            </a:r>
          </a:p>
          <a:p>
            <a:pPr algn="just">
              <a:buFont typeface="Wingdings" panose="05000000000000000000" pitchFamily="2" charset="2"/>
              <a:buChar char="Ø"/>
            </a:pPr>
            <a:r>
              <a:rPr lang="en-IN" sz="1800" dirty="0"/>
              <a:t>That key material can be used to set up a unique and time-limited session key used to </a:t>
            </a:r>
            <a:r>
              <a:rPr lang="en-IN" sz="1800" dirty="0" smtClean="0"/>
              <a:t>set up </a:t>
            </a:r>
            <a:r>
              <a:rPr lang="en-IN" sz="1800" dirty="0"/>
              <a:t>a </a:t>
            </a:r>
            <a:r>
              <a:rPr lang="en-IN" sz="1800" b="1" dirty="0"/>
              <a:t>secure TLS (Transport Layer Security) tunnel </a:t>
            </a:r>
            <a:r>
              <a:rPr lang="en-IN" sz="1800" dirty="0"/>
              <a:t>with the application server. </a:t>
            </a:r>
            <a:r>
              <a:rPr lang="en-IN" sz="1800" dirty="0" smtClean="0"/>
              <a:t>Extensible Authentication </a:t>
            </a:r>
            <a:r>
              <a:rPr lang="en-IN" sz="1800" dirty="0"/>
              <a:t>Protocol, and Authentication and Key Agreement (</a:t>
            </a:r>
            <a:r>
              <a:rPr lang="en-IN" sz="1800" dirty="0" smtClean="0"/>
              <a:t>EAP-AKA) as </a:t>
            </a:r>
            <a:r>
              <a:rPr lang="en-IN" sz="1800" dirty="0"/>
              <a:t>well as EAP-AKA’ are used to authenticate to non-3GPP networks such </a:t>
            </a:r>
            <a:r>
              <a:rPr lang="en-IN" sz="1800" dirty="0" smtClean="0"/>
              <a:t>as </a:t>
            </a:r>
            <a:r>
              <a:rPr lang="en-IN" sz="1800" dirty="0" err="1" smtClean="0"/>
              <a:t>WiFi</a:t>
            </a:r>
            <a:r>
              <a:rPr lang="en-IN" sz="1800" dirty="0"/>
              <a:t>.</a:t>
            </a:r>
          </a:p>
          <a:p>
            <a:pPr algn="just">
              <a:buFont typeface="Wingdings" panose="05000000000000000000" pitchFamily="2" charset="2"/>
              <a:buChar char="Ø"/>
            </a:pPr>
            <a:r>
              <a:rPr lang="en-IN" sz="1800" dirty="0"/>
              <a:t>Also, several other already-specified </a:t>
            </a:r>
            <a:r>
              <a:rPr lang="en-IN" sz="1800" dirty="0" smtClean="0"/>
              <a:t>UICC mechanisms may </a:t>
            </a:r>
            <a:r>
              <a:rPr lang="en-IN" sz="1800" dirty="0"/>
              <a:t>be used to provide </a:t>
            </a:r>
            <a:r>
              <a:rPr lang="en-IN" sz="1800" b="1" dirty="0" smtClean="0"/>
              <a:t>security on </a:t>
            </a:r>
            <a:r>
              <a:rPr lang="en-IN" sz="1800" b="1" dirty="0"/>
              <a:t>the upper layers</a:t>
            </a:r>
            <a:r>
              <a:rPr lang="en-IN" sz="1800" dirty="0"/>
              <a:t>. GSMA Association (GSMA) summarizes these USIM </a:t>
            </a:r>
            <a:r>
              <a:rPr lang="en-IN" sz="1800" dirty="0" smtClean="0"/>
              <a:t>features with </a:t>
            </a:r>
            <a:r>
              <a:rPr lang="en-IN" sz="1800" dirty="0"/>
              <a:t>a focus on enhancing authentication to </a:t>
            </a:r>
            <a:r>
              <a:rPr lang="en-IN" sz="1800" dirty="0" err="1"/>
              <a:t>IoT</a:t>
            </a:r>
            <a:r>
              <a:rPr lang="en-IN" sz="1800" dirty="0"/>
              <a:t> </a:t>
            </a:r>
            <a:r>
              <a:rPr lang="en-IN" sz="1800" dirty="0" smtClean="0"/>
              <a:t>services.</a:t>
            </a:r>
            <a:endParaRPr lang="en-IN" sz="1800" dirty="0"/>
          </a:p>
          <a:p>
            <a:pPr algn="just">
              <a:buFont typeface="Wingdings" panose="05000000000000000000" pitchFamily="2" charset="2"/>
              <a:buChar char="Ø"/>
            </a:pPr>
            <a:r>
              <a:rPr lang="en-IN" sz="1800" dirty="0"/>
              <a:t>In current generations, </a:t>
            </a:r>
            <a:r>
              <a:rPr lang="en-IN" sz="1800" b="1" dirty="0"/>
              <a:t>the network operator is the owner of the UICC. </a:t>
            </a:r>
            <a:r>
              <a:rPr lang="en-IN" sz="1800" dirty="0"/>
              <a:t>If the </a:t>
            </a:r>
            <a:r>
              <a:rPr lang="en-IN" sz="1800" dirty="0" smtClean="0"/>
              <a:t>network operator </a:t>
            </a:r>
            <a:r>
              <a:rPr lang="en-IN" sz="1800" dirty="0"/>
              <a:t>decides to offer additional services or applications, thus acts as service </a:t>
            </a:r>
            <a:r>
              <a:rPr lang="en-IN" sz="1800" dirty="0" smtClean="0"/>
              <a:t>provider or </a:t>
            </a:r>
            <a:r>
              <a:rPr lang="en-IN" sz="1800" dirty="0"/>
              <a:t>application provider, the additional mechanisms could easily be enabled and used</a:t>
            </a:r>
            <a:r>
              <a:rPr lang="en-IN" sz="1800" dirty="0" smtClean="0"/>
              <a:t>.</a:t>
            </a:r>
          </a:p>
          <a:p>
            <a:pPr algn="just">
              <a:buFont typeface="Wingdings" panose="05000000000000000000" pitchFamily="2" charset="2"/>
              <a:buChar char="Ø"/>
            </a:pPr>
            <a:r>
              <a:rPr lang="en-IN" sz="1800" dirty="0"/>
              <a:t>In 5G, the ownership model of the </a:t>
            </a:r>
            <a:r>
              <a:rPr lang="en-IN" sz="1800" b="1" dirty="0"/>
              <a:t>UICC continue to change</a:t>
            </a:r>
            <a:r>
              <a:rPr lang="en-IN" sz="1800" dirty="0"/>
              <a:t>. With </a:t>
            </a:r>
            <a:r>
              <a:rPr lang="en-IN" sz="1800" dirty="0" smtClean="0"/>
              <a:t>technologies such </a:t>
            </a:r>
            <a:r>
              <a:rPr lang="en-IN" sz="1800" dirty="0"/>
              <a:t>as embedded UICC (embedded subscriber identity module, </a:t>
            </a:r>
            <a:r>
              <a:rPr lang="en-IN" sz="1800" dirty="0" err="1"/>
              <a:t>eSIM</a:t>
            </a:r>
            <a:r>
              <a:rPr lang="en-IN" sz="1800" dirty="0"/>
              <a:t>), the </a:t>
            </a:r>
            <a:r>
              <a:rPr lang="en-IN" sz="1800" dirty="0" smtClean="0"/>
              <a:t>ownership model </a:t>
            </a:r>
            <a:r>
              <a:rPr lang="en-IN" sz="1800" dirty="0"/>
              <a:t>of the security component already changes.</a:t>
            </a:r>
            <a:endParaRPr lang="en-IN" sz="1800" b="1" dirty="0" smtClean="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57213" y="1218409"/>
            <a:ext cx="8386763" cy="4351338"/>
          </a:xfrm>
        </p:spPr>
        <p:txBody>
          <a:bodyPr>
            <a:noAutofit/>
          </a:bodyPr>
          <a:lstStyle/>
          <a:p>
            <a:r>
              <a:rPr lang="en-IN" b="1" dirty="0">
                <a:solidFill>
                  <a:schemeClr val="accent5">
                    <a:lumMod val="75000"/>
                  </a:schemeClr>
                </a:solidFill>
              </a:rPr>
              <a:t>Device-to-Service and Device-to-Application </a:t>
            </a:r>
            <a:r>
              <a:rPr lang="en-IN" b="1" dirty="0" smtClean="0">
                <a:solidFill>
                  <a:schemeClr val="accent5">
                    <a:lumMod val="75000"/>
                  </a:schemeClr>
                </a:solidFill>
              </a:rPr>
              <a:t>Security (</a:t>
            </a:r>
            <a:r>
              <a:rPr lang="en-IN" b="1" dirty="0" err="1" smtClean="0">
                <a:solidFill>
                  <a:schemeClr val="accent5">
                    <a:lumMod val="75000"/>
                  </a:schemeClr>
                </a:solidFill>
              </a:rPr>
              <a:t>cont</a:t>
            </a:r>
            <a:r>
              <a:rPr lang="en-IN" b="1" dirty="0" smtClean="0">
                <a:solidFill>
                  <a:schemeClr val="accent5">
                    <a:lumMod val="75000"/>
                  </a:schemeClr>
                </a:solidFill>
              </a:rPr>
              <a:t>)</a:t>
            </a:r>
          </a:p>
          <a:p>
            <a:pPr marL="0" indent="0" algn="just">
              <a:buNone/>
            </a:pPr>
            <a:r>
              <a:rPr lang="en-IN" sz="2500" dirty="0"/>
              <a:t>Specific security requirements include the following:</a:t>
            </a:r>
          </a:p>
          <a:p>
            <a:pPr algn="just">
              <a:buFont typeface="Wingdings" panose="05000000000000000000" pitchFamily="2" charset="2"/>
              <a:buChar char="Ø"/>
            </a:pPr>
            <a:r>
              <a:rPr lang="en-IN" sz="2500" dirty="0" smtClean="0"/>
              <a:t>A </a:t>
            </a:r>
            <a:r>
              <a:rPr lang="en-IN" sz="2500" b="1" dirty="0"/>
              <a:t>generic security platform </a:t>
            </a:r>
            <a:r>
              <a:rPr lang="en-IN" sz="2500" dirty="0"/>
              <a:t>within the device must provide SW interfaces and </a:t>
            </a:r>
            <a:r>
              <a:rPr lang="en-IN" sz="2500" dirty="0" smtClean="0"/>
              <a:t>APIs to </a:t>
            </a:r>
            <a:r>
              <a:rPr lang="en-IN" sz="2500" dirty="0"/>
              <a:t>applications.</a:t>
            </a:r>
          </a:p>
          <a:p>
            <a:pPr algn="just">
              <a:buFont typeface="Wingdings" panose="05000000000000000000" pitchFamily="2" charset="2"/>
              <a:buChar char="Ø"/>
            </a:pPr>
            <a:r>
              <a:rPr lang="en-IN" sz="2500" dirty="0" smtClean="0"/>
              <a:t>Security </a:t>
            </a:r>
            <a:r>
              <a:rPr lang="en-IN" sz="2500" dirty="0"/>
              <a:t>platform shall be able to handle security configurations of </a:t>
            </a:r>
            <a:r>
              <a:rPr lang="en-IN" sz="2500" b="1" dirty="0"/>
              <a:t>multiple </a:t>
            </a:r>
            <a:r>
              <a:rPr lang="en-IN" sz="2500" b="1" dirty="0" smtClean="0"/>
              <a:t>different and </a:t>
            </a:r>
            <a:r>
              <a:rPr lang="en-IN" sz="2500" b="1" dirty="0"/>
              <a:t>completely independent stakeholders</a:t>
            </a:r>
            <a:r>
              <a:rPr lang="en-IN" sz="2500" dirty="0"/>
              <a:t>.</a:t>
            </a:r>
          </a:p>
          <a:p>
            <a:pPr algn="just">
              <a:buFont typeface="Wingdings" panose="05000000000000000000" pitchFamily="2" charset="2"/>
              <a:buChar char="Ø"/>
            </a:pPr>
            <a:r>
              <a:rPr lang="en-IN" sz="2500" dirty="0" smtClean="0"/>
              <a:t>Device </a:t>
            </a:r>
            <a:r>
              <a:rPr lang="en-IN" sz="2500" dirty="0"/>
              <a:t>shall be able to hold </a:t>
            </a:r>
            <a:r>
              <a:rPr lang="en-IN" sz="2500" b="1" dirty="0"/>
              <a:t>service subscriptions </a:t>
            </a:r>
            <a:r>
              <a:rPr lang="en-IN" sz="2500" dirty="0"/>
              <a:t>in addition to network access </a:t>
            </a:r>
            <a:r>
              <a:rPr lang="en-IN" sz="2500" dirty="0" smtClean="0"/>
              <a:t>subscriptions and </a:t>
            </a:r>
            <a:r>
              <a:rPr lang="en-IN" sz="2500" dirty="0"/>
              <a:t>use those to authenticate to the service.</a:t>
            </a:r>
            <a:endParaRPr lang="en-IN" sz="2500" b="1" dirty="0" smtClean="0">
              <a:solidFill>
                <a:schemeClr val="accent5">
                  <a:lumMod val="75000"/>
                </a:schemeClr>
              </a:solidFill>
            </a:endParaRPr>
          </a:p>
        </p:txBody>
      </p:sp>
    </p:spTree>
    <p:extLst>
      <p:ext uri="{BB962C8B-B14F-4D97-AF65-F5344CB8AC3E}">
        <p14:creationId xmlns:p14="http://schemas.microsoft.com/office/powerpoint/2010/main" val="2790373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442913" y="1504158"/>
            <a:ext cx="8386763" cy="4351338"/>
          </a:xfrm>
        </p:spPr>
        <p:txBody>
          <a:bodyPr>
            <a:noAutofit/>
          </a:bodyPr>
          <a:lstStyle/>
          <a:p>
            <a:pPr algn="just"/>
            <a:r>
              <a:rPr lang="en-IN" b="1" dirty="0">
                <a:solidFill>
                  <a:schemeClr val="accent5">
                    <a:lumMod val="75000"/>
                  </a:schemeClr>
                </a:solidFill>
              </a:rPr>
              <a:t>Device-to-Device </a:t>
            </a:r>
            <a:r>
              <a:rPr lang="en-IN" b="1" dirty="0" smtClean="0">
                <a:solidFill>
                  <a:schemeClr val="accent5">
                    <a:lumMod val="75000"/>
                  </a:schemeClr>
                </a:solidFill>
              </a:rPr>
              <a:t>Security</a:t>
            </a:r>
          </a:p>
          <a:p>
            <a:pPr marL="0" indent="0" algn="just">
              <a:buNone/>
            </a:pPr>
            <a:r>
              <a:rPr lang="en-IN" sz="2400" dirty="0"/>
              <a:t>In </a:t>
            </a:r>
            <a:r>
              <a:rPr lang="en-IN" sz="2400" dirty="0" err="1"/>
              <a:t>CriC</a:t>
            </a:r>
            <a:r>
              <a:rPr lang="en-IN" sz="2400" dirty="0"/>
              <a:t>, 5G devices will have to be able to directly communicate with other devices – </a:t>
            </a:r>
            <a:r>
              <a:rPr lang="en-IN" sz="2400" dirty="0" smtClean="0"/>
              <a:t>as is </a:t>
            </a:r>
            <a:r>
              <a:rPr lang="en-IN" sz="2400" dirty="0"/>
              <a:t>the case with </a:t>
            </a:r>
            <a:r>
              <a:rPr lang="en-IN" sz="2400" b="1" dirty="0"/>
              <a:t>push-to-talk today</a:t>
            </a:r>
            <a:r>
              <a:rPr lang="en-IN" sz="2400" dirty="0"/>
              <a:t>. Police or fire brigades require to use radio in </a:t>
            </a:r>
            <a:r>
              <a:rPr lang="en-IN" sz="2400" dirty="0" smtClean="0"/>
              <a:t>emergency areas </a:t>
            </a:r>
            <a:r>
              <a:rPr lang="en-IN" sz="2400" dirty="0"/>
              <a:t>even when there is no network coverage. The respective </a:t>
            </a:r>
            <a:r>
              <a:rPr lang="en-IN" sz="2400" dirty="0" smtClean="0"/>
              <a:t>security requirements include</a:t>
            </a:r>
            <a:r>
              <a:rPr lang="en-IN" sz="2400" dirty="0"/>
              <a:t>:</a:t>
            </a:r>
          </a:p>
          <a:p>
            <a:pPr algn="just">
              <a:buFont typeface="Wingdings" panose="05000000000000000000" pitchFamily="2" charset="2"/>
              <a:buChar char="Ø"/>
            </a:pPr>
            <a:r>
              <a:rPr lang="en-IN" sz="2400" dirty="0" smtClean="0"/>
              <a:t>Mutual </a:t>
            </a:r>
            <a:r>
              <a:rPr lang="en-IN" sz="2400" dirty="0"/>
              <a:t>authentication of a single or a group of devices – this involves keys need </a:t>
            </a:r>
            <a:r>
              <a:rPr lang="en-IN" sz="2400" dirty="0" smtClean="0"/>
              <a:t>that to </a:t>
            </a:r>
            <a:r>
              <a:rPr lang="en-IN" sz="2400" dirty="0"/>
              <a:t>be negotiated and agreed.</a:t>
            </a:r>
          </a:p>
          <a:p>
            <a:pPr algn="just">
              <a:buFont typeface="Wingdings" panose="05000000000000000000" pitchFamily="2" charset="2"/>
              <a:buChar char="Ø"/>
            </a:pPr>
            <a:r>
              <a:rPr lang="en-IN" sz="2400" dirty="0" smtClean="0"/>
              <a:t>Data </a:t>
            </a:r>
            <a:r>
              <a:rPr lang="en-IN" sz="2400" dirty="0"/>
              <a:t>must be encrypted and integrity protected.</a:t>
            </a:r>
            <a:endParaRPr lang="en-IN" sz="1600" b="1" dirty="0" smtClean="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083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0815"/>
            <a:ext cx="7886700" cy="792162"/>
          </a:xfrm>
        </p:spPr>
        <p:txBody>
          <a:bodyPr>
            <a:normAutofit/>
          </a:bodyPr>
          <a:lstStyle/>
          <a:p>
            <a:r>
              <a:rPr lang="en-IN" sz="3600" b="1" dirty="0">
                <a:solidFill>
                  <a:srgbClr val="FF0000"/>
                </a:solidFill>
              </a:rPr>
              <a:t>Device Security</a:t>
            </a:r>
            <a:endParaRPr lang="en-IN" sz="3600" dirty="0">
              <a:solidFill>
                <a:srgbClr val="FF0000"/>
              </a:solidFill>
            </a:endParaRPr>
          </a:p>
        </p:txBody>
      </p:sp>
      <p:sp>
        <p:nvSpPr>
          <p:cNvPr id="3" name="Content Placeholder 2"/>
          <p:cNvSpPr>
            <a:spLocks noGrp="1"/>
          </p:cNvSpPr>
          <p:nvPr>
            <p:ph idx="1"/>
          </p:nvPr>
        </p:nvSpPr>
        <p:spPr>
          <a:xfrm>
            <a:off x="528637" y="1375571"/>
            <a:ext cx="8386763" cy="4351338"/>
          </a:xfrm>
        </p:spPr>
        <p:txBody>
          <a:bodyPr>
            <a:noAutofit/>
          </a:bodyPr>
          <a:lstStyle/>
          <a:p>
            <a:r>
              <a:rPr lang="en-IN" b="1" dirty="0">
                <a:solidFill>
                  <a:schemeClr val="accent5">
                    <a:lumMod val="75000"/>
                  </a:schemeClr>
                </a:solidFill>
              </a:rPr>
              <a:t>Device-to-User </a:t>
            </a:r>
            <a:r>
              <a:rPr lang="en-IN" b="1" dirty="0" smtClean="0">
                <a:solidFill>
                  <a:schemeClr val="accent5">
                    <a:lumMod val="75000"/>
                  </a:schemeClr>
                </a:solidFill>
              </a:rPr>
              <a:t>Security</a:t>
            </a:r>
          </a:p>
          <a:p>
            <a:pPr algn="just">
              <a:buFont typeface="Wingdings" panose="05000000000000000000" pitchFamily="2" charset="2"/>
              <a:buChar char="Ø"/>
            </a:pPr>
            <a:r>
              <a:rPr lang="en-IN" sz="2400" dirty="0" smtClean="0"/>
              <a:t>The main </a:t>
            </a:r>
            <a:r>
              <a:rPr lang="en-IN" sz="2400" dirty="0"/>
              <a:t>security requirement to be fulfilled is that only </a:t>
            </a:r>
            <a:r>
              <a:rPr lang="en-IN" sz="2400" b="1" dirty="0"/>
              <a:t>authorized users shall be able </a:t>
            </a:r>
            <a:r>
              <a:rPr lang="en-IN" sz="2400" b="1" dirty="0" smtClean="0"/>
              <a:t>to access </a:t>
            </a:r>
            <a:r>
              <a:rPr lang="en-IN" sz="2400" b="1" dirty="0"/>
              <a:t>the device</a:t>
            </a:r>
            <a:r>
              <a:rPr lang="en-IN" sz="2400" dirty="0"/>
              <a:t>. This can be achieved by verifying a PIN or biometric characteristic </a:t>
            </a:r>
            <a:r>
              <a:rPr lang="en-IN" sz="2400" dirty="0" smtClean="0"/>
              <a:t>of the </a:t>
            </a:r>
            <a:r>
              <a:rPr lang="en-IN" sz="2400" dirty="0"/>
              <a:t>user. In addition, </a:t>
            </a:r>
            <a:r>
              <a:rPr lang="en-IN" sz="2400" b="1" dirty="0"/>
              <a:t>theft prevention should be considered</a:t>
            </a:r>
            <a:r>
              <a:rPr lang="en-IN" sz="2400" dirty="0"/>
              <a:t>, i.e. only authorized </a:t>
            </a:r>
            <a:r>
              <a:rPr lang="en-IN" sz="2400" dirty="0" smtClean="0"/>
              <a:t>entities shall </a:t>
            </a:r>
            <a:r>
              <a:rPr lang="en-IN" sz="2400" dirty="0"/>
              <a:t>be able to disable or re-enable stolen devices.</a:t>
            </a:r>
          </a:p>
          <a:p>
            <a:pPr algn="just">
              <a:buFont typeface="Wingdings" panose="05000000000000000000" pitchFamily="2" charset="2"/>
              <a:buChar char="Ø"/>
            </a:pPr>
            <a:r>
              <a:rPr lang="en-IN" sz="2400" dirty="0"/>
              <a:t>Also, users may want to </a:t>
            </a:r>
            <a:r>
              <a:rPr lang="en-IN" sz="2400" b="1" dirty="0"/>
              <a:t>store and process private </a:t>
            </a:r>
            <a:r>
              <a:rPr lang="en-IN" sz="2400" dirty="0"/>
              <a:t>and </a:t>
            </a:r>
            <a:r>
              <a:rPr lang="en-IN" sz="2400" b="1" dirty="0"/>
              <a:t>confidential data </a:t>
            </a:r>
            <a:r>
              <a:rPr lang="en-IN" sz="2400" dirty="0"/>
              <a:t>on the </a:t>
            </a:r>
            <a:r>
              <a:rPr lang="en-IN" sz="2400" dirty="0" smtClean="0"/>
              <a:t>device (e.g</a:t>
            </a:r>
            <a:r>
              <a:rPr lang="en-IN" sz="2400" dirty="0"/>
              <a:t>. photos) </a:t>
            </a:r>
            <a:r>
              <a:rPr lang="en-IN" sz="2400" dirty="0" smtClean="0"/>
              <a:t>– applications </a:t>
            </a:r>
            <a:r>
              <a:rPr lang="en-IN" sz="2400" dirty="0"/>
              <a:t>leveraging the secure entity within the device could be </a:t>
            </a:r>
            <a:r>
              <a:rPr lang="en-IN" sz="2400" dirty="0" smtClean="0"/>
              <a:t>used for </a:t>
            </a:r>
            <a:r>
              <a:rPr lang="en-IN" sz="2400" dirty="0"/>
              <a:t>this purpose.</a:t>
            </a:r>
            <a:endParaRPr lang="en-IN" sz="1800" b="1" dirty="0" smtClean="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46310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5731"/>
            <a:ext cx="7886700" cy="1325563"/>
          </a:xfrm>
        </p:spPr>
        <p:txBody>
          <a:bodyPr>
            <a:normAutofit/>
          </a:bodyPr>
          <a:lstStyle/>
          <a:p>
            <a:pPr algn="ctr"/>
            <a:r>
              <a:rPr lang="en-IN" sz="4000" b="1" dirty="0">
                <a:solidFill>
                  <a:srgbClr val="FF0000"/>
                </a:solidFill>
              </a:rPr>
              <a:t>Security between Network </a:t>
            </a:r>
            <a:r>
              <a:rPr lang="en-IN" sz="4000" b="1" dirty="0" smtClean="0">
                <a:solidFill>
                  <a:srgbClr val="FF0000"/>
                </a:solidFill>
              </a:rPr>
              <a:t>Entities</a:t>
            </a:r>
            <a:endParaRPr lang="en-IN" sz="4000" b="1" dirty="0">
              <a:solidFill>
                <a:srgbClr val="FF0000"/>
              </a:solidFill>
            </a:endParaRPr>
          </a:p>
        </p:txBody>
      </p:sp>
    </p:spTree>
    <p:extLst>
      <p:ext uri="{BB962C8B-B14F-4D97-AF65-F5344CB8AC3E}">
        <p14:creationId xmlns:p14="http://schemas.microsoft.com/office/powerpoint/2010/main" val="9020294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C00000"/>
                </a:solidFill>
              </a:rPr>
              <a:t>Security between Network </a:t>
            </a:r>
            <a:r>
              <a:rPr lang="en-IN" sz="4000" b="1" dirty="0" smtClean="0">
                <a:solidFill>
                  <a:srgbClr val="C00000"/>
                </a:solidFill>
              </a:rPr>
              <a:t>Entities-</a:t>
            </a:r>
            <a:br>
              <a:rPr lang="en-IN" sz="4000" b="1" dirty="0" smtClean="0">
                <a:solidFill>
                  <a:srgbClr val="C00000"/>
                </a:solidFill>
              </a:rPr>
            </a:br>
            <a:r>
              <a:rPr lang="en-IN" sz="4000" b="1" dirty="0" smtClean="0">
                <a:solidFill>
                  <a:srgbClr val="C00000"/>
                </a:solidFill>
              </a:rPr>
              <a:t>i) </a:t>
            </a:r>
            <a:r>
              <a:rPr lang="en-IN" sz="4000" b="1" dirty="0">
                <a:solidFill>
                  <a:srgbClr val="C00000"/>
                </a:solidFill>
              </a:rPr>
              <a:t>Protection of </a:t>
            </a:r>
            <a:r>
              <a:rPr lang="en-IN" sz="4000" b="1" dirty="0" smtClean="0">
                <a:solidFill>
                  <a:srgbClr val="C00000"/>
                </a:solidFill>
              </a:rPr>
              <a:t>the Mobile </a:t>
            </a:r>
            <a:r>
              <a:rPr lang="en-IN" sz="4000" b="1" dirty="0">
                <a:solidFill>
                  <a:srgbClr val="C00000"/>
                </a:solidFill>
              </a:rPr>
              <a:t>Edge</a:t>
            </a:r>
            <a:endParaRPr lang="en-IN" sz="4000" dirty="0">
              <a:solidFill>
                <a:srgbClr val="C00000"/>
              </a:solidFill>
            </a:endParaRPr>
          </a:p>
        </p:txBody>
      </p:sp>
      <p:sp>
        <p:nvSpPr>
          <p:cNvPr id="3" name="Content Placeholder 2"/>
          <p:cNvSpPr>
            <a:spLocks noGrp="1"/>
          </p:cNvSpPr>
          <p:nvPr>
            <p:ph idx="1"/>
          </p:nvPr>
        </p:nvSpPr>
        <p:spPr>
          <a:xfrm>
            <a:off x="628650" y="1690689"/>
            <a:ext cx="7886700" cy="4351338"/>
          </a:xfrm>
        </p:spPr>
        <p:txBody>
          <a:bodyPr>
            <a:noAutofit/>
          </a:bodyPr>
          <a:lstStyle/>
          <a:p>
            <a:pPr algn="just"/>
            <a:r>
              <a:rPr lang="en-IN" sz="2000" dirty="0"/>
              <a:t>With </a:t>
            </a:r>
            <a:r>
              <a:rPr lang="en-IN" sz="2000" b="1" dirty="0"/>
              <a:t>MEC and virtualization, network functions and content are moving closer to </a:t>
            </a:r>
            <a:r>
              <a:rPr lang="en-IN" sz="2000" b="1" dirty="0" smtClean="0"/>
              <a:t>the consumer</a:t>
            </a:r>
            <a:r>
              <a:rPr lang="en-IN" sz="2000" dirty="0" smtClean="0"/>
              <a:t>. That </a:t>
            </a:r>
            <a:r>
              <a:rPr lang="en-IN" sz="2000" dirty="0"/>
              <a:t>means that NFs and content are </a:t>
            </a:r>
            <a:r>
              <a:rPr lang="en-IN" sz="2000" dirty="0" smtClean="0"/>
              <a:t>replicated many </a:t>
            </a:r>
            <a:r>
              <a:rPr lang="en-IN" sz="2000" dirty="0"/>
              <a:t>times and are </a:t>
            </a:r>
            <a:r>
              <a:rPr lang="en-IN" sz="2000" dirty="0" smtClean="0"/>
              <a:t>available in </a:t>
            </a:r>
            <a:r>
              <a:rPr lang="en-IN" sz="2000" dirty="0"/>
              <a:t>environments that are less protected than the network </a:t>
            </a:r>
            <a:r>
              <a:rPr lang="en-IN" sz="2000" dirty="0" smtClean="0"/>
              <a:t>core. </a:t>
            </a:r>
            <a:r>
              <a:rPr lang="en-IN" sz="2000" b="1" dirty="0"/>
              <a:t>Edges need to retrieve an </a:t>
            </a:r>
            <a:r>
              <a:rPr lang="en-IN" sz="2000" b="1" i="1" dirty="0"/>
              <a:t>instance </a:t>
            </a:r>
            <a:r>
              <a:rPr lang="en-IN" sz="2000" b="1" dirty="0"/>
              <a:t>of the network function from the </a:t>
            </a:r>
            <a:r>
              <a:rPr lang="en-IN" sz="2000" b="1" dirty="0" smtClean="0"/>
              <a:t>core</a:t>
            </a:r>
            <a:endParaRPr lang="en-IN" sz="2000" b="1" dirty="0"/>
          </a:p>
          <a:p>
            <a:pPr algn="just"/>
            <a:r>
              <a:rPr lang="en-IN" sz="2000" dirty="0"/>
              <a:t>To make sure the edge is authorized to receive </a:t>
            </a:r>
            <a:r>
              <a:rPr lang="en-IN" sz="2000" dirty="0" smtClean="0"/>
              <a:t>the NF </a:t>
            </a:r>
            <a:r>
              <a:rPr lang="en-IN" sz="2000" dirty="0"/>
              <a:t>instance or the content, </a:t>
            </a:r>
            <a:r>
              <a:rPr lang="en-IN" sz="2000" dirty="0" smtClean="0"/>
              <a:t>authentication between </a:t>
            </a:r>
            <a:r>
              <a:rPr lang="en-IN" sz="2000" dirty="0"/>
              <a:t>the involved network entities need to take place. </a:t>
            </a:r>
            <a:endParaRPr lang="en-IN" sz="2000" dirty="0" smtClean="0"/>
          </a:p>
          <a:p>
            <a:pPr algn="just"/>
            <a:r>
              <a:rPr lang="en-IN" sz="2000" dirty="0" smtClean="0"/>
              <a:t>In </a:t>
            </a:r>
            <a:r>
              <a:rPr lang="en-IN" sz="2000" dirty="0"/>
              <a:t>addition, </a:t>
            </a:r>
            <a:r>
              <a:rPr lang="en-IN" sz="2000" b="1" dirty="0"/>
              <a:t>the </a:t>
            </a:r>
            <a:r>
              <a:rPr lang="en-IN" sz="2000" b="1" dirty="0" smtClean="0"/>
              <a:t>data being </a:t>
            </a:r>
            <a:r>
              <a:rPr lang="en-IN" sz="2000" b="1" dirty="0"/>
              <a:t>exchanged between those entities need to be protected at rest and in transit. </a:t>
            </a:r>
            <a:r>
              <a:rPr lang="en-IN" sz="2000" dirty="0" smtClean="0"/>
              <a:t>This can </a:t>
            </a:r>
            <a:r>
              <a:rPr lang="en-IN" sz="2000" dirty="0"/>
              <a:t>be achieved by applying either software- or hardware-based security mechanisms.</a:t>
            </a:r>
          </a:p>
          <a:p>
            <a:pPr algn="just"/>
            <a:r>
              <a:rPr lang="en-IN" sz="2000" dirty="0"/>
              <a:t>Virtualization is a main concept in 5G so the assumption is that the security </a:t>
            </a:r>
            <a:r>
              <a:rPr lang="en-IN" sz="2000" dirty="0" smtClean="0"/>
              <a:t>mechanisms in </a:t>
            </a:r>
            <a:r>
              <a:rPr lang="en-IN" sz="2000" dirty="0"/>
              <a:t>the edges will also be based on virtualization technologies involving </a:t>
            </a:r>
            <a:r>
              <a:rPr lang="en-IN" sz="2000" dirty="0" smtClean="0"/>
              <a:t>hypervisors and </a:t>
            </a:r>
            <a:r>
              <a:rPr lang="en-IN" sz="2000" dirty="0"/>
              <a:t>isolation. </a:t>
            </a:r>
          </a:p>
        </p:txBody>
      </p:sp>
    </p:spTree>
    <p:extLst>
      <p:ext uri="{BB962C8B-B14F-4D97-AF65-F5344CB8AC3E}">
        <p14:creationId xmlns:p14="http://schemas.microsoft.com/office/powerpoint/2010/main" val="193612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C00000"/>
                </a:solidFill>
              </a:rPr>
              <a:t>Security between Network </a:t>
            </a:r>
            <a:r>
              <a:rPr lang="en-IN" sz="4000" b="1" dirty="0" smtClean="0">
                <a:solidFill>
                  <a:srgbClr val="C00000"/>
                </a:solidFill>
              </a:rPr>
              <a:t>Entities-</a:t>
            </a:r>
            <a:br>
              <a:rPr lang="en-IN" sz="4000" b="1" dirty="0" smtClean="0">
                <a:solidFill>
                  <a:srgbClr val="C00000"/>
                </a:solidFill>
              </a:rPr>
            </a:br>
            <a:r>
              <a:rPr lang="en-IN" sz="4000" b="1" dirty="0" smtClean="0">
                <a:solidFill>
                  <a:srgbClr val="C00000"/>
                </a:solidFill>
              </a:rPr>
              <a:t>i) </a:t>
            </a:r>
            <a:r>
              <a:rPr lang="en-IN" sz="4000" b="1" dirty="0">
                <a:solidFill>
                  <a:srgbClr val="C00000"/>
                </a:solidFill>
              </a:rPr>
              <a:t>Protection of </a:t>
            </a:r>
            <a:r>
              <a:rPr lang="en-IN" sz="4000" b="1" dirty="0" smtClean="0">
                <a:solidFill>
                  <a:srgbClr val="C00000"/>
                </a:solidFill>
              </a:rPr>
              <a:t>the Mobile </a:t>
            </a:r>
            <a:r>
              <a:rPr lang="en-IN" sz="4000" b="1" dirty="0">
                <a:solidFill>
                  <a:srgbClr val="C00000"/>
                </a:solidFill>
              </a:rPr>
              <a:t>Edge</a:t>
            </a:r>
            <a:endParaRPr lang="en-IN" sz="4000" dirty="0">
              <a:solidFill>
                <a:srgbClr val="C00000"/>
              </a:solidFill>
            </a:endParaRPr>
          </a:p>
        </p:txBody>
      </p:sp>
      <p:pic>
        <p:nvPicPr>
          <p:cNvPr id="5" name="Picture 4"/>
          <p:cNvPicPr>
            <a:picLocks noChangeAspect="1"/>
          </p:cNvPicPr>
          <p:nvPr/>
        </p:nvPicPr>
        <p:blipFill>
          <a:blip r:embed="rId2"/>
          <a:stretch>
            <a:fillRect/>
          </a:stretch>
        </p:blipFill>
        <p:spPr>
          <a:xfrm>
            <a:off x="628650" y="1905001"/>
            <a:ext cx="7443788" cy="4781549"/>
          </a:xfrm>
          <a:prstGeom prst="rect">
            <a:avLst/>
          </a:prstGeom>
        </p:spPr>
      </p:pic>
    </p:spTree>
    <p:extLst>
      <p:ext uri="{BB962C8B-B14F-4D97-AF65-F5344CB8AC3E}">
        <p14:creationId xmlns:p14="http://schemas.microsoft.com/office/powerpoint/2010/main" val="1621504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ii) Authentication </a:t>
            </a:r>
            <a:r>
              <a:rPr lang="en-IN" dirty="0">
                <a:solidFill>
                  <a:srgbClr val="C00000"/>
                </a:solidFill>
              </a:rPr>
              <a:t>Framework</a:t>
            </a:r>
          </a:p>
        </p:txBody>
      </p:sp>
      <p:sp>
        <p:nvSpPr>
          <p:cNvPr id="3" name="Content Placeholder 2"/>
          <p:cNvSpPr>
            <a:spLocks noGrp="1"/>
          </p:cNvSpPr>
          <p:nvPr>
            <p:ph idx="1"/>
          </p:nvPr>
        </p:nvSpPr>
        <p:spPr/>
        <p:txBody>
          <a:bodyPr/>
          <a:lstStyle/>
          <a:p>
            <a:pPr algn="just"/>
            <a:r>
              <a:rPr lang="en-IN" dirty="0"/>
              <a:t>To support fixed and wireless networks as well as licensed and unlicensed, public </a:t>
            </a:r>
            <a:r>
              <a:rPr lang="en-IN" dirty="0" smtClean="0"/>
              <a:t>and closed </a:t>
            </a:r>
            <a:r>
              <a:rPr lang="en-IN" dirty="0"/>
              <a:t>networks, and several different network slices, a flexible and scalable </a:t>
            </a:r>
            <a:r>
              <a:rPr lang="en-IN" dirty="0" smtClean="0"/>
              <a:t>authentication framework </a:t>
            </a:r>
            <a:r>
              <a:rPr lang="en-IN" dirty="0"/>
              <a:t>is required both on the device and the network infrastructure. </a:t>
            </a:r>
            <a:r>
              <a:rPr lang="en-IN" b="1" dirty="0" smtClean="0"/>
              <a:t>This implies </a:t>
            </a:r>
            <a:r>
              <a:rPr lang="en-IN" b="1" dirty="0"/>
              <a:t>that several authentication mechanisms need to be supported on the device </a:t>
            </a:r>
            <a:r>
              <a:rPr lang="en-IN" b="1" dirty="0" smtClean="0"/>
              <a:t>as well </a:t>
            </a:r>
            <a:r>
              <a:rPr lang="en-IN" b="1" dirty="0"/>
              <a:t>as by the respective network entities</a:t>
            </a:r>
          </a:p>
        </p:txBody>
      </p:sp>
    </p:spTree>
    <p:extLst>
      <p:ext uri="{BB962C8B-B14F-4D97-AF65-F5344CB8AC3E}">
        <p14:creationId xmlns:p14="http://schemas.microsoft.com/office/powerpoint/2010/main" val="3837271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rPr>
              <a:t>5G Security Threats and Challenges</a:t>
            </a:r>
            <a:endParaRPr lang="en-IN" sz="4000" dirty="0">
              <a:solidFill>
                <a:srgbClr val="FF0000"/>
              </a:solidFill>
            </a:endParaRPr>
          </a:p>
        </p:txBody>
      </p:sp>
      <p:sp>
        <p:nvSpPr>
          <p:cNvPr id="3" name="Content Placeholder 2"/>
          <p:cNvSpPr>
            <a:spLocks noGrp="1"/>
          </p:cNvSpPr>
          <p:nvPr>
            <p:ph idx="1"/>
          </p:nvPr>
        </p:nvSpPr>
        <p:spPr>
          <a:xfrm>
            <a:off x="628650" y="1485900"/>
            <a:ext cx="7886700" cy="5043488"/>
          </a:xfrm>
        </p:spPr>
        <p:txBody>
          <a:bodyPr>
            <a:normAutofit fontScale="92500" lnSpcReduction="10000"/>
          </a:bodyPr>
          <a:lstStyle/>
          <a:p>
            <a:pPr algn="just"/>
            <a:r>
              <a:rPr lang="en-IN" dirty="0"/>
              <a:t>Overall Internet development is leading the way to </a:t>
            </a:r>
            <a:r>
              <a:rPr lang="en-IN" dirty="0">
                <a:solidFill>
                  <a:schemeClr val="accent5">
                    <a:lumMod val="75000"/>
                  </a:schemeClr>
                </a:solidFill>
              </a:rPr>
              <a:t>virtualization of practically </a:t>
            </a:r>
            <a:r>
              <a:rPr lang="en-IN" dirty="0"/>
              <a:t>all </a:t>
            </a:r>
            <a:r>
              <a:rPr lang="en-IN" dirty="0" smtClean="0"/>
              <a:t>the communications </a:t>
            </a:r>
            <a:r>
              <a:rPr lang="en-IN" dirty="0"/>
              <a:t>of key businesses such as banking and governance</a:t>
            </a:r>
            <a:r>
              <a:rPr lang="en-IN" dirty="0" smtClean="0"/>
              <a:t>.</a:t>
            </a:r>
          </a:p>
          <a:p>
            <a:pPr algn="just"/>
            <a:r>
              <a:rPr lang="en-IN" dirty="0"/>
              <a:t>Along with easing that aspect of life, the Internet has demonstrated the </a:t>
            </a:r>
            <a:r>
              <a:rPr lang="en-IN" dirty="0" smtClean="0">
                <a:solidFill>
                  <a:schemeClr val="accent5">
                    <a:lumMod val="75000"/>
                  </a:schemeClr>
                </a:solidFill>
              </a:rPr>
              <a:t>vulnerability </a:t>
            </a:r>
            <a:r>
              <a:rPr lang="en-IN" dirty="0" smtClean="0"/>
              <a:t>of </a:t>
            </a:r>
            <a:r>
              <a:rPr lang="en-IN" dirty="0"/>
              <a:t>the societies when relying completely on the virtualization</a:t>
            </a:r>
            <a:r>
              <a:rPr lang="en-IN" dirty="0" smtClean="0"/>
              <a:t>.</a:t>
            </a:r>
          </a:p>
          <a:p>
            <a:pPr algn="just"/>
            <a:r>
              <a:rPr lang="en-IN" dirty="0"/>
              <a:t>5G is not </a:t>
            </a:r>
            <a:r>
              <a:rPr lang="en-IN" dirty="0" smtClean="0"/>
              <a:t>designed only </a:t>
            </a:r>
            <a:r>
              <a:rPr lang="en-IN" dirty="0"/>
              <a:t>for consumer markets but is planned to support remarkable volumes of </a:t>
            </a:r>
            <a:r>
              <a:rPr lang="en-IN" dirty="0" err="1">
                <a:solidFill>
                  <a:schemeClr val="accent5">
                    <a:lumMod val="75000"/>
                  </a:schemeClr>
                </a:solidFill>
              </a:rPr>
              <a:t>IoT</a:t>
            </a:r>
            <a:r>
              <a:rPr lang="en-IN" dirty="0">
                <a:solidFill>
                  <a:schemeClr val="accent5">
                    <a:lumMod val="75000"/>
                  </a:schemeClr>
                </a:solidFill>
              </a:rPr>
              <a:t> </a:t>
            </a:r>
            <a:r>
              <a:rPr lang="en-IN" dirty="0" smtClean="0">
                <a:solidFill>
                  <a:schemeClr val="accent5">
                    <a:lumMod val="75000"/>
                  </a:schemeClr>
                </a:solidFill>
              </a:rPr>
              <a:t>traffic </a:t>
            </a:r>
            <a:r>
              <a:rPr lang="en-IN" dirty="0" smtClean="0"/>
              <a:t>via </a:t>
            </a:r>
            <a:r>
              <a:rPr lang="en-IN" b="1" dirty="0" err="1">
                <a:solidFill>
                  <a:schemeClr val="accent5">
                    <a:lumMod val="75000"/>
                  </a:schemeClr>
                </a:solidFill>
              </a:rPr>
              <a:t>mIoT</a:t>
            </a:r>
            <a:r>
              <a:rPr lang="en-IN" b="1" dirty="0">
                <a:solidFill>
                  <a:schemeClr val="accent5">
                    <a:lumMod val="75000"/>
                  </a:schemeClr>
                </a:solidFill>
              </a:rPr>
              <a:t> </a:t>
            </a:r>
            <a:r>
              <a:rPr lang="en-IN" dirty="0"/>
              <a:t>use cases, i.e. massive Internet of Things</a:t>
            </a:r>
            <a:r>
              <a:rPr lang="en-IN" dirty="0" smtClean="0"/>
              <a:t>.</a:t>
            </a:r>
          </a:p>
          <a:p>
            <a:pPr algn="just"/>
            <a:r>
              <a:rPr lang="en-IN" dirty="0"/>
              <a:t>There is thus a special emphasis on the security aspects of 5G.</a:t>
            </a:r>
            <a:endParaRPr lang="en-IN" dirty="0" smtClean="0"/>
          </a:p>
          <a:p>
            <a:r>
              <a:rPr lang="en-IN" dirty="0"/>
              <a:t>E</a:t>
            </a:r>
            <a:r>
              <a:rPr lang="en-IN" dirty="0" smtClean="0"/>
              <a:t>nhancing </a:t>
            </a:r>
            <a:r>
              <a:rPr lang="en-IN" dirty="0"/>
              <a:t>further the performance under attacks such as </a:t>
            </a:r>
            <a:r>
              <a:rPr lang="en-IN" dirty="0" err="1" smtClean="0">
                <a:solidFill>
                  <a:schemeClr val="accent5">
                    <a:lumMod val="75000"/>
                  </a:schemeClr>
                </a:solidFill>
              </a:rPr>
              <a:t>DDoS</a:t>
            </a:r>
            <a:r>
              <a:rPr lang="en-IN" dirty="0" smtClean="0">
                <a:solidFill>
                  <a:schemeClr val="accent5">
                    <a:lumMod val="75000"/>
                  </a:schemeClr>
                </a:solidFill>
              </a:rPr>
              <a:t> (distributed </a:t>
            </a:r>
            <a:r>
              <a:rPr lang="en-IN" dirty="0">
                <a:solidFill>
                  <a:schemeClr val="accent5">
                    <a:lumMod val="75000"/>
                  </a:schemeClr>
                </a:solidFill>
              </a:rPr>
              <a:t>denial of service) </a:t>
            </a:r>
            <a:r>
              <a:rPr lang="en-IN" dirty="0"/>
              <a:t>or </a:t>
            </a:r>
            <a:r>
              <a:rPr lang="en-IN" dirty="0">
                <a:solidFill>
                  <a:schemeClr val="accent5">
                    <a:lumMod val="75000"/>
                  </a:schemeClr>
                </a:solidFill>
              </a:rPr>
              <a:t>MITM (man in the middle)</a:t>
            </a:r>
          </a:p>
        </p:txBody>
      </p:sp>
    </p:spTree>
    <p:extLst>
      <p:ext uri="{BB962C8B-B14F-4D97-AF65-F5344CB8AC3E}">
        <p14:creationId xmlns:p14="http://schemas.microsoft.com/office/powerpoint/2010/main" val="735214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5731"/>
            <a:ext cx="7886700" cy="1325563"/>
          </a:xfrm>
        </p:spPr>
        <p:txBody>
          <a:bodyPr/>
          <a:lstStyle/>
          <a:p>
            <a:pPr algn="ctr"/>
            <a:r>
              <a:rPr lang="en-IN" b="1" dirty="0">
                <a:solidFill>
                  <a:srgbClr val="FF0000"/>
                </a:solidFill>
              </a:rPr>
              <a:t>5G Security Architecture for 3GPP Networks</a:t>
            </a:r>
          </a:p>
        </p:txBody>
      </p:sp>
    </p:spTree>
    <p:extLst>
      <p:ext uri="{BB962C8B-B14F-4D97-AF65-F5344CB8AC3E}">
        <p14:creationId xmlns:p14="http://schemas.microsoft.com/office/powerpoint/2010/main" val="2196271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00000"/>
                </a:solidFill>
              </a:rPr>
              <a:t>5G Security Architecture for 3GPP Networks</a:t>
            </a:r>
          </a:p>
        </p:txBody>
      </p:sp>
      <p:sp>
        <p:nvSpPr>
          <p:cNvPr id="3" name="Content Placeholder 2"/>
          <p:cNvSpPr>
            <a:spLocks noGrp="1"/>
          </p:cNvSpPr>
          <p:nvPr>
            <p:ph idx="1"/>
          </p:nvPr>
        </p:nvSpPr>
        <p:spPr/>
        <p:txBody>
          <a:bodyPr>
            <a:normAutofit/>
          </a:bodyPr>
          <a:lstStyle/>
          <a:p>
            <a:pPr marL="571500" indent="-571500">
              <a:buAutoNum type="romanLcParenR"/>
            </a:pPr>
            <a:r>
              <a:rPr lang="en-IN" sz="3200" b="1" dirty="0" smtClean="0">
                <a:solidFill>
                  <a:schemeClr val="accent5">
                    <a:lumMod val="50000"/>
                  </a:schemeClr>
                </a:solidFill>
              </a:rPr>
              <a:t>Network </a:t>
            </a:r>
            <a:r>
              <a:rPr lang="en-IN" sz="3200" b="1" dirty="0">
                <a:solidFill>
                  <a:schemeClr val="accent5">
                    <a:lumMod val="50000"/>
                  </a:schemeClr>
                </a:solidFill>
              </a:rPr>
              <a:t>Security Functions and </a:t>
            </a:r>
            <a:r>
              <a:rPr lang="en-IN" sz="3200" b="1" dirty="0" smtClean="0">
                <a:solidFill>
                  <a:schemeClr val="accent5">
                    <a:lumMod val="50000"/>
                  </a:schemeClr>
                </a:solidFill>
              </a:rPr>
              <a:t>Elements</a:t>
            </a:r>
          </a:p>
          <a:p>
            <a:pPr algn="just"/>
            <a:r>
              <a:rPr lang="en-IN" dirty="0"/>
              <a:t>The 3GPP 5G system consists of evolved physical radio and core networks </a:t>
            </a:r>
            <a:r>
              <a:rPr lang="en-IN" dirty="0" smtClean="0"/>
              <a:t>and their </a:t>
            </a:r>
            <a:r>
              <a:rPr lang="en-IN" dirty="0"/>
              <a:t>logical functions. The security architecture can be presented as security </a:t>
            </a:r>
            <a:r>
              <a:rPr lang="en-IN" dirty="0" smtClean="0"/>
              <a:t>domains that </a:t>
            </a:r>
            <a:r>
              <a:rPr lang="en-IN" dirty="0"/>
              <a:t>consist of </a:t>
            </a:r>
            <a:r>
              <a:rPr lang="en-IN" b="1" i="1" dirty="0"/>
              <a:t>application stratum</a:t>
            </a:r>
            <a:r>
              <a:rPr lang="en-IN" dirty="0"/>
              <a:t>, </a:t>
            </a:r>
            <a:r>
              <a:rPr lang="en-IN" b="1" i="1" dirty="0"/>
              <a:t>home and serving stratum</a:t>
            </a:r>
            <a:r>
              <a:rPr lang="en-IN" dirty="0"/>
              <a:t>, </a:t>
            </a:r>
            <a:r>
              <a:rPr lang="en-IN" dirty="0" smtClean="0"/>
              <a:t>and </a:t>
            </a:r>
            <a:r>
              <a:rPr lang="en-IN" b="1" i="1" dirty="0"/>
              <a:t>transport stratum</a:t>
            </a:r>
            <a:r>
              <a:rPr lang="en-IN" dirty="0" smtClean="0"/>
              <a:t>.</a:t>
            </a:r>
          </a:p>
          <a:p>
            <a:pPr algn="just"/>
            <a:endParaRPr lang="en-IN" dirty="0">
              <a:solidFill>
                <a:schemeClr val="accent5">
                  <a:lumMod val="50000"/>
                </a:schemeClr>
              </a:solidFill>
            </a:endParaRPr>
          </a:p>
        </p:txBody>
      </p:sp>
    </p:spTree>
    <p:extLst>
      <p:ext uri="{BB962C8B-B14F-4D97-AF65-F5344CB8AC3E}">
        <p14:creationId xmlns:p14="http://schemas.microsoft.com/office/powerpoint/2010/main" val="1642165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5">
                    <a:lumMod val="50000"/>
                  </a:schemeClr>
                </a:solidFill>
              </a:rPr>
              <a:t>Security </a:t>
            </a:r>
            <a:r>
              <a:rPr lang="en-IN" dirty="0">
                <a:solidFill>
                  <a:schemeClr val="accent5">
                    <a:lumMod val="50000"/>
                  </a:schemeClr>
                </a:solidFill>
              </a:rPr>
              <a:t>architecture interfaces</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514350" y="1443036"/>
            <a:ext cx="7886700" cy="4733927"/>
          </a:xfrm>
          <a:prstGeom prst="rect">
            <a:avLst/>
          </a:prstGeom>
        </p:spPr>
      </p:pic>
    </p:spTree>
    <p:extLst>
      <p:ext uri="{BB962C8B-B14F-4D97-AF65-F5344CB8AC3E}">
        <p14:creationId xmlns:p14="http://schemas.microsoft.com/office/powerpoint/2010/main" val="30631856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a:t>
            </a:r>
            <a:r>
              <a:rPr lang="en-IN" dirty="0"/>
              <a:t>architecture interfaces</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476250" y="1690688"/>
            <a:ext cx="8281988" cy="4781549"/>
          </a:xfrm>
          <a:prstGeom prst="rect">
            <a:avLst/>
          </a:prstGeom>
        </p:spPr>
      </p:pic>
    </p:spTree>
    <p:extLst>
      <p:ext uri="{BB962C8B-B14F-4D97-AF65-F5344CB8AC3E}">
        <p14:creationId xmlns:p14="http://schemas.microsoft.com/office/powerpoint/2010/main" val="1429439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98450"/>
            <a:ext cx="7886700" cy="1325563"/>
          </a:xfrm>
        </p:spPr>
        <p:txBody>
          <a:bodyPr>
            <a:normAutofit/>
          </a:bodyPr>
          <a:lstStyle/>
          <a:p>
            <a:r>
              <a:rPr lang="en-IN" sz="4000" dirty="0">
                <a:solidFill>
                  <a:schemeClr val="accent5">
                    <a:lumMod val="50000"/>
                  </a:schemeClr>
                </a:solidFill>
              </a:rPr>
              <a:t>The 5G security architecture for </a:t>
            </a:r>
            <a:r>
              <a:rPr lang="en-IN" sz="4000" dirty="0" smtClean="0">
                <a:solidFill>
                  <a:schemeClr val="accent5">
                    <a:lumMod val="50000"/>
                  </a:schemeClr>
                </a:solidFill>
              </a:rPr>
              <a:t>non-roaming </a:t>
            </a:r>
            <a:r>
              <a:rPr lang="en-IN" sz="4000" dirty="0">
                <a:solidFill>
                  <a:schemeClr val="accent5">
                    <a:lumMod val="50000"/>
                  </a:schemeClr>
                </a:solidFill>
              </a:rPr>
              <a:t>scenario</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71549" y="1482725"/>
            <a:ext cx="6429376" cy="5189538"/>
          </a:xfrm>
          <a:prstGeom prst="rect">
            <a:avLst/>
          </a:prstGeom>
        </p:spPr>
      </p:pic>
    </p:spTree>
    <p:extLst>
      <p:ext uri="{BB962C8B-B14F-4D97-AF65-F5344CB8AC3E}">
        <p14:creationId xmlns:p14="http://schemas.microsoft.com/office/powerpoint/2010/main" val="30493252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5">
                    <a:lumMod val="50000"/>
                  </a:schemeClr>
                </a:solidFill>
              </a:rPr>
              <a:t>The 5G security architecture for </a:t>
            </a:r>
            <a:r>
              <a:rPr lang="en-IN" dirty="0" smtClean="0">
                <a:solidFill>
                  <a:schemeClr val="accent5">
                    <a:lumMod val="50000"/>
                  </a:schemeClr>
                </a:solidFill>
              </a:rPr>
              <a:t>non-roaming </a:t>
            </a:r>
            <a:r>
              <a:rPr lang="en-IN" dirty="0">
                <a:solidFill>
                  <a:schemeClr val="accent5">
                    <a:lumMod val="50000"/>
                  </a:schemeClr>
                </a:solidFill>
              </a:rPr>
              <a:t>scenario</a:t>
            </a:r>
          </a:p>
        </p:txBody>
      </p:sp>
      <p:sp>
        <p:nvSpPr>
          <p:cNvPr id="3" name="Content Placeholder 2"/>
          <p:cNvSpPr>
            <a:spLocks noGrp="1"/>
          </p:cNvSpPr>
          <p:nvPr>
            <p:ph idx="1"/>
          </p:nvPr>
        </p:nvSpPr>
        <p:spPr/>
        <p:txBody>
          <a:bodyPr>
            <a:normAutofit/>
          </a:bodyPr>
          <a:lstStyle/>
          <a:p>
            <a:pPr marL="0" indent="0">
              <a:buNone/>
            </a:pPr>
            <a:r>
              <a:rPr lang="en-IN" dirty="0" smtClean="0"/>
              <a:t>The 5G functional </a:t>
            </a:r>
            <a:r>
              <a:rPr lang="en-IN" dirty="0"/>
              <a:t>elements </a:t>
            </a:r>
            <a:r>
              <a:rPr lang="en-IN" dirty="0" smtClean="0"/>
              <a:t>involved in </a:t>
            </a:r>
            <a:r>
              <a:rPr lang="en-IN" dirty="0"/>
              <a:t>the </a:t>
            </a:r>
            <a:r>
              <a:rPr lang="en-IN" dirty="0" err="1"/>
              <a:t>signaling</a:t>
            </a:r>
            <a:r>
              <a:rPr lang="en-IN" dirty="0"/>
              <a:t> between the UE and network </a:t>
            </a:r>
            <a:r>
              <a:rPr lang="en-IN" dirty="0" smtClean="0"/>
              <a:t>are</a:t>
            </a:r>
          </a:p>
          <a:p>
            <a:pPr marL="0" indent="0">
              <a:buNone/>
            </a:pPr>
            <a:endParaRPr lang="en-IN" dirty="0"/>
          </a:p>
          <a:p>
            <a:pPr lvl="1">
              <a:buFont typeface="Wingdings" panose="05000000000000000000" pitchFamily="2" charset="2"/>
              <a:buChar char="Ø"/>
            </a:pPr>
            <a:r>
              <a:rPr lang="en-IN" dirty="0" smtClean="0"/>
              <a:t>SEAF </a:t>
            </a:r>
            <a:r>
              <a:rPr lang="en-IN" dirty="0"/>
              <a:t>(Security Anchor Function)</a:t>
            </a:r>
          </a:p>
          <a:p>
            <a:pPr lvl="1">
              <a:buFont typeface="Wingdings" panose="05000000000000000000" pitchFamily="2" charset="2"/>
              <a:buChar char="Ø"/>
            </a:pPr>
            <a:r>
              <a:rPr lang="en-IN" dirty="0" smtClean="0"/>
              <a:t>AUSF </a:t>
            </a:r>
            <a:r>
              <a:rPr lang="en-IN" dirty="0"/>
              <a:t>(Authentication Server Function)</a:t>
            </a:r>
          </a:p>
          <a:p>
            <a:pPr lvl="1">
              <a:buFont typeface="Wingdings" panose="05000000000000000000" pitchFamily="2" charset="2"/>
              <a:buChar char="Ø"/>
            </a:pPr>
            <a:r>
              <a:rPr lang="en-IN" dirty="0" smtClean="0"/>
              <a:t>UDM(Unified Data Management</a:t>
            </a:r>
            <a:r>
              <a:rPr lang="en-IN" dirty="0"/>
              <a:t>)</a:t>
            </a:r>
          </a:p>
          <a:p>
            <a:pPr lvl="1">
              <a:buFont typeface="Wingdings" panose="05000000000000000000" pitchFamily="2" charset="2"/>
              <a:buChar char="Ø"/>
            </a:pPr>
            <a:r>
              <a:rPr lang="en-IN" dirty="0" smtClean="0"/>
              <a:t>ARPF </a:t>
            </a:r>
            <a:r>
              <a:rPr lang="en-IN" dirty="0"/>
              <a:t>(Authentication credential Repository and Processing Function)</a:t>
            </a:r>
          </a:p>
          <a:p>
            <a:pPr lvl="1">
              <a:buFont typeface="Wingdings" panose="05000000000000000000" pitchFamily="2" charset="2"/>
              <a:buChar char="Ø"/>
            </a:pPr>
            <a:r>
              <a:rPr lang="fr-FR" dirty="0" smtClean="0"/>
              <a:t>SIDF </a:t>
            </a:r>
            <a:r>
              <a:rPr lang="fr-FR" dirty="0"/>
              <a:t>(</a:t>
            </a:r>
            <a:r>
              <a:rPr lang="fr-FR" dirty="0" err="1"/>
              <a:t>Subscription</a:t>
            </a:r>
            <a:r>
              <a:rPr lang="fr-FR" dirty="0"/>
              <a:t> Identifier De-</a:t>
            </a:r>
            <a:r>
              <a:rPr lang="fr-FR" dirty="0" err="1"/>
              <a:t>Concealing</a:t>
            </a:r>
            <a:r>
              <a:rPr lang="fr-FR" dirty="0"/>
              <a:t> </a:t>
            </a:r>
            <a:r>
              <a:rPr lang="fr-FR" dirty="0" err="1"/>
              <a:t>Function</a:t>
            </a:r>
            <a:r>
              <a:rPr lang="fr-FR" dirty="0"/>
              <a:t>)</a:t>
            </a:r>
            <a:endParaRPr lang="en-IN" dirty="0"/>
          </a:p>
        </p:txBody>
      </p:sp>
    </p:spTree>
    <p:extLst>
      <p:ext uri="{BB962C8B-B14F-4D97-AF65-F5344CB8AC3E}">
        <p14:creationId xmlns:p14="http://schemas.microsoft.com/office/powerpoint/2010/main" val="26018824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4612"/>
            <a:ext cx="8758238" cy="1325563"/>
          </a:xfrm>
        </p:spPr>
        <p:txBody>
          <a:bodyPr>
            <a:normAutofit/>
          </a:bodyPr>
          <a:lstStyle/>
          <a:p>
            <a:r>
              <a:rPr lang="en-IN" sz="3200" dirty="0">
                <a:solidFill>
                  <a:schemeClr val="accent5">
                    <a:lumMod val="50000"/>
                  </a:schemeClr>
                </a:solidFill>
              </a:rPr>
              <a:t>The 5G security architecture for non-roaming scenario</a:t>
            </a:r>
            <a:endParaRPr lang="en-IN" sz="3200"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14387" y="1157289"/>
            <a:ext cx="7886700" cy="5572918"/>
          </a:xfrm>
          <a:prstGeom prst="rect">
            <a:avLst/>
          </a:prstGeom>
        </p:spPr>
      </p:pic>
    </p:spTree>
    <p:extLst>
      <p:ext uri="{BB962C8B-B14F-4D97-AF65-F5344CB8AC3E}">
        <p14:creationId xmlns:p14="http://schemas.microsoft.com/office/powerpoint/2010/main" val="35828903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5">
                    <a:lumMod val="50000"/>
                  </a:schemeClr>
                </a:solidFill>
              </a:rPr>
              <a:t>Key Hierarchy</a:t>
            </a:r>
          </a:p>
        </p:txBody>
      </p:sp>
      <p:sp>
        <p:nvSpPr>
          <p:cNvPr id="3" name="Content Placeholder 2"/>
          <p:cNvSpPr>
            <a:spLocks noGrp="1"/>
          </p:cNvSpPr>
          <p:nvPr>
            <p:ph idx="1"/>
          </p:nvPr>
        </p:nvSpPr>
        <p:spPr>
          <a:xfrm>
            <a:off x="628650" y="1443038"/>
            <a:ext cx="7886700" cy="4733925"/>
          </a:xfrm>
        </p:spPr>
        <p:txBody>
          <a:bodyPr>
            <a:normAutofit fontScale="70000" lnSpcReduction="20000"/>
          </a:bodyPr>
          <a:lstStyle/>
          <a:p>
            <a:pPr algn="just"/>
            <a:r>
              <a:rPr lang="en-IN" dirty="0"/>
              <a:t>The 5G system has a key hierarchy as depicted in </a:t>
            </a:r>
            <a:r>
              <a:rPr lang="en-IN" dirty="0" smtClean="0"/>
              <a:t>Figure, </a:t>
            </a:r>
            <a:r>
              <a:rPr lang="en-IN" dirty="0"/>
              <a:t>defined by the 3GPP</a:t>
            </a:r>
            <a:r>
              <a:rPr lang="en-IN" b="1" dirty="0"/>
              <a:t>. </a:t>
            </a:r>
            <a:r>
              <a:rPr lang="en-IN" b="1" dirty="0" smtClean="0"/>
              <a:t>The defined </a:t>
            </a:r>
            <a:r>
              <a:rPr lang="en-IN" b="1" dirty="0"/>
              <a:t>key lengths are by default 128 bits </a:t>
            </a:r>
            <a:r>
              <a:rPr lang="en-IN" dirty="0"/>
              <a:t>in the initial phase of the 5G networks, </a:t>
            </a:r>
            <a:r>
              <a:rPr lang="en-IN" dirty="0" smtClean="0"/>
              <a:t>and the </a:t>
            </a:r>
            <a:r>
              <a:rPr lang="en-IN" dirty="0"/>
              <a:t>network interfaces shall be prepared to support key lengths </a:t>
            </a:r>
            <a:r>
              <a:rPr lang="en-IN" b="1" dirty="0"/>
              <a:t>of 256 bits in the future</a:t>
            </a:r>
            <a:r>
              <a:rPr lang="en-IN" dirty="0" smtClean="0"/>
              <a:t>.</a:t>
            </a:r>
          </a:p>
          <a:p>
            <a:pPr algn="just"/>
            <a:r>
              <a:rPr lang="en-IN" b="1" dirty="0" err="1"/>
              <a:t>KgNB</a:t>
            </a:r>
            <a:r>
              <a:rPr lang="en-IN" b="1" dirty="0"/>
              <a:t>*</a:t>
            </a:r>
            <a:r>
              <a:rPr lang="en-IN" dirty="0"/>
              <a:t> is one of these, derived </a:t>
            </a:r>
            <a:r>
              <a:rPr lang="en-IN" dirty="0" smtClean="0"/>
              <a:t>by </a:t>
            </a:r>
            <a:r>
              <a:rPr lang="en-IN" b="1" dirty="0" smtClean="0"/>
              <a:t>Mobile </a:t>
            </a:r>
            <a:r>
              <a:rPr lang="en-IN" b="1" dirty="0"/>
              <a:t>Equipment </a:t>
            </a:r>
            <a:r>
              <a:rPr lang="en-IN" dirty="0"/>
              <a:t>(ME) and 5G </a:t>
            </a:r>
            <a:r>
              <a:rPr lang="en-IN" dirty="0" err="1"/>
              <a:t>NodeB</a:t>
            </a:r>
            <a:r>
              <a:rPr lang="en-IN" dirty="0"/>
              <a:t> (</a:t>
            </a:r>
            <a:r>
              <a:rPr lang="en-IN" dirty="0" err="1" smtClean="0"/>
              <a:t>gNB</a:t>
            </a:r>
            <a:r>
              <a:rPr lang="en-IN" dirty="0" smtClean="0"/>
              <a:t>) in </a:t>
            </a:r>
            <a:r>
              <a:rPr lang="en-IN" dirty="0"/>
              <a:t>the derivation of horizontal or vertical key, using Key Derivation Function (KDF</a:t>
            </a:r>
            <a:r>
              <a:rPr lang="en-IN" dirty="0" smtClean="0"/>
              <a:t>).</a:t>
            </a:r>
          </a:p>
          <a:p>
            <a:pPr algn="just"/>
            <a:r>
              <a:rPr lang="en-IN" dirty="0"/>
              <a:t>Another one is </a:t>
            </a:r>
            <a:r>
              <a:rPr lang="en-IN" b="1" dirty="0" smtClean="0"/>
              <a:t>K′ AMF </a:t>
            </a:r>
            <a:r>
              <a:rPr lang="en-IN" dirty="0"/>
              <a:t>which is derived </a:t>
            </a:r>
            <a:r>
              <a:rPr lang="en-IN" b="1" dirty="0"/>
              <a:t>by AMF and ME </a:t>
            </a:r>
            <a:r>
              <a:rPr lang="en-IN" dirty="0"/>
              <a:t>when the UE moves from </a:t>
            </a:r>
            <a:r>
              <a:rPr lang="en-IN" dirty="0" smtClean="0"/>
              <a:t>one AMF </a:t>
            </a:r>
            <a:r>
              <a:rPr lang="en-IN" dirty="0"/>
              <a:t>to another during inter-AMF mobility, using </a:t>
            </a:r>
            <a:r>
              <a:rPr lang="en-IN" dirty="0" smtClean="0"/>
              <a:t>KDF. Also</a:t>
            </a:r>
            <a:r>
              <a:rPr lang="en-IN" dirty="0"/>
              <a:t>, for the case of dual </a:t>
            </a:r>
            <a:r>
              <a:rPr lang="en-IN" dirty="0" smtClean="0"/>
              <a:t>connectivity there is a </a:t>
            </a:r>
            <a:r>
              <a:rPr lang="en-IN" dirty="0"/>
              <a:t>key derived. This happens in such a way that when the master node (MN) </a:t>
            </a:r>
            <a:r>
              <a:rPr lang="en-IN" dirty="0" smtClean="0"/>
              <a:t>establishes security </a:t>
            </a:r>
            <a:r>
              <a:rPr lang="en-IN" dirty="0"/>
              <a:t>context first time between slave node (SN) and the device (UE) for a </a:t>
            </a:r>
            <a:r>
              <a:rPr lang="en-IN" dirty="0" smtClean="0"/>
              <a:t>access stratum </a:t>
            </a:r>
            <a:r>
              <a:rPr lang="en-IN" dirty="0"/>
              <a:t>(AS) security context, </a:t>
            </a:r>
            <a:r>
              <a:rPr lang="en-IN" dirty="0" smtClean="0"/>
              <a:t>the MN forms </a:t>
            </a:r>
            <a:r>
              <a:rPr lang="en-IN" dirty="0"/>
              <a:t>an S-KSN and delivers it to the SN over </a:t>
            </a:r>
            <a:r>
              <a:rPr lang="en-IN" dirty="0" smtClean="0"/>
              <a:t>the </a:t>
            </a:r>
            <a:r>
              <a:rPr lang="en-IN" i="1" dirty="0" err="1" smtClean="0"/>
              <a:t>Xn</a:t>
            </a:r>
            <a:r>
              <a:rPr lang="en-IN" i="1" dirty="0" smtClean="0"/>
              <a:t>-C </a:t>
            </a:r>
            <a:r>
              <a:rPr lang="en-IN" dirty="0"/>
              <a:t>interface. </a:t>
            </a:r>
            <a:endParaRPr lang="en-IN" dirty="0" smtClean="0"/>
          </a:p>
          <a:p>
            <a:pPr algn="just"/>
            <a:r>
              <a:rPr lang="en-IN" dirty="0" smtClean="0"/>
              <a:t>The </a:t>
            </a:r>
            <a:r>
              <a:rPr lang="en-IN" dirty="0"/>
              <a:t>MN forms the S-KSN by associating a Secondary Cell Group (</a:t>
            </a:r>
            <a:r>
              <a:rPr lang="en-IN" dirty="0" smtClean="0"/>
              <a:t>SCG) counter </a:t>
            </a:r>
            <a:r>
              <a:rPr lang="en-IN" dirty="0"/>
              <a:t>along with the AS security context</a:t>
            </a:r>
            <a:r>
              <a:rPr lang="en-IN" dirty="0" smtClean="0"/>
              <a:t>. The MN </a:t>
            </a:r>
            <a:r>
              <a:rPr lang="en-IN" dirty="0"/>
              <a:t>sends the SCG counter value to </a:t>
            </a:r>
            <a:r>
              <a:rPr lang="en-IN" dirty="0" smtClean="0"/>
              <a:t>the UE </a:t>
            </a:r>
            <a:r>
              <a:rPr lang="en-IN" dirty="0"/>
              <a:t>via Radio Resource Control (RRC), </a:t>
            </a:r>
            <a:r>
              <a:rPr lang="en-IN" dirty="0" err="1"/>
              <a:t>signaling</a:t>
            </a:r>
            <a:r>
              <a:rPr lang="en-IN" dirty="0"/>
              <a:t> the UE needs to generate a new S-KSN.</a:t>
            </a:r>
          </a:p>
        </p:txBody>
      </p:sp>
    </p:spTree>
    <p:extLst>
      <p:ext uri="{BB962C8B-B14F-4D97-AF65-F5344CB8AC3E}">
        <p14:creationId xmlns:p14="http://schemas.microsoft.com/office/powerpoint/2010/main" val="2614790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249362"/>
          </a:xfrm>
        </p:spPr>
        <p:txBody>
          <a:bodyPr/>
          <a:lstStyle/>
          <a:p>
            <a:r>
              <a:rPr lang="en-IN" dirty="0">
                <a:solidFill>
                  <a:schemeClr val="accent5">
                    <a:lumMod val="50000"/>
                  </a:schemeClr>
                </a:solidFill>
              </a:rPr>
              <a:t>Key Hierarchy</a:t>
            </a:r>
          </a:p>
        </p:txBody>
      </p:sp>
      <p:sp>
        <p:nvSpPr>
          <p:cNvPr id="4" name="Content Placeholder 3"/>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1161945" y="1368028"/>
            <a:ext cx="6820110" cy="5266532"/>
          </a:xfrm>
          <a:prstGeom prst="rect">
            <a:avLst/>
          </a:prstGeom>
        </p:spPr>
      </p:pic>
    </p:spTree>
    <p:extLst>
      <p:ext uri="{BB962C8B-B14F-4D97-AF65-F5344CB8AC3E}">
        <p14:creationId xmlns:p14="http://schemas.microsoft.com/office/powerpoint/2010/main" val="22761122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41075"/>
            <a:ext cx="7886700" cy="548889"/>
          </a:xfrm>
        </p:spPr>
        <p:txBody>
          <a:bodyPr>
            <a:normAutofit/>
          </a:bodyPr>
          <a:lstStyle/>
          <a:p>
            <a:r>
              <a:rPr lang="en-IN" sz="2800" b="1" dirty="0">
                <a:solidFill>
                  <a:schemeClr val="accent5">
                    <a:lumMod val="50000"/>
                  </a:schemeClr>
                </a:solidFill>
              </a:rPr>
              <a:t>The 5G </a:t>
            </a:r>
            <a:r>
              <a:rPr lang="en-IN" sz="2800" b="1" dirty="0" smtClean="0">
                <a:solidFill>
                  <a:schemeClr val="accent5">
                    <a:lumMod val="50000"/>
                  </a:schemeClr>
                </a:solidFill>
              </a:rPr>
              <a:t>keys</a:t>
            </a:r>
            <a:endParaRPr lang="en-IN" sz="2800" b="1" dirty="0">
              <a:solidFill>
                <a:schemeClr val="accent5">
                  <a:lumMod val="50000"/>
                </a:schemeClr>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8650" y="689964"/>
            <a:ext cx="7965281" cy="5925149"/>
          </a:xfrm>
          <a:prstGeom prst="rect">
            <a:avLst/>
          </a:prstGeom>
        </p:spPr>
      </p:pic>
    </p:spTree>
    <p:extLst>
      <p:ext uri="{BB962C8B-B14F-4D97-AF65-F5344CB8AC3E}">
        <p14:creationId xmlns:p14="http://schemas.microsoft.com/office/powerpoint/2010/main" val="307451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8613"/>
            <a:ext cx="7886700" cy="890589"/>
          </a:xfrm>
        </p:spPr>
        <p:txBody>
          <a:bodyPr>
            <a:normAutofit/>
          </a:bodyPr>
          <a:lstStyle/>
          <a:p>
            <a:r>
              <a:rPr lang="en-IN" b="1" dirty="0">
                <a:solidFill>
                  <a:srgbClr val="FF0000"/>
                </a:solidFill>
              </a:rPr>
              <a:t>Trends</a:t>
            </a:r>
            <a:endParaRPr lang="en-IN" sz="4000" dirty="0">
              <a:solidFill>
                <a:srgbClr val="FF0000"/>
              </a:solidFill>
            </a:endParaRPr>
          </a:p>
        </p:txBody>
      </p:sp>
      <p:sp>
        <p:nvSpPr>
          <p:cNvPr id="3" name="Content Placeholder 2"/>
          <p:cNvSpPr>
            <a:spLocks noGrp="1"/>
          </p:cNvSpPr>
          <p:nvPr>
            <p:ph idx="1"/>
          </p:nvPr>
        </p:nvSpPr>
        <p:spPr>
          <a:xfrm>
            <a:off x="339328" y="1033464"/>
            <a:ext cx="8465344" cy="5157788"/>
          </a:xfrm>
        </p:spPr>
        <p:txBody>
          <a:bodyPr>
            <a:noAutofit/>
          </a:bodyPr>
          <a:lstStyle/>
          <a:p>
            <a:pPr algn="just"/>
            <a:r>
              <a:rPr lang="en-IN" sz="2200" dirty="0"/>
              <a:t>One of the documents summarizing the latest trends on the Internet </a:t>
            </a:r>
            <a:r>
              <a:rPr lang="en-IN" sz="2200" dirty="0" smtClean="0"/>
              <a:t>and mobile communications environments </a:t>
            </a:r>
            <a:r>
              <a:rPr lang="en-IN" sz="2200" dirty="0"/>
              <a:t>is the </a:t>
            </a:r>
            <a:r>
              <a:rPr lang="en-IN" sz="2200" b="1" i="1" dirty="0" smtClean="0"/>
              <a:t>annual Verizon Data </a:t>
            </a:r>
            <a:r>
              <a:rPr lang="en-IN" sz="2200" b="1" i="1" dirty="0"/>
              <a:t>Breach Investigations </a:t>
            </a:r>
            <a:r>
              <a:rPr lang="en-IN" sz="2200" b="1" i="1" dirty="0" smtClean="0"/>
              <a:t>Report</a:t>
            </a:r>
          </a:p>
          <a:p>
            <a:pPr algn="just"/>
            <a:r>
              <a:rPr lang="en-IN" sz="2200" dirty="0"/>
              <a:t>The report divides the data incident patterns into categories: </a:t>
            </a:r>
            <a:r>
              <a:rPr lang="en-IN" sz="2200" b="1" dirty="0">
                <a:solidFill>
                  <a:schemeClr val="accent5">
                    <a:lumMod val="75000"/>
                  </a:schemeClr>
                </a:solidFill>
              </a:rPr>
              <a:t>insider and </a:t>
            </a:r>
            <a:r>
              <a:rPr lang="en-IN" sz="2200" b="1" dirty="0" smtClean="0">
                <a:solidFill>
                  <a:schemeClr val="accent5">
                    <a:lumMod val="75000"/>
                  </a:schemeClr>
                </a:solidFill>
              </a:rPr>
              <a:t>privilege misuse </a:t>
            </a:r>
            <a:r>
              <a:rPr lang="en-IN" sz="2200" dirty="0"/>
              <a:t>(access via trusted actors), </a:t>
            </a:r>
            <a:r>
              <a:rPr lang="en-IN" sz="2200" b="1" dirty="0">
                <a:solidFill>
                  <a:schemeClr val="accent5">
                    <a:lumMod val="75000"/>
                  </a:schemeClr>
                </a:solidFill>
              </a:rPr>
              <a:t>cyber-espionage</a:t>
            </a:r>
            <a:r>
              <a:rPr lang="en-IN" sz="2200" dirty="0"/>
              <a:t> (targeted external attacks), </a:t>
            </a:r>
            <a:r>
              <a:rPr lang="en-IN" sz="2200" b="1" dirty="0" smtClean="0">
                <a:solidFill>
                  <a:schemeClr val="accent5">
                    <a:lumMod val="75000"/>
                  </a:schemeClr>
                </a:solidFill>
              </a:rPr>
              <a:t>web application </a:t>
            </a:r>
            <a:r>
              <a:rPr lang="en-IN" sz="2200" b="1" dirty="0">
                <a:solidFill>
                  <a:schemeClr val="accent5">
                    <a:lumMod val="75000"/>
                  </a:schemeClr>
                </a:solidFill>
              </a:rPr>
              <a:t>attacks </a:t>
            </a:r>
            <a:r>
              <a:rPr lang="en-IN" sz="2200" dirty="0"/>
              <a:t>(stolen credentials and vulnerability exploits), </a:t>
            </a:r>
            <a:r>
              <a:rPr lang="en-IN" sz="2200" b="1" dirty="0" err="1">
                <a:solidFill>
                  <a:schemeClr val="accent5">
                    <a:lumMod val="75000"/>
                  </a:schemeClr>
                </a:solidFill>
              </a:rPr>
              <a:t>crimeware</a:t>
            </a:r>
            <a:r>
              <a:rPr lang="en-IN" sz="2200" dirty="0"/>
              <a:t> (</a:t>
            </a:r>
            <a:r>
              <a:rPr lang="en-IN" sz="2200" dirty="0" smtClean="0"/>
              <a:t>malware incidents</a:t>
            </a:r>
            <a:r>
              <a:rPr lang="en-IN" sz="2200" dirty="0"/>
              <a:t>), </a:t>
            </a:r>
            <a:r>
              <a:rPr lang="en-IN" sz="2200" b="1" dirty="0">
                <a:solidFill>
                  <a:schemeClr val="accent5">
                    <a:lumMod val="75000"/>
                  </a:schemeClr>
                </a:solidFill>
              </a:rPr>
              <a:t>point-of-sale intrusions </a:t>
            </a:r>
            <a:r>
              <a:rPr lang="en-IN" sz="2200" dirty="0"/>
              <a:t>(POS attacks aiming to payment card data disclosure</a:t>
            </a:r>
            <a:r>
              <a:rPr lang="en-IN" sz="2200" dirty="0" smtClean="0"/>
              <a:t>), </a:t>
            </a:r>
            <a:r>
              <a:rPr lang="en-IN" sz="2200" b="1" dirty="0" smtClean="0">
                <a:solidFill>
                  <a:schemeClr val="accent5">
                    <a:lumMod val="75000"/>
                  </a:schemeClr>
                </a:solidFill>
              </a:rPr>
              <a:t>denial </a:t>
            </a:r>
            <a:r>
              <a:rPr lang="en-IN" sz="2200" b="1" dirty="0">
                <a:solidFill>
                  <a:schemeClr val="accent5">
                    <a:lumMod val="75000"/>
                  </a:schemeClr>
                </a:solidFill>
              </a:rPr>
              <a:t>of service attacks</a:t>
            </a:r>
            <a:r>
              <a:rPr lang="en-IN" sz="2200" dirty="0"/>
              <a:t> (</a:t>
            </a:r>
            <a:r>
              <a:rPr lang="en-IN" sz="2200" dirty="0" err="1"/>
              <a:t>DoS</a:t>
            </a:r>
            <a:r>
              <a:rPr lang="en-IN" sz="2200" dirty="0"/>
              <a:t> or distributed </a:t>
            </a:r>
            <a:r>
              <a:rPr lang="en-IN" sz="2200" dirty="0" err="1"/>
              <a:t>DoS</a:t>
            </a:r>
            <a:r>
              <a:rPr lang="en-IN" sz="2200" dirty="0"/>
              <a:t> aiming to affect </a:t>
            </a:r>
            <a:r>
              <a:rPr lang="en-IN" sz="2200" dirty="0" smtClean="0"/>
              <a:t>business </a:t>
            </a:r>
            <a:r>
              <a:rPr lang="en-IN" sz="2200" dirty="0"/>
              <a:t>operations), </a:t>
            </a:r>
            <a:r>
              <a:rPr lang="en-IN" sz="2200" b="1" dirty="0">
                <a:solidFill>
                  <a:schemeClr val="accent5">
                    <a:lumMod val="75000"/>
                  </a:schemeClr>
                </a:solidFill>
              </a:rPr>
              <a:t>payment card skimmers </a:t>
            </a:r>
            <a:r>
              <a:rPr lang="en-IN" sz="2200" dirty="0"/>
              <a:t>(tampering of ATMs and terminals), </a:t>
            </a:r>
            <a:r>
              <a:rPr lang="en-IN" sz="2200" b="1" dirty="0" smtClean="0">
                <a:solidFill>
                  <a:schemeClr val="accent5">
                    <a:lumMod val="75000"/>
                  </a:schemeClr>
                </a:solidFill>
              </a:rPr>
              <a:t>physical theft </a:t>
            </a:r>
            <a:r>
              <a:rPr lang="en-IN" sz="2200" dirty="0"/>
              <a:t>(loss of IT data), and </a:t>
            </a:r>
            <a:r>
              <a:rPr lang="en-IN" sz="2200" b="1" dirty="0">
                <a:solidFill>
                  <a:schemeClr val="accent5">
                    <a:lumMod val="75000"/>
                  </a:schemeClr>
                </a:solidFill>
              </a:rPr>
              <a:t>miscellaneous errors </a:t>
            </a:r>
            <a:r>
              <a:rPr lang="en-IN" sz="2200" dirty="0"/>
              <a:t>(causing data loss</a:t>
            </a:r>
            <a:r>
              <a:rPr lang="en-IN" sz="2200" dirty="0" smtClean="0"/>
              <a:t>).</a:t>
            </a:r>
          </a:p>
          <a:p>
            <a:pPr algn="just"/>
            <a:r>
              <a:rPr lang="en-IN" sz="2200" dirty="0"/>
              <a:t>As for the mobile communications point of view, </a:t>
            </a:r>
            <a:r>
              <a:rPr lang="en-IN" sz="2200" dirty="0" smtClean="0"/>
              <a:t>the main </a:t>
            </a:r>
            <a:r>
              <a:rPr lang="en-IN" sz="2200" dirty="0"/>
              <a:t>categories of this report </a:t>
            </a:r>
            <a:r>
              <a:rPr lang="en-IN" sz="2200" dirty="0" smtClean="0"/>
              <a:t>are related </a:t>
            </a:r>
            <a:r>
              <a:rPr lang="en-IN" sz="2200" dirty="0"/>
              <a:t>to </a:t>
            </a:r>
            <a:r>
              <a:rPr lang="en-IN" sz="2200" b="1" dirty="0" err="1">
                <a:solidFill>
                  <a:srgbClr val="C00000"/>
                </a:solidFill>
              </a:rPr>
              <a:t>crimeware</a:t>
            </a:r>
            <a:r>
              <a:rPr lang="en-IN" sz="2200" b="1" dirty="0">
                <a:solidFill>
                  <a:srgbClr val="C00000"/>
                </a:solidFill>
              </a:rPr>
              <a:t>, </a:t>
            </a:r>
            <a:r>
              <a:rPr lang="en-IN" sz="2200" b="1" dirty="0" err="1">
                <a:solidFill>
                  <a:srgbClr val="C00000"/>
                </a:solidFill>
              </a:rPr>
              <a:t>DoS</a:t>
            </a:r>
            <a:r>
              <a:rPr lang="en-IN" sz="2200" b="1" dirty="0">
                <a:solidFill>
                  <a:srgbClr val="C00000"/>
                </a:solidFill>
              </a:rPr>
              <a:t> </a:t>
            </a:r>
            <a:r>
              <a:rPr lang="en-IN" sz="2200" dirty="0"/>
              <a:t>and </a:t>
            </a:r>
            <a:r>
              <a:rPr lang="en-IN" sz="2200" b="1" dirty="0">
                <a:solidFill>
                  <a:srgbClr val="C00000"/>
                </a:solidFill>
              </a:rPr>
              <a:t>web attacks</a:t>
            </a:r>
            <a:r>
              <a:rPr lang="en-IN" sz="2200" dirty="0"/>
              <a:t>, although there are various other </a:t>
            </a:r>
            <a:r>
              <a:rPr lang="en-IN" sz="2200" dirty="0" smtClean="0"/>
              <a:t>categories that </a:t>
            </a:r>
            <a:r>
              <a:rPr lang="en-IN" sz="2200" dirty="0"/>
              <a:t>can indirectly impact on the security via mobile communications systems, </a:t>
            </a:r>
            <a:r>
              <a:rPr lang="en-IN" sz="2200" dirty="0" smtClean="0"/>
              <a:t>such as </a:t>
            </a:r>
            <a:r>
              <a:rPr lang="en-IN" sz="2200" dirty="0"/>
              <a:t>exploiting the </a:t>
            </a:r>
            <a:r>
              <a:rPr lang="en-IN" sz="2200" b="1" dirty="0">
                <a:solidFill>
                  <a:srgbClr val="C00000"/>
                </a:solidFill>
              </a:rPr>
              <a:t>weaknesses of payment </a:t>
            </a:r>
            <a:r>
              <a:rPr lang="en-IN" sz="2200" dirty="0"/>
              <a:t>via </a:t>
            </a:r>
            <a:r>
              <a:rPr lang="en-IN" sz="2200" b="1" dirty="0">
                <a:solidFill>
                  <a:srgbClr val="C00000"/>
                </a:solidFill>
              </a:rPr>
              <a:t>near-field communications (NFCs)</a:t>
            </a:r>
            <a:r>
              <a:rPr lang="en-IN" sz="2200" dirty="0"/>
              <a:t>.</a:t>
            </a:r>
          </a:p>
        </p:txBody>
      </p:sp>
    </p:spTree>
    <p:extLst>
      <p:ext uri="{BB962C8B-B14F-4D97-AF65-F5344CB8AC3E}">
        <p14:creationId xmlns:p14="http://schemas.microsoft.com/office/powerpoint/2010/main" val="928811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38" y="2665414"/>
            <a:ext cx="7886700" cy="1325563"/>
          </a:xfrm>
        </p:spPr>
        <p:txBody>
          <a:bodyPr/>
          <a:lstStyle/>
          <a:p>
            <a:pPr algn="ctr"/>
            <a:r>
              <a:rPr lang="en-IN" b="1" dirty="0">
                <a:solidFill>
                  <a:srgbClr val="FF0000"/>
                </a:solidFill>
              </a:rPr>
              <a:t>UICC Evolution</a:t>
            </a:r>
            <a:endParaRPr lang="en-IN" dirty="0">
              <a:solidFill>
                <a:srgbClr val="FF0000"/>
              </a:solidFill>
            </a:endParaRPr>
          </a:p>
        </p:txBody>
      </p:sp>
    </p:spTree>
    <p:extLst>
      <p:ext uri="{BB962C8B-B14F-4D97-AF65-F5344CB8AC3E}">
        <p14:creationId xmlns:p14="http://schemas.microsoft.com/office/powerpoint/2010/main" val="1636319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UICC Evolution</a:t>
            </a:r>
            <a:endParaRPr lang="en-IN" dirty="0">
              <a:solidFill>
                <a:srgbClr val="FF0000"/>
              </a:solidFill>
            </a:endParaRPr>
          </a:p>
        </p:txBody>
      </p:sp>
      <p:sp>
        <p:nvSpPr>
          <p:cNvPr id="3" name="Content Placeholder 2"/>
          <p:cNvSpPr>
            <a:spLocks noGrp="1"/>
          </p:cNvSpPr>
          <p:nvPr>
            <p:ph idx="1"/>
          </p:nvPr>
        </p:nvSpPr>
        <p:spPr>
          <a:xfrm>
            <a:off x="257175" y="1797050"/>
            <a:ext cx="7886700" cy="4351338"/>
          </a:xfrm>
        </p:spPr>
        <p:txBody>
          <a:bodyPr>
            <a:normAutofit lnSpcReduction="10000"/>
          </a:bodyPr>
          <a:lstStyle/>
          <a:p>
            <a:r>
              <a:rPr lang="en-IN" dirty="0" smtClean="0"/>
              <a:t>UICC variants</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r>
              <a:rPr lang="en-IN" dirty="0" smtClean="0"/>
              <a:t>UICC Timelines</a:t>
            </a:r>
            <a:endParaRPr lang="en-IN" dirty="0"/>
          </a:p>
        </p:txBody>
      </p:sp>
      <p:pic>
        <p:nvPicPr>
          <p:cNvPr id="4" name="Picture 3"/>
          <p:cNvPicPr>
            <a:picLocks noChangeAspect="1"/>
          </p:cNvPicPr>
          <p:nvPr/>
        </p:nvPicPr>
        <p:blipFill>
          <a:blip r:embed="rId2"/>
          <a:stretch>
            <a:fillRect/>
          </a:stretch>
        </p:blipFill>
        <p:spPr>
          <a:xfrm>
            <a:off x="2600325" y="1215231"/>
            <a:ext cx="6300788" cy="3305176"/>
          </a:xfrm>
          <a:prstGeom prst="rect">
            <a:avLst/>
          </a:prstGeom>
        </p:spPr>
      </p:pic>
      <p:pic>
        <p:nvPicPr>
          <p:cNvPr id="5" name="Picture 4"/>
          <p:cNvPicPr>
            <a:picLocks noChangeAspect="1"/>
          </p:cNvPicPr>
          <p:nvPr/>
        </p:nvPicPr>
        <p:blipFill>
          <a:blip r:embed="rId3"/>
          <a:stretch>
            <a:fillRect/>
          </a:stretch>
        </p:blipFill>
        <p:spPr>
          <a:xfrm>
            <a:off x="2843213" y="4626768"/>
            <a:ext cx="6057900" cy="2117726"/>
          </a:xfrm>
          <a:prstGeom prst="rect">
            <a:avLst/>
          </a:prstGeom>
        </p:spPr>
      </p:pic>
    </p:spTree>
    <p:extLst>
      <p:ext uri="{BB962C8B-B14F-4D97-AF65-F5344CB8AC3E}">
        <p14:creationId xmlns:p14="http://schemas.microsoft.com/office/powerpoint/2010/main" val="312379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222252"/>
            <a:ext cx="7886700" cy="777874"/>
          </a:xfrm>
        </p:spPr>
        <p:txBody>
          <a:bodyPr>
            <a:normAutofit/>
          </a:bodyPr>
          <a:lstStyle/>
          <a:p>
            <a:r>
              <a:rPr lang="en-IN" sz="2800" b="1" dirty="0">
                <a:solidFill>
                  <a:schemeClr val="accent5">
                    <a:lumMod val="75000"/>
                  </a:schemeClr>
                </a:solidFill>
              </a:rPr>
              <a:t>Key terminology related to the mobile subscription</a:t>
            </a:r>
          </a:p>
        </p:txBody>
      </p:sp>
      <p:sp>
        <p:nvSpPr>
          <p:cNvPr id="3" name="Content Placeholder 2"/>
          <p:cNvSpPr>
            <a:spLocks noGrp="1"/>
          </p:cNvSpPr>
          <p:nvPr>
            <p:ph idx="1"/>
          </p:nvPr>
        </p:nvSpPr>
        <p:spPr>
          <a:xfrm>
            <a:off x="628650" y="1000126"/>
            <a:ext cx="7886700" cy="5176837"/>
          </a:xfrm>
        </p:spPr>
        <p:txBody>
          <a:bodyPr/>
          <a:lstStyle/>
          <a:p>
            <a:endParaRPr lang="en-IN" dirty="0"/>
          </a:p>
        </p:txBody>
      </p:sp>
      <p:pic>
        <p:nvPicPr>
          <p:cNvPr id="5" name="Picture 4"/>
          <p:cNvPicPr>
            <a:picLocks noChangeAspect="1"/>
          </p:cNvPicPr>
          <p:nvPr/>
        </p:nvPicPr>
        <p:blipFill>
          <a:blip r:embed="rId2"/>
          <a:stretch>
            <a:fillRect/>
          </a:stretch>
        </p:blipFill>
        <p:spPr>
          <a:xfrm>
            <a:off x="781049" y="1000125"/>
            <a:ext cx="7548563" cy="5519113"/>
          </a:xfrm>
          <a:prstGeom prst="rect">
            <a:avLst/>
          </a:prstGeom>
        </p:spPr>
      </p:pic>
    </p:spTree>
    <p:extLst>
      <p:ext uri="{BB962C8B-B14F-4D97-AF65-F5344CB8AC3E}">
        <p14:creationId xmlns:p14="http://schemas.microsoft.com/office/powerpoint/2010/main" val="2676155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3" y="222252"/>
            <a:ext cx="7886700" cy="777874"/>
          </a:xfrm>
        </p:spPr>
        <p:txBody>
          <a:bodyPr>
            <a:normAutofit/>
          </a:bodyPr>
          <a:lstStyle/>
          <a:p>
            <a:r>
              <a:rPr lang="en-IN" sz="2800" b="1" dirty="0">
                <a:solidFill>
                  <a:schemeClr val="accent5">
                    <a:lumMod val="75000"/>
                  </a:schemeClr>
                </a:solidFill>
              </a:rPr>
              <a:t>Key terminology related to the mobile subscription</a:t>
            </a:r>
          </a:p>
        </p:txBody>
      </p:sp>
      <p:pic>
        <p:nvPicPr>
          <p:cNvPr id="4" name="Picture 3"/>
          <p:cNvPicPr>
            <a:picLocks noChangeAspect="1"/>
          </p:cNvPicPr>
          <p:nvPr/>
        </p:nvPicPr>
        <p:blipFill>
          <a:blip r:embed="rId2"/>
          <a:stretch>
            <a:fillRect/>
          </a:stretch>
        </p:blipFill>
        <p:spPr>
          <a:xfrm>
            <a:off x="690562" y="1000126"/>
            <a:ext cx="7753351" cy="5425988"/>
          </a:xfrm>
          <a:prstGeom prst="rect">
            <a:avLst/>
          </a:prstGeom>
        </p:spPr>
      </p:pic>
    </p:spTree>
    <p:extLst>
      <p:ext uri="{BB962C8B-B14F-4D97-AF65-F5344CB8AC3E}">
        <p14:creationId xmlns:p14="http://schemas.microsoft.com/office/powerpoint/2010/main" val="1073763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t>
            </a:r>
            <a:r>
              <a:rPr lang="en-IN" dirty="0" smtClean="0"/>
              <a:t>tandardization </a:t>
            </a:r>
            <a:r>
              <a:rPr lang="en-IN" dirty="0"/>
              <a:t>of UICC evolution</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8649" y="1447799"/>
            <a:ext cx="8043863" cy="5096193"/>
          </a:xfrm>
          <a:prstGeom prst="rect">
            <a:avLst/>
          </a:prstGeom>
        </p:spPr>
      </p:pic>
    </p:spTree>
    <p:extLst>
      <p:ext uri="{BB962C8B-B14F-4D97-AF65-F5344CB8AC3E}">
        <p14:creationId xmlns:p14="http://schemas.microsoft.com/office/powerpoint/2010/main" val="214465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 y="165095"/>
            <a:ext cx="7886700" cy="649287"/>
          </a:xfrm>
        </p:spPr>
        <p:txBody>
          <a:bodyPr>
            <a:normAutofit/>
          </a:bodyPr>
          <a:lstStyle/>
          <a:p>
            <a:r>
              <a:rPr lang="en-IN" sz="3600" dirty="0">
                <a:solidFill>
                  <a:srgbClr val="C00000"/>
                </a:solidFill>
              </a:rPr>
              <a:t>The UICC in the 5G Era</a:t>
            </a:r>
          </a:p>
        </p:txBody>
      </p:sp>
      <p:sp>
        <p:nvSpPr>
          <p:cNvPr id="3" name="Content Placeholder 2"/>
          <p:cNvSpPr>
            <a:spLocks noGrp="1"/>
          </p:cNvSpPr>
          <p:nvPr>
            <p:ph idx="1"/>
          </p:nvPr>
        </p:nvSpPr>
        <p:spPr>
          <a:xfrm>
            <a:off x="442912" y="814382"/>
            <a:ext cx="8458200" cy="4891088"/>
          </a:xfrm>
        </p:spPr>
        <p:txBody>
          <a:bodyPr>
            <a:noAutofit/>
          </a:bodyPr>
          <a:lstStyle/>
          <a:p>
            <a:pPr algn="just"/>
            <a:r>
              <a:rPr lang="en-IN" sz="2000" dirty="0"/>
              <a:t>The “traditional” UICC will maintain its relevance as a </a:t>
            </a:r>
            <a:r>
              <a:rPr lang="en-IN" sz="2000" b="1" dirty="0"/>
              <a:t>tamper-resistant, </a:t>
            </a:r>
            <a:r>
              <a:rPr lang="en-IN" sz="2000" b="1" dirty="0" smtClean="0"/>
              <a:t>hardware based, secure </a:t>
            </a:r>
            <a:r>
              <a:rPr lang="en-IN" sz="2000" b="1" dirty="0"/>
              <a:t>element to securely store keys and other confidential information</a:t>
            </a:r>
            <a:r>
              <a:rPr lang="en-IN" sz="2000" b="1" dirty="0" smtClean="0"/>
              <a:t>.</a:t>
            </a:r>
            <a:r>
              <a:rPr lang="en-IN" sz="2000" dirty="0" smtClean="0"/>
              <a:t> There is </a:t>
            </a:r>
            <a:r>
              <a:rPr lang="en-IN" sz="2000" dirty="0"/>
              <a:t>an extensive legacy device base and established ecosystem, which has been </a:t>
            </a:r>
            <a:r>
              <a:rPr lang="en-IN" sz="2000" dirty="0" smtClean="0"/>
              <a:t>formalized for </a:t>
            </a:r>
            <a:r>
              <a:rPr lang="en-IN" sz="2000" dirty="0"/>
              <a:t>the </a:t>
            </a:r>
            <a:r>
              <a:rPr lang="en-IN" sz="2000" b="1" dirty="0"/>
              <a:t>manufacturing, logistics, and personalization of the MNO profiles.</a:t>
            </a:r>
            <a:r>
              <a:rPr lang="en-IN" sz="2000" dirty="0"/>
              <a:t> The </a:t>
            </a:r>
            <a:r>
              <a:rPr lang="en-IN" sz="2000" dirty="0" smtClean="0"/>
              <a:t>UICC provides </a:t>
            </a:r>
            <a:r>
              <a:rPr lang="en-IN" sz="2000" dirty="0"/>
              <a:t>an adequate security level compliant with strict international </a:t>
            </a:r>
            <a:r>
              <a:rPr lang="en-IN" sz="2000" dirty="0" smtClean="0"/>
              <a:t>accreditation requirements </a:t>
            </a:r>
            <a:r>
              <a:rPr lang="en-IN" sz="2000" dirty="0"/>
              <a:t>as dictated by the GSMA SAS and payment institutions.</a:t>
            </a:r>
          </a:p>
          <a:p>
            <a:pPr algn="just"/>
            <a:r>
              <a:rPr lang="en-IN" sz="2000" dirty="0"/>
              <a:t>With rapid developments in the </a:t>
            </a:r>
            <a:r>
              <a:rPr lang="en-IN" sz="2000" dirty="0" err="1"/>
              <a:t>IoT</a:t>
            </a:r>
            <a:r>
              <a:rPr lang="en-IN" sz="2000" dirty="0"/>
              <a:t> and the need for built-in security for </a:t>
            </a:r>
            <a:r>
              <a:rPr lang="en-IN" sz="2000" dirty="0" err="1"/>
              <a:t>IoT</a:t>
            </a:r>
            <a:r>
              <a:rPr lang="en-IN" sz="2000" dirty="0"/>
              <a:t> </a:t>
            </a:r>
            <a:r>
              <a:rPr lang="en-IN" sz="2000" dirty="0" smtClean="0"/>
              <a:t>devices, the </a:t>
            </a:r>
            <a:r>
              <a:rPr lang="en-IN" sz="2000" dirty="0"/>
              <a:t>market will benefit from a deeper integration of the USIM functionality into </a:t>
            </a:r>
            <a:r>
              <a:rPr lang="en-IN" sz="2000" dirty="0" smtClean="0"/>
              <a:t>these devices</a:t>
            </a:r>
            <a:r>
              <a:rPr lang="en-IN" sz="2000" dirty="0"/>
              <a:t>. </a:t>
            </a:r>
            <a:r>
              <a:rPr lang="en-IN" sz="2000" b="1" dirty="0"/>
              <a:t>An ultra-small </a:t>
            </a:r>
            <a:r>
              <a:rPr lang="en-IN" sz="2000" b="1" dirty="0" smtClean="0"/>
              <a:t>device would </a:t>
            </a:r>
            <a:r>
              <a:rPr lang="en-IN" sz="2000" b="1" dirty="0"/>
              <a:t>not be able to house a </a:t>
            </a:r>
            <a:r>
              <a:rPr lang="en-IN" sz="2000" b="1" dirty="0" smtClean="0"/>
              <a:t>traditional UICC form factor due </a:t>
            </a:r>
            <a:r>
              <a:rPr lang="en-IN" sz="2000" b="1" dirty="0"/>
              <a:t>to its physical size</a:t>
            </a:r>
            <a:r>
              <a:rPr lang="en-IN" sz="2000" b="1" dirty="0" smtClean="0"/>
              <a:t>.</a:t>
            </a:r>
            <a:r>
              <a:rPr lang="en-IN" sz="2000" dirty="0" smtClean="0"/>
              <a:t> Thus</a:t>
            </a:r>
            <a:r>
              <a:rPr lang="en-IN" sz="2000" dirty="0"/>
              <a:t>, increasingly tiny </a:t>
            </a:r>
            <a:r>
              <a:rPr lang="en-IN" sz="2000" dirty="0" smtClean="0"/>
              <a:t>form factors </a:t>
            </a:r>
            <a:r>
              <a:rPr lang="en-IN" sz="2000" dirty="0"/>
              <a:t>of </a:t>
            </a:r>
            <a:r>
              <a:rPr lang="en-IN" sz="2000" dirty="0" smtClean="0"/>
              <a:t>the UICCs </a:t>
            </a:r>
            <a:r>
              <a:rPr lang="en-IN" sz="2000" dirty="0"/>
              <a:t>are expected </a:t>
            </a:r>
            <a:r>
              <a:rPr lang="en-IN" sz="2000" dirty="0" smtClean="0"/>
              <a:t>to arrive </a:t>
            </a:r>
            <a:r>
              <a:rPr lang="en-IN" sz="2000" dirty="0"/>
              <a:t>on the 5G markets, including a variety of both embedded UICCs and </a:t>
            </a:r>
            <a:r>
              <a:rPr lang="en-IN" sz="2000" dirty="0" smtClean="0"/>
              <a:t>integrated UICCs</a:t>
            </a:r>
            <a:r>
              <a:rPr lang="en-IN" sz="2000" dirty="0"/>
              <a:t>.</a:t>
            </a:r>
          </a:p>
          <a:p>
            <a:pPr algn="just"/>
            <a:r>
              <a:rPr lang="en-IN" sz="2000" dirty="0" smtClean="0"/>
              <a:t>Also additional UICC variants are expected </a:t>
            </a:r>
            <a:r>
              <a:rPr lang="en-IN" sz="2000" dirty="0"/>
              <a:t>in the 5G era along with the previous </a:t>
            </a:r>
            <a:r>
              <a:rPr lang="en-IN" sz="2000" dirty="0" smtClean="0"/>
              <a:t>form factors </a:t>
            </a:r>
            <a:r>
              <a:rPr lang="en-IN" sz="2000" dirty="0"/>
              <a:t>– which are still </a:t>
            </a:r>
            <a:r>
              <a:rPr lang="en-IN" sz="2000" dirty="0" smtClean="0"/>
              <a:t>worthwhile in </a:t>
            </a:r>
            <a:r>
              <a:rPr lang="en-IN" sz="2000" dirty="0"/>
              <a:t>the established ecosystems and provisioning techniques. For the </a:t>
            </a:r>
            <a:r>
              <a:rPr lang="en-IN" sz="2000" b="1" dirty="0"/>
              <a:t>embedded and </a:t>
            </a:r>
            <a:r>
              <a:rPr lang="en-IN" sz="2000" b="1" dirty="0" smtClean="0"/>
              <a:t>integrated UICC </a:t>
            </a:r>
            <a:r>
              <a:rPr lang="en-IN" sz="2000" b="1" dirty="0"/>
              <a:t>variants, standardization defines their management via the </a:t>
            </a:r>
            <a:r>
              <a:rPr lang="en-IN" sz="2000" b="1" dirty="0" smtClean="0"/>
              <a:t>interoperable </a:t>
            </a:r>
            <a:r>
              <a:rPr lang="en-IN" sz="2000" b="1" dirty="0" err="1" smtClean="0"/>
              <a:t>eSIM</a:t>
            </a:r>
            <a:r>
              <a:rPr lang="en-IN" sz="2000" b="1" dirty="0" smtClean="0"/>
              <a:t> </a:t>
            </a:r>
            <a:r>
              <a:rPr lang="en-IN" sz="2000" b="1" dirty="0"/>
              <a:t>concept</a:t>
            </a:r>
            <a:r>
              <a:rPr lang="en-IN" sz="2000" dirty="0"/>
              <a:t>.</a:t>
            </a:r>
          </a:p>
          <a:p>
            <a:pPr marL="0" indent="0" algn="just">
              <a:buNone/>
            </a:pPr>
            <a:endParaRPr lang="en-IN" sz="2000" dirty="0"/>
          </a:p>
        </p:txBody>
      </p:sp>
    </p:spTree>
    <p:extLst>
      <p:ext uri="{BB962C8B-B14F-4D97-AF65-F5344CB8AC3E}">
        <p14:creationId xmlns:p14="http://schemas.microsoft.com/office/powerpoint/2010/main" val="807085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173" y="165095"/>
            <a:ext cx="7886700" cy="649287"/>
          </a:xfrm>
        </p:spPr>
        <p:txBody>
          <a:bodyPr>
            <a:normAutofit/>
          </a:bodyPr>
          <a:lstStyle/>
          <a:p>
            <a:r>
              <a:rPr lang="en-IN" sz="3600" dirty="0">
                <a:solidFill>
                  <a:srgbClr val="C00000"/>
                </a:solidFill>
              </a:rPr>
              <a:t>The UICC in the 5G </a:t>
            </a:r>
            <a:r>
              <a:rPr lang="en-IN" sz="3600" dirty="0" smtClean="0">
                <a:solidFill>
                  <a:srgbClr val="C00000"/>
                </a:solidFill>
              </a:rPr>
              <a:t>Era       (</a:t>
            </a:r>
            <a:r>
              <a:rPr lang="en-IN" sz="3600" dirty="0" err="1" smtClean="0">
                <a:solidFill>
                  <a:srgbClr val="C00000"/>
                </a:solidFill>
              </a:rPr>
              <a:t>Cont</a:t>
            </a:r>
            <a:r>
              <a:rPr lang="en-IN" sz="3600" dirty="0" smtClean="0">
                <a:solidFill>
                  <a:srgbClr val="C00000"/>
                </a:solidFill>
              </a:rPr>
              <a:t>)</a:t>
            </a:r>
            <a:endParaRPr lang="en-IN" sz="3600" dirty="0">
              <a:solidFill>
                <a:srgbClr val="C00000"/>
              </a:solidFill>
            </a:endParaRPr>
          </a:p>
        </p:txBody>
      </p:sp>
      <p:sp>
        <p:nvSpPr>
          <p:cNvPr id="3" name="Content Placeholder 2"/>
          <p:cNvSpPr>
            <a:spLocks noGrp="1"/>
          </p:cNvSpPr>
          <p:nvPr>
            <p:ph idx="1"/>
          </p:nvPr>
        </p:nvSpPr>
        <p:spPr>
          <a:xfrm>
            <a:off x="442912" y="814382"/>
            <a:ext cx="8458200" cy="4891088"/>
          </a:xfrm>
        </p:spPr>
        <p:txBody>
          <a:bodyPr>
            <a:noAutofit/>
          </a:bodyPr>
          <a:lstStyle/>
          <a:p>
            <a:pPr algn="just"/>
            <a:r>
              <a:rPr lang="en-IN" sz="2000" b="1" dirty="0" smtClean="0"/>
              <a:t>The </a:t>
            </a:r>
            <a:r>
              <a:rPr lang="en-IN" sz="2000" b="1" dirty="0" smtClean="0"/>
              <a:t>new interoperable </a:t>
            </a:r>
            <a:r>
              <a:rPr lang="en-IN" sz="2000" b="1" dirty="0"/>
              <a:t>variants of </a:t>
            </a:r>
            <a:r>
              <a:rPr lang="en-IN" sz="2000" b="1" dirty="0" smtClean="0"/>
              <a:t>the UICC are </a:t>
            </a:r>
            <a:r>
              <a:rPr lang="en-IN" sz="2000" b="1" dirty="0"/>
              <a:t>facilitated by ETSI, which </a:t>
            </a:r>
            <a:r>
              <a:rPr lang="en-IN" sz="2000" b="1" dirty="0" smtClean="0"/>
              <a:t>has widened the </a:t>
            </a:r>
            <a:r>
              <a:rPr lang="en-IN" sz="2000" b="1" dirty="0"/>
              <a:t>traditional definition of a UICC. </a:t>
            </a:r>
            <a:r>
              <a:rPr lang="en-IN" sz="2000" dirty="0"/>
              <a:t>At the same time, the terminology now reflects </a:t>
            </a:r>
            <a:r>
              <a:rPr lang="en-IN" sz="2000" dirty="0" smtClean="0"/>
              <a:t>an improved </a:t>
            </a:r>
            <a:r>
              <a:rPr lang="en-IN" sz="2000" dirty="0"/>
              <a:t>generic form, and, as a result, ETSI refers to the evolution of UICC by </a:t>
            </a:r>
            <a:r>
              <a:rPr lang="en-IN" sz="2000" dirty="0" smtClean="0"/>
              <a:t>the new </a:t>
            </a:r>
            <a:r>
              <a:rPr lang="en-IN" sz="2000" dirty="0"/>
              <a:t>term SSP. It should be noted that SSP is not equivalent to UICC, and UICC </a:t>
            </a:r>
            <a:r>
              <a:rPr lang="en-IN" sz="2000" dirty="0" smtClean="0"/>
              <a:t>still continues </a:t>
            </a:r>
            <a:r>
              <a:rPr lang="en-IN" sz="2000" dirty="0"/>
              <a:t>to exist</a:t>
            </a:r>
            <a:r>
              <a:rPr lang="en-IN" sz="2000" dirty="0" smtClean="0"/>
              <a:t>.</a:t>
            </a:r>
          </a:p>
          <a:p>
            <a:pPr algn="just"/>
            <a:r>
              <a:rPr lang="en-IN" sz="2000" dirty="0"/>
              <a:t>For both the embedded form of the UICC and the integrated variant, referred to </a:t>
            </a:r>
            <a:r>
              <a:rPr lang="en-IN" sz="2000" dirty="0" smtClean="0"/>
              <a:t>as </a:t>
            </a:r>
            <a:r>
              <a:rPr lang="en-IN" sz="2000" b="1" dirty="0" err="1" smtClean="0"/>
              <a:t>eSSP</a:t>
            </a:r>
            <a:r>
              <a:rPr lang="en-IN" sz="2000" b="1" dirty="0" smtClean="0"/>
              <a:t> </a:t>
            </a:r>
            <a:r>
              <a:rPr lang="en-IN" sz="2000" b="1" dirty="0"/>
              <a:t>and </a:t>
            </a:r>
            <a:r>
              <a:rPr lang="en-IN" sz="2000" b="1" dirty="0" err="1"/>
              <a:t>iSSP</a:t>
            </a:r>
            <a:r>
              <a:rPr lang="en-IN" sz="2000" dirty="0"/>
              <a:t>, respectively, per new ETSI terminology, the management of the respective</a:t>
            </a:r>
          </a:p>
          <a:p>
            <a:pPr algn="just"/>
            <a:r>
              <a:rPr lang="en-IN" sz="2000" dirty="0"/>
              <a:t>MNO profiles and subscription data can be based on the GSMA </a:t>
            </a:r>
            <a:r>
              <a:rPr lang="en-IN" sz="2000" dirty="0" err="1" smtClean="0"/>
              <a:t>eSIM</a:t>
            </a:r>
            <a:r>
              <a:rPr lang="en-IN" sz="2000" dirty="0" smtClean="0"/>
              <a:t> concept and supported </a:t>
            </a:r>
            <a:r>
              <a:rPr lang="en-IN" sz="2000" dirty="0"/>
              <a:t>by the ecosystem developed by </a:t>
            </a:r>
            <a:r>
              <a:rPr lang="en-IN" sz="2000" dirty="0" smtClean="0"/>
              <a:t>Global Platform </a:t>
            </a:r>
            <a:r>
              <a:rPr lang="en-IN" sz="2000" dirty="0"/>
              <a:t>and </a:t>
            </a:r>
            <a:r>
              <a:rPr lang="en-IN" sz="2000" dirty="0" smtClean="0"/>
              <a:t>SIM alliance</a:t>
            </a:r>
            <a:r>
              <a:rPr lang="en-IN" sz="2000" dirty="0"/>
              <a:t>.</a:t>
            </a:r>
          </a:p>
          <a:p>
            <a:pPr algn="just"/>
            <a:r>
              <a:rPr lang="en-IN" sz="2000" dirty="0"/>
              <a:t>As has been the principle in 3GPP releases, </a:t>
            </a:r>
            <a:r>
              <a:rPr lang="en-IN" sz="2000" b="1" dirty="0"/>
              <a:t>backward compatibility is essential </a:t>
            </a:r>
            <a:r>
              <a:rPr lang="en-IN" sz="2000" b="1" dirty="0" smtClean="0"/>
              <a:t>and will </a:t>
            </a:r>
            <a:r>
              <a:rPr lang="en-IN" sz="2000" b="1" dirty="0"/>
              <a:t>continue to be with the new variants </a:t>
            </a:r>
            <a:r>
              <a:rPr lang="en-IN" sz="2000" dirty="0"/>
              <a:t>so the impacts of 5G on the original </a:t>
            </a:r>
            <a:r>
              <a:rPr lang="en-IN" sz="2000" dirty="0" smtClean="0"/>
              <a:t>UICCs are </a:t>
            </a:r>
            <a:r>
              <a:rPr lang="en-IN" sz="2000" dirty="0"/>
              <a:t>expected to be minimal.</a:t>
            </a:r>
          </a:p>
          <a:p>
            <a:pPr algn="just"/>
            <a:r>
              <a:rPr lang="en-IN" sz="2000" dirty="0"/>
              <a:t>There will be 5G-specific files included in the new UICCs as of Release 15. </a:t>
            </a:r>
            <a:r>
              <a:rPr lang="en-IN" sz="2000" dirty="0" smtClean="0"/>
              <a:t>Nevertheless, the </a:t>
            </a:r>
            <a:r>
              <a:rPr lang="en-IN" sz="2000" dirty="0"/>
              <a:t>5G file structure remains the same as in previous versions of the USIM. </a:t>
            </a:r>
            <a:r>
              <a:rPr lang="en-IN" sz="2000" dirty="0" smtClean="0"/>
              <a:t>In addition</a:t>
            </a:r>
            <a:r>
              <a:rPr lang="en-IN" sz="2000" dirty="0"/>
              <a:t>, the pre-existing UICC </a:t>
            </a:r>
            <a:r>
              <a:rPr lang="en-IN" sz="2000" dirty="0" smtClean="0"/>
              <a:t>form factors </a:t>
            </a:r>
            <a:r>
              <a:rPr lang="en-IN" sz="2000" dirty="0"/>
              <a:t>are still valid, referring to the </a:t>
            </a:r>
            <a:r>
              <a:rPr lang="en-IN" sz="2000" dirty="0" smtClean="0"/>
              <a:t>standardized 2FF</a:t>
            </a:r>
            <a:r>
              <a:rPr lang="en-IN" sz="2000" dirty="0"/>
              <a:t>, 3FF, 4FF, as well as to the MFF2 used in M2M applications.</a:t>
            </a:r>
          </a:p>
        </p:txBody>
      </p:sp>
    </p:spTree>
    <p:extLst>
      <p:ext uri="{BB962C8B-B14F-4D97-AF65-F5344CB8AC3E}">
        <p14:creationId xmlns:p14="http://schemas.microsoft.com/office/powerpoint/2010/main" val="1213660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207964"/>
            <a:ext cx="7886700" cy="606424"/>
          </a:xfrm>
        </p:spPr>
        <p:txBody>
          <a:bodyPr>
            <a:normAutofit/>
          </a:bodyPr>
          <a:lstStyle/>
          <a:p>
            <a:r>
              <a:rPr lang="en-IN" sz="3200" b="1" dirty="0">
                <a:solidFill>
                  <a:schemeClr val="accent5">
                    <a:lumMod val="75000"/>
                  </a:schemeClr>
                </a:solidFill>
              </a:rPr>
              <a:t>UICC Profiles in 5G</a:t>
            </a:r>
            <a:endParaRPr lang="en-IN" sz="3200" dirty="0">
              <a:solidFill>
                <a:schemeClr val="accent5">
                  <a:lumMod val="75000"/>
                </a:schemeClr>
              </a:solidFill>
            </a:endParaRPr>
          </a:p>
        </p:txBody>
      </p:sp>
      <p:sp>
        <p:nvSpPr>
          <p:cNvPr id="3" name="Content Placeholder 2"/>
          <p:cNvSpPr>
            <a:spLocks noGrp="1"/>
          </p:cNvSpPr>
          <p:nvPr>
            <p:ph idx="1"/>
          </p:nvPr>
        </p:nvSpPr>
        <p:spPr>
          <a:xfrm>
            <a:off x="628650" y="1114425"/>
            <a:ext cx="7886700" cy="5062538"/>
          </a:xfrm>
        </p:spPr>
        <p:txBody>
          <a:bodyPr>
            <a:normAutofit fontScale="85000" lnSpcReduction="20000"/>
          </a:bodyPr>
          <a:lstStyle/>
          <a:p>
            <a:pPr algn="just"/>
            <a:r>
              <a:rPr lang="en-IN" dirty="0"/>
              <a:t>3GPP defines the </a:t>
            </a:r>
            <a:r>
              <a:rPr lang="en-IN" b="1" dirty="0"/>
              <a:t>5G subscription credentials as a set of values in the USIM and </a:t>
            </a:r>
            <a:r>
              <a:rPr lang="en-IN" b="1" dirty="0" smtClean="0"/>
              <a:t>the ARPF</a:t>
            </a:r>
            <a:r>
              <a:rPr lang="en-IN" b="1" dirty="0"/>
              <a:t>. </a:t>
            </a:r>
            <a:r>
              <a:rPr lang="en-IN" dirty="0"/>
              <a:t>5G subscription credentials consist of long-term key or set of keys K, </a:t>
            </a:r>
            <a:r>
              <a:rPr lang="en-IN" dirty="0" smtClean="0"/>
              <a:t>unique for </a:t>
            </a:r>
            <a:r>
              <a:rPr lang="en-IN" dirty="0"/>
              <a:t>each user, and the </a:t>
            </a:r>
            <a:r>
              <a:rPr lang="en-IN" b="1" dirty="0" smtClean="0"/>
              <a:t>SUPI (Subscriber Permanent Identity), </a:t>
            </a:r>
            <a:r>
              <a:rPr lang="en-IN" dirty="0"/>
              <a:t>which uniquely identifies a subscription</a:t>
            </a:r>
            <a:r>
              <a:rPr lang="en-IN" dirty="0" smtClean="0"/>
              <a:t>. The </a:t>
            </a:r>
            <a:r>
              <a:rPr lang="en-IN" dirty="0"/>
              <a:t>K and </a:t>
            </a:r>
            <a:r>
              <a:rPr lang="en-IN" dirty="0" smtClean="0"/>
              <a:t>SUPI function </a:t>
            </a:r>
            <a:r>
              <a:rPr lang="en-IN" dirty="0"/>
              <a:t>for mutually authenticate the UE with the 5G core network.</a:t>
            </a:r>
          </a:p>
          <a:p>
            <a:pPr algn="just"/>
            <a:r>
              <a:rPr lang="en-IN" dirty="0" smtClean="0"/>
              <a:t>The subscription </a:t>
            </a:r>
            <a:r>
              <a:rPr lang="en-IN" dirty="0"/>
              <a:t>credentials are processed and stored in the USIM. In addition, </a:t>
            </a:r>
            <a:r>
              <a:rPr lang="en-IN" dirty="0" smtClean="0"/>
              <a:t>3GPP has </a:t>
            </a:r>
            <a:r>
              <a:rPr lang="en-IN" dirty="0"/>
              <a:t>confirmed the USIM still resides on a UICC in the 5G era</a:t>
            </a:r>
            <a:r>
              <a:rPr lang="en-IN" dirty="0" smtClean="0"/>
              <a:t>.</a:t>
            </a:r>
          </a:p>
          <a:p>
            <a:pPr algn="just"/>
            <a:r>
              <a:rPr lang="en-IN" dirty="0"/>
              <a:t>The 3GPP technical specification TS 31.103 outlines the features of the </a:t>
            </a:r>
            <a:r>
              <a:rPr lang="en-IN" b="1" dirty="0"/>
              <a:t>IP </a:t>
            </a:r>
            <a:r>
              <a:rPr lang="en-IN" b="1" dirty="0" smtClean="0"/>
              <a:t>Multimedia Services </a:t>
            </a:r>
            <a:r>
              <a:rPr lang="en-IN" b="1" dirty="0"/>
              <a:t>Identity Module </a:t>
            </a:r>
            <a:r>
              <a:rPr lang="en-IN" dirty="0"/>
              <a:t>(ISIM) application. In Release 15, there is </a:t>
            </a:r>
            <a:r>
              <a:rPr lang="en-IN" dirty="0" smtClean="0"/>
              <a:t>one new </a:t>
            </a:r>
            <a:r>
              <a:rPr lang="en-IN" dirty="0"/>
              <a:t>file defined in this specification with a configuration parameter for </a:t>
            </a:r>
            <a:r>
              <a:rPr lang="en-IN" dirty="0" smtClean="0"/>
              <a:t>handover between </a:t>
            </a:r>
            <a:r>
              <a:rPr lang="en-IN" dirty="0"/>
              <a:t>WLAN and EPS. </a:t>
            </a:r>
            <a:r>
              <a:rPr lang="en-IN" b="1" dirty="0">
                <a:solidFill>
                  <a:schemeClr val="accent5">
                    <a:lumMod val="75000"/>
                  </a:schemeClr>
                </a:solidFill>
              </a:rPr>
              <a:t>There is also an updated file ID for </a:t>
            </a:r>
            <a:r>
              <a:rPr lang="en-IN" b="1" dirty="0" smtClean="0">
                <a:solidFill>
                  <a:schemeClr val="accent5">
                    <a:lumMod val="75000"/>
                  </a:schemeClr>
                </a:solidFill>
              </a:rPr>
              <a:t>EF-XCAP </a:t>
            </a:r>
            <a:r>
              <a:rPr lang="en-IN" b="1" dirty="0" err="1" smtClean="0">
                <a:solidFill>
                  <a:schemeClr val="accent5">
                    <a:lumMod val="75000"/>
                  </a:schemeClr>
                </a:solidFill>
              </a:rPr>
              <a:t>ConfigData</a:t>
            </a:r>
            <a:r>
              <a:rPr lang="en-IN" b="1" dirty="0" smtClean="0">
                <a:solidFill>
                  <a:schemeClr val="accent5">
                    <a:lumMod val="75000"/>
                  </a:schemeClr>
                </a:solidFill>
              </a:rPr>
              <a:t> </a:t>
            </a:r>
            <a:r>
              <a:rPr lang="en-IN" dirty="0" smtClean="0"/>
              <a:t>(IP </a:t>
            </a:r>
            <a:r>
              <a:rPr lang="en-IN" dirty="0"/>
              <a:t>Multimedia Subsystem [IMS] configuration file) in the ISIM, to match the </a:t>
            </a:r>
            <a:r>
              <a:rPr lang="en-IN" dirty="0" smtClean="0"/>
              <a:t>value used </a:t>
            </a:r>
            <a:r>
              <a:rPr lang="en-IN" dirty="0"/>
              <a:t>in the USIM.</a:t>
            </a:r>
          </a:p>
        </p:txBody>
      </p:sp>
    </p:spTree>
    <p:extLst>
      <p:ext uri="{BB962C8B-B14F-4D97-AF65-F5344CB8AC3E}">
        <p14:creationId xmlns:p14="http://schemas.microsoft.com/office/powerpoint/2010/main" val="19694720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122240"/>
            <a:ext cx="7886700" cy="906462"/>
          </a:xfrm>
        </p:spPr>
        <p:txBody>
          <a:bodyPr>
            <a:normAutofit/>
          </a:bodyPr>
          <a:lstStyle/>
          <a:p>
            <a:r>
              <a:rPr lang="en-IN" sz="3600" b="1" dirty="0">
                <a:solidFill>
                  <a:schemeClr val="accent5">
                    <a:lumMod val="75000"/>
                  </a:schemeClr>
                </a:solidFill>
              </a:rPr>
              <a:t>Changes in Authentication</a:t>
            </a:r>
            <a:endParaRPr lang="en-IN" sz="3600" dirty="0">
              <a:solidFill>
                <a:schemeClr val="accent5">
                  <a:lumMod val="75000"/>
                </a:schemeClr>
              </a:solidFill>
            </a:endParaRPr>
          </a:p>
        </p:txBody>
      </p:sp>
      <p:sp>
        <p:nvSpPr>
          <p:cNvPr id="3" name="Content Placeholder 2"/>
          <p:cNvSpPr>
            <a:spLocks noGrp="1"/>
          </p:cNvSpPr>
          <p:nvPr>
            <p:ph idx="1"/>
          </p:nvPr>
        </p:nvSpPr>
        <p:spPr>
          <a:xfrm>
            <a:off x="300038" y="1343024"/>
            <a:ext cx="8629650" cy="4348163"/>
          </a:xfrm>
        </p:spPr>
        <p:txBody>
          <a:bodyPr>
            <a:noAutofit/>
          </a:bodyPr>
          <a:lstStyle/>
          <a:p>
            <a:pPr algn="just"/>
            <a:r>
              <a:rPr lang="en-IN" sz="2400" dirty="0" smtClean="0"/>
              <a:t>Changes in format of new profile </a:t>
            </a:r>
            <a:r>
              <a:rPr lang="en-IN" sz="2400" dirty="0"/>
              <a:t>files and a </a:t>
            </a:r>
            <a:r>
              <a:rPr lang="en-IN" sz="2400" dirty="0" smtClean="0"/>
              <a:t>few modifications with </a:t>
            </a:r>
            <a:r>
              <a:rPr lang="en-IN" sz="2400" dirty="0"/>
              <a:t>the aim to </a:t>
            </a:r>
            <a:r>
              <a:rPr lang="en-IN" sz="2400" b="1" dirty="0" smtClean="0"/>
              <a:t>maintain UICC compatibility</a:t>
            </a:r>
            <a:r>
              <a:rPr lang="en-IN" sz="2400" dirty="0" smtClean="0"/>
              <a:t>. </a:t>
            </a:r>
          </a:p>
          <a:p>
            <a:pPr algn="just"/>
            <a:r>
              <a:rPr lang="en-IN" sz="2400" dirty="0" smtClean="0"/>
              <a:t>The UICC </a:t>
            </a:r>
            <a:r>
              <a:rPr lang="en-IN" sz="2400" dirty="0"/>
              <a:t>may be removable or </a:t>
            </a:r>
            <a:r>
              <a:rPr lang="en-IN" sz="2400" dirty="0" smtClean="0"/>
              <a:t>non removable. </a:t>
            </a:r>
            <a:r>
              <a:rPr lang="en-IN" sz="2400" b="1" dirty="0" smtClean="0"/>
              <a:t>The </a:t>
            </a:r>
            <a:r>
              <a:rPr lang="en-IN" sz="2400" b="1" dirty="0"/>
              <a:t>ETSI SCP is working on a new </a:t>
            </a:r>
            <a:r>
              <a:rPr lang="en-IN" sz="2400" b="1" dirty="0" smtClean="0"/>
              <a:t>secure element </a:t>
            </a:r>
            <a:r>
              <a:rPr lang="en-IN" sz="2400" b="1" dirty="0"/>
              <a:t>referred to as SSP</a:t>
            </a:r>
            <a:r>
              <a:rPr lang="en-IN" sz="2400" b="1" dirty="0" smtClean="0"/>
              <a:t>. </a:t>
            </a:r>
            <a:r>
              <a:rPr lang="en-IN" sz="2400" dirty="0" smtClean="0"/>
              <a:t>The </a:t>
            </a:r>
            <a:r>
              <a:rPr lang="en-IN" sz="2400" dirty="0"/>
              <a:t>SSP can be included conditionally as another solution </a:t>
            </a:r>
            <a:r>
              <a:rPr lang="en-IN" sz="2400" dirty="0" smtClean="0"/>
              <a:t>on which </a:t>
            </a:r>
            <a:r>
              <a:rPr lang="en-IN" sz="2400" dirty="0"/>
              <a:t>the USIM can reside, but only if the SSP is defined in the Release 15 time </a:t>
            </a:r>
            <a:r>
              <a:rPr lang="en-IN" sz="2400" dirty="0" smtClean="0"/>
              <a:t>frame, and </a:t>
            </a:r>
            <a:r>
              <a:rPr lang="en-IN" sz="2400" dirty="0"/>
              <a:t>if it complies with the security requirements defined in the present specifications.</a:t>
            </a:r>
          </a:p>
          <a:p>
            <a:pPr algn="just"/>
            <a:r>
              <a:rPr lang="en-IN" sz="2400" dirty="0"/>
              <a:t>For non-3GPP access networks, </a:t>
            </a:r>
            <a:r>
              <a:rPr lang="en-IN" sz="2400" b="1" dirty="0"/>
              <a:t>USIM applies in the case of a terminal with </a:t>
            </a:r>
            <a:r>
              <a:rPr lang="en-IN" sz="2400" b="1" dirty="0" smtClean="0"/>
              <a:t>3GPP access </a:t>
            </a:r>
            <a:r>
              <a:rPr lang="en-IN" sz="2400" b="1" dirty="0"/>
              <a:t>capabilities.</a:t>
            </a:r>
            <a:r>
              <a:rPr lang="en-IN" sz="2400" dirty="0"/>
              <a:t> If the terminal supports 3GPP access capabilities, the </a:t>
            </a:r>
            <a:r>
              <a:rPr lang="en-IN" sz="2400" dirty="0" smtClean="0"/>
              <a:t>credentials used </a:t>
            </a:r>
            <a:r>
              <a:rPr lang="en-IN" sz="2400" dirty="0"/>
              <a:t>with </a:t>
            </a:r>
            <a:r>
              <a:rPr lang="en-IN" sz="2400" b="1" dirty="0"/>
              <a:t>EAP-AKA and 5G AKA</a:t>
            </a:r>
            <a:r>
              <a:rPr lang="en-IN" sz="2400" dirty="0"/>
              <a:t> for non-3GPP access networks shall reside </a:t>
            </a:r>
            <a:r>
              <a:rPr lang="en-IN" sz="2400" dirty="0" smtClean="0"/>
              <a:t>on the </a:t>
            </a:r>
            <a:r>
              <a:rPr lang="en-IN" sz="2400" dirty="0"/>
              <a:t>UICC.</a:t>
            </a:r>
          </a:p>
        </p:txBody>
      </p:sp>
    </p:spTree>
    <p:extLst>
      <p:ext uri="{BB962C8B-B14F-4D97-AF65-F5344CB8AC3E}">
        <p14:creationId xmlns:p14="http://schemas.microsoft.com/office/powerpoint/2010/main" val="795551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chemeClr val="accent5">
                    <a:lumMod val="75000"/>
                  </a:schemeClr>
                </a:solidFill>
              </a:rPr>
              <a:t>5G UICC Security</a:t>
            </a:r>
            <a:endParaRPr lang="en-IN" sz="4000" dirty="0">
              <a:solidFill>
                <a:schemeClr val="accent5">
                  <a:lumMod val="75000"/>
                </a:schemeClr>
              </a:solidFill>
            </a:endParaRPr>
          </a:p>
        </p:txBody>
      </p:sp>
      <p:sp>
        <p:nvSpPr>
          <p:cNvPr id="3" name="Content Placeholder 2"/>
          <p:cNvSpPr>
            <a:spLocks noGrp="1"/>
          </p:cNvSpPr>
          <p:nvPr>
            <p:ph idx="1"/>
          </p:nvPr>
        </p:nvSpPr>
        <p:spPr>
          <a:xfrm>
            <a:off x="628650" y="1525588"/>
            <a:ext cx="7886700" cy="4760912"/>
          </a:xfrm>
        </p:spPr>
        <p:txBody>
          <a:bodyPr>
            <a:normAutofit fontScale="70000" lnSpcReduction="20000"/>
          </a:bodyPr>
          <a:lstStyle/>
          <a:p>
            <a:pPr algn="just"/>
            <a:r>
              <a:rPr lang="en-IN" dirty="0" smtClean="0"/>
              <a:t>The principles </a:t>
            </a:r>
            <a:r>
              <a:rPr lang="en-IN" dirty="0"/>
              <a:t>designed </a:t>
            </a:r>
            <a:r>
              <a:rPr lang="en-IN" dirty="0" smtClean="0"/>
              <a:t>for managing the UICCs</a:t>
            </a:r>
            <a:r>
              <a:rPr lang="en-IN" dirty="0"/>
              <a:t>, as defined via the </a:t>
            </a:r>
            <a:r>
              <a:rPr lang="en-IN" b="1" dirty="0" err="1"/>
              <a:t>eSIM</a:t>
            </a:r>
            <a:r>
              <a:rPr lang="en-IN" b="1" dirty="0"/>
              <a:t> construct (</a:t>
            </a:r>
            <a:r>
              <a:rPr lang="en-IN" b="1" dirty="0" smtClean="0"/>
              <a:t>formerly known </a:t>
            </a:r>
            <a:r>
              <a:rPr lang="en-IN" b="1" dirty="0"/>
              <a:t>as </a:t>
            </a:r>
            <a:r>
              <a:rPr lang="en-IN" b="1" dirty="0" smtClean="0"/>
              <a:t>RSP  (Remote SIM provision) </a:t>
            </a:r>
            <a:r>
              <a:rPr lang="en-IN" b="1" dirty="0"/>
              <a:t>of GSMA)</a:t>
            </a:r>
            <a:r>
              <a:rPr lang="en-IN" dirty="0"/>
              <a:t>, will also apply in 5G. The evolution of 5G </a:t>
            </a:r>
            <a:r>
              <a:rPr lang="en-IN" dirty="0" smtClean="0"/>
              <a:t>subscription management </a:t>
            </a:r>
            <a:r>
              <a:rPr lang="en-IN" dirty="0"/>
              <a:t>includes the convergence to support consumer and M2M devices via </a:t>
            </a:r>
            <a:r>
              <a:rPr lang="en-IN" dirty="0" smtClean="0"/>
              <a:t>a common </a:t>
            </a:r>
            <a:r>
              <a:rPr lang="en-IN" dirty="0"/>
              <a:t>platform which is still under development</a:t>
            </a:r>
            <a:r>
              <a:rPr lang="en-IN" dirty="0" smtClean="0"/>
              <a:t>.</a:t>
            </a:r>
          </a:p>
          <a:p>
            <a:pPr algn="just"/>
            <a:r>
              <a:rPr lang="en-IN" dirty="0" smtClean="0"/>
              <a:t>The </a:t>
            </a:r>
            <a:r>
              <a:rPr lang="en-IN" dirty="0"/>
              <a:t>evolution of the </a:t>
            </a:r>
            <a:r>
              <a:rPr lang="en-IN" b="1" dirty="0"/>
              <a:t>UICC toward embedded and integrated variants </a:t>
            </a:r>
            <a:r>
              <a:rPr lang="en-IN" dirty="0"/>
              <a:t>needs to </a:t>
            </a:r>
            <a:r>
              <a:rPr lang="en-IN" dirty="0" smtClean="0"/>
              <a:t>be considered </a:t>
            </a:r>
            <a:r>
              <a:rPr lang="en-IN" dirty="0"/>
              <a:t>when designing the proper security as the </a:t>
            </a:r>
            <a:r>
              <a:rPr lang="en-IN" dirty="0" err="1"/>
              <a:t>iUICC</a:t>
            </a:r>
            <a:r>
              <a:rPr lang="en-IN" dirty="0"/>
              <a:t> security solution </a:t>
            </a:r>
            <a:r>
              <a:rPr lang="en-IN" dirty="0" smtClean="0"/>
              <a:t>necessarily changes </a:t>
            </a:r>
            <a:r>
              <a:rPr lang="en-IN" dirty="0"/>
              <a:t>established workflows. As </a:t>
            </a:r>
            <a:r>
              <a:rPr lang="en-IN" b="1" dirty="0"/>
              <a:t>International Telecommunications Union (</a:t>
            </a:r>
            <a:r>
              <a:rPr lang="en-IN" b="1" dirty="0" smtClean="0"/>
              <a:t>ITU) IMT-2020 </a:t>
            </a:r>
            <a:r>
              <a:rPr lang="en-IN" dirty="0"/>
              <a:t>dictates, the level of the 5G security shall be at least the same or better </a:t>
            </a:r>
            <a:r>
              <a:rPr lang="en-IN" dirty="0" smtClean="0"/>
              <a:t>than in </a:t>
            </a:r>
            <a:r>
              <a:rPr lang="en-IN" dirty="0"/>
              <a:t>previous telecommunications </a:t>
            </a:r>
            <a:r>
              <a:rPr lang="en-IN" dirty="0" smtClean="0"/>
              <a:t>systems. </a:t>
            </a:r>
          </a:p>
          <a:p>
            <a:pPr algn="just"/>
            <a:r>
              <a:rPr lang="en-IN" dirty="0" smtClean="0"/>
              <a:t>The integrated </a:t>
            </a:r>
            <a:r>
              <a:rPr lang="en-IN" dirty="0"/>
              <a:t>UICC provides deeper physical integration into the </a:t>
            </a:r>
            <a:r>
              <a:rPr lang="en-IN" dirty="0" err="1" smtClean="0"/>
              <a:t>SoC</a:t>
            </a:r>
            <a:r>
              <a:rPr lang="en-IN" dirty="0" smtClean="0"/>
              <a:t>, making security breaches</a:t>
            </a:r>
            <a:r>
              <a:rPr lang="en-IN" dirty="0"/>
              <a:t>, such as local side channel attacks, </a:t>
            </a:r>
            <a:r>
              <a:rPr lang="en-IN" dirty="0" smtClean="0"/>
              <a:t>even more </a:t>
            </a:r>
            <a:r>
              <a:rPr lang="en-IN" dirty="0"/>
              <a:t>difficult to execute. </a:t>
            </a:r>
            <a:endParaRPr lang="en-IN" dirty="0" smtClean="0"/>
          </a:p>
          <a:p>
            <a:pPr algn="just"/>
            <a:r>
              <a:rPr lang="en-IN" dirty="0" smtClean="0"/>
              <a:t>Concurrently however</a:t>
            </a:r>
            <a:r>
              <a:rPr lang="en-IN" dirty="0"/>
              <a:t>, </a:t>
            </a:r>
            <a:r>
              <a:rPr lang="en-IN" dirty="0" smtClean="0"/>
              <a:t>there may </a:t>
            </a:r>
            <a:r>
              <a:rPr lang="en-IN" dirty="0"/>
              <a:t>be unknown, potential security weaknesses opened due to </a:t>
            </a:r>
            <a:r>
              <a:rPr lang="en-IN" dirty="0" smtClean="0"/>
              <a:t>the new </a:t>
            </a:r>
            <a:r>
              <a:rPr lang="en-IN" dirty="0"/>
              <a:t>technology, especially regarding the intercommunication between the shielded </a:t>
            </a:r>
            <a:r>
              <a:rPr lang="en-IN" dirty="0" smtClean="0"/>
              <a:t>and secured </a:t>
            </a:r>
            <a:r>
              <a:rPr lang="en-IN" dirty="0"/>
              <a:t>area and external electronics, such as NVM. Hence, there is a need to </a:t>
            </a:r>
            <a:r>
              <a:rPr lang="en-IN" dirty="0" smtClean="0"/>
              <a:t>protect the </a:t>
            </a:r>
            <a:r>
              <a:rPr lang="en-IN" dirty="0"/>
              <a:t>solution via up-to-date accreditation schemes.</a:t>
            </a:r>
          </a:p>
        </p:txBody>
      </p:sp>
    </p:spTree>
    <p:extLst>
      <p:ext uri="{BB962C8B-B14F-4D97-AF65-F5344CB8AC3E}">
        <p14:creationId xmlns:p14="http://schemas.microsoft.com/office/powerpoint/2010/main" val="250584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FF0000"/>
                </a:solidFill>
              </a:rPr>
              <a:t>5G targets and use cases.</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71487" y="1690689"/>
            <a:ext cx="8165392" cy="4089400"/>
          </a:xfrm>
          <a:prstGeom prst="rect">
            <a:avLst/>
          </a:prstGeom>
        </p:spPr>
      </p:pic>
    </p:spTree>
    <p:extLst>
      <p:ext uri="{BB962C8B-B14F-4D97-AF65-F5344CB8AC3E}">
        <p14:creationId xmlns:p14="http://schemas.microsoft.com/office/powerpoint/2010/main" val="21719318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886700" cy="863599"/>
          </a:xfrm>
        </p:spPr>
        <p:txBody>
          <a:bodyPr>
            <a:normAutofit/>
          </a:bodyPr>
          <a:lstStyle/>
          <a:p>
            <a:r>
              <a:rPr lang="en-IN" sz="4000" b="1" dirty="0">
                <a:solidFill>
                  <a:schemeClr val="accent5">
                    <a:lumMod val="75000"/>
                  </a:schemeClr>
                </a:solidFill>
              </a:rPr>
              <a:t>Legacy UICC Compatibility with 5G</a:t>
            </a:r>
            <a:endParaRPr lang="en-IN" sz="4000" dirty="0">
              <a:solidFill>
                <a:schemeClr val="accent5">
                  <a:lumMod val="75000"/>
                </a:schemeClr>
              </a:solidFill>
            </a:endParaRPr>
          </a:p>
        </p:txBody>
      </p:sp>
      <p:sp>
        <p:nvSpPr>
          <p:cNvPr id="3" name="Content Placeholder 2"/>
          <p:cNvSpPr>
            <a:spLocks noGrp="1"/>
          </p:cNvSpPr>
          <p:nvPr>
            <p:ph idx="1"/>
          </p:nvPr>
        </p:nvSpPr>
        <p:spPr>
          <a:xfrm>
            <a:off x="657225" y="620711"/>
            <a:ext cx="7886700" cy="5367340"/>
          </a:xfrm>
        </p:spPr>
        <p:txBody>
          <a:bodyPr>
            <a:noAutofit/>
          </a:bodyPr>
          <a:lstStyle/>
          <a:p>
            <a:pPr algn="just"/>
            <a:r>
              <a:rPr lang="en-IN" sz="1800" dirty="0"/>
              <a:t>The 3GPP </a:t>
            </a:r>
            <a:r>
              <a:rPr lang="en-IN" sz="1800" dirty="0" smtClean="0"/>
              <a:t>states </a:t>
            </a:r>
            <a:r>
              <a:rPr lang="en-IN" sz="1800" dirty="0"/>
              <a:t>that it is expected that the </a:t>
            </a:r>
            <a:r>
              <a:rPr lang="en-IN" sz="1800" dirty="0" smtClean="0"/>
              <a:t>UE might be able </a:t>
            </a:r>
            <a:r>
              <a:rPr lang="en-IN" sz="1800" dirty="0"/>
              <a:t>to access the 5G </a:t>
            </a:r>
            <a:r>
              <a:rPr lang="en-IN" sz="1800" dirty="0" smtClean="0"/>
              <a:t>system with </a:t>
            </a:r>
            <a:r>
              <a:rPr lang="en-IN" sz="1800" dirty="0"/>
              <a:t>the </a:t>
            </a:r>
            <a:r>
              <a:rPr lang="en-IN" sz="1800" b="1" dirty="0"/>
              <a:t>existing UICCs </a:t>
            </a:r>
            <a:r>
              <a:rPr lang="en-IN" sz="1800" dirty="0"/>
              <a:t>that are found already in </a:t>
            </a:r>
            <a:r>
              <a:rPr lang="en-IN" sz="1800" dirty="0" smtClean="0"/>
              <a:t>commercial market</a:t>
            </a:r>
            <a:r>
              <a:rPr lang="en-IN" sz="1800" dirty="0"/>
              <a:t>. It is thus possible that the UE will camp on a </a:t>
            </a:r>
            <a:r>
              <a:rPr lang="en-IN" sz="1800" b="1" dirty="0"/>
              <a:t>5G system even if the UICC </a:t>
            </a:r>
            <a:r>
              <a:rPr lang="en-IN" sz="1800" b="1" dirty="0" smtClean="0"/>
              <a:t>is not </a:t>
            </a:r>
            <a:r>
              <a:rPr lang="en-IN" sz="1800" b="1" dirty="0"/>
              <a:t>able to recognize the new network</a:t>
            </a:r>
            <a:r>
              <a:rPr lang="en-IN" sz="1800" dirty="0"/>
              <a:t>. As </a:t>
            </a:r>
            <a:r>
              <a:rPr lang="en-IN" sz="1800" dirty="0" smtClean="0"/>
              <a:t>the 3GPP </a:t>
            </a:r>
            <a:r>
              <a:rPr lang="en-IN" sz="1800" dirty="0"/>
              <a:t>specifications aim to provide a </a:t>
            </a:r>
            <a:r>
              <a:rPr lang="en-IN" sz="1800" dirty="0" smtClean="0"/>
              <a:t>good level </a:t>
            </a:r>
            <a:r>
              <a:rPr lang="en-IN" sz="1800" dirty="0"/>
              <a:t>of backward compatibility in general, it is important to ensure the functionality </a:t>
            </a:r>
            <a:r>
              <a:rPr lang="en-IN" sz="1800" dirty="0" smtClean="0"/>
              <a:t>of this </a:t>
            </a:r>
            <a:r>
              <a:rPr lang="en-IN" sz="1800" dirty="0"/>
              <a:t>scenario by updating the specifications where appropriate and feasible</a:t>
            </a:r>
            <a:r>
              <a:rPr lang="en-IN" sz="1800" dirty="0" smtClean="0"/>
              <a:t>.</a:t>
            </a:r>
          </a:p>
          <a:p>
            <a:pPr algn="just"/>
            <a:r>
              <a:rPr lang="en-IN" sz="1800" dirty="0"/>
              <a:t>In practice, to handle this scenario, a new bit is required in the USIM Service Table </a:t>
            </a:r>
            <a:r>
              <a:rPr lang="en-IN" sz="1800" dirty="0" smtClean="0"/>
              <a:t>to indicate </a:t>
            </a:r>
            <a:r>
              <a:rPr lang="en-IN" sz="1800" dirty="0"/>
              <a:t>the support for the 5G system so that the ME can adjust its </a:t>
            </a:r>
            <a:r>
              <a:rPr lang="en-IN" sz="1800" dirty="0" err="1"/>
              <a:t>behavior</a:t>
            </a:r>
            <a:r>
              <a:rPr lang="en-IN" sz="1800" dirty="0"/>
              <a:t> </a:t>
            </a:r>
            <a:r>
              <a:rPr lang="en-IN" sz="1800" dirty="0" smtClean="0"/>
              <a:t>depending on </a:t>
            </a:r>
            <a:r>
              <a:rPr lang="en-IN" sz="1800" dirty="0"/>
              <a:t>the UICC support. Furthermore, a new bit is needed in the </a:t>
            </a:r>
            <a:r>
              <a:rPr lang="en-IN" sz="1800" b="1" dirty="0"/>
              <a:t>Terminal Profile </a:t>
            </a:r>
            <a:r>
              <a:rPr lang="en-IN" sz="1800" dirty="0" smtClean="0"/>
              <a:t>to provide </a:t>
            </a:r>
            <a:r>
              <a:rPr lang="en-IN" sz="1800" dirty="0"/>
              <a:t>the ME with possibility to inform the UICC of the 5G support</a:t>
            </a:r>
            <a:r>
              <a:rPr lang="en-IN" sz="1800" dirty="0" smtClean="0"/>
              <a:t>.</a:t>
            </a:r>
          </a:p>
          <a:p>
            <a:r>
              <a:rPr lang="en-IN" sz="2000" dirty="0" smtClean="0"/>
              <a:t>The </a:t>
            </a:r>
            <a:r>
              <a:rPr lang="en-IN" sz="2000" dirty="0"/>
              <a:t>fields are:</a:t>
            </a:r>
          </a:p>
          <a:p>
            <a:pPr lvl="1">
              <a:buFont typeface="Wingdings" panose="05000000000000000000" pitchFamily="2" charset="2"/>
              <a:buChar char="Ø"/>
            </a:pPr>
            <a:r>
              <a:rPr lang="en-IN" sz="1600" dirty="0" smtClean="0"/>
              <a:t>Access </a:t>
            </a:r>
            <a:r>
              <a:rPr lang="en-IN" sz="1600" dirty="0"/>
              <a:t>Technology</a:t>
            </a:r>
          </a:p>
          <a:p>
            <a:pPr lvl="1">
              <a:buFont typeface="Wingdings" panose="05000000000000000000" pitchFamily="2" charset="2"/>
              <a:buChar char="Ø"/>
            </a:pPr>
            <a:r>
              <a:rPr lang="en-IN" sz="1600" dirty="0" smtClean="0"/>
              <a:t>Location </a:t>
            </a:r>
            <a:r>
              <a:rPr lang="en-IN" sz="1600" dirty="0"/>
              <a:t>Information</a:t>
            </a:r>
          </a:p>
          <a:p>
            <a:pPr lvl="1">
              <a:buFont typeface="Wingdings" panose="05000000000000000000" pitchFamily="2" charset="2"/>
              <a:buChar char="Ø"/>
            </a:pPr>
            <a:r>
              <a:rPr lang="en-IN" sz="1600" dirty="0" smtClean="0"/>
              <a:t>Timing </a:t>
            </a:r>
            <a:r>
              <a:rPr lang="en-IN" sz="1600" dirty="0"/>
              <a:t>Advance</a:t>
            </a:r>
          </a:p>
          <a:p>
            <a:pPr lvl="1">
              <a:buFont typeface="Wingdings" panose="05000000000000000000" pitchFamily="2" charset="2"/>
              <a:buChar char="Ø"/>
            </a:pPr>
            <a:r>
              <a:rPr lang="en-IN" sz="1600" dirty="0" smtClean="0"/>
              <a:t>Network </a:t>
            </a:r>
            <a:r>
              <a:rPr lang="en-IN" sz="1600" dirty="0"/>
              <a:t>Measurement Results</a:t>
            </a:r>
          </a:p>
          <a:p>
            <a:pPr lvl="1">
              <a:buFont typeface="Wingdings" panose="05000000000000000000" pitchFamily="2" charset="2"/>
              <a:buChar char="Ø"/>
            </a:pPr>
            <a:r>
              <a:rPr lang="en-IN" sz="1600" dirty="0" smtClean="0"/>
              <a:t>Network </a:t>
            </a:r>
            <a:r>
              <a:rPr lang="en-IN" sz="1600" dirty="0"/>
              <a:t>Rejection Event</a:t>
            </a:r>
          </a:p>
          <a:p>
            <a:pPr lvl="1">
              <a:buFont typeface="Wingdings" panose="05000000000000000000" pitchFamily="2" charset="2"/>
              <a:buChar char="Ø"/>
            </a:pPr>
            <a:r>
              <a:rPr lang="en-IN" sz="1600" dirty="0" smtClean="0"/>
              <a:t>Bearer </a:t>
            </a:r>
            <a:r>
              <a:rPr lang="en-IN" sz="1600" dirty="0"/>
              <a:t>Independent Protocol</a:t>
            </a:r>
          </a:p>
          <a:p>
            <a:pPr lvl="1">
              <a:buFont typeface="Wingdings" panose="05000000000000000000" pitchFamily="2" charset="2"/>
              <a:buChar char="Ø"/>
            </a:pPr>
            <a:r>
              <a:rPr lang="en-IN" sz="1600" dirty="0" smtClean="0"/>
              <a:t>Call </a:t>
            </a:r>
            <a:r>
              <a:rPr lang="en-IN" sz="1600" dirty="0"/>
              <a:t>Control on Packet Data Unit (PDU) Connection Establishment by USIM</a:t>
            </a:r>
          </a:p>
          <a:p>
            <a:pPr lvl="1">
              <a:buFont typeface="Wingdings" panose="05000000000000000000" pitchFamily="2" charset="2"/>
              <a:buChar char="Ø"/>
            </a:pPr>
            <a:r>
              <a:rPr lang="en-IN" sz="1600" dirty="0" smtClean="0"/>
              <a:t>Data </a:t>
            </a:r>
            <a:r>
              <a:rPr lang="en-IN" sz="1600" dirty="0"/>
              <a:t>Connection Status Change Event</a:t>
            </a:r>
          </a:p>
          <a:p>
            <a:pPr lvl="1">
              <a:buFont typeface="Wingdings" panose="05000000000000000000" pitchFamily="2" charset="2"/>
              <a:buChar char="Ø"/>
            </a:pPr>
            <a:r>
              <a:rPr lang="en-IN" sz="1600" dirty="0" smtClean="0"/>
              <a:t>Launch </a:t>
            </a:r>
            <a:r>
              <a:rPr lang="en-IN" sz="1600" dirty="0"/>
              <a:t>Browser</a:t>
            </a:r>
          </a:p>
        </p:txBody>
      </p:sp>
    </p:spTree>
    <p:extLst>
      <p:ext uri="{BB962C8B-B14F-4D97-AF65-F5344CB8AC3E}">
        <p14:creationId xmlns:p14="http://schemas.microsoft.com/office/powerpoint/2010/main" val="14251721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481"/>
            <a:ext cx="7886700" cy="790576"/>
          </a:xfrm>
        </p:spPr>
        <p:txBody>
          <a:bodyPr>
            <a:normAutofit/>
          </a:bodyPr>
          <a:lstStyle/>
          <a:p>
            <a:r>
              <a:rPr lang="en-IN" sz="4000" b="1" dirty="0" err="1">
                <a:solidFill>
                  <a:schemeClr val="accent5">
                    <a:lumMod val="75000"/>
                  </a:schemeClr>
                </a:solidFill>
              </a:rPr>
              <a:t>iUICC</a:t>
            </a:r>
            <a:r>
              <a:rPr lang="en-IN" sz="4000" b="1" dirty="0">
                <a:solidFill>
                  <a:schemeClr val="accent5">
                    <a:lumMod val="75000"/>
                  </a:schemeClr>
                </a:solidFill>
              </a:rPr>
              <a:t> Components</a:t>
            </a:r>
            <a:endParaRPr lang="en-IN" sz="4000"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1819274" y="2886075"/>
            <a:ext cx="5601374" cy="3899059"/>
          </a:xfrm>
          <a:prstGeom prst="rect">
            <a:avLst/>
          </a:prstGeom>
        </p:spPr>
      </p:pic>
      <p:sp>
        <p:nvSpPr>
          <p:cNvPr id="3" name="Content Placeholder 2"/>
          <p:cNvSpPr>
            <a:spLocks noGrp="1"/>
          </p:cNvSpPr>
          <p:nvPr>
            <p:ph idx="1"/>
          </p:nvPr>
        </p:nvSpPr>
        <p:spPr>
          <a:xfrm>
            <a:off x="781050" y="950757"/>
            <a:ext cx="7886700" cy="4640419"/>
          </a:xfrm>
        </p:spPr>
        <p:txBody>
          <a:bodyPr>
            <a:normAutofit/>
          </a:bodyPr>
          <a:lstStyle/>
          <a:p>
            <a:pPr algn="just"/>
            <a:r>
              <a:rPr lang="en-IN" sz="1800" dirty="0" smtClean="0"/>
              <a:t>The </a:t>
            </a:r>
            <a:r>
              <a:rPr lang="en-IN" sz="1800" dirty="0" err="1" smtClean="0"/>
              <a:t>iUICC</a:t>
            </a:r>
            <a:r>
              <a:rPr lang="en-IN" sz="1800" dirty="0" smtClean="0"/>
              <a:t> HW refers </a:t>
            </a:r>
            <a:r>
              <a:rPr lang="en-IN" sz="1800" dirty="0"/>
              <a:t>to a </a:t>
            </a:r>
            <a:r>
              <a:rPr lang="en-IN" sz="1800" b="1" dirty="0"/>
              <a:t>tamper-resistant enclave </a:t>
            </a:r>
            <a:r>
              <a:rPr lang="en-IN" sz="1800" dirty="0"/>
              <a:t>on a </a:t>
            </a:r>
            <a:r>
              <a:rPr lang="en-IN" sz="1800" dirty="0" err="1"/>
              <a:t>SoC</a:t>
            </a:r>
            <a:r>
              <a:rPr lang="en-IN" sz="1800" dirty="0"/>
              <a:t>, based on separate </a:t>
            </a:r>
            <a:r>
              <a:rPr lang="en-IN" sz="1800" dirty="0" smtClean="0"/>
              <a:t>security controller</a:t>
            </a:r>
            <a:r>
              <a:rPr lang="en-IN" sz="1800" dirty="0"/>
              <a:t>. This concept is designed to replicate the functions of the UICC in </a:t>
            </a:r>
            <a:r>
              <a:rPr lang="en-IN" sz="1800" dirty="0" smtClean="0"/>
              <a:t>such a </a:t>
            </a:r>
            <a:r>
              <a:rPr lang="en-IN" sz="1800" dirty="0"/>
              <a:t>way that no separate component – “traditional” SIM forms or embedded SIMs – </a:t>
            </a:r>
            <a:r>
              <a:rPr lang="en-IN" sz="1800" dirty="0" smtClean="0"/>
              <a:t>are needed </a:t>
            </a:r>
            <a:r>
              <a:rPr lang="en-IN" sz="1800" dirty="0"/>
              <a:t>due to the integrated functions in the </a:t>
            </a:r>
            <a:r>
              <a:rPr lang="en-IN" sz="1800" dirty="0" err="1"/>
              <a:t>SoC</a:t>
            </a:r>
            <a:r>
              <a:rPr lang="en-IN" sz="1800" dirty="0"/>
              <a:t> itself</a:t>
            </a:r>
            <a:r>
              <a:rPr lang="en-IN" sz="1800" dirty="0" smtClean="0"/>
              <a:t>.</a:t>
            </a:r>
          </a:p>
          <a:p>
            <a:r>
              <a:rPr lang="en-IN" sz="1800" dirty="0"/>
              <a:t>Based on </a:t>
            </a:r>
            <a:r>
              <a:rPr lang="en-IN" sz="1800" dirty="0" smtClean="0"/>
              <a:t>the service </a:t>
            </a:r>
            <a:r>
              <a:rPr lang="en-IN" sz="1800" dirty="0"/>
              <a:t>organization control (SOC), it is possible to deploy default safety </a:t>
            </a:r>
            <a:r>
              <a:rPr lang="en-IN" sz="1800" dirty="0" smtClean="0"/>
              <a:t>mechanisms, such </a:t>
            </a:r>
            <a:r>
              <a:rPr lang="en-IN" sz="1800" dirty="0"/>
              <a:t>as </a:t>
            </a:r>
            <a:r>
              <a:rPr lang="en-IN" sz="1800" b="1" dirty="0"/>
              <a:t>Tamper-Resistant Element</a:t>
            </a:r>
            <a:r>
              <a:rPr lang="en-IN" sz="1800" dirty="0"/>
              <a:t> (TRE) counter, against rollback attacks</a:t>
            </a:r>
          </a:p>
        </p:txBody>
      </p:sp>
    </p:spTree>
    <p:extLst>
      <p:ext uri="{BB962C8B-B14F-4D97-AF65-F5344CB8AC3E}">
        <p14:creationId xmlns:p14="http://schemas.microsoft.com/office/powerpoint/2010/main" val="29980767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SSP concept as defined by ETSI</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262187" y="1417638"/>
            <a:ext cx="4224338" cy="5167311"/>
          </a:xfrm>
          <a:prstGeom prst="rect">
            <a:avLst/>
          </a:prstGeom>
        </p:spPr>
      </p:pic>
    </p:spTree>
    <p:extLst>
      <p:ext uri="{BB962C8B-B14F-4D97-AF65-F5344CB8AC3E}">
        <p14:creationId xmlns:p14="http://schemas.microsoft.com/office/powerpoint/2010/main" val="37744665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79714"/>
            <a:ext cx="7886700" cy="1325563"/>
          </a:xfrm>
        </p:spPr>
        <p:txBody>
          <a:bodyPr/>
          <a:lstStyle/>
          <a:p>
            <a:pPr algn="ctr"/>
            <a:r>
              <a:rPr lang="en-IN" b="1" dirty="0">
                <a:solidFill>
                  <a:srgbClr val="C00000"/>
                </a:solidFill>
              </a:rPr>
              <a:t>Vehicle Communications</a:t>
            </a:r>
            <a:endParaRPr lang="en-IN" dirty="0">
              <a:solidFill>
                <a:srgbClr val="C00000"/>
              </a:solidFill>
            </a:endParaRPr>
          </a:p>
        </p:txBody>
      </p:sp>
    </p:spTree>
    <p:extLst>
      <p:ext uri="{BB962C8B-B14F-4D97-AF65-F5344CB8AC3E}">
        <p14:creationId xmlns:p14="http://schemas.microsoft.com/office/powerpoint/2010/main" val="36942464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92149"/>
          </a:xfrm>
        </p:spPr>
        <p:txBody>
          <a:bodyPr>
            <a:normAutofit fontScale="90000"/>
          </a:bodyPr>
          <a:lstStyle/>
          <a:p>
            <a:pPr algn="ctr"/>
            <a:r>
              <a:rPr lang="en-IN" b="1" dirty="0">
                <a:solidFill>
                  <a:srgbClr val="C00000"/>
                </a:solidFill>
              </a:rPr>
              <a:t>Vehicle Communications</a:t>
            </a:r>
            <a:endParaRPr lang="en-IN" dirty="0">
              <a:solidFill>
                <a:srgbClr val="C00000"/>
              </a:solidFill>
            </a:endParaRPr>
          </a:p>
        </p:txBody>
      </p:sp>
      <p:sp>
        <p:nvSpPr>
          <p:cNvPr id="3" name="Content Placeholder 2"/>
          <p:cNvSpPr>
            <a:spLocks noGrp="1"/>
          </p:cNvSpPr>
          <p:nvPr>
            <p:ph idx="1"/>
          </p:nvPr>
        </p:nvSpPr>
        <p:spPr>
          <a:xfrm>
            <a:off x="500062" y="1057275"/>
            <a:ext cx="8258176" cy="4748213"/>
          </a:xfrm>
        </p:spPr>
        <p:txBody>
          <a:bodyPr>
            <a:noAutofit/>
          </a:bodyPr>
          <a:lstStyle/>
          <a:p>
            <a:pPr algn="just"/>
            <a:r>
              <a:rPr lang="en-IN" sz="1800" dirty="0"/>
              <a:t>One of the pillars for 5G is vehicle communications. In fact, 5G provides a logical </a:t>
            </a:r>
            <a:r>
              <a:rPr lang="en-IN" sz="1800" dirty="0" smtClean="0"/>
              <a:t>platform for large </a:t>
            </a:r>
            <a:r>
              <a:rPr lang="en-IN" sz="1800" dirty="0"/>
              <a:t>areas, and thus, the V2X served by 5G offers </a:t>
            </a:r>
            <a:r>
              <a:rPr lang="en-IN" sz="1800" dirty="0" smtClean="0"/>
              <a:t>optimized methods </a:t>
            </a:r>
            <a:r>
              <a:rPr lang="en-IN" sz="1800" dirty="0"/>
              <a:t>to </a:t>
            </a:r>
            <a:r>
              <a:rPr lang="en-IN" sz="1800" dirty="0" smtClean="0"/>
              <a:t>tackle the </a:t>
            </a:r>
            <a:r>
              <a:rPr lang="en-IN" sz="1800" dirty="0"/>
              <a:t>communications between the vehicles and rest of the infrastructure</a:t>
            </a:r>
            <a:r>
              <a:rPr lang="en-IN" sz="1800" dirty="0" smtClean="0"/>
              <a:t>.</a:t>
            </a:r>
          </a:p>
          <a:p>
            <a:pPr algn="just"/>
            <a:endParaRPr lang="en-IN" sz="1800" dirty="0"/>
          </a:p>
          <a:p>
            <a:pPr algn="just"/>
            <a:r>
              <a:rPr lang="en-IN" sz="1800" dirty="0"/>
              <a:t>The cooperative intelligent transportations system (ITS) and car-2-car </a:t>
            </a:r>
            <a:r>
              <a:rPr lang="en-IN" sz="1800" dirty="0" smtClean="0"/>
              <a:t>communication is </a:t>
            </a:r>
            <a:r>
              <a:rPr lang="en-IN" sz="1800" dirty="0"/>
              <a:t>based on the IEEE 802.11p WLAN at 5.9 GHz in Europe and in the United </a:t>
            </a:r>
            <a:r>
              <a:rPr lang="en-IN" sz="1800" dirty="0" smtClean="0"/>
              <a:t>States. </a:t>
            </a:r>
            <a:r>
              <a:rPr lang="en-IN" sz="1800" b="1" i="1" dirty="0" smtClean="0"/>
              <a:t>When </a:t>
            </a:r>
            <a:r>
              <a:rPr lang="en-IN" sz="1800" b="1" i="1" dirty="0"/>
              <a:t>two or more vehicles (ITS stations) appear within the radio </a:t>
            </a:r>
            <a:r>
              <a:rPr lang="en-IN" sz="1800" b="1" i="1" dirty="0" smtClean="0"/>
              <a:t>communication range</a:t>
            </a:r>
            <a:r>
              <a:rPr lang="en-IN" sz="1800" b="1" i="1" dirty="0"/>
              <a:t>, they connect automatically and establish an ad-hoc network where all </a:t>
            </a:r>
            <a:r>
              <a:rPr lang="en-IN" sz="1800" b="1" i="1" dirty="0" smtClean="0"/>
              <a:t>ITS stations </a:t>
            </a:r>
            <a:r>
              <a:rPr lang="en-IN" sz="1800" b="1" i="1" dirty="0"/>
              <a:t>know the position, speed, and direction of the other stations and will be able </a:t>
            </a:r>
            <a:r>
              <a:rPr lang="en-IN" sz="1800" b="1" i="1" dirty="0" smtClean="0"/>
              <a:t>to provide </a:t>
            </a:r>
            <a:r>
              <a:rPr lang="en-IN" sz="1800" b="1" i="1" dirty="0"/>
              <a:t>warnings and information to each other.</a:t>
            </a:r>
          </a:p>
          <a:p>
            <a:pPr algn="just"/>
            <a:r>
              <a:rPr lang="en-IN" sz="1800" dirty="0"/>
              <a:t>A </a:t>
            </a:r>
            <a:r>
              <a:rPr lang="en-IN" sz="1800" dirty="0" smtClean="0"/>
              <a:t>single WLAN </a:t>
            </a:r>
            <a:r>
              <a:rPr lang="en-IN" sz="1800" dirty="0"/>
              <a:t>link is limited to about 1000 </a:t>
            </a:r>
            <a:r>
              <a:rPr lang="en-IN" sz="1800" dirty="0" err="1"/>
              <a:t>ft</a:t>
            </a:r>
            <a:r>
              <a:rPr lang="en-IN" sz="1800" dirty="0"/>
              <a:t>, or a few hundred meters. </a:t>
            </a:r>
            <a:r>
              <a:rPr lang="en-IN" sz="1800" b="1" dirty="0"/>
              <a:t>Each </a:t>
            </a:r>
            <a:r>
              <a:rPr lang="en-IN" sz="1800" b="1" dirty="0" smtClean="0"/>
              <a:t>vehicle also </a:t>
            </a:r>
            <a:r>
              <a:rPr lang="en-IN" sz="1800" b="1" dirty="0"/>
              <a:t>works as a router and may deliver messages via multiple hops to other vehicles </a:t>
            </a:r>
            <a:r>
              <a:rPr lang="en-IN" sz="1800" b="1" dirty="0" smtClean="0"/>
              <a:t>and ITS </a:t>
            </a:r>
            <a:r>
              <a:rPr lang="en-IN" sz="1800" b="1" dirty="0"/>
              <a:t>stations.</a:t>
            </a:r>
            <a:r>
              <a:rPr lang="en-IN" sz="1800" dirty="0"/>
              <a:t> The routing is adaptive and can cope with fast changes within the </a:t>
            </a:r>
            <a:r>
              <a:rPr lang="en-IN" sz="1800" dirty="0" smtClean="0"/>
              <a:t>ad-hoc network </a:t>
            </a:r>
            <a:r>
              <a:rPr lang="en-IN" sz="1800" dirty="0"/>
              <a:t>topology.</a:t>
            </a:r>
          </a:p>
          <a:p>
            <a:pPr algn="just"/>
            <a:r>
              <a:rPr lang="en-IN" sz="1800" dirty="0"/>
              <a:t>Drivers benefit from Cooperative Intelligent Transport System (C-ITS) support, </a:t>
            </a:r>
            <a:r>
              <a:rPr lang="en-IN" sz="1800" dirty="0" smtClean="0"/>
              <a:t>e.g. when </a:t>
            </a:r>
            <a:r>
              <a:rPr lang="en-IN" sz="1800" dirty="0"/>
              <a:t>approaching the end of a traffic jam, if a vehicle in front suddenly brakes </a:t>
            </a:r>
            <a:r>
              <a:rPr lang="en-IN" sz="1800" dirty="0" smtClean="0"/>
              <a:t>hard, and </a:t>
            </a:r>
            <a:r>
              <a:rPr lang="en-IN" sz="1800" dirty="0"/>
              <a:t>if a broken-down vehicle or road construction blocks the </a:t>
            </a:r>
            <a:r>
              <a:rPr lang="en-IN" sz="1800" dirty="0" smtClean="0"/>
              <a:t>route. </a:t>
            </a:r>
            <a:r>
              <a:rPr lang="en-IN" sz="1800" dirty="0"/>
              <a:t>Applications </a:t>
            </a:r>
            <a:r>
              <a:rPr lang="en-IN" sz="1800" dirty="0" smtClean="0"/>
              <a:t>of V2V </a:t>
            </a:r>
            <a:r>
              <a:rPr lang="en-IN" sz="1800" dirty="0"/>
              <a:t>include </a:t>
            </a:r>
            <a:r>
              <a:rPr lang="en-IN" sz="1800" b="1" dirty="0"/>
              <a:t>forward collision warning</a:t>
            </a:r>
            <a:r>
              <a:rPr lang="en-IN" sz="1800" dirty="0"/>
              <a:t>, </a:t>
            </a:r>
            <a:r>
              <a:rPr lang="en-IN" sz="1800" b="1" dirty="0"/>
              <a:t>blind spot warning </a:t>
            </a:r>
            <a:r>
              <a:rPr lang="en-IN" sz="1800" dirty="0"/>
              <a:t>and </a:t>
            </a:r>
            <a:r>
              <a:rPr lang="en-IN" sz="1800" b="1" dirty="0"/>
              <a:t>lane change </a:t>
            </a:r>
            <a:r>
              <a:rPr lang="en-IN" sz="1800" b="1" dirty="0" smtClean="0"/>
              <a:t>warning</a:t>
            </a:r>
            <a:r>
              <a:rPr lang="en-IN" sz="1800" dirty="0" smtClean="0"/>
              <a:t>, emergency </a:t>
            </a:r>
            <a:r>
              <a:rPr lang="en-IN" sz="1800" dirty="0"/>
              <a:t>brake light warning, control loss warning, and no pass </a:t>
            </a:r>
            <a:r>
              <a:rPr lang="en-IN" sz="1800" dirty="0" smtClean="0"/>
              <a:t>warning.</a:t>
            </a:r>
            <a:endParaRPr lang="en-IN" sz="1800" dirty="0"/>
          </a:p>
        </p:txBody>
      </p:sp>
      <p:sp>
        <p:nvSpPr>
          <p:cNvPr id="4" name="Rectangle 3"/>
          <p:cNvSpPr/>
          <p:nvPr/>
        </p:nvSpPr>
        <p:spPr>
          <a:xfrm>
            <a:off x="242887" y="1851968"/>
            <a:ext cx="2256323" cy="461665"/>
          </a:xfrm>
          <a:prstGeom prst="rect">
            <a:avLst/>
          </a:prstGeom>
        </p:spPr>
        <p:txBody>
          <a:bodyPr wrap="none">
            <a:spAutoFit/>
          </a:bodyPr>
          <a:lstStyle/>
          <a:p>
            <a:r>
              <a:rPr lang="en-IN" sz="2400" b="1" dirty="0">
                <a:solidFill>
                  <a:srgbClr val="002060"/>
                </a:solidFill>
                <a:latin typeface="MyriadPro-Semibold" panose="020B0603030403020204" pitchFamily="34" charset="0"/>
              </a:rPr>
              <a:t>How </a:t>
            </a:r>
            <a:r>
              <a:rPr lang="en-IN" sz="2400" b="1" dirty="0" smtClean="0">
                <a:solidFill>
                  <a:srgbClr val="002060"/>
                </a:solidFill>
                <a:latin typeface="MyriadPro-Semibold" panose="020B0603030403020204" pitchFamily="34" charset="0"/>
              </a:rPr>
              <a:t>V2V Works</a:t>
            </a:r>
            <a:endParaRPr lang="en-IN" sz="2400" dirty="0">
              <a:solidFill>
                <a:srgbClr val="002060"/>
              </a:solidFill>
            </a:endParaRPr>
          </a:p>
        </p:txBody>
      </p:sp>
    </p:spTree>
    <p:extLst>
      <p:ext uri="{BB962C8B-B14F-4D97-AF65-F5344CB8AC3E}">
        <p14:creationId xmlns:p14="http://schemas.microsoft.com/office/powerpoint/2010/main" val="3025847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79389"/>
            <a:ext cx="7886700" cy="577849"/>
          </a:xfrm>
        </p:spPr>
        <p:txBody>
          <a:bodyPr>
            <a:normAutofit fontScale="90000"/>
          </a:bodyPr>
          <a:lstStyle/>
          <a:p>
            <a:r>
              <a:rPr lang="en-IN" b="1" dirty="0">
                <a:solidFill>
                  <a:srgbClr val="C00000"/>
                </a:solidFill>
              </a:rPr>
              <a:t>V2V System Overview</a:t>
            </a:r>
            <a:endParaRPr lang="en-IN" dirty="0">
              <a:solidFill>
                <a:srgbClr val="C00000"/>
              </a:solidFill>
            </a:endParaRPr>
          </a:p>
        </p:txBody>
      </p:sp>
      <p:sp>
        <p:nvSpPr>
          <p:cNvPr id="3" name="Content Placeholder 2"/>
          <p:cNvSpPr>
            <a:spLocks noGrp="1"/>
          </p:cNvSpPr>
          <p:nvPr>
            <p:ph idx="1"/>
          </p:nvPr>
        </p:nvSpPr>
        <p:spPr>
          <a:xfrm>
            <a:off x="285750" y="1000125"/>
            <a:ext cx="8586788" cy="4776788"/>
          </a:xfrm>
        </p:spPr>
        <p:txBody>
          <a:bodyPr>
            <a:noAutofit/>
          </a:bodyPr>
          <a:lstStyle/>
          <a:p>
            <a:pPr algn="just"/>
            <a:r>
              <a:rPr lang="en-IN" sz="1800" dirty="0"/>
              <a:t>A V2V communication system comprises three distinct </a:t>
            </a:r>
            <a:r>
              <a:rPr lang="en-IN" sz="1800" dirty="0" smtClean="0"/>
              <a:t>domains</a:t>
            </a:r>
            <a:r>
              <a:rPr lang="en-IN" sz="1800" dirty="0"/>
              <a:t>: in-vehicle; </a:t>
            </a:r>
            <a:r>
              <a:rPr lang="en-IN" sz="1800" dirty="0" smtClean="0"/>
              <a:t>ad-hoc; and </a:t>
            </a:r>
            <a:r>
              <a:rPr lang="en-IN" sz="1800" dirty="0"/>
              <a:t>infrastructure </a:t>
            </a:r>
            <a:r>
              <a:rPr lang="en-IN" sz="1800" dirty="0" smtClean="0"/>
              <a:t>domain.</a:t>
            </a:r>
          </a:p>
          <a:p>
            <a:pPr marL="0" indent="0" algn="just">
              <a:buNone/>
            </a:pPr>
            <a:r>
              <a:rPr lang="en-IN" sz="1800" b="1" dirty="0" smtClean="0">
                <a:solidFill>
                  <a:schemeClr val="accent5">
                    <a:lumMod val="75000"/>
                  </a:schemeClr>
                </a:solidFill>
                <a:latin typeface="MyriadPro-Semibold" panose="020B0603030403020204" pitchFamily="34" charset="0"/>
              </a:rPr>
              <a:t>i</a:t>
            </a:r>
            <a:r>
              <a:rPr lang="en-IN" sz="1800" b="1" dirty="0">
                <a:solidFill>
                  <a:schemeClr val="accent5">
                    <a:lumMod val="75000"/>
                  </a:schemeClr>
                </a:solidFill>
                <a:latin typeface="MyriadPro-Semibold" panose="020B0603030403020204" pitchFamily="34" charset="0"/>
              </a:rPr>
              <a:t>) </a:t>
            </a:r>
            <a:r>
              <a:rPr lang="en-IN" sz="1800" b="1" dirty="0" smtClean="0">
                <a:solidFill>
                  <a:schemeClr val="accent5">
                    <a:lumMod val="75000"/>
                  </a:schemeClr>
                </a:solidFill>
                <a:latin typeface="MyriadPro-Semibold" panose="020B0603030403020204" pitchFamily="34" charset="0"/>
              </a:rPr>
              <a:t>In-Vehicle</a:t>
            </a:r>
            <a:endParaRPr lang="en-IN" sz="1800" dirty="0"/>
          </a:p>
          <a:p>
            <a:pPr algn="just"/>
            <a:r>
              <a:rPr lang="en-IN" sz="1800" dirty="0"/>
              <a:t>Thein-vehicle domain refers to a network logically composed of an </a:t>
            </a:r>
            <a:r>
              <a:rPr lang="en-IN" sz="1800" b="1" dirty="0"/>
              <a:t>on-board unit (</a:t>
            </a:r>
            <a:r>
              <a:rPr lang="en-IN" sz="1800" b="1" dirty="0" smtClean="0"/>
              <a:t>OBU</a:t>
            </a:r>
            <a:r>
              <a:rPr lang="en-IN" sz="1800" dirty="0" smtClean="0"/>
              <a:t>) and </a:t>
            </a:r>
            <a:r>
              <a:rPr lang="en-IN" sz="1800" b="1" dirty="0"/>
              <a:t>application units (AU). </a:t>
            </a:r>
            <a:r>
              <a:rPr lang="en-IN" sz="1800" dirty="0"/>
              <a:t>The AU refers to a dedicated device that executes a </a:t>
            </a:r>
            <a:r>
              <a:rPr lang="en-IN" sz="1800" dirty="0" smtClean="0"/>
              <a:t>single or </a:t>
            </a:r>
            <a:r>
              <a:rPr lang="en-IN" sz="1800" dirty="0"/>
              <a:t>a set of applications and utilizes the OBU communication capabilities</a:t>
            </a:r>
            <a:r>
              <a:rPr lang="en-IN" sz="1800" dirty="0" smtClean="0"/>
              <a:t>. </a:t>
            </a:r>
          </a:p>
          <a:p>
            <a:pPr algn="just"/>
            <a:r>
              <a:rPr lang="en-IN" sz="1800" dirty="0" smtClean="0"/>
              <a:t>The </a:t>
            </a:r>
            <a:r>
              <a:rPr lang="en-IN" sz="1800" dirty="0"/>
              <a:t>AU </a:t>
            </a:r>
            <a:r>
              <a:rPr lang="en-IN" sz="1800" dirty="0" smtClean="0"/>
              <a:t>can be </a:t>
            </a:r>
            <a:r>
              <a:rPr lang="en-IN" sz="1800" dirty="0"/>
              <a:t>an integrated part of a vehicle and can be permanently connected to the OBU. It </a:t>
            </a:r>
            <a:r>
              <a:rPr lang="en-IN" sz="1800" dirty="0" smtClean="0"/>
              <a:t>can also </a:t>
            </a:r>
            <a:r>
              <a:rPr lang="en-IN" sz="1800" dirty="0"/>
              <a:t>be a portable device such as a laptop that can dynamically attach to the OBU</a:t>
            </a:r>
            <a:r>
              <a:rPr lang="en-IN" sz="1800" dirty="0" smtClean="0"/>
              <a:t>. </a:t>
            </a:r>
            <a:r>
              <a:rPr lang="en-IN" sz="1800" b="1" dirty="0" smtClean="0"/>
              <a:t>The AU </a:t>
            </a:r>
            <a:r>
              <a:rPr lang="en-IN" sz="1800" b="1" dirty="0"/>
              <a:t>and OBU are typically connected via wire, </a:t>
            </a:r>
            <a:r>
              <a:rPr lang="en-IN" sz="1800" dirty="0"/>
              <a:t>but the connection can also be </a:t>
            </a:r>
            <a:r>
              <a:rPr lang="en-IN" sz="1800" b="1" dirty="0" smtClean="0"/>
              <a:t>wireless</a:t>
            </a:r>
            <a:r>
              <a:rPr lang="en-IN" sz="1800" dirty="0" smtClean="0"/>
              <a:t>, such </a:t>
            </a:r>
            <a:r>
              <a:rPr lang="en-IN" sz="1800" dirty="0"/>
              <a:t>as Bluetooth</a:t>
            </a:r>
            <a:r>
              <a:rPr lang="en-IN" sz="1800" dirty="0" smtClean="0"/>
              <a:t>.</a:t>
            </a:r>
          </a:p>
          <a:p>
            <a:pPr marL="0" indent="0" algn="just">
              <a:buNone/>
            </a:pPr>
            <a:r>
              <a:rPr lang="en-IN" sz="1800" b="1" dirty="0">
                <a:solidFill>
                  <a:schemeClr val="accent5">
                    <a:lumMod val="75000"/>
                  </a:schemeClr>
                </a:solidFill>
              </a:rPr>
              <a:t>ii) Ad-hoc</a:t>
            </a:r>
          </a:p>
          <a:p>
            <a:pPr algn="just"/>
            <a:r>
              <a:rPr lang="en-IN" sz="1800" dirty="0"/>
              <a:t>The ad-hoc domain, or vehicular ad-hoc network (VANET), is composed of vehicles </a:t>
            </a:r>
            <a:r>
              <a:rPr lang="en-IN" sz="1800" b="1" dirty="0"/>
              <a:t>equipped with OBUs </a:t>
            </a:r>
            <a:r>
              <a:rPr lang="en-IN" sz="1800" dirty="0"/>
              <a:t>and </a:t>
            </a:r>
            <a:r>
              <a:rPr lang="en-IN" sz="1800" b="1" dirty="0" smtClean="0"/>
              <a:t>stationary units </a:t>
            </a:r>
            <a:r>
              <a:rPr lang="en-IN" sz="1800" dirty="0"/>
              <a:t>along the road, i.e</a:t>
            </a:r>
            <a:r>
              <a:rPr lang="en-IN" sz="1800" b="1" dirty="0"/>
              <a:t>. roadside units (RSUs</a:t>
            </a:r>
            <a:r>
              <a:rPr lang="en-IN" sz="1800" dirty="0"/>
              <a:t>). The OBU is equipped with a short-range wireless communication device dedicated for road safety, and potentially with other optional communication devices.</a:t>
            </a:r>
          </a:p>
          <a:p>
            <a:pPr algn="just"/>
            <a:r>
              <a:rPr lang="en-IN" sz="1800" dirty="0"/>
              <a:t>The OBUs form a mobile ad-hoc network (MANET) for communications among nodes in a distributed manner without the need for centralized coordination instance</a:t>
            </a:r>
            <a:r>
              <a:rPr lang="en-IN" sz="2000" dirty="0" smtClean="0"/>
              <a:t>.</a:t>
            </a:r>
            <a:endParaRPr lang="en-IN" sz="2000" dirty="0">
              <a:solidFill>
                <a:schemeClr val="accent5">
                  <a:lumMod val="75000"/>
                </a:schemeClr>
              </a:solidFill>
            </a:endParaRPr>
          </a:p>
        </p:txBody>
      </p:sp>
    </p:spTree>
    <p:extLst>
      <p:ext uri="{BB962C8B-B14F-4D97-AF65-F5344CB8AC3E}">
        <p14:creationId xmlns:p14="http://schemas.microsoft.com/office/powerpoint/2010/main" val="460665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35049"/>
          </a:xfrm>
        </p:spPr>
        <p:txBody>
          <a:bodyPr/>
          <a:lstStyle/>
          <a:p>
            <a:r>
              <a:rPr lang="en-IN" b="1" dirty="0">
                <a:solidFill>
                  <a:srgbClr val="C00000"/>
                </a:solidFill>
              </a:rPr>
              <a:t>V2V System </a:t>
            </a:r>
            <a:r>
              <a:rPr lang="en-IN" b="1" dirty="0" smtClean="0">
                <a:solidFill>
                  <a:srgbClr val="C00000"/>
                </a:solidFill>
              </a:rPr>
              <a:t>Overview  (</a:t>
            </a:r>
            <a:r>
              <a:rPr lang="en-IN" b="1" dirty="0" err="1" smtClean="0">
                <a:solidFill>
                  <a:srgbClr val="C00000"/>
                </a:solidFill>
              </a:rPr>
              <a:t>contd</a:t>
            </a:r>
            <a:r>
              <a:rPr lang="en-IN" b="1" dirty="0" smtClean="0">
                <a:solidFill>
                  <a:srgbClr val="C00000"/>
                </a:solidFill>
              </a:rPr>
              <a:t>)</a:t>
            </a:r>
            <a:endParaRPr lang="en-IN" dirty="0">
              <a:solidFill>
                <a:srgbClr val="C00000"/>
              </a:solidFill>
            </a:endParaRPr>
          </a:p>
        </p:txBody>
      </p:sp>
      <p:sp>
        <p:nvSpPr>
          <p:cNvPr id="3" name="Content Placeholder 2"/>
          <p:cNvSpPr>
            <a:spLocks noGrp="1"/>
          </p:cNvSpPr>
          <p:nvPr>
            <p:ph idx="1"/>
          </p:nvPr>
        </p:nvSpPr>
        <p:spPr>
          <a:xfrm>
            <a:off x="285751" y="1400175"/>
            <a:ext cx="8601074" cy="4776788"/>
          </a:xfrm>
        </p:spPr>
        <p:txBody>
          <a:bodyPr>
            <a:noAutofit/>
          </a:bodyPr>
          <a:lstStyle/>
          <a:p>
            <a:pPr marL="0" indent="0" algn="just">
              <a:buNone/>
            </a:pPr>
            <a:r>
              <a:rPr lang="en-IN" sz="2400" b="1" dirty="0">
                <a:solidFill>
                  <a:schemeClr val="accent5">
                    <a:lumMod val="75000"/>
                  </a:schemeClr>
                </a:solidFill>
              </a:rPr>
              <a:t>iii) </a:t>
            </a:r>
            <a:r>
              <a:rPr lang="en-IN" sz="2400" b="1" dirty="0" smtClean="0">
                <a:solidFill>
                  <a:schemeClr val="accent5">
                    <a:lumMod val="75000"/>
                  </a:schemeClr>
                </a:solidFill>
              </a:rPr>
              <a:t>Infrastructure</a:t>
            </a:r>
          </a:p>
          <a:p>
            <a:pPr algn="just"/>
            <a:r>
              <a:rPr lang="en-IN" sz="2000" dirty="0"/>
              <a:t>While RSUs for Internet access are typically set up with a controlled process by </a:t>
            </a:r>
            <a:r>
              <a:rPr lang="en-IN" sz="2000" b="1" dirty="0" smtClean="0"/>
              <a:t>a Car-to-Car </a:t>
            </a:r>
            <a:r>
              <a:rPr lang="en-IN" sz="2000" b="1" dirty="0"/>
              <a:t>Communication Consortium (C2C CC)</a:t>
            </a:r>
            <a:r>
              <a:rPr lang="en-IN" sz="2000" dirty="0"/>
              <a:t> key stakeholder (such as </a:t>
            </a:r>
            <a:r>
              <a:rPr lang="en-IN" sz="2000" dirty="0" smtClean="0"/>
              <a:t>road administrator</a:t>
            </a:r>
            <a:r>
              <a:rPr lang="en-IN" sz="2000" dirty="0"/>
              <a:t>), public or privately owned </a:t>
            </a:r>
            <a:r>
              <a:rPr lang="en-IN" sz="2000" b="1" dirty="0"/>
              <a:t>hot spots </a:t>
            </a:r>
            <a:r>
              <a:rPr lang="en-IN" sz="2000" dirty="0"/>
              <a:t>(HSs) are usually set up in </a:t>
            </a:r>
            <a:r>
              <a:rPr lang="en-IN" sz="2000" dirty="0" smtClean="0"/>
              <a:t>a less-controlled </a:t>
            </a:r>
            <a:r>
              <a:rPr lang="en-IN" sz="2000" dirty="0"/>
              <a:t>environment. These two types of infrastructure domain access, </a:t>
            </a:r>
            <a:r>
              <a:rPr lang="en-IN" sz="2000" dirty="0" smtClean="0"/>
              <a:t>RSU and </a:t>
            </a:r>
            <a:r>
              <a:rPr lang="en-IN" sz="2000" dirty="0"/>
              <a:t>HS, also correspond to different applications types.</a:t>
            </a:r>
          </a:p>
          <a:p>
            <a:pPr algn="just"/>
            <a:r>
              <a:rPr lang="en-IN" sz="2000" dirty="0"/>
              <a:t>If </a:t>
            </a:r>
            <a:r>
              <a:rPr lang="en-IN" sz="2000" b="1" dirty="0"/>
              <a:t>neither RSUs nor HSs provide Internet access</a:t>
            </a:r>
            <a:r>
              <a:rPr lang="en-IN" sz="2000" dirty="0"/>
              <a:t>, OBUs may utilize </a:t>
            </a:r>
            <a:r>
              <a:rPr lang="en-IN" sz="2000" dirty="0" smtClean="0"/>
              <a:t>communication capabilities </a:t>
            </a:r>
            <a:r>
              <a:rPr lang="en-IN" sz="2000" dirty="0"/>
              <a:t>of cellular radio networks (2G, 3G, 4G, 5G) if they are integrated in </a:t>
            </a:r>
            <a:r>
              <a:rPr lang="en-IN" sz="2000" dirty="0" smtClean="0"/>
              <a:t>the OBU</a:t>
            </a:r>
            <a:r>
              <a:rPr lang="en-IN" sz="2000" dirty="0"/>
              <a:t>.</a:t>
            </a:r>
          </a:p>
          <a:p>
            <a:pPr algn="just"/>
            <a:r>
              <a:rPr lang="en-IN" sz="2000" dirty="0"/>
              <a:t>The infrastructure domain is linked to </a:t>
            </a:r>
            <a:r>
              <a:rPr lang="en-IN" sz="2000" dirty="0" smtClean="0"/>
              <a:t>a </a:t>
            </a:r>
            <a:r>
              <a:rPr lang="en-IN" sz="2000" b="1" dirty="0" smtClean="0"/>
              <a:t>public key infrastructure (PKI) </a:t>
            </a:r>
            <a:r>
              <a:rPr lang="en-IN" sz="2000" dirty="0" smtClean="0"/>
              <a:t>certification infrastructure</a:t>
            </a:r>
            <a:r>
              <a:rPr lang="en-IN" sz="2000" dirty="0"/>
              <a:t>. The certification authority (CA) issues digital certificates to </a:t>
            </a:r>
            <a:r>
              <a:rPr lang="en-IN" sz="2000" dirty="0" smtClean="0"/>
              <a:t>OBUs and </a:t>
            </a:r>
            <a:r>
              <a:rPr lang="en-IN" sz="2000" dirty="0"/>
              <a:t>RSUs.</a:t>
            </a:r>
          </a:p>
          <a:p>
            <a:pPr algn="just"/>
            <a:r>
              <a:rPr lang="en-IN" sz="2000" dirty="0"/>
              <a:t>Please note that some sources interpret </a:t>
            </a:r>
            <a:r>
              <a:rPr lang="en-IN" sz="2000" b="1" dirty="0"/>
              <a:t>vehicle-to-roadside</a:t>
            </a:r>
            <a:r>
              <a:rPr lang="en-IN" sz="2000" dirty="0"/>
              <a:t> (V2R) as its own </a:t>
            </a:r>
            <a:r>
              <a:rPr lang="en-IN" sz="2000" dirty="0" smtClean="0"/>
              <a:t>communication domain </a:t>
            </a:r>
            <a:r>
              <a:rPr lang="en-IN" sz="2000" dirty="0"/>
              <a:t>(representing a special case of V2I).</a:t>
            </a:r>
            <a:endParaRPr lang="en-IN" sz="2000" b="1" dirty="0">
              <a:solidFill>
                <a:schemeClr val="accent5">
                  <a:lumMod val="75000"/>
                </a:schemeClr>
              </a:solidFill>
            </a:endParaRPr>
          </a:p>
        </p:txBody>
      </p:sp>
    </p:spTree>
    <p:extLst>
      <p:ext uri="{BB962C8B-B14F-4D97-AF65-F5344CB8AC3E}">
        <p14:creationId xmlns:p14="http://schemas.microsoft.com/office/powerpoint/2010/main" val="2188361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C00000"/>
                </a:solidFill>
              </a:rPr>
              <a:t>V2V System</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95337" y="1409700"/>
            <a:ext cx="7553325" cy="4895850"/>
          </a:xfrm>
          <a:prstGeom prst="rect">
            <a:avLst/>
          </a:prstGeom>
        </p:spPr>
      </p:pic>
    </p:spTree>
    <p:extLst>
      <p:ext uri="{BB962C8B-B14F-4D97-AF65-F5344CB8AC3E}">
        <p14:creationId xmlns:p14="http://schemas.microsoft.com/office/powerpoint/2010/main" val="2729464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V2V Reference Architecture</a:t>
            </a:r>
            <a:endParaRPr lang="en-IN" dirty="0">
              <a:solidFill>
                <a:srgbClr val="C00000"/>
              </a:solidFill>
            </a:endParaRPr>
          </a:p>
        </p:txBody>
      </p:sp>
      <p:sp>
        <p:nvSpPr>
          <p:cNvPr id="3" name="Content Placeholder 2"/>
          <p:cNvSpPr>
            <a:spLocks noGrp="1"/>
          </p:cNvSpPr>
          <p:nvPr>
            <p:ph idx="1"/>
          </p:nvPr>
        </p:nvSpPr>
        <p:spPr>
          <a:xfrm>
            <a:off x="628650" y="1690689"/>
            <a:ext cx="7886700" cy="4486274"/>
          </a:xfrm>
        </p:spPr>
        <p:txBody>
          <a:bodyPr>
            <a:normAutofit fontScale="77500" lnSpcReduction="20000"/>
          </a:bodyPr>
          <a:lstStyle/>
          <a:p>
            <a:pPr algn="just"/>
            <a:r>
              <a:rPr lang="en-IN" dirty="0"/>
              <a:t>The “traditional” architecture of V2X is based on </a:t>
            </a:r>
            <a:r>
              <a:rPr lang="en-IN" b="1" dirty="0"/>
              <a:t>IEEE 802.11p connectivity.</a:t>
            </a:r>
            <a:r>
              <a:rPr lang="en-IN" dirty="0"/>
              <a:t> </a:t>
            </a:r>
            <a:r>
              <a:rPr lang="en-IN" dirty="0" smtClean="0"/>
              <a:t>ITS America </a:t>
            </a:r>
            <a:r>
              <a:rPr lang="en-IN" dirty="0"/>
              <a:t>supports the US Department of Transportation’s (USDOT) </a:t>
            </a:r>
            <a:r>
              <a:rPr lang="en-IN" dirty="0" smtClean="0"/>
              <a:t>connected vehicle </a:t>
            </a:r>
            <a:r>
              <a:rPr lang="en-IN" dirty="0"/>
              <a:t>program that is focused on the use of dedicated short-range </a:t>
            </a:r>
            <a:r>
              <a:rPr lang="en-IN" dirty="0" smtClean="0"/>
              <a:t>communications (DSRC</a:t>
            </a:r>
            <a:r>
              <a:rPr lang="en-IN" dirty="0"/>
              <a:t>)/wireless access in vehicular environments (WAVE). USDOT has </a:t>
            </a:r>
            <a:r>
              <a:rPr lang="en-IN" dirty="0" smtClean="0"/>
              <a:t>constructed a </a:t>
            </a:r>
            <a:r>
              <a:rPr lang="en-IN" dirty="0"/>
              <a:t>pilot to demonstrate effectiveness of DSRC with a mix of light, heavy, and </a:t>
            </a:r>
            <a:r>
              <a:rPr lang="en-IN" dirty="0" smtClean="0"/>
              <a:t>transit vehicles</a:t>
            </a:r>
            <a:r>
              <a:rPr lang="en-IN" dirty="0"/>
              <a:t>.</a:t>
            </a:r>
          </a:p>
          <a:p>
            <a:pPr algn="just"/>
            <a:r>
              <a:rPr lang="en-IN" dirty="0"/>
              <a:t>Nevertheless, cellular-based, and especially 3GPP LTE-based connectivity is </a:t>
            </a:r>
            <a:r>
              <a:rPr lang="en-IN" dirty="0" smtClean="0"/>
              <a:t>becoming more feasible </a:t>
            </a:r>
            <a:r>
              <a:rPr lang="en-IN" dirty="0"/>
              <a:t>for the local vehicle communications, too, along with the further </a:t>
            </a:r>
            <a:r>
              <a:rPr lang="en-IN" dirty="0" smtClean="0"/>
              <a:t>standardization of</a:t>
            </a:r>
            <a:r>
              <a:rPr lang="en-IN" dirty="0"/>
              <a:t>, e.g. direct communications between the user devices.</a:t>
            </a:r>
          </a:p>
          <a:p>
            <a:pPr algn="just"/>
            <a:r>
              <a:rPr lang="en-IN" b="1" dirty="0"/>
              <a:t>5GAA (5G Automotive Association) is a rather new initiative to drive for the </a:t>
            </a:r>
            <a:r>
              <a:rPr lang="en-IN" b="1" dirty="0" smtClean="0"/>
              <a:t>cellular connectivity </a:t>
            </a:r>
            <a:r>
              <a:rPr lang="en-IN" b="1" dirty="0"/>
              <a:t>in V2X environment. </a:t>
            </a:r>
            <a:r>
              <a:rPr lang="en-IN" dirty="0"/>
              <a:t>The forum represents the automotive industry, </a:t>
            </a:r>
            <a:r>
              <a:rPr lang="en-IN" dirty="0" smtClean="0"/>
              <a:t>and there </a:t>
            </a:r>
            <a:r>
              <a:rPr lang="en-IN" dirty="0"/>
              <a:t>are also many other companies as members, including Verizon and </a:t>
            </a:r>
            <a:r>
              <a:rPr lang="en-IN" dirty="0" err="1"/>
              <a:t>Gemalto</a:t>
            </a:r>
            <a:r>
              <a:rPr lang="en-IN" dirty="0"/>
              <a:t>.</a:t>
            </a:r>
          </a:p>
        </p:txBody>
      </p:sp>
    </p:spTree>
    <p:extLst>
      <p:ext uri="{BB962C8B-B14F-4D97-AF65-F5344CB8AC3E}">
        <p14:creationId xmlns:p14="http://schemas.microsoft.com/office/powerpoint/2010/main" val="2199174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8" y="328613"/>
            <a:ext cx="7886700" cy="933451"/>
          </a:xfrm>
        </p:spPr>
        <p:txBody>
          <a:bodyPr/>
          <a:lstStyle/>
          <a:p>
            <a:r>
              <a:rPr lang="en-IN" b="1" dirty="0">
                <a:solidFill>
                  <a:srgbClr val="C00000"/>
                </a:solidFill>
              </a:rPr>
              <a:t>Development of V2X</a:t>
            </a:r>
            <a:endParaRPr lang="en-IN" dirty="0">
              <a:solidFill>
                <a:srgbClr val="C00000"/>
              </a:solidFill>
            </a:endParaRPr>
          </a:p>
        </p:txBody>
      </p:sp>
      <p:sp>
        <p:nvSpPr>
          <p:cNvPr id="3" name="Content Placeholder 2"/>
          <p:cNvSpPr>
            <a:spLocks noGrp="1"/>
          </p:cNvSpPr>
          <p:nvPr>
            <p:ph idx="1"/>
          </p:nvPr>
        </p:nvSpPr>
        <p:spPr>
          <a:xfrm>
            <a:off x="571500" y="1385888"/>
            <a:ext cx="8129588" cy="5100638"/>
          </a:xfrm>
        </p:spPr>
        <p:txBody>
          <a:bodyPr>
            <a:noAutofit/>
          </a:bodyPr>
          <a:lstStyle/>
          <a:p>
            <a:pPr algn="just"/>
            <a:r>
              <a:rPr lang="en-IN" sz="2400" dirty="0"/>
              <a:t>V2X evolves </a:t>
            </a:r>
            <a:r>
              <a:rPr lang="en-IN" sz="2400" dirty="0" smtClean="0"/>
              <a:t>and will </a:t>
            </a:r>
            <a:r>
              <a:rPr lang="en-IN" sz="2400" dirty="0"/>
              <a:t>include enhanced concepts </a:t>
            </a:r>
            <a:r>
              <a:rPr lang="en-IN" sz="2400" dirty="0" smtClean="0"/>
              <a:t>in </a:t>
            </a:r>
            <a:r>
              <a:rPr lang="en-IN" sz="2400" b="1" dirty="0" smtClean="0"/>
              <a:t>Advanced Driver Assistance Systems </a:t>
            </a:r>
            <a:r>
              <a:rPr lang="en-IN" sz="2400" dirty="0" smtClean="0"/>
              <a:t>(ADASs</a:t>
            </a:r>
            <a:r>
              <a:rPr lang="en-IN" sz="2400" dirty="0"/>
              <a:t>). ADAS refers to a system that provides means for vehicles to cooperate, </a:t>
            </a:r>
            <a:r>
              <a:rPr lang="en-IN" sz="2400" dirty="0" smtClean="0"/>
              <a:t>coordinate, and </a:t>
            </a:r>
            <a:r>
              <a:rPr lang="en-IN" sz="2400" dirty="0"/>
              <a:t>share sensed information. V2X will grow into Connected and </a:t>
            </a:r>
            <a:r>
              <a:rPr lang="en-IN" sz="2400" dirty="0" smtClean="0"/>
              <a:t>Automated Driving </a:t>
            </a:r>
            <a:r>
              <a:rPr lang="en-IN" sz="2400" dirty="0"/>
              <a:t>(CAD).</a:t>
            </a:r>
          </a:p>
          <a:p>
            <a:pPr algn="just"/>
            <a:r>
              <a:rPr lang="en-IN" sz="2400" dirty="0"/>
              <a:t>As soon as 5G networks and corresponding reliable, low-latency, </a:t>
            </a:r>
            <a:r>
              <a:rPr lang="en-IN" sz="2400" dirty="0" smtClean="0"/>
              <a:t>and mission-critical services </a:t>
            </a:r>
            <a:r>
              <a:rPr lang="en-IN" sz="2400" dirty="0"/>
              <a:t>are available for V2X applications, ADAS and CAD can be enhanced further.</a:t>
            </a:r>
          </a:p>
          <a:p>
            <a:pPr algn="just"/>
            <a:r>
              <a:rPr lang="en-IN" sz="2400" dirty="0"/>
              <a:t>V2V communication market size was </a:t>
            </a:r>
            <a:r>
              <a:rPr lang="en-IN" sz="2400" dirty="0" smtClean="0"/>
              <a:t>at more </a:t>
            </a:r>
            <a:r>
              <a:rPr lang="en-IN" sz="2400" dirty="0"/>
              <a:t>than USD15 billion in 2015 and is </a:t>
            </a:r>
            <a:r>
              <a:rPr lang="en-IN" sz="2400" dirty="0" smtClean="0"/>
              <a:t>likely to </a:t>
            </a:r>
            <a:r>
              <a:rPr lang="en-IN" sz="2400" dirty="0"/>
              <a:t>grow at an estimated annual rate of more than 5% by </a:t>
            </a:r>
            <a:r>
              <a:rPr lang="en-IN" sz="2400" dirty="0" smtClean="0"/>
              <a:t>2023. </a:t>
            </a:r>
            <a:r>
              <a:rPr lang="en-IN" sz="2400" dirty="0"/>
              <a:t>Connected </a:t>
            </a:r>
            <a:r>
              <a:rPr lang="en-IN" sz="2400" dirty="0" smtClean="0"/>
              <a:t>vehicles may </a:t>
            </a:r>
            <a:r>
              <a:rPr lang="en-IN" sz="2400" dirty="0"/>
              <a:t>generate significant data, which brings new market potential for the data owner. </a:t>
            </a:r>
            <a:r>
              <a:rPr lang="en-IN" sz="2400" dirty="0" smtClean="0"/>
              <a:t>It also </a:t>
            </a:r>
            <a:r>
              <a:rPr lang="en-IN" sz="2400" dirty="0"/>
              <a:t>can be assumed that the developing </a:t>
            </a:r>
            <a:r>
              <a:rPr lang="en-IN" sz="2400" dirty="0" smtClean="0"/>
              <a:t>ecosystem provides new business opportunities to </a:t>
            </a:r>
            <a:r>
              <a:rPr lang="en-IN" sz="2400" dirty="0"/>
              <a:t>the involved and to third parties.</a:t>
            </a:r>
          </a:p>
        </p:txBody>
      </p:sp>
    </p:spTree>
    <p:extLst>
      <p:ext uri="{BB962C8B-B14F-4D97-AF65-F5344CB8AC3E}">
        <p14:creationId xmlns:p14="http://schemas.microsoft.com/office/powerpoint/2010/main" val="103840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solidFill>
                  <a:srgbClr val="FF0000"/>
                </a:solidFill>
              </a:rPr>
              <a:t>Needs in Mobile Environment</a:t>
            </a:r>
            <a:endParaRPr lang="en-IN" sz="4000" dirty="0">
              <a:solidFill>
                <a:srgbClr val="FF0000"/>
              </a:solidFill>
            </a:endParaRPr>
          </a:p>
        </p:txBody>
      </p:sp>
      <p:sp>
        <p:nvSpPr>
          <p:cNvPr id="3" name="Content Placeholder 2"/>
          <p:cNvSpPr>
            <a:spLocks noGrp="1"/>
          </p:cNvSpPr>
          <p:nvPr>
            <p:ph idx="1"/>
          </p:nvPr>
        </p:nvSpPr>
        <p:spPr>
          <a:xfrm>
            <a:off x="628650" y="1500188"/>
            <a:ext cx="7886700" cy="4676775"/>
          </a:xfrm>
        </p:spPr>
        <p:txBody>
          <a:bodyPr>
            <a:normAutofit fontScale="85000" lnSpcReduction="10000"/>
          </a:bodyPr>
          <a:lstStyle/>
          <a:p>
            <a:pPr marL="0" indent="0">
              <a:buNone/>
            </a:pPr>
            <a:r>
              <a:rPr lang="en-IN" dirty="0"/>
              <a:t>the key aspects of the up-to-date 5G </a:t>
            </a:r>
            <a:r>
              <a:rPr lang="en-IN" dirty="0" smtClean="0"/>
              <a:t>security architecture</a:t>
            </a:r>
            <a:r>
              <a:rPr lang="en-IN" dirty="0"/>
              <a:t>:</a:t>
            </a:r>
          </a:p>
          <a:p>
            <a:pPr algn="just">
              <a:buFont typeface="Wingdings" panose="05000000000000000000" pitchFamily="2" charset="2"/>
              <a:buChar char="§"/>
            </a:pPr>
            <a:r>
              <a:rPr lang="en-IN" b="1" dirty="0" smtClean="0">
                <a:solidFill>
                  <a:schemeClr val="accent5">
                    <a:lumMod val="75000"/>
                  </a:schemeClr>
                </a:solidFill>
              </a:rPr>
              <a:t>New </a:t>
            </a:r>
            <a:r>
              <a:rPr lang="en-IN" b="1" dirty="0">
                <a:solidFill>
                  <a:schemeClr val="accent5">
                    <a:lumMod val="75000"/>
                  </a:schemeClr>
                </a:solidFill>
              </a:rPr>
              <a:t>and already existing service </a:t>
            </a:r>
            <a:r>
              <a:rPr lang="en-IN" dirty="0"/>
              <a:t>and device deployment scenarios for </a:t>
            </a:r>
            <a:r>
              <a:rPr lang="en-IN" dirty="0" err="1"/>
              <a:t>mIoT</a:t>
            </a:r>
            <a:endParaRPr lang="en-IN" dirty="0"/>
          </a:p>
          <a:p>
            <a:pPr algn="just">
              <a:buFont typeface="Wingdings" panose="05000000000000000000" pitchFamily="2" charset="2"/>
              <a:buChar char="§"/>
            </a:pPr>
            <a:r>
              <a:rPr lang="en-IN" b="1" dirty="0" smtClean="0">
                <a:solidFill>
                  <a:schemeClr val="accent5">
                    <a:lumMod val="75000"/>
                  </a:schemeClr>
                </a:solidFill>
              </a:rPr>
              <a:t>Energy </a:t>
            </a:r>
            <a:r>
              <a:rPr lang="en-IN" b="1" dirty="0">
                <a:solidFill>
                  <a:schemeClr val="accent5">
                    <a:lumMod val="75000"/>
                  </a:schemeClr>
                </a:solidFill>
              </a:rPr>
              <a:t>efficiency, </a:t>
            </a:r>
            <a:r>
              <a:rPr lang="en-IN" dirty="0"/>
              <a:t>especially for battery driven devices</a:t>
            </a:r>
          </a:p>
          <a:p>
            <a:pPr algn="just">
              <a:buFont typeface="Wingdings" panose="05000000000000000000" pitchFamily="2" charset="2"/>
              <a:buChar char="§"/>
            </a:pPr>
            <a:r>
              <a:rPr lang="en-IN" b="1" dirty="0" smtClean="0">
                <a:solidFill>
                  <a:schemeClr val="accent5">
                    <a:lumMod val="75000"/>
                  </a:schemeClr>
                </a:solidFill>
              </a:rPr>
              <a:t>Compatibility</a:t>
            </a:r>
            <a:r>
              <a:rPr lang="en-IN" dirty="0" smtClean="0"/>
              <a:t> </a:t>
            </a:r>
            <a:r>
              <a:rPr lang="en-IN" dirty="0"/>
              <a:t>with ultra-low latency requirements</a:t>
            </a:r>
          </a:p>
          <a:p>
            <a:pPr algn="just">
              <a:buFont typeface="Wingdings" panose="05000000000000000000" pitchFamily="2" charset="2"/>
              <a:buChar char="§"/>
            </a:pPr>
            <a:r>
              <a:rPr lang="en-IN" dirty="0" smtClean="0"/>
              <a:t>New </a:t>
            </a:r>
            <a:r>
              <a:rPr lang="en-IN" dirty="0"/>
              <a:t>technical concepts such as </a:t>
            </a:r>
            <a:r>
              <a:rPr lang="en-IN" b="1" dirty="0">
                <a:solidFill>
                  <a:schemeClr val="accent5">
                    <a:lumMod val="75000"/>
                  </a:schemeClr>
                </a:solidFill>
              </a:rPr>
              <a:t>network slicing </a:t>
            </a:r>
            <a:r>
              <a:rPr lang="en-IN" dirty="0"/>
              <a:t>and </a:t>
            </a:r>
            <a:r>
              <a:rPr lang="en-IN" b="1" dirty="0">
                <a:solidFill>
                  <a:schemeClr val="accent5">
                    <a:lumMod val="75000"/>
                  </a:schemeClr>
                </a:solidFill>
              </a:rPr>
              <a:t>virtualization</a:t>
            </a:r>
          </a:p>
          <a:p>
            <a:pPr algn="just">
              <a:buFont typeface="Wingdings" panose="05000000000000000000" pitchFamily="2" charset="2"/>
              <a:buChar char="§"/>
            </a:pPr>
            <a:r>
              <a:rPr lang="en-IN" dirty="0" smtClean="0"/>
              <a:t>Enhanced </a:t>
            </a:r>
            <a:r>
              <a:rPr lang="en-IN" dirty="0"/>
              <a:t>user </a:t>
            </a:r>
            <a:r>
              <a:rPr lang="en-IN" b="1" dirty="0">
                <a:solidFill>
                  <a:schemeClr val="accent5">
                    <a:lumMod val="75000"/>
                  </a:schemeClr>
                </a:solidFill>
              </a:rPr>
              <a:t>data </a:t>
            </a:r>
            <a:r>
              <a:rPr lang="en-IN" b="1" dirty="0" smtClean="0">
                <a:solidFill>
                  <a:schemeClr val="accent5">
                    <a:lumMod val="75000"/>
                  </a:schemeClr>
                </a:solidFill>
              </a:rPr>
              <a:t>integrity</a:t>
            </a:r>
          </a:p>
          <a:p>
            <a:pPr algn="just">
              <a:buFont typeface="Wingdings" panose="05000000000000000000" pitchFamily="2" charset="2"/>
              <a:buChar char="§"/>
            </a:pPr>
            <a:r>
              <a:rPr lang="en-IN" dirty="0" smtClean="0"/>
              <a:t>Enhanced </a:t>
            </a:r>
            <a:r>
              <a:rPr lang="en-IN" b="1" dirty="0">
                <a:solidFill>
                  <a:schemeClr val="accent5">
                    <a:lumMod val="75000"/>
                  </a:schemeClr>
                </a:solidFill>
              </a:rPr>
              <a:t>user </a:t>
            </a:r>
            <a:r>
              <a:rPr lang="en-IN" b="1" dirty="0" smtClean="0">
                <a:solidFill>
                  <a:schemeClr val="accent5">
                    <a:lumMod val="75000"/>
                  </a:schemeClr>
                </a:solidFill>
              </a:rPr>
              <a:t>privacy</a:t>
            </a:r>
          </a:p>
          <a:p>
            <a:pPr algn="just">
              <a:buFont typeface="Wingdings" panose="05000000000000000000" pitchFamily="2" charset="2"/>
              <a:buChar char="§"/>
            </a:pPr>
            <a:r>
              <a:rPr lang="en-IN" dirty="0" smtClean="0"/>
              <a:t>Different </a:t>
            </a:r>
            <a:r>
              <a:rPr lang="en-IN" dirty="0"/>
              <a:t>types of access networks ranging from licensed to unlicensed </a:t>
            </a:r>
            <a:r>
              <a:rPr lang="en-IN" dirty="0" smtClean="0"/>
              <a:t>spectrums</a:t>
            </a:r>
          </a:p>
          <a:p>
            <a:pPr algn="just">
              <a:buFont typeface="Wingdings" panose="05000000000000000000" pitchFamily="2" charset="2"/>
              <a:buChar char="§"/>
            </a:pPr>
            <a:r>
              <a:rPr lang="en-IN" dirty="0" smtClean="0"/>
              <a:t>Public </a:t>
            </a:r>
            <a:r>
              <a:rPr lang="en-IN" dirty="0"/>
              <a:t>vs. private networks, i.e. open vs. closed networks</a:t>
            </a:r>
          </a:p>
        </p:txBody>
      </p:sp>
    </p:spTree>
    <p:extLst>
      <p:ext uri="{BB962C8B-B14F-4D97-AF65-F5344CB8AC3E}">
        <p14:creationId xmlns:p14="http://schemas.microsoft.com/office/powerpoint/2010/main" val="20329633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Security</a:t>
            </a:r>
            <a:endParaRPr lang="en-IN" dirty="0">
              <a:solidFill>
                <a:srgbClr val="C00000"/>
              </a:solidFill>
            </a:endParaRPr>
          </a:p>
        </p:txBody>
      </p:sp>
      <p:sp>
        <p:nvSpPr>
          <p:cNvPr id="3" name="Content Placeholder 2"/>
          <p:cNvSpPr>
            <a:spLocks noGrp="1"/>
          </p:cNvSpPr>
          <p:nvPr>
            <p:ph idx="1"/>
          </p:nvPr>
        </p:nvSpPr>
        <p:spPr/>
        <p:txBody>
          <a:bodyPr>
            <a:normAutofit/>
          </a:bodyPr>
          <a:lstStyle/>
          <a:p>
            <a:pPr algn="just"/>
            <a:r>
              <a:rPr lang="en-IN" dirty="0"/>
              <a:t>V2V security design benefits from </a:t>
            </a:r>
            <a:r>
              <a:rPr lang="en-IN" b="1" dirty="0" smtClean="0"/>
              <a:t>advanced OTA </a:t>
            </a:r>
            <a:r>
              <a:rPr lang="en-IN" b="1" dirty="0"/>
              <a:t>capabilities</a:t>
            </a:r>
            <a:r>
              <a:rPr lang="en-IN" dirty="0"/>
              <a:t> in cooperation with </a:t>
            </a:r>
            <a:r>
              <a:rPr lang="en-IN" dirty="0" smtClean="0"/>
              <a:t>intelligent methods </a:t>
            </a:r>
            <a:r>
              <a:rPr lang="en-IN" dirty="0"/>
              <a:t>protecting against threats in order to ensure both occupant safety </a:t>
            </a:r>
            <a:r>
              <a:rPr lang="en-IN" dirty="0" smtClean="0"/>
              <a:t>and vehicular </a:t>
            </a:r>
            <a:r>
              <a:rPr lang="en-IN" dirty="0"/>
              <a:t>serviceability.</a:t>
            </a:r>
          </a:p>
          <a:p>
            <a:pPr algn="just"/>
            <a:r>
              <a:rPr lang="en-IN" dirty="0"/>
              <a:t>In North America, the USDOT </a:t>
            </a:r>
            <a:r>
              <a:rPr lang="en-IN" b="1" dirty="0"/>
              <a:t>National Highway Traffic Safety </a:t>
            </a:r>
            <a:r>
              <a:rPr lang="en-IN" b="1" dirty="0" smtClean="0"/>
              <a:t>Administration (NHTSA</a:t>
            </a:r>
            <a:r>
              <a:rPr lang="en-IN" b="1" dirty="0"/>
              <a:t>) </a:t>
            </a:r>
            <a:r>
              <a:rPr lang="en-IN" dirty="0"/>
              <a:t>has issued a Notice of Proposed Rulemaking (NPRM) to </a:t>
            </a:r>
            <a:r>
              <a:rPr lang="en-IN" dirty="0" smtClean="0"/>
              <a:t>mandate vehicle-to-vehicle </a:t>
            </a:r>
            <a:r>
              <a:rPr lang="en-IN" dirty="0"/>
              <a:t>communication technology for new light vehicles in the </a:t>
            </a:r>
            <a:r>
              <a:rPr lang="en-IN" dirty="0" smtClean="0"/>
              <a:t>United States</a:t>
            </a:r>
            <a:r>
              <a:rPr lang="en-IN" dirty="0"/>
              <a:t>.</a:t>
            </a:r>
          </a:p>
        </p:txBody>
      </p:sp>
    </p:spTree>
    <p:extLst>
      <p:ext uri="{BB962C8B-B14F-4D97-AF65-F5344CB8AC3E}">
        <p14:creationId xmlns:p14="http://schemas.microsoft.com/office/powerpoint/2010/main" val="18830570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NHTSA Requirements</a:t>
            </a:r>
            <a:endParaRPr lang="en-IN" dirty="0">
              <a:solidFill>
                <a:srgbClr val="C00000"/>
              </a:solidFill>
            </a:endParaRPr>
          </a:p>
        </p:txBody>
      </p:sp>
      <p:sp>
        <p:nvSpPr>
          <p:cNvPr id="3" name="Content Placeholder 2"/>
          <p:cNvSpPr>
            <a:spLocks noGrp="1"/>
          </p:cNvSpPr>
          <p:nvPr>
            <p:ph idx="1"/>
          </p:nvPr>
        </p:nvSpPr>
        <p:spPr/>
        <p:txBody>
          <a:bodyPr>
            <a:normAutofit fontScale="77500" lnSpcReduction="20000"/>
          </a:bodyPr>
          <a:lstStyle/>
          <a:p>
            <a:pPr algn="just"/>
            <a:r>
              <a:rPr lang="en-IN" dirty="0" smtClean="0"/>
              <a:t>The NHTSA is </a:t>
            </a:r>
            <a:r>
              <a:rPr lang="en-IN" dirty="0"/>
              <a:t>proposing to issue a </a:t>
            </a:r>
            <a:r>
              <a:rPr lang="en-IN" dirty="0" smtClean="0"/>
              <a:t>new Federal Motor Vehicle </a:t>
            </a:r>
            <a:r>
              <a:rPr lang="en-IN" dirty="0"/>
              <a:t>Safety Standard (</a:t>
            </a:r>
            <a:r>
              <a:rPr lang="en-IN" dirty="0" smtClean="0"/>
              <a:t>FMVSS) No</a:t>
            </a:r>
            <a:r>
              <a:rPr lang="en-IN" dirty="0"/>
              <a:t>. 150, to require </a:t>
            </a:r>
            <a:r>
              <a:rPr lang="en-IN" b="1" dirty="0"/>
              <a:t>all </a:t>
            </a:r>
            <a:r>
              <a:rPr lang="en-IN" b="1" dirty="0" smtClean="0"/>
              <a:t>new light </a:t>
            </a:r>
            <a:r>
              <a:rPr lang="en-IN" b="1" dirty="0"/>
              <a:t>vehicles to be capable </a:t>
            </a:r>
            <a:r>
              <a:rPr lang="en-IN" b="1" dirty="0" smtClean="0"/>
              <a:t>of V2V </a:t>
            </a:r>
            <a:r>
              <a:rPr lang="en-IN" b="1" dirty="0"/>
              <a:t>communications, </a:t>
            </a:r>
            <a:r>
              <a:rPr lang="en-IN" dirty="0"/>
              <a:t>such </a:t>
            </a:r>
            <a:r>
              <a:rPr lang="en-IN" dirty="0" smtClean="0"/>
              <a:t>that they </a:t>
            </a:r>
            <a:r>
              <a:rPr lang="en-IN" dirty="0"/>
              <a:t>will send and receive basic safety messages (BSMs) to and from other vehicles.</a:t>
            </a:r>
          </a:p>
          <a:p>
            <a:pPr algn="just"/>
            <a:r>
              <a:rPr lang="en-IN" dirty="0"/>
              <a:t>The document detailing the rules is “NHTSA 49 CFR Part 571, Docket </a:t>
            </a:r>
            <a:r>
              <a:rPr lang="en-IN" dirty="0" smtClean="0"/>
              <a:t>No. NHTSA-2016-0126</a:t>
            </a:r>
            <a:r>
              <a:rPr lang="en-IN" dirty="0"/>
              <a:t>, RIN 2127-AL55, FMVSS; V2V Communications.”</a:t>
            </a:r>
          </a:p>
          <a:p>
            <a:pPr algn="just"/>
            <a:r>
              <a:rPr lang="en-IN" dirty="0" smtClean="0"/>
              <a:t>The proposal </a:t>
            </a:r>
            <a:r>
              <a:rPr lang="en-IN" dirty="0"/>
              <a:t>contains V2V communication performance requirements predicated </a:t>
            </a:r>
            <a:r>
              <a:rPr lang="en-IN" dirty="0" smtClean="0"/>
              <a:t>on the </a:t>
            </a:r>
            <a:r>
              <a:rPr lang="en-IN" dirty="0"/>
              <a:t>use of </a:t>
            </a:r>
            <a:r>
              <a:rPr lang="en-IN" b="1" dirty="0"/>
              <a:t>on-board </a:t>
            </a:r>
            <a:r>
              <a:rPr lang="en-IN" b="1" dirty="0" smtClean="0"/>
              <a:t>DSRC </a:t>
            </a:r>
            <a:r>
              <a:rPr lang="en-IN" b="1" i="1" dirty="0" smtClean="0"/>
              <a:t>(</a:t>
            </a:r>
            <a:r>
              <a:rPr lang="en-IN" b="1" i="1" dirty="0"/>
              <a:t>Dedicated Short Range Communications</a:t>
            </a:r>
            <a:r>
              <a:rPr lang="en-IN" b="1" i="1" dirty="0" smtClean="0"/>
              <a:t>) </a:t>
            </a:r>
            <a:r>
              <a:rPr lang="en-IN" b="1" dirty="0"/>
              <a:t>devices to transmit </a:t>
            </a:r>
            <a:r>
              <a:rPr lang="en-IN" b="1" dirty="0"/>
              <a:t>BSMs (Basic Safety Messages) </a:t>
            </a:r>
            <a:r>
              <a:rPr lang="en-IN" b="1" dirty="0"/>
              <a:t>about a vehicle’s speed</a:t>
            </a:r>
            <a:r>
              <a:rPr lang="en-IN" dirty="0"/>
              <a:t>, </a:t>
            </a:r>
            <a:r>
              <a:rPr lang="en-IN" dirty="0" smtClean="0"/>
              <a:t>heading, brake </a:t>
            </a:r>
            <a:r>
              <a:rPr lang="en-IN" dirty="0"/>
              <a:t>status, and other vehicle information to surrounding vehicles, and receive </a:t>
            </a:r>
            <a:r>
              <a:rPr lang="en-IN" dirty="0" smtClean="0"/>
              <a:t>the same </a:t>
            </a:r>
            <a:r>
              <a:rPr lang="en-IN" dirty="0"/>
              <a:t>information from them. This would help vehicle systems identify potential </a:t>
            </a:r>
            <a:r>
              <a:rPr lang="en-IN" dirty="0" smtClean="0"/>
              <a:t>crash situations </a:t>
            </a:r>
            <a:r>
              <a:rPr lang="en-IN" dirty="0"/>
              <a:t>with other vehicles and warn their drivers.</a:t>
            </a:r>
          </a:p>
        </p:txBody>
      </p:sp>
    </p:spTree>
    <p:extLst>
      <p:ext uri="{BB962C8B-B14F-4D97-AF65-F5344CB8AC3E}">
        <p14:creationId xmlns:p14="http://schemas.microsoft.com/office/powerpoint/2010/main" val="1110021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C00000"/>
                </a:solidFill>
              </a:rPr>
              <a:t>IEEE 802.11p vs. LTE-Based Short-Range </a:t>
            </a:r>
            <a:r>
              <a:rPr lang="en-IN" sz="3200" b="1" dirty="0" smtClean="0">
                <a:solidFill>
                  <a:srgbClr val="C00000"/>
                </a:solidFill>
              </a:rPr>
              <a:t>Comm.</a:t>
            </a:r>
            <a:endParaRPr lang="en-IN" sz="3200" dirty="0">
              <a:solidFill>
                <a:srgbClr val="C00000"/>
              </a:solidFill>
            </a:endParaRPr>
          </a:p>
        </p:txBody>
      </p:sp>
      <p:sp>
        <p:nvSpPr>
          <p:cNvPr id="3" name="Content Placeholder 2"/>
          <p:cNvSpPr>
            <a:spLocks noGrp="1"/>
          </p:cNvSpPr>
          <p:nvPr>
            <p:ph idx="1"/>
          </p:nvPr>
        </p:nvSpPr>
        <p:spPr>
          <a:xfrm>
            <a:off x="628650" y="1681165"/>
            <a:ext cx="7886700" cy="4351338"/>
          </a:xfrm>
        </p:spPr>
        <p:txBody>
          <a:bodyPr>
            <a:normAutofit fontScale="85000" lnSpcReduction="20000"/>
          </a:bodyPr>
          <a:lstStyle/>
          <a:p>
            <a:pPr algn="just"/>
            <a:r>
              <a:rPr lang="en-IN" dirty="0"/>
              <a:t>The </a:t>
            </a:r>
            <a:r>
              <a:rPr lang="en-IN" dirty="0">
                <a:solidFill>
                  <a:schemeClr val="accent5">
                    <a:lumMod val="75000"/>
                  </a:schemeClr>
                </a:solidFill>
              </a:rPr>
              <a:t>V2X communications has been “traditionally” based on the IEEE 802.11p </a:t>
            </a:r>
            <a:r>
              <a:rPr lang="en-IN" dirty="0" smtClean="0"/>
              <a:t>connectivity in </a:t>
            </a:r>
            <a:r>
              <a:rPr lang="en-IN" dirty="0"/>
              <a:t>such a way that the vehicles as well as the roadside elements </a:t>
            </a:r>
            <a:r>
              <a:rPr lang="en-IN" dirty="0" smtClean="0"/>
              <a:t>automatically establish </a:t>
            </a:r>
            <a:r>
              <a:rPr lang="en-IN" dirty="0"/>
              <a:t>the data transmission in an ad-hoc network. As the 3GPP LTE standards </a:t>
            </a:r>
            <a:r>
              <a:rPr lang="en-IN" dirty="0" smtClean="0"/>
              <a:t>are evolving</a:t>
            </a:r>
            <a:r>
              <a:rPr lang="en-IN" dirty="0">
                <a:solidFill>
                  <a:srgbClr val="C00000"/>
                </a:solidFill>
              </a:rPr>
              <a:t>, they also start including functionalities that can be utilized in vehicle </a:t>
            </a:r>
            <a:r>
              <a:rPr lang="en-IN" dirty="0" smtClean="0">
                <a:solidFill>
                  <a:srgbClr val="C00000"/>
                </a:solidFill>
              </a:rPr>
              <a:t>communications</a:t>
            </a:r>
            <a:r>
              <a:rPr lang="en-IN" dirty="0" smtClean="0"/>
              <a:t>, such </a:t>
            </a:r>
            <a:r>
              <a:rPr lang="en-IN" dirty="0"/>
              <a:t>as direct connection between the user equipment.</a:t>
            </a:r>
          </a:p>
          <a:p>
            <a:pPr algn="just"/>
            <a:r>
              <a:rPr lang="en-IN" dirty="0">
                <a:solidFill>
                  <a:srgbClr val="C00000"/>
                </a:solidFill>
              </a:rPr>
              <a:t>5GAA is driving for the cellular variant to be included in the V2X</a:t>
            </a:r>
            <a:r>
              <a:rPr lang="en-IN" dirty="0"/>
              <a:t>. 5GAA </a:t>
            </a:r>
            <a:r>
              <a:rPr lang="en-IN" dirty="0" smtClean="0"/>
              <a:t>is emphasizing </a:t>
            </a:r>
            <a:r>
              <a:rPr lang="en-IN" dirty="0"/>
              <a:t>the enhanced performance of the LTE-based dedicate </a:t>
            </a:r>
            <a:r>
              <a:rPr lang="en-IN" dirty="0" smtClean="0"/>
              <a:t>short-range communications </a:t>
            </a:r>
            <a:r>
              <a:rPr lang="en-IN" dirty="0"/>
              <a:t>over not-so-optimal IEEE variant. </a:t>
            </a:r>
            <a:r>
              <a:rPr lang="en-IN" dirty="0">
                <a:solidFill>
                  <a:srgbClr val="C00000"/>
                </a:solidFill>
              </a:rPr>
              <a:t>As an example, C-V2X (</a:t>
            </a:r>
            <a:r>
              <a:rPr lang="en-IN" dirty="0" smtClean="0">
                <a:solidFill>
                  <a:srgbClr val="C00000"/>
                </a:solidFill>
              </a:rPr>
              <a:t>cellular vehicle-to-everything</a:t>
            </a:r>
            <a:r>
              <a:rPr lang="en-IN" dirty="0">
                <a:solidFill>
                  <a:srgbClr val="C00000"/>
                </a:solidFill>
              </a:rPr>
              <a:t>) is straightforward via the LTE itself </a:t>
            </a:r>
            <a:r>
              <a:rPr lang="en-IN" dirty="0">
                <a:solidFill>
                  <a:schemeClr val="accent5">
                    <a:lumMod val="75000"/>
                  </a:schemeClr>
                </a:solidFill>
              </a:rPr>
              <a:t>while the WLAN </a:t>
            </a:r>
            <a:r>
              <a:rPr lang="en-IN" dirty="0" smtClean="0">
                <a:solidFill>
                  <a:schemeClr val="accent5">
                    <a:lumMod val="75000"/>
                  </a:schemeClr>
                </a:solidFill>
              </a:rPr>
              <a:t>requires hot spots </a:t>
            </a:r>
            <a:r>
              <a:rPr lang="en-IN" dirty="0">
                <a:solidFill>
                  <a:schemeClr val="accent5">
                    <a:lumMod val="75000"/>
                  </a:schemeClr>
                </a:solidFill>
              </a:rPr>
              <a:t>in surrounding areas to connect beyond the direct data transmission </a:t>
            </a:r>
            <a:r>
              <a:rPr lang="en-IN" dirty="0" smtClean="0">
                <a:solidFill>
                  <a:schemeClr val="accent5">
                    <a:lumMod val="75000"/>
                  </a:schemeClr>
                </a:solidFill>
              </a:rPr>
              <a:t>between vehicles</a:t>
            </a:r>
            <a:endParaRPr lang="en-IN" dirty="0">
              <a:solidFill>
                <a:schemeClr val="accent5">
                  <a:lumMod val="75000"/>
                </a:schemeClr>
              </a:solidFill>
            </a:endParaRPr>
          </a:p>
        </p:txBody>
      </p:sp>
    </p:spTree>
    <p:extLst>
      <p:ext uri="{BB962C8B-B14F-4D97-AF65-F5344CB8AC3E}">
        <p14:creationId xmlns:p14="http://schemas.microsoft.com/office/powerpoint/2010/main" val="3977646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0"/>
            <a:ext cx="7886700" cy="1325563"/>
          </a:xfrm>
        </p:spPr>
        <p:txBody>
          <a:bodyPr>
            <a:normAutofit/>
          </a:bodyPr>
          <a:lstStyle/>
          <a:p>
            <a:r>
              <a:rPr lang="en-IN" sz="3600" b="1" dirty="0">
                <a:solidFill>
                  <a:srgbClr val="C00000"/>
                </a:solidFill>
              </a:rPr>
              <a:t>IEEE 802.11p vs. LTE-Based Short-Range </a:t>
            </a:r>
            <a:r>
              <a:rPr lang="en-IN" sz="3600" b="1" dirty="0" smtClean="0">
                <a:solidFill>
                  <a:srgbClr val="C00000"/>
                </a:solidFill>
              </a:rPr>
              <a:t>Communications       (</a:t>
            </a:r>
            <a:r>
              <a:rPr lang="en-IN" sz="3600" b="1" dirty="0" err="1" smtClean="0">
                <a:solidFill>
                  <a:srgbClr val="C00000"/>
                </a:solidFill>
              </a:rPr>
              <a:t>cont</a:t>
            </a:r>
            <a:r>
              <a:rPr lang="en-IN" sz="3600" b="1" dirty="0" smtClean="0">
                <a:solidFill>
                  <a:srgbClr val="C00000"/>
                </a:solidFill>
              </a:rPr>
              <a:t>)</a:t>
            </a:r>
            <a:endParaRPr lang="en-IN" sz="3600" dirty="0">
              <a:solidFill>
                <a:srgbClr val="C00000"/>
              </a:solidFill>
            </a:endParaRPr>
          </a:p>
        </p:txBody>
      </p:sp>
      <p:sp>
        <p:nvSpPr>
          <p:cNvPr id="3" name="Content Placeholder 2"/>
          <p:cNvSpPr>
            <a:spLocks noGrp="1"/>
          </p:cNvSpPr>
          <p:nvPr>
            <p:ph idx="1"/>
          </p:nvPr>
        </p:nvSpPr>
        <p:spPr>
          <a:xfrm>
            <a:off x="357186" y="1223965"/>
            <a:ext cx="8101013" cy="4351338"/>
          </a:xfrm>
        </p:spPr>
        <p:txBody>
          <a:bodyPr>
            <a:noAutofit/>
          </a:bodyPr>
          <a:lstStyle/>
          <a:p>
            <a:pPr marL="0" indent="0" algn="just">
              <a:buNone/>
            </a:pPr>
            <a:r>
              <a:rPr lang="en-IN" sz="2000" dirty="0"/>
              <a:t>Benefits of C-V2X over IEEE 802.11p include:</a:t>
            </a:r>
          </a:p>
          <a:p>
            <a:pPr algn="just"/>
            <a:r>
              <a:rPr lang="en-IN" sz="2000" b="1" dirty="0" smtClean="0"/>
              <a:t>Synchronous </a:t>
            </a:r>
            <a:r>
              <a:rPr lang="en-IN" sz="2000" b="1" dirty="0"/>
              <a:t>vs. asynchronous enhances spectral efficiency </a:t>
            </a:r>
            <a:r>
              <a:rPr lang="en-IN" sz="2000" dirty="0"/>
              <a:t>as it enables time </a:t>
            </a:r>
            <a:r>
              <a:rPr lang="en-IN" sz="2000" dirty="0" smtClean="0"/>
              <a:t>division multiplexing </a:t>
            </a:r>
            <a:r>
              <a:rPr lang="en-IN" sz="2000" dirty="0"/>
              <a:t>and lowers channel access overhead.</a:t>
            </a:r>
          </a:p>
          <a:p>
            <a:pPr algn="just"/>
            <a:r>
              <a:rPr lang="en-IN" sz="2000" dirty="0" smtClean="0"/>
              <a:t>Frequency </a:t>
            </a:r>
            <a:r>
              <a:rPr lang="en-IN" sz="2000" dirty="0"/>
              <a:t>Division Multiplexing (FDM) and Time Division Multiplexing (TDM) </a:t>
            </a:r>
            <a:r>
              <a:rPr lang="en-IN" sz="2000" dirty="0" smtClean="0"/>
              <a:t>vs. solely </a:t>
            </a:r>
            <a:r>
              <a:rPr lang="en-IN" sz="2000" dirty="0"/>
              <a:t>TDM optimizes radio link budget and thus cell range.</a:t>
            </a:r>
          </a:p>
          <a:p>
            <a:pPr algn="just"/>
            <a:r>
              <a:rPr lang="en-IN" sz="2000" dirty="0" smtClean="0"/>
              <a:t>Turbo </a:t>
            </a:r>
            <a:r>
              <a:rPr lang="en-IN" sz="2000" dirty="0"/>
              <a:t>coding vs. convolutional coding provides a gain of approximately 3 dB, </a:t>
            </a:r>
            <a:r>
              <a:rPr lang="en-IN" sz="2000" dirty="0" smtClean="0"/>
              <a:t>which benefits </a:t>
            </a:r>
            <a:r>
              <a:rPr lang="en-IN" sz="2000" dirty="0"/>
              <a:t>the radio link budget.</a:t>
            </a:r>
          </a:p>
          <a:p>
            <a:pPr algn="just"/>
            <a:r>
              <a:rPr lang="en-IN" sz="2000" b="1" dirty="0" smtClean="0"/>
              <a:t>HARQ </a:t>
            </a:r>
            <a:r>
              <a:rPr lang="en-IN" sz="2000" b="1" dirty="0"/>
              <a:t>(Hybrid Automatic Repeat and Request) </a:t>
            </a:r>
            <a:r>
              <a:rPr lang="en-IN" sz="2000" dirty="0"/>
              <a:t>vs. no HARQ further enhances </a:t>
            </a:r>
            <a:r>
              <a:rPr lang="en-IN" sz="2000" dirty="0" smtClean="0"/>
              <a:t>the cell </a:t>
            </a:r>
            <a:r>
              <a:rPr lang="en-IN" sz="2000" dirty="0"/>
              <a:t>range</a:t>
            </a:r>
            <a:r>
              <a:rPr lang="en-IN" sz="2000" dirty="0" smtClean="0"/>
              <a:t>.</a:t>
            </a:r>
          </a:p>
          <a:p>
            <a:pPr algn="just"/>
            <a:r>
              <a:rPr lang="en-IN" sz="2000" dirty="0"/>
              <a:t>Single-Carrier Frequency Division Multiplex (SC-FDM) vs. Orthogonal </a:t>
            </a:r>
            <a:r>
              <a:rPr lang="en-IN" sz="2000" dirty="0" smtClean="0"/>
              <a:t>Frequency Division </a:t>
            </a:r>
            <a:r>
              <a:rPr lang="en-IN" sz="2000" dirty="0"/>
              <a:t>Multiplexing (OFDM) optimizes the power amplifier’s transmission power.</a:t>
            </a:r>
          </a:p>
          <a:p>
            <a:pPr algn="just"/>
            <a:r>
              <a:rPr lang="en-IN" sz="2000" dirty="0" smtClean="0"/>
              <a:t>Semi-persistent </a:t>
            </a:r>
            <a:r>
              <a:rPr lang="en-IN" sz="2000" dirty="0"/>
              <a:t>transmission and relative energy-based selection vs. </a:t>
            </a:r>
            <a:r>
              <a:rPr lang="en-IN" sz="2000" dirty="0" smtClean="0"/>
              <a:t>CSMA-CA (Carrier </a:t>
            </a:r>
            <a:r>
              <a:rPr lang="en-IN" sz="2000" dirty="0"/>
              <a:t>Sense Multiple Access and Collision Avoidance) optimizes the </a:t>
            </a:r>
            <a:r>
              <a:rPr lang="en-IN" sz="2000" dirty="0" smtClean="0"/>
              <a:t>resource selection</a:t>
            </a:r>
            <a:r>
              <a:rPr lang="en-IN" sz="2000" dirty="0"/>
              <a:t>.</a:t>
            </a:r>
          </a:p>
        </p:txBody>
      </p:sp>
    </p:spTree>
    <p:extLst>
      <p:ext uri="{BB962C8B-B14F-4D97-AF65-F5344CB8AC3E}">
        <p14:creationId xmlns:p14="http://schemas.microsoft.com/office/powerpoint/2010/main" val="32071644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5GAA Roadmap</a:t>
            </a:r>
            <a:endParaRPr lang="en-IN" dirty="0">
              <a:solidFill>
                <a:srgbClr val="C0000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rotWithShape="1">
          <a:blip r:embed="rId2"/>
          <a:srcRect l="2650" t="6859" r="3887" b="12389"/>
          <a:stretch/>
        </p:blipFill>
        <p:spPr>
          <a:xfrm>
            <a:off x="281334" y="1960561"/>
            <a:ext cx="8581331" cy="4216402"/>
          </a:xfrm>
          <a:prstGeom prst="rect">
            <a:avLst/>
          </a:prstGeom>
        </p:spPr>
      </p:pic>
    </p:spTree>
    <p:extLst>
      <p:ext uri="{BB962C8B-B14F-4D97-AF65-F5344CB8AC3E}">
        <p14:creationId xmlns:p14="http://schemas.microsoft.com/office/powerpoint/2010/main" val="23808627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Security Threats</a:t>
            </a:r>
            <a:endParaRPr lang="en-IN" dirty="0">
              <a:solidFill>
                <a:srgbClr val="C00000"/>
              </a:solidFill>
            </a:endParaRPr>
          </a:p>
        </p:txBody>
      </p:sp>
      <p:sp>
        <p:nvSpPr>
          <p:cNvPr id="3" name="Content Placeholder 2"/>
          <p:cNvSpPr>
            <a:spLocks noGrp="1"/>
          </p:cNvSpPr>
          <p:nvPr>
            <p:ph idx="1"/>
          </p:nvPr>
        </p:nvSpPr>
        <p:spPr>
          <a:xfrm>
            <a:off x="628650" y="1385888"/>
            <a:ext cx="7886700" cy="4791075"/>
          </a:xfrm>
        </p:spPr>
        <p:txBody>
          <a:bodyPr>
            <a:noAutofit/>
          </a:bodyPr>
          <a:lstStyle/>
          <a:p>
            <a:pPr algn="just"/>
            <a:r>
              <a:rPr lang="en-IN" sz="2000" dirty="0"/>
              <a:t>As some examples, potential attacker can intend to jailbreak a V2V communication </a:t>
            </a:r>
            <a:r>
              <a:rPr lang="en-IN" sz="2000" dirty="0" smtClean="0"/>
              <a:t>system to </a:t>
            </a:r>
            <a:r>
              <a:rPr lang="en-IN" sz="2000" dirty="0"/>
              <a:t>send arbitrary messages to </a:t>
            </a:r>
            <a:r>
              <a:rPr lang="en-IN" sz="2000" b="1" dirty="0"/>
              <a:t>other vehicle, including false alarms to drivers</a:t>
            </a:r>
            <a:r>
              <a:rPr lang="en-IN" sz="2000" dirty="0"/>
              <a:t>. </a:t>
            </a:r>
            <a:r>
              <a:rPr lang="en-IN" sz="2000" dirty="0" smtClean="0"/>
              <a:t>There could </a:t>
            </a:r>
            <a:r>
              <a:rPr lang="en-IN" sz="2000" dirty="0"/>
              <a:t>thus be messages that exploit the car system to access the physical capabilities </a:t>
            </a:r>
            <a:r>
              <a:rPr lang="en-IN" sz="2000" dirty="0" smtClean="0"/>
              <a:t>of the </a:t>
            </a:r>
            <a:r>
              <a:rPr lang="en-IN" sz="2000" dirty="0"/>
              <a:t>V2V system. The BSM is the primary message set proposed to send data </a:t>
            </a:r>
            <a:r>
              <a:rPr lang="en-IN" sz="2000" dirty="0" smtClean="0"/>
              <a:t>between vehicles </a:t>
            </a:r>
            <a:r>
              <a:rPr lang="en-IN" sz="2000" dirty="0"/>
              <a:t>and between vehicles and the infrastructure.</a:t>
            </a:r>
          </a:p>
          <a:p>
            <a:pPr algn="just"/>
            <a:r>
              <a:rPr lang="en-IN" sz="2000" dirty="0"/>
              <a:t>Although the BSM is mainly developed for safety applications, it may also be </a:t>
            </a:r>
            <a:r>
              <a:rPr lang="en-IN" sz="2000" dirty="0" smtClean="0"/>
              <a:t>used by </a:t>
            </a:r>
            <a:r>
              <a:rPr lang="en-IN" sz="2000" dirty="0"/>
              <a:t>other connected vehicle applications, such as </a:t>
            </a:r>
            <a:r>
              <a:rPr lang="en-IN" sz="2000" b="1" dirty="0"/>
              <a:t>mobility, weather, and AERIS (</a:t>
            </a:r>
            <a:r>
              <a:rPr lang="en-IN" sz="2000" b="1" dirty="0" smtClean="0"/>
              <a:t>Applications for </a:t>
            </a:r>
            <a:r>
              <a:rPr lang="en-IN" sz="2000" b="1" dirty="0"/>
              <a:t>the Environment: Real-Time Information Synthesis) programs, </a:t>
            </a:r>
            <a:r>
              <a:rPr lang="en-IN" sz="2000" b="1" dirty="0" smtClean="0"/>
              <a:t>delivering safety </a:t>
            </a:r>
            <a:r>
              <a:rPr lang="en-IN" sz="2000" b="1" dirty="0"/>
              <a:t>benefits</a:t>
            </a:r>
            <a:r>
              <a:rPr lang="en-IN" sz="2000" dirty="0"/>
              <a:t>, too. Currently, USDOT is developing the applications. The </a:t>
            </a:r>
            <a:r>
              <a:rPr lang="en-IN" sz="2000" dirty="0" smtClean="0"/>
              <a:t>assurance of </a:t>
            </a:r>
            <a:r>
              <a:rPr lang="en-IN" sz="2000" dirty="0"/>
              <a:t>the secure communication of these messages is essential. Also, as for congestion, </a:t>
            </a:r>
            <a:r>
              <a:rPr lang="en-IN" sz="2000" dirty="0" smtClean="0"/>
              <a:t>it is </a:t>
            </a:r>
            <a:r>
              <a:rPr lang="en-IN" sz="2000" dirty="0"/>
              <a:t>critical that safety messaging not be compromised due to broadcasting more </a:t>
            </a:r>
            <a:r>
              <a:rPr lang="en-IN" sz="2000" dirty="0" smtClean="0"/>
              <a:t>data for </a:t>
            </a:r>
            <a:r>
              <a:rPr lang="en-IN" sz="2000" dirty="0"/>
              <a:t>V2I.</a:t>
            </a:r>
          </a:p>
        </p:txBody>
      </p:sp>
    </p:spTree>
    <p:extLst>
      <p:ext uri="{BB962C8B-B14F-4D97-AF65-F5344CB8AC3E}">
        <p14:creationId xmlns:p14="http://schemas.microsoft.com/office/powerpoint/2010/main" val="26521323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MNO Role in V2V</a:t>
            </a:r>
            <a:endParaRPr lang="en-IN" dirty="0">
              <a:solidFill>
                <a:srgbClr val="C00000"/>
              </a:solidFill>
            </a:endParaRPr>
          </a:p>
        </p:txBody>
      </p:sp>
      <p:sp>
        <p:nvSpPr>
          <p:cNvPr id="3" name="Content Placeholder 2"/>
          <p:cNvSpPr>
            <a:spLocks noGrp="1"/>
          </p:cNvSpPr>
          <p:nvPr>
            <p:ph idx="1"/>
          </p:nvPr>
        </p:nvSpPr>
        <p:spPr>
          <a:xfrm>
            <a:off x="377371" y="1514475"/>
            <a:ext cx="8137979" cy="4748213"/>
          </a:xfrm>
        </p:spPr>
        <p:txBody>
          <a:bodyPr>
            <a:normAutofit fontScale="62500" lnSpcReduction="20000"/>
          </a:bodyPr>
          <a:lstStyle/>
          <a:p>
            <a:pPr algn="just"/>
            <a:r>
              <a:rPr lang="en-IN" dirty="0"/>
              <a:t>One of the main roles </a:t>
            </a:r>
            <a:r>
              <a:rPr lang="en-IN" dirty="0" smtClean="0"/>
              <a:t>of MNO </a:t>
            </a:r>
            <a:r>
              <a:rPr lang="en-IN" dirty="0"/>
              <a:t>in V2V business is the ability to control V2V </a:t>
            </a:r>
            <a:r>
              <a:rPr lang="en-IN" dirty="0" smtClean="0"/>
              <a:t>communication, which </a:t>
            </a:r>
            <a:r>
              <a:rPr lang="en-IN" dirty="0"/>
              <a:t>refers to the ability </a:t>
            </a:r>
            <a:r>
              <a:rPr lang="en-IN" dirty="0" smtClean="0"/>
              <a:t>of MNO to perform authorization</a:t>
            </a:r>
            <a:r>
              <a:rPr lang="en-IN" dirty="0"/>
              <a:t>, session </a:t>
            </a:r>
            <a:r>
              <a:rPr lang="en-IN" dirty="0" smtClean="0"/>
              <a:t>establishment, and </a:t>
            </a:r>
            <a:r>
              <a:rPr lang="en-IN" dirty="0"/>
              <a:t>resource allocation. </a:t>
            </a:r>
            <a:r>
              <a:rPr lang="en-IN" b="1" dirty="0"/>
              <a:t>Furthermore, the RSU entity can be implemented </a:t>
            </a:r>
            <a:r>
              <a:rPr lang="en-IN" b="1" dirty="0" smtClean="0"/>
              <a:t>either in </a:t>
            </a:r>
            <a:r>
              <a:rPr lang="en-IN" b="1" dirty="0"/>
              <a:t>an </a:t>
            </a:r>
            <a:r>
              <a:rPr lang="en-IN" b="1" dirty="0" smtClean="0"/>
              <a:t>evolved </a:t>
            </a:r>
            <a:r>
              <a:rPr lang="en-IN" b="1" dirty="0" err="1" smtClean="0"/>
              <a:t>NodeB</a:t>
            </a:r>
            <a:r>
              <a:rPr lang="en-IN" b="1" dirty="0" smtClean="0"/>
              <a:t> </a:t>
            </a:r>
            <a:r>
              <a:rPr lang="en-IN" b="1" dirty="0"/>
              <a:t>(</a:t>
            </a:r>
            <a:r>
              <a:rPr lang="en-IN" b="1" dirty="0" err="1"/>
              <a:t>eNodeB</a:t>
            </a:r>
            <a:r>
              <a:rPr lang="en-IN" b="1" dirty="0"/>
              <a:t>) </a:t>
            </a:r>
            <a:r>
              <a:rPr lang="en-IN" dirty="0"/>
              <a:t>or a </a:t>
            </a:r>
            <a:r>
              <a:rPr lang="en-IN" dirty="0" smtClean="0"/>
              <a:t>stationary UE</a:t>
            </a:r>
            <a:r>
              <a:rPr lang="en-IN" dirty="0"/>
              <a:t>. Standardization work has been </a:t>
            </a:r>
            <a:r>
              <a:rPr lang="en-IN" dirty="0" smtClean="0"/>
              <a:t>active across </a:t>
            </a:r>
            <a:r>
              <a:rPr lang="en-IN" dirty="0"/>
              <a:t>3GPP.The supporting LTE-based technology is suitable for V2X services and </a:t>
            </a:r>
            <a:r>
              <a:rPr lang="en-IN" dirty="0" smtClean="0"/>
              <a:t>will further </a:t>
            </a:r>
            <a:r>
              <a:rPr lang="en-IN" dirty="0"/>
              <a:t>evolve for future V2X. The new cellular network assisted LTE-D2D provides </a:t>
            </a:r>
            <a:r>
              <a:rPr lang="en-IN" dirty="0" smtClean="0"/>
              <a:t>a logical </a:t>
            </a:r>
            <a:r>
              <a:rPr lang="en-IN" dirty="0"/>
              <a:t>business opportunity for all C-ITS stakeholders.</a:t>
            </a:r>
          </a:p>
          <a:p>
            <a:pPr algn="just"/>
            <a:r>
              <a:rPr lang="en-IN" dirty="0"/>
              <a:t>The </a:t>
            </a:r>
            <a:r>
              <a:rPr lang="en-IN" b="1" dirty="0"/>
              <a:t>5GAA has taken the role of driving the technology adaptation in a form of </a:t>
            </a:r>
            <a:r>
              <a:rPr lang="en-IN" b="1" dirty="0" smtClean="0"/>
              <a:t>an industry </a:t>
            </a:r>
            <a:r>
              <a:rPr lang="en-IN" b="1" dirty="0"/>
              <a:t>forum</a:t>
            </a:r>
            <a:r>
              <a:rPr lang="en-IN" dirty="0"/>
              <a:t>. It is beneficial to promote the cellular-based technology among </a:t>
            </a:r>
            <a:r>
              <a:rPr lang="en-IN" dirty="0" smtClean="0"/>
              <a:t>car makers</a:t>
            </a:r>
            <a:r>
              <a:rPr lang="en-IN" dirty="0"/>
              <a:t>, MNOs, road operators, authorities, for standard, spectrum, deployment, </a:t>
            </a:r>
            <a:r>
              <a:rPr lang="en-IN" dirty="0" smtClean="0"/>
              <a:t>and business </a:t>
            </a:r>
            <a:r>
              <a:rPr lang="en-IN" dirty="0"/>
              <a:t>model </a:t>
            </a:r>
            <a:r>
              <a:rPr lang="en-IN" dirty="0" smtClean="0"/>
              <a:t>definition. To </a:t>
            </a:r>
            <a:r>
              <a:rPr lang="en-IN" dirty="0"/>
              <a:t>date, USDOT has been reluctant to consider cellular-based telematics because </a:t>
            </a:r>
            <a:r>
              <a:rPr lang="en-IN" dirty="0" smtClean="0"/>
              <a:t>of concerns </a:t>
            </a:r>
            <a:r>
              <a:rPr lang="en-IN" dirty="0"/>
              <a:t>that cellular carriers will not commit to a single technology (2G, 3G, or </a:t>
            </a:r>
            <a:r>
              <a:rPr lang="en-IN" dirty="0" smtClean="0"/>
              <a:t>4G consistently </a:t>
            </a:r>
            <a:r>
              <a:rPr lang="en-IN" dirty="0"/>
              <a:t>nationwide etc.) over a long period of time, forcing car owners and </a:t>
            </a:r>
            <a:r>
              <a:rPr lang="en-IN" dirty="0" smtClean="0"/>
              <a:t>state DOTs </a:t>
            </a:r>
            <a:r>
              <a:rPr lang="en-IN" dirty="0"/>
              <a:t>to constantly upgrade equipment in vehicles and intersections, respectively.</a:t>
            </a:r>
          </a:p>
          <a:p>
            <a:pPr algn="just"/>
            <a:r>
              <a:rPr lang="en-IN" b="1" dirty="0"/>
              <a:t>Telematics service providers, infrastructure ITS services (e.g. tolling), M2M, and </a:t>
            </a:r>
            <a:r>
              <a:rPr lang="en-IN" b="1" dirty="0" smtClean="0"/>
              <a:t>other application </a:t>
            </a:r>
            <a:r>
              <a:rPr lang="en-IN" b="1" dirty="0"/>
              <a:t>service providers are </a:t>
            </a:r>
            <a:r>
              <a:rPr lang="en-IN" b="1" dirty="0" smtClean="0"/>
              <a:t>thus waiting </a:t>
            </a:r>
            <a:r>
              <a:rPr lang="en-IN" b="1" dirty="0"/>
              <a:t>for more information to commit to </a:t>
            </a:r>
            <a:r>
              <a:rPr lang="en-IN" b="1" dirty="0" smtClean="0"/>
              <a:t>correct technology</a:t>
            </a:r>
            <a:r>
              <a:rPr lang="en-IN" dirty="0"/>
              <a:t>. Road operators and vehicle manufacturers need to examine future </a:t>
            </a:r>
            <a:r>
              <a:rPr lang="en-IN" dirty="0" smtClean="0"/>
              <a:t>WAN services </a:t>
            </a:r>
            <a:r>
              <a:rPr lang="en-IN" dirty="0"/>
              <a:t>critically, based on assessment of their potential longevity and their cost, </a:t>
            </a:r>
            <a:r>
              <a:rPr lang="en-IN" dirty="0" smtClean="0"/>
              <a:t>service quality</a:t>
            </a:r>
            <a:r>
              <a:rPr lang="en-IN" dirty="0"/>
              <a:t>, and coverage.</a:t>
            </a:r>
          </a:p>
        </p:txBody>
      </p:sp>
    </p:spTree>
    <p:extLst>
      <p:ext uri="{BB962C8B-B14F-4D97-AF65-F5344CB8AC3E}">
        <p14:creationId xmlns:p14="http://schemas.microsoft.com/office/powerpoint/2010/main" val="22732801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237" y="2393951"/>
            <a:ext cx="7886700" cy="1325563"/>
          </a:xfrm>
        </p:spPr>
        <p:txBody>
          <a:bodyPr>
            <a:normAutofit/>
          </a:bodyPr>
          <a:lstStyle/>
          <a:p>
            <a:pPr algn="ctr"/>
            <a:r>
              <a:rPr lang="en-IN" sz="4000" b="1" dirty="0">
                <a:solidFill>
                  <a:srgbClr val="C00000"/>
                </a:solidFill>
              </a:rPr>
              <a:t>Machine Learning and Artificial Intelligence</a:t>
            </a:r>
            <a:endParaRPr lang="en-IN" sz="4000" dirty="0">
              <a:solidFill>
                <a:srgbClr val="C00000"/>
              </a:solidFill>
            </a:endParaRPr>
          </a:p>
        </p:txBody>
      </p:sp>
    </p:spTree>
    <p:extLst>
      <p:ext uri="{BB962C8B-B14F-4D97-AF65-F5344CB8AC3E}">
        <p14:creationId xmlns:p14="http://schemas.microsoft.com/office/powerpoint/2010/main" val="4174004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72450" cy="1325563"/>
          </a:xfrm>
        </p:spPr>
        <p:txBody>
          <a:bodyPr>
            <a:normAutofit/>
          </a:bodyPr>
          <a:lstStyle/>
          <a:p>
            <a:pPr algn="ctr"/>
            <a:r>
              <a:rPr lang="en-IN" sz="3600" b="1" dirty="0">
                <a:solidFill>
                  <a:srgbClr val="C00000"/>
                </a:solidFill>
              </a:rPr>
              <a:t>Machine Learning and Artificial Intelligence</a:t>
            </a:r>
            <a:endParaRPr lang="en-IN" sz="3600" dirty="0">
              <a:solidFill>
                <a:srgbClr val="C00000"/>
              </a:solidFill>
            </a:endParaRPr>
          </a:p>
        </p:txBody>
      </p:sp>
      <p:sp>
        <p:nvSpPr>
          <p:cNvPr id="3" name="Content Placeholder 2"/>
          <p:cNvSpPr>
            <a:spLocks noGrp="1"/>
          </p:cNvSpPr>
          <p:nvPr>
            <p:ph idx="1"/>
          </p:nvPr>
        </p:nvSpPr>
        <p:spPr>
          <a:xfrm>
            <a:off x="435429" y="1825625"/>
            <a:ext cx="8365671" cy="4351338"/>
          </a:xfrm>
        </p:spPr>
        <p:txBody>
          <a:bodyPr>
            <a:normAutofit/>
          </a:bodyPr>
          <a:lstStyle/>
          <a:p>
            <a:pPr algn="just"/>
            <a:r>
              <a:rPr lang="en-IN" sz="2400" dirty="0"/>
              <a:t>As 5G takes off, concrete steps can be taken in the development of </a:t>
            </a:r>
            <a:r>
              <a:rPr lang="en-IN" sz="2400" b="1" dirty="0"/>
              <a:t>artificial </a:t>
            </a:r>
            <a:r>
              <a:rPr lang="en-IN" sz="2400" b="1" dirty="0" smtClean="0"/>
              <a:t>intelligence </a:t>
            </a:r>
            <a:r>
              <a:rPr lang="en-IN" sz="2400" dirty="0" smtClean="0"/>
              <a:t>(AI</a:t>
            </a:r>
            <a:r>
              <a:rPr lang="en-IN" sz="2400" dirty="0"/>
              <a:t>), which can assist in many areas on top of 5G services</a:t>
            </a:r>
            <a:r>
              <a:rPr lang="en-IN" sz="2400" dirty="0" smtClean="0"/>
              <a:t>.</a:t>
            </a:r>
          </a:p>
          <a:p>
            <a:pPr algn="just"/>
            <a:r>
              <a:rPr lang="en-IN" sz="2400" dirty="0" smtClean="0"/>
              <a:t>It </a:t>
            </a:r>
            <a:r>
              <a:rPr lang="en-IN" sz="2400" dirty="0"/>
              <a:t>can be generalized </a:t>
            </a:r>
            <a:r>
              <a:rPr lang="en-IN" sz="2400" dirty="0" smtClean="0"/>
              <a:t>that the </a:t>
            </a:r>
            <a:r>
              <a:rPr lang="en-IN" sz="2400" dirty="0"/>
              <a:t>evolution along with 5G deployments are moving the “traditional” models, </a:t>
            </a:r>
            <a:r>
              <a:rPr lang="en-IN" sz="2400" dirty="0" smtClean="0"/>
              <a:t>relying on </a:t>
            </a:r>
            <a:r>
              <a:rPr lang="en-IN" sz="2400" dirty="0"/>
              <a:t>autonomic network management to cognitive network management. </a:t>
            </a:r>
            <a:endParaRPr lang="en-IN" sz="2400" dirty="0" smtClean="0"/>
          </a:p>
          <a:p>
            <a:pPr algn="just"/>
            <a:r>
              <a:rPr lang="en-IN" sz="2400" dirty="0" smtClean="0"/>
              <a:t>The transition includes </a:t>
            </a:r>
            <a:r>
              <a:rPr lang="en-IN" sz="2400" dirty="0"/>
              <a:t>machine-learning abilities combined with </a:t>
            </a:r>
            <a:r>
              <a:rPr lang="en-IN" sz="2400" b="1" dirty="0"/>
              <a:t>self-aware, </a:t>
            </a:r>
            <a:r>
              <a:rPr lang="en-IN" sz="2400" b="1" dirty="0" smtClean="0"/>
              <a:t>self-configuring, self-optimizing</a:t>
            </a:r>
            <a:r>
              <a:rPr lang="en-IN" sz="2400" b="1" dirty="0"/>
              <a:t>, self-healing, and self-protecting networks</a:t>
            </a:r>
            <a:r>
              <a:rPr lang="en-IN" sz="2400" dirty="0"/>
              <a:t>.</a:t>
            </a:r>
          </a:p>
        </p:txBody>
      </p:sp>
    </p:spTree>
    <p:extLst>
      <p:ext uri="{BB962C8B-B14F-4D97-AF65-F5344CB8AC3E}">
        <p14:creationId xmlns:p14="http://schemas.microsoft.com/office/powerpoint/2010/main" val="22121130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912" y="2251076"/>
            <a:ext cx="7886700" cy="1325563"/>
          </a:xfrm>
        </p:spPr>
        <p:txBody>
          <a:bodyPr/>
          <a:lstStyle/>
          <a:p>
            <a:pPr algn="ctr"/>
            <a:r>
              <a:rPr lang="en-IN" dirty="0" smtClean="0">
                <a:solidFill>
                  <a:srgbClr val="C00000"/>
                </a:solidFill>
              </a:rPr>
              <a:t>THANK YOU</a:t>
            </a:r>
            <a:endParaRPr lang="en-IN" dirty="0">
              <a:solidFill>
                <a:srgbClr val="C00000"/>
              </a:solidFill>
            </a:endParaRPr>
          </a:p>
        </p:txBody>
      </p:sp>
    </p:spTree>
    <p:extLst>
      <p:ext uri="{BB962C8B-B14F-4D97-AF65-F5344CB8AC3E}">
        <p14:creationId xmlns:p14="http://schemas.microsoft.com/office/powerpoint/2010/main" val="1654563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07964"/>
            <a:ext cx="7886700" cy="520699"/>
          </a:xfrm>
        </p:spPr>
        <p:txBody>
          <a:bodyPr>
            <a:normAutofit fontScale="90000"/>
          </a:bodyPr>
          <a:lstStyle/>
          <a:p>
            <a:r>
              <a:rPr lang="en-IN" b="1" dirty="0">
                <a:solidFill>
                  <a:srgbClr val="FF0000"/>
                </a:solidFill>
              </a:rPr>
              <a:t>Network Slicing</a:t>
            </a:r>
            <a:endParaRPr lang="en-IN" dirty="0">
              <a:solidFill>
                <a:srgbClr val="FF0000"/>
              </a:solidFill>
            </a:endParaRPr>
          </a:p>
        </p:txBody>
      </p:sp>
      <p:sp>
        <p:nvSpPr>
          <p:cNvPr id="3" name="Content Placeholder 2"/>
          <p:cNvSpPr>
            <a:spLocks noGrp="1"/>
          </p:cNvSpPr>
          <p:nvPr>
            <p:ph idx="1"/>
          </p:nvPr>
        </p:nvSpPr>
        <p:spPr>
          <a:xfrm>
            <a:off x="500062" y="728663"/>
            <a:ext cx="8172450" cy="4351338"/>
          </a:xfrm>
        </p:spPr>
        <p:txBody>
          <a:bodyPr>
            <a:noAutofit/>
          </a:bodyPr>
          <a:lstStyle/>
          <a:p>
            <a:pPr algn="just">
              <a:lnSpc>
                <a:spcPct val="100000"/>
              </a:lnSpc>
            </a:pPr>
            <a:r>
              <a:rPr lang="en-IN" sz="2000" dirty="0" smtClean="0"/>
              <a:t>Protection </a:t>
            </a:r>
            <a:r>
              <a:rPr lang="en-IN" sz="2000" dirty="0"/>
              <a:t>of the </a:t>
            </a:r>
            <a:r>
              <a:rPr lang="en-IN" sz="2000" b="1" dirty="0"/>
              <a:t>interfaces</a:t>
            </a:r>
            <a:r>
              <a:rPr lang="en-IN" sz="2000" dirty="0"/>
              <a:t> of network slices and functions for </a:t>
            </a:r>
            <a:r>
              <a:rPr lang="en-IN" sz="2000" b="1" dirty="0"/>
              <a:t>internetwork </a:t>
            </a:r>
            <a:r>
              <a:rPr lang="en-IN" sz="2000" b="1" dirty="0" smtClean="0"/>
              <a:t>slice communication</a:t>
            </a:r>
            <a:endParaRPr lang="en-IN" sz="2000" b="1" dirty="0"/>
          </a:p>
          <a:p>
            <a:pPr algn="just">
              <a:lnSpc>
                <a:spcPct val="100000"/>
              </a:lnSpc>
            </a:pPr>
            <a:r>
              <a:rPr lang="en-IN" sz="2000" dirty="0" smtClean="0"/>
              <a:t>Prevention </a:t>
            </a:r>
            <a:r>
              <a:rPr lang="en-IN" sz="2000" dirty="0"/>
              <a:t>of </a:t>
            </a:r>
            <a:r>
              <a:rPr lang="en-IN" sz="2000" b="1" dirty="0"/>
              <a:t>impersonation attacks </a:t>
            </a:r>
            <a:r>
              <a:rPr lang="en-IN" sz="2000" dirty="0"/>
              <a:t>against the network slice selection function</a:t>
            </a:r>
          </a:p>
          <a:p>
            <a:pPr algn="just">
              <a:lnSpc>
                <a:spcPct val="100000"/>
              </a:lnSpc>
            </a:pPr>
            <a:r>
              <a:rPr lang="en-IN" sz="2000" dirty="0" smtClean="0"/>
              <a:t>Prevention </a:t>
            </a:r>
            <a:r>
              <a:rPr lang="en-IN" sz="2000" dirty="0"/>
              <a:t>of impersonation attacks against the </a:t>
            </a:r>
            <a:r>
              <a:rPr lang="en-IN" sz="2000" b="1" dirty="0"/>
              <a:t>network slice instance</a:t>
            </a:r>
          </a:p>
          <a:p>
            <a:pPr algn="just">
              <a:lnSpc>
                <a:spcPct val="100000"/>
              </a:lnSpc>
            </a:pPr>
            <a:r>
              <a:rPr lang="en-IN" sz="2000" dirty="0" smtClean="0"/>
              <a:t>Assurance </a:t>
            </a:r>
            <a:r>
              <a:rPr lang="en-IN" sz="2000" dirty="0"/>
              <a:t>of </a:t>
            </a:r>
            <a:r>
              <a:rPr lang="en-IN" sz="2000" b="1" dirty="0"/>
              <a:t>adequate mechanisms </a:t>
            </a:r>
            <a:r>
              <a:rPr lang="en-IN" sz="2000" dirty="0"/>
              <a:t>to provide sufficient protection if different </a:t>
            </a:r>
            <a:r>
              <a:rPr lang="en-IN" sz="2000" dirty="0" smtClean="0"/>
              <a:t>security protocols </a:t>
            </a:r>
            <a:r>
              <a:rPr lang="en-IN" sz="2000" dirty="0"/>
              <a:t>or policies are applied in different network slices</a:t>
            </a:r>
          </a:p>
          <a:p>
            <a:pPr algn="just">
              <a:lnSpc>
                <a:spcPct val="100000"/>
              </a:lnSpc>
            </a:pPr>
            <a:r>
              <a:rPr lang="en-IN" sz="2000" b="1" dirty="0" smtClean="0"/>
              <a:t>Protection </a:t>
            </a:r>
            <a:r>
              <a:rPr lang="en-IN" sz="2000" b="1" dirty="0"/>
              <a:t>against </a:t>
            </a:r>
            <a:r>
              <a:rPr lang="en-IN" sz="2000" b="1" dirty="0" err="1"/>
              <a:t>DoS</a:t>
            </a:r>
            <a:r>
              <a:rPr lang="en-IN" sz="2000" b="1" dirty="0"/>
              <a:t> </a:t>
            </a:r>
            <a:r>
              <a:rPr lang="en-IN" sz="2000" dirty="0"/>
              <a:t>through exhausting resources that are common to </a:t>
            </a:r>
            <a:r>
              <a:rPr lang="en-IN" sz="2000" dirty="0" smtClean="0"/>
              <a:t>multiple slices </a:t>
            </a:r>
            <a:r>
              <a:rPr lang="en-IN" sz="2000" dirty="0"/>
              <a:t>within one slice</a:t>
            </a:r>
          </a:p>
          <a:p>
            <a:pPr algn="just">
              <a:lnSpc>
                <a:spcPct val="100000"/>
              </a:lnSpc>
            </a:pPr>
            <a:r>
              <a:rPr lang="en-IN" sz="2000" dirty="0" smtClean="0"/>
              <a:t>Prevention </a:t>
            </a:r>
            <a:r>
              <a:rPr lang="en-IN" sz="2000" dirty="0"/>
              <a:t>of </a:t>
            </a:r>
            <a:r>
              <a:rPr lang="en-IN" sz="2000" b="1" dirty="0">
                <a:solidFill>
                  <a:schemeClr val="accent5">
                    <a:lumMod val="75000"/>
                  </a:schemeClr>
                </a:solidFill>
              </a:rPr>
              <a:t>side channel attacks </a:t>
            </a:r>
            <a:r>
              <a:rPr lang="en-IN" sz="2000" dirty="0"/>
              <a:t>and </a:t>
            </a:r>
            <a:r>
              <a:rPr lang="en-IN" sz="2000" b="1" dirty="0">
                <a:solidFill>
                  <a:schemeClr val="accent5">
                    <a:lumMod val="75000"/>
                  </a:schemeClr>
                </a:solidFill>
              </a:rPr>
              <a:t>timing attacks </a:t>
            </a:r>
            <a:r>
              <a:rPr lang="en-IN" sz="2000" dirty="0"/>
              <a:t>across slices when several </a:t>
            </a:r>
            <a:r>
              <a:rPr lang="en-IN" sz="2000" dirty="0" smtClean="0"/>
              <a:t>slices share </a:t>
            </a:r>
            <a:r>
              <a:rPr lang="en-IN" sz="2000" dirty="0"/>
              <a:t>the same underlying </a:t>
            </a:r>
            <a:r>
              <a:rPr lang="en-IN" sz="2000" dirty="0" smtClean="0"/>
              <a:t>hardware</a:t>
            </a:r>
          </a:p>
          <a:p>
            <a:pPr algn="just">
              <a:lnSpc>
                <a:spcPct val="100000"/>
              </a:lnSpc>
            </a:pPr>
            <a:r>
              <a:rPr lang="en-IN" sz="2000" dirty="0" smtClean="0"/>
              <a:t>Consideration </a:t>
            </a:r>
            <a:r>
              <a:rPr lang="en-IN" sz="2000" dirty="0"/>
              <a:t>of </a:t>
            </a:r>
            <a:r>
              <a:rPr lang="en-IN" sz="2000" b="1" dirty="0"/>
              <a:t>hybrid deployment models</a:t>
            </a:r>
            <a:r>
              <a:rPr lang="en-IN" sz="2000" dirty="0"/>
              <a:t>, i.e. a mixture of virtualized and </a:t>
            </a:r>
            <a:r>
              <a:rPr lang="en-IN" sz="2000" dirty="0" smtClean="0"/>
              <a:t>non-virtualized network </a:t>
            </a:r>
            <a:r>
              <a:rPr lang="en-IN" sz="2000" dirty="0"/>
              <a:t>functions</a:t>
            </a:r>
          </a:p>
          <a:p>
            <a:pPr algn="just">
              <a:lnSpc>
                <a:spcPct val="100000"/>
              </a:lnSpc>
            </a:pPr>
            <a:r>
              <a:rPr lang="en-IN" sz="2000" dirty="0" smtClean="0"/>
              <a:t>Provisioning </a:t>
            </a:r>
            <a:r>
              <a:rPr lang="en-IN" sz="2000" dirty="0"/>
              <a:t>of security mechanisms within </a:t>
            </a:r>
            <a:r>
              <a:rPr lang="en-IN" sz="2000" b="1" dirty="0"/>
              <a:t>the network or potentially within the </a:t>
            </a:r>
            <a:r>
              <a:rPr lang="en-IN" sz="2000" b="1" dirty="0" smtClean="0"/>
              <a:t>UE</a:t>
            </a:r>
            <a:r>
              <a:rPr lang="en-IN" sz="2000" dirty="0" smtClean="0"/>
              <a:t> to </a:t>
            </a:r>
            <a:r>
              <a:rPr lang="en-IN" sz="2000" dirty="0"/>
              <a:t>enable sealing between slices when the UE is attached to several slices</a:t>
            </a:r>
          </a:p>
        </p:txBody>
      </p:sp>
    </p:spTree>
    <p:extLst>
      <p:ext uri="{BB962C8B-B14F-4D97-AF65-F5344CB8AC3E}">
        <p14:creationId xmlns:p14="http://schemas.microsoft.com/office/powerpoint/2010/main" val="219848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65101"/>
            <a:ext cx="7886700" cy="662781"/>
          </a:xfrm>
        </p:spPr>
        <p:txBody>
          <a:bodyPr>
            <a:normAutofit fontScale="90000"/>
          </a:bodyPr>
          <a:lstStyle/>
          <a:p>
            <a:r>
              <a:rPr lang="en-IN" b="1" dirty="0">
                <a:solidFill>
                  <a:srgbClr val="FF0000"/>
                </a:solidFill>
              </a:rPr>
              <a:t>Network Virtualization</a:t>
            </a:r>
            <a:endParaRPr lang="en-IN" dirty="0">
              <a:solidFill>
                <a:srgbClr val="FF0000"/>
              </a:solidFill>
            </a:endParaRPr>
          </a:p>
        </p:txBody>
      </p:sp>
      <p:sp>
        <p:nvSpPr>
          <p:cNvPr id="3" name="Content Placeholder 2"/>
          <p:cNvSpPr>
            <a:spLocks noGrp="1"/>
          </p:cNvSpPr>
          <p:nvPr>
            <p:ph idx="1"/>
          </p:nvPr>
        </p:nvSpPr>
        <p:spPr>
          <a:xfrm>
            <a:off x="314325" y="1185070"/>
            <a:ext cx="8386763" cy="4486274"/>
          </a:xfrm>
        </p:spPr>
        <p:txBody>
          <a:bodyPr>
            <a:noAutofit/>
          </a:bodyPr>
          <a:lstStyle/>
          <a:p>
            <a:pPr algn="just">
              <a:lnSpc>
                <a:spcPct val="120000"/>
              </a:lnSpc>
            </a:pPr>
            <a:r>
              <a:rPr lang="en-IN" sz="2200" dirty="0">
                <a:latin typeface="Times New Roman" panose="02020603050405020304" pitchFamily="18" charset="0"/>
                <a:cs typeface="Times New Roman" panose="02020603050405020304" pitchFamily="18" charset="0"/>
              </a:rPr>
              <a:t>Virtualization must not cause new security threats, e.g. caused by </a:t>
            </a:r>
            <a:r>
              <a:rPr lang="en-IN" sz="2200" dirty="0">
                <a:solidFill>
                  <a:schemeClr val="accent5">
                    <a:lumMod val="75000"/>
                  </a:schemeClr>
                </a:solidFill>
                <a:latin typeface="Times New Roman" panose="02020603050405020304" pitchFamily="18" charset="0"/>
                <a:cs typeface="Times New Roman" panose="02020603050405020304" pitchFamily="18" charset="0"/>
              </a:rPr>
              <a:t>vulnerabilities </a:t>
            </a:r>
            <a:r>
              <a:rPr lang="en-IN" sz="2200" dirty="0" smtClean="0">
                <a:solidFill>
                  <a:schemeClr val="accent5">
                    <a:lumMod val="75000"/>
                  </a:schemeClr>
                </a:solidFill>
                <a:latin typeface="Times New Roman" panose="02020603050405020304" pitchFamily="18" charset="0"/>
                <a:cs typeface="Times New Roman" panose="02020603050405020304" pitchFamily="18" charset="0"/>
              </a:rPr>
              <a:t>of the </a:t>
            </a:r>
            <a:r>
              <a:rPr lang="en-IN" sz="2200" dirty="0">
                <a:solidFill>
                  <a:schemeClr val="accent5">
                    <a:lumMod val="75000"/>
                  </a:schemeClr>
                </a:solidFill>
                <a:latin typeface="Times New Roman" panose="02020603050405020304" pitchFamily="18" charset="0"/>
                <a:cs typeface="Times New Roman" panose="02020603050405020304" pitchFamily="18" charset="0"/>
              </a:rPr>
              <a:t>hypervisor</a:t>
            </a:r>
            <a:r>
              <a:rPr lang="en-IN" sz="2200" dirty="0">
                <a:latin typeface="Times New Roman" panose="02020603050405020304" pitchFamily="18" charset="0"/>
                <a:cs typeface="Times New Roman" panose="02020603050405020304" pitchFamily="18" charset="0"/>
              </a:rPr>
              <a:t>.</a:t>
            </a:r>
          </a:p>
          <a:p>
            <a:pPr algn="just">
              <a:lnSpc>
                <a:spcPct val="120000"/>
              </a:lnSpc>
            </a:pPr>
            <a:r>
              <a:rPr lang="en-IN" sz="2200" dirty="0" smtClean="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Common) network functions and hardware resources such as storage and </a:t>
            </a:r>
            <a:r>
              <a:rPr lang="en-IN" sz="2200" dirty="0" smtClean="0">
                <a:latin typeface="Times New Roman" panose="02020603050405020304" pitchFamily="18" charset="0"/>
                <a:cs typeface="Times New Roman" panose="02020603050405020304" pitchFamily="18" charset="0"/>
              </a:rPr>
              <a:t>networking are </a:t>
            </a:r>
            <a:r>
              <a:rPr lang="en-IN" sz="2200" dirty="0">
                <a:latin typeface="Times New Roman" panose="02020603050405020304" pitchFamily="18" charset="0"/>
                <a:cs typeface="Times New Roman" panose="02020603050405020304" pitchFamily="18" charset="0"/>
              </a:rPr>
              <a:t>connected throughout different </a:t>
            </a:r>
            <a:r>
              <a:rPr lang="en-IN" sz="2200" b="1" dirty="0">
                <a:solidFill>
                  <a:schemeClr val="accent5">
                    <a:lumMod val="75000"/>
                  </a:schemeClr>
                </a:solidFill>
                <a:latin typeface="Times New Roman" panose="02020603050405020304" pitchFamily="18" charset="0"/>
                <a:cs typeface="Times New Roman" panose="02020603050405020304" pitchFamily="18" charset="0"/>
              </a:rPr>
              <a:t>virtual NFs</a:t>
            </a:r>
            <a:r>
              <a:rPr lang="en-IN" sz="2200" dirty="0">
                <a:latin typeface="Times New Roman" panose="02020603050405020304" pitchFamily="18" charset="0"/>
                <a:cs typeface="Times New Roman" panose="02020603050405020304" pitchFamily="18" charset="0"/>
              </a:rPr>
              <a:t>.</a:t>
            </a:r>
          </a:p>
          <a:p>
            <a:pPr algn="just">
              <a:lnSpc>
                <a:spcPct val="120000"/>
              </a:lnSpc>
            </a:pPr>
            <a:r>
              <a:rPr lang="en-IN" sz="2200" dirty="0" smtClean="0">
                <a:latin typeface="Times New Roman" panose="02020603050405020304" pitchFamily="18" charset="0"/>
                <a:cs typeface="Times New Roman" panose="02020603050405020304" pitchFamily="18" charset="0"/>
              </a:rPr>
              <a:t>There </a:t>
            </a:r>
            <a:r>
              <a:rPr lang="en-IN" sz="2200" dirty="0">
                <a:latin typeface="Times New Roman" panose="02020603050405020304" pitchFamily="18" charset="0"/>
                <a:cs typeface="Times New Roman" panose="02020603050405020304" pitchFamily="18" charset="0"/>
              </a:rPr>
              <a:t>is </a:t>
            </a:r>
            <a:r>
              <a:rPr lang="en-IN" sz="2200" dirty="0">
                <a:solidFill>
                  <a:schemeClr val="accent5">
                    <a:lumMod val="75000"/>
                  </a:schemeClr>
                </a:solidFill>
                <a:latin typeface="Times New Roman" panose="02020603050405020304" pitchFamily="18" charset="0"/>
                <a:cs typeface="Times New Roman" panose="02020603050405020304" pitchFamily="18" charset="0"/>
              </a:rPr>
              <a:t>interconnectivity</a:t>
            </a:r>
            <a:r>
              <a:rPr lang="en-IN" sz="2200" dirty="0">
                <a:latin typeface="Times New Roman" panose="02020603050405020304" pitchFamily="18" charset="0"/>
                <a:cs typeface="Times New Roman" panose="02020603050405020304" pitchFamily="18" charset="0"/>
              </a:rPr>
              <a:t> between network functions virtualization (NFV) components.</a:t>
            </a:r>
          </a:p>
          <a:p>
            <a:pPr algn="just">
              <a:lnSpc>
                <a:spcPct val="120000"/>
              </a:lnSpc>
            </a:pPr>
            <a:r>
              <a:rPr lang="en-IN" sz="2200" dirty="0" smtClean="0">
                <a:latin typeface="Times New Roman" panose="02020603050405020304" pitchFamily="18" charset="0"/>
                <a:cs typeface="Times New Roman" panose="02020603050405020304" pitchFamily="18" charset="0"/>
              </a:rPr>
              <a:t>Isolation </a:t>
            </a:r>
            <a:r>
              <a:rPr lang="en-IN" sz="2200" dirty="0">
                <a:latin typeface="Times New Roman" panose="02020603050405020304" pitchFamily="18" charset="0"/>
                <a:cs typeface="Times New Roman" panose="02020603050405020304" pitchFamily="18" charset="0"/>
              </a:rPr>
              <a:t>of </a:t>
            </a:r>
            <a:r>
              <a:rPr lang="en-IN" sz="2200" dirty="0">
                <a:solidFill>
                  <a:schemeClr val="accent5">
                    <a:lumMod val="75000"/>
                  </a:schemeClr>
                </a:solidFill>
                <a:latin typeface="Times New Roman" panose="02020603050405020304" pitchFamily="18" charset="0"/>
                <a:cs typeface="Times New Roman" panose="02020603050405020304" pitchFamily="18" charset="0"/>
              </a:rPr>
              <a:t>virtual network functions </a:t>
            </a:r>
            <a:r>
              <a:rPr lang="en-IN" sz="2200" dirty="0">
                <a:latin typeface="Times New Roman" panose="02020603050405020304" pitchFamily="18" charset="0"/>
                <a:cs typeface="Times New Roman" panose="02020603050405020304" pitchFamily="18" charset="0"/>
              </a:rPr>
              <a:t>(VNFs) are used over the NFV infrastructure.</a:t>
            </a:r>
          </a:p>
          <a:p>
            <a:pPr algn="just">
              <a:lnSpc>
                <a:spcPct val="120000"/>
              </a:lnSpc>
            </a:pPr>
            <a:r>
              <a:rPr lang="en-IN" sz="2200" dirty="0" smtClean="0">
                <a:latin typeface="Times New Roman" panose="02020603050405020304" pitchFamily="18" charset="0"/>
                <a:cs typeface="Times New Roman" panose="02020603050405020304" pitchFamily="18" charset="0"/>
              </a:rPr>
              <a:t>Performance </a:t>
            </a:r>
            <a:r>
              <a:rPr lang="en-IN" sz="2200" dirty="0">
                <a:latin typeface="Times New Roman" panose="02020603050405020304" pitchFamily="18" charset="0"/>
                <a:cs typeface="Times New Roman" panose="02020603050405020304" pitchFamily="18" charset="0"/>
              </a:rPr>
              <a:t>− it is likely that VNFs may have less per-instance capacity </a:t>
            </a:r>
            <a:r>
              <a:rPr lang="en-IN" sz="2200" dirty="0" smtClean="0">
                <a:latin typeface="Times New Roman" panose="02020603050405020304" pitchFamily="18" charset="0"/>
                <a:cs typeface="Times New Roman" panose="02020603050405020304" pitchFamily="18" charset="0"/>
              </a:rPr>
              <a:t>compared to </a:t>
            </a:r>
            <a:r>
              <a:rPr lang="en-IN" sz="2200" dirty="0">
                <a:latin typeface="Times New Roman" panose="02020603050405020304" pitchFamily="18" charset="0"/>
                <a:cs typeface="Times New Roman" panose="02020603050405020304" pitchFamily="18" charset="0"/>
              </a:rPr>
              <a:t>physical NFs</a:t>
            </a:r>
            <a:r>
              <a:rPr lang="en-IN" sz="2200" dirty="0" smtClean="0">
                <a:latin typeface="Times New Roman" panose="02020603050405020304" pitchFamily="18" charset="0"/>
                <a:cs typeface="Times New Roman" panose="02020603050405020304" pitchFamily="18" charset="0"/>
              </a:rPr>
              <a:t>. Therefore</a:t>
            </a:r>
            <a:r>
              <a:rPr lang="en-IN" sz="2200" dirty="0">
                <a:latin typeface="Times New Roman" panose="02020603050405020304" pitchFamily="18" charset="0"/>
                <a:cs typeface="Times New Roman" panose="02020603050405020304" pitchFamily="18" charset="0"/>
              </a:rPr>
              <a:t>, mechanisms are needed that split the workload </a:t>
            </a:r>
            <a:r>
              <a:rPr lang="en-IN" sz="2200" dirty="0" smtClean="0">
                <a:latin typeface="Times New Roman" panose="02020603050405020304" pitchFamily="18" charset="0"/>
                <a:cs typeface="Times New Roman" panose="02020603050405020304" pitchFamily="18" charset="0"/>
              </a:rPr>
              <a:t>between multiple </a:t>
            </a:r>
            <a:r>
              <a:rPr lang="en-IN" sz="2200" dirty="0">
                <a:latin typeface="Times New Roman" panose="02020603050405020304" pitchFamily="18" charset="0"/>
                <a:cs typeface="Times New Roman" panose="02020603050405020304" pitchFamily="18" charset="0"/>
              </a:rPr>
              <a:t>instances of the VNF.</a:t>
            </a:r>
          </a:p>
        </p:txBody>
      </p:sp>
    </p:spTree>
    <p:extLst>
      <p:ext uri="{BB962C8B-B14F-4D97-AF65-F5344CB8AC3E}">
        <p14:creationId xmlns:p14="http://schemas.microsoft.com/office/powerpoint/2010/main" val="26119357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TotalTime>
  <Words>8462</Words>
  <Application>Microsoft Office PowerPoint</Application>
  <PresentationFormat>On-screen Show (4:3)</PresentationFormat>
  <Paragraphs>344</Paragraphs>
  <Slides>79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ArialNarrow</vt:lpstr>
      <vt:lpstr>Calibri</vt:lpstr>
      <vt:lpstr>Calibri Light</vt:lpstr>
      <vt:lpstr>MyriadPro-Regular</vt:lpstr>
      <vt:lpstr>MyriadPro-Semibold</vt:lpstr>
      <vt:lpstr>Times New Roman</vt:lpstr>
      <vt:lpstr>WarnockPro-Regular</vt:lpstr>
      <vt:lpstr>Wingdings</vt:lpstr>
      <vt:lpstr>Office Theme</vt:lpstr>
      <vt:lpstr>PowerPoint Presentation</vt:lpstr>
      <vt:lpstr>Syllabus</vt:lpstr>
      <vt:lpstr>PowerPoint Presentation</vt:lpstr>
      <vt:lpstr>5G Security Threats and Challenges</vt:lpstr>
      <vt:lpstr>Trends</vt:lpstr>
      <vt:lpstr>5G targets and use cases.</vt:lpstr>
      <vt:lpstr>Needs in Mobile Environment</vt:lpstr>
      <vt:lpstr>Network Slicing</vt:lpstr>
      <vt:lpstr>Network Virtualization</vt:lpstr>
      <vt:lpstr>Edge Computing</vt:lpstr>
      <vt:lpstr>Open Source</vt:lpstr>
      <vt:lpstr>Other 5G Safety Considerations</vt:lpstr>
      <vt:lpstr>Development</vt:lpstr>
      <vt:lpstr>PowerPoint Presentation</vt:lpstr>
      <vt:lpstr>Security Implications in 5G Environments and Use Cases</vt:lpstr>
      <vt:lpstr>Network Operations</vt:lpstr>
      <vt:lpstr>Network Operations</vt:lpstr>
      <vt:lpstr>Enhanced Mobile Broadband</vt:lpstr>
      <vt:lpstr>Massive Internet of Things</vt:lpstr>
      <vt:lpstr>Massive Internet of Things</vt:lpstr>
      <vt:lpstr>Critical Communications</vt:lpstr>
      <vt:lpstr>Critical Communications</vt:lpstr>
      <vt:lpstr>5G Security Layers</vt:lpstr>
      <vt:lpstr>5G Security Layers</vt:lpstr>
      <vt:lpstr>5G Security Layers</vt:lpstr>
      <vt:lpstr>Device Security</vt:lpstr>
      <vt:lpstr>Device Security</vt:lpstr>
      <vt:lpstr>Device Security</vt:lpstr>
      <vt:lpstr>Device Security</vt:lpstr>
      <vt:lpstr>Device Security</vt:lpstr>
      <vt:lpstr>Device Security</vt:lpstr>
      <vt:lpstr>Device Security</vt:lpstr>
      <vt:lpstr>Device Security</vt:lpstr>
      <vt:lpstr>Device Security</vt:lpstr>
      <vt:lpstr>Device Security</vt:lpstr>
      <vt:lpstr>Security between Network Entities</vt:lpstr>
      <vt:lpstr>Security between Network Entities- i) Protection of the Mobile Edge</vt:lpstr>
      <vt:lpstr>Security between Network Entities- i) Protection of the Mobile Edge</vt:lpstr>
      <vt:lpstr>ii) Authentication Framework</vt:lpstr>
      <vt:lpstr>5G Security Architecture for 3GPP Networks</vt:lpstr>
      <vt:lpstr>5G Security Architecture for 3GPP Networks</vt:lpstr>
      <vt:lpstr>Security architecture interfaces</vt:lpstr>
      <vt:lpstr>Security architecture interfaces</vt:lpstr>
      <vt:lpstr>The 5G security architecture for non-roaming scenario</vt:lpstr>
      <vt:lpstr>The 5G security architecture for non-roaming scenario</vt:lpstr>
      <vt:lpstr>The 5G security architecture for non-roaming scenario</vt:lpstr>
      <vt:lpstr>Key Hierarchy</vt:lpstr>
      <vt:lpstr>Key Hierarchy</vt:lpstr>
      <vt:lpstr>The 5G keys</vt:lpstr>
      <vt:lpstr>UICC Evolution</vt:lpstr>
      <vt:lpstr>UICC Evolution</vt:lpstr>
      <vt:lpstr>Key terminology related to the mobile subscription</vt:lpstr>
      <vt:lpstr>Key terminology related to the mobile subscription</vt:lpstr>
      <vt:lpstr>Standardization of UICC evolution</vt:lpstr>
      <vt:lpstr>The UICC in the 5G Era</vt:lpstr>
      <vt:lpstr>The UICC in the 5G Era       (Cont)</vt:lpstr>
      <vt:lpstr>UICC Profiles in 5G</vt:lpstr>
      <vt:lpstr>Changes in Authentication</vt:lpstr>
      <vt:lpstr>5G UICC Security</vt:lpstr>
      <vt:lpstr>Legacy UICC Compatibility with 5G</vt:lpstr>
      <vt:lpstr>iUICC Components</vt:lpstr>
      <vt:lpstr>The SSP concept as defined by ETSI</vt:lpstr>
      <vt:lpstr>Vehicle Communications</vt:lpstr>
      <vt:lpstr>Vehicle Communications</vt:lpstr>
      <vt:lpstr>V2V System Overview</vt:lpstr>
      <vt:lpstr>V2V System Overview  (contd)</vt:lpstr>
      <vt:lpstr>V2V System</vt:lpstr>
      <vt:lpstr>V2V Reference Architecture</vt:lpstr>
      <vt:lpstr>Development of V2X</vt:lpstr>
      <vt:lpstr>Security</vt:lpstr>
      <vt:lpstr>NHTSA Requirements</vt:lpstr>
      <vt:lpstr>IEEE 802.11p vs. LTE-Based Short-Range Comm.</vt:lpstr>
      <vt:lpstr>IEEE 802.11p vs. LTE-Based Short-Range Communications       (cont)</vt:lpstr>
      <vt:lpstr>5GAA Roadmap</vt:lpstr>
      <vt:lpstr>Security Threats</vt:lpstr>
      <vt:lpstr>MNO Role in V2V</vt:lpstr>
      <vt:lpstr>Machine Learning and Artificial Intelligence</vt:lpstr>
      <vt:lpstr>Machine Learning and Artificial Intelligence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Parthiban i</dc:creator>
  <cp:lastModifiedBy>Parthiban i</cp:lastModifiedBy>
  <cp:revision>51</cp:revision>
  <dcterms:created xsi:type="dcterms:W3CDTF">2025-04-07T03:50:00Z</dcterms:created>
  <dcterms:modified xsi:type="dcterms:W3CDTF">2025-04-25T06:06:36Z</dcterms:modified>
</cp:coreProperties>
</file>