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19"/>
  </p:notesMasterIdLst>
  <p:handoutMasterIdLst>
    <p:handoutMasterId r:id="rId20"/>
  </p:handoutMasterIdLst>
  <p:sldIdLst>
    <p:sldId id="269" r:id="rId2"/>
    <p:sldId id="303" r:id="rId3"/>
    <p:sldId id="270" r:id="rId4"/>
    <p:sldId id="332" r:id="rId5"/>
    <p:sldId id="337" r:id="rId6"/>
    <p:sldId id="305" r:id="rId7"/>
    <p:sldId id="336" r:id="rId8"/>
    <p:sldId id="338" r:id="rId9"/>
    <p:sldId id="340" r:id="rId10"/>
    <p:sldId id="339" r:id="rId11"/>
    <p:sldId id="324" r:id="rId12"/>
    <p:sldId id="341" r:id="rId13"/>
    <p:sldId id="343" r:id="rId14"/>
    <p:sldId id="344" r:id="rId15"/>
    <p:sldId id="346" r:id="rId16"/>
    <p:sldId id="345" r:id="rId17"/>
    <p:sldId id="342" r:id="rId18"/>
  </p:sldIdLst>
  <p:sldSz cx="12192000" cy="6858000"/>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ila M" initials="SM" lastIdx="1" clrIdx="0">
    <p:extLst>
      <p:ext uri="{19B8F6BF-5375-455C-9EA6-DF929625EA0E}">
        <p15:presenceInfo xmlns:p15="http://schemas.microsoft.com/office/powerpoint/2012/main" userId="S::susilam@srmist.edu.in::b8715a84-6822-41d4-816b-e9b66fd8cf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33A4B3"/>
    <a:srgbClr val="F3B99F"/>
    <a:srgbClr val="FAEABE"/>
    <a:srgbClr val="FF6600"/>
    <a:srgbClr val="B94917"/>
    <a:srgbClr val="67A888"/>
    <a:srgbClr val="7ABF7A"/>
    <a:srgbClr val="B1D29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3416" autoAdjust="0"/>
  </p:normalViewPr>
  <p:slideViewPr>
    <p:cSldViewPr>
      <p:cViewPr varScale="1">
        <p:scale>
          <a:sx n="77" d="100"/>
          <a:sy n="77" d="100"/>
        </p:scale>
        <p:origin x="792" y="67"/>
      </p:cViewPr>
      <p:guideLst>
        <p:guide orient="horz" pos="2160"/>
        <p:guide pos="3840"/>
      </p:guideLst>
    </p:cSldViewPr>
  </p:slideViewPr>
  <p:notesTextViewPr>
    <p:cViewPr>
      <p:scale>
        <a:sx n="1" d="1"/>
        <a:sy n="1" d="1"/>
      </p:scale>
      <p:origin x="0" y="0"/>
    </p:cViewPr>
  </p:notesTextViewPr>
  <p:notesViewPr>
    <p:cSldViewPr>
      <p:cViewPr varScale="1">
        <p:scale>
          <a:sx n="64" d="100"/>
          <a:sy n="64" d="100"/>
        </p:scale>
        <p:origin x="3158"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8C900-49D7-4CFA-9203-EFACE5681418}" type="doc">
      <dgm:prSet loTypeId="urn:microsoft.com/office/officeart/2008/layout/RadialCluster" loCatId="cycle" qsTypeId="urn:microsoft.com/office/officeart/2005/8/quickstyle/simple1" qsCatId="simple" csTypeId="urn:microsoft.com/office/officeart/2005/8/colors/colorful5" csCatId="colorful" phldr="1"/>
      <dgm:spPr/>
      <dgm:t>
        <a:bodyPr/>
        <a:lstStyle/>
        <a:p>
          <a:endParaRPr lang="en-IN"/>
        </a:p>
      </dgm:t>
    </dgm:pt>
    <dgm:pt modelId="{557F150D-9F10-4293-9E03-B42495C904E6}">
      <dgm:prSet phldrT="[Text]"/>
      <dgm:spPr/>
      <dgm:t>
        <a:bodyPr/>
        <a:lstStyle/>
        <a:p>
          <a:r>
            <a:rPr lang="en-US" b="0" i="1" dirty="0"/>
            <a:t>ADC</a:t>
          </a:r>
          <a:endParaRPr lang="en-IN" b="0" i="1" dirty="0"/>
        </a:p>
      </dgm:t>
    </dgm:pt>
    <dgm:pt modelId="{0798E411-D625-4F9A-A7D5-F7EFAFE342B5}" type="parTrans" cxnId="{25A63879-D7FF-4605-8BCF-E083439B799F}">
      <dgm:prSet/>
      <dgm:spPr/>
      <dgm:t>
        <a:bodyPr/>
        <a:lstStyle/>
        <a:p>
          <a:endParaRPr lang="en-IN"/>
        </a:p>
      </dgm:t>
    </dgm:pt>
    <dgm:pt modelId="{AE913C6C-3865-4847-9C8B-1A65FCE38677}" type="sibTrans" cxnId="{25A63879-D7FF-4605-8BCF-E083439B799F}">
      <dgm:prSet/>
      <dgm:spPr/>
      <dgm:t>
        <a:bodyPr/>
        <a:lstStyle/>
        <a:p>
          <a:endParaRPr lang="en-IN"/>
        </a:p>
      </dgm:t>
    </dgm:pt>
    <dgm:pt modelId="{7582D21B-9EE4-4CDD-BF22-724F8A992FB0}">
      <dgm:prSet phldrT="[Text]" custT="1"/>
      <dgm:spPr/>
      <dgm:t>
        <a:bodyPr/>
        <a:lstStyle/>
        <a:p>
          <a:r>
            <a:rPr lang="en-US" sz="2500" b="1" dirty="0">
              <a:solidFill>
                <a:schemeClr val="bg1"/>
              </a:solidFill>
            </a:rPr>
            <a:t>1. Analog Modulation</a:t>
          </a:r>
          <a:endParaRPr lang="en-IN" sz="2500" dirty="0">
            <a:solidFill>
              <a:schemeClr val="bg1"/>
            </a:solidFill>
          </a:endParaRPr>
        </a:p>
      </dgm:t>
    </dgm:pt>
    <dgm:pt modelId="{8704A2B1-CF21-47A2-8BD2-E28B376B4ADA}" type="parTrans" cxnId="{9A25217B-DADE-4104-8400-8B6F75BA0EDF}">
      <dgm:prSet/>
      <dgm:spPr/>
      <dgm:t>
        <a:bodyPr/>
        <a:lstStyle/>
        <a:p>
          <a:endParaRPr lang="en-IN"/>
        </a:p>
      </dgm:t>
    </dgm:pt>
    <dgm:pt modelId="{CDFD4CF4-1897-4D33-999A-24BA371146CA}" type="sibTrans" cxnId="{9A25217B-DADE-4104-8400-8B6F75BA0EDF}">
      <dgm:prSet/>
      <dgm:spPr/>
      <dgm:t>
        <a:bodyPr/>
        <a:lstStyle/>
        <a:p>
          <a:endParaRPr lang="en-IN"/>
        </a:p>
      </dgm:t>
    </dgm:pt>
    <dgm:pt modelId="{47DE25F8-054E-4D76-9DCD-A592D32A72E4}">
      <dgm:prSet custT="1"/>
      <dgm:spPr/>
      <dgm:t>
        <a:bodyPr/>
        <a:lstStyle/>
        <a:p>
          <a:r>
            <a:rPr lang="en-US" sz="2500" b="1" dirty="0">
              <a:solidFill>
                <a:schemeClr val="bg1"/>
              </a:solidFill>
            </a:rPr>
            <a:t>2. Radio Transmitters and Receivers</a:t>
          </a:r>
          <a:endParaRPr lang="en-IN" sz="2500" dirty="0">
            <a:solidFill>
              <a:schemeClr val="bg1"/>
            </a:solidFill>
          </a:endParaRPr>
        </a:p>
      </dgm:t>
    </dgm:pt>
    <dgm:pt modelId="{407D7826-83A9-4A2E-ADA3-21C232657845}" type="parTrans" cxnId="{CE4D9BF4-8246-4F58-B739-D657640D8A4A}">
      <dgm:prSet/>
      <dgm:spPr/>
      <dgm:t>
        <a:bodyPr/>
        <a:lstStyle/>
        <a:p>
          <a:endParaRPr lang="en-IN"/>
        </a:p>
      </dgm:t>
    </dgm:pt>
    <dgm:pt modelId="{6B95C93C-71F1-471D-B323-294416692506}" type="sibTrans" cxnId="{CE4D9BF4-8246-4F58-B739-D657640D8A4A}">
      <dgm:prSet/>
      <dgm:spPr/>
      <dgm:t>
        <a:bodyPr/>
        <a:lstStyle/>
        <a:p>
          <a:endParaRPr lang="en-IN"/>
        </a:p>
      </dgm:t>
    </dgm:pt>
    <dgm:pt modelId="{2B1FE862-5734-4B32-A197-EE9F24DAFEA6}">
      <dgm:prSet custT="1"/>
      <dgm:spPr/>
      <dgm:t>
        <a:bodyPr/>
        <a:lstStyle/>
        <a:p>
          <a:r>
            <a:rPr lang="en-US" sz="2500" b="1" dirty="0">
              <a:solidFill>
                <a:schemeClr val="bg1"/>
              </a:solidFill>
            </a:rPr>
            <a:t>3. Digital Modulation System and Baseband Detection</a:t>
          </a:r>
          <a:endParaRPr lang="en-IN" sz="2500" dirty="0">
            <a:solidFill>
              <a:schemeClr val="bg1"/>
            </a:solidFill>
          </a:endParaRPr>
        </a:p>
      </dgm:t>
    </dgm:pt>
    <dgm:pt modelId="{BAC08C25-9DB1-4B74-9A86-6734253532A0}" type="parTrans" cxnId="{ECA78CAD-257A-4FE1-AB91-8DBFD3C5B81A}">
      <dgm:prSet/>
      <dgm:spPr/>
      <dgm:t>
        <a:bodyPr/>
        <a:lstStyle/>
        <a:p>
          <a:endParaRPr lang="en-IN"/>
        </a:p>
      </dgm:t>
    </dgm:pt>
    <dgm:pt modelId="{ADF5B9C2-54EE-41F9-9242-2602F5404884}" type="sibTrans" cxnId="{ECA78CAD-257A-4FE1-AB91-8DBFD3C5B81A}">
      <dgm:prSet/>
      <dgm:spPr/>
      <dgm:t>
        <a:bodyPr/>
        <a:lstStyle/>
        <a:p>
          <a:endParaRPr lang="en-IN"/>
        </a:p>
      </dgm:t>
    </dgm:pt>
    <dgm:pt modelId="{FDEA9071-FFC0-4888-87F8-35BE9A6442D6}">
      <dgm:prSet custT="1"/>
      <dgm:spPr/>
      <dgm:t>
        <a:bodyPr/>
        <a:lstStyle/>
        <a:p>
          <a:r>
            <a:rPr lang="en-US" sz="2500" b="1" dirty="0">
              <a:solidFill>
                <a:schemeClr val="bg1"/>
              </a:solidFill>
            </a:rPr>
            <a:t>4. Passband Data Transmission</a:t>
          </a:r>
          <a:endParaRPr lang="en-IN" sz="2500" dirty="0">
            <a:solidFill>
              <a:schemeClr val="bg1"/>
            </a:solidFill>
          </a:endParaRPr>
        </a:p>
      </dgm:t>
    </dgm:pt>
    <dgm:pt modelId="{A1412C94-C5EA-4E5A-8629-1047F48C855E}" type="parTrans" cxnId="{AEFE9D68-F92B-4DC9-A664-CE7A9BE86F01}">
      <dgm:prSet/>
      <dgm:spPr/>
      <dgm:t>
        <a:bodyPr/>
        <a:lstStyle/>
        <a:p>
          <a:endParaRPr lang="en-IN"/>
        </a:p>
      </dgm:t>
    </dgm:pt>
    <dgm:pt modelId="{A2D0D92B-B2A0-4E9B-A3CD-D79A77A5B472}" type="sibTrans" cxnId="{AEFE9D68-F92B-4DC9-A664-CE7A9BE86F01}">
      <dgm:prSet/>
      <dgm:spPr/>
      <dgm:t>
        <a:bodyPr/>
        <a:lstStyle/>
        <a:p>
          <a:endParaRPr lang="en-IN"/>
        </a:p>
      </dgm:t>
    </dgm:pt>
    <dgm:pt modelId="{1849AC33-2C2C-48C0-8AAC-2A6ED1EADB5E}">
      <dgm:prSet custT="1"/>
      <dgm:spPr/>
      <dgm:t>
        <a:bodyPr/>
        <a:lstStyle/>
        <a:p>
          <a:r>
            <a:rPr lang="en-US" sz="2500" b="1" dirty="0">
              <a:solidFill>
                <a:schemeClr val="bg1"/>
              </a:solidFill>
            </a:rPr>
            <a:t>5. Spread Spectrum Techniques and Information theory Concepts</a:t>
          </a:r>
          <a:endParaRPr lang="en-IN" sz="2500" dirty="0">
            <a:solidFill>
              <a:schemeClr val="bg1"/>
            </a:solidFill>
          </a:endParaRPr>
        </a:p>
      </dgm:t>
    </dgm:pt>
    <dgm:pt modelId="{543425DD-BA94-4862-97DE-DCE2122B21D2}" type="parTrans" cxnId="{7C19A091-645D-4EB9-BC81-17E681DC4478}">
      <dgm:prSet/>
      <dgm:spPr/>
      <dgm:t>
        <a:bodyPr/>
        <a:lstStyle/>
        <a:p>
          <a:endParaRPr lang="en-IN"/>
        </a:p>
      </dgm:t>
    </dgm:pt>
    <dgm:pt modelId="{A9134514-F4C6-4C98-BDEC-242DAF4B083B}" type="sibTrans" cxnId="{7C19A091-645D-4EB9-BC81-17E681DC4478}">
      <dgm:prSet/>
      <dgm:spPr/>
      <dgm:t>
        <a:bodyPr/>
        <a:lstStyle/>
        <a:p>
          <a:endParaRPr lang="en-IN"/>
        </a:p>
      </dgm:t>
    </dgm:pt>
    <dgm:pt modelId="{33B7CADD-6100-4385-A7DA-7BCFB50131C9}" type="pres">
      <dgm:prSet presAssocID="{B678C900-49D7-4CFA-9203-EFACE5681418}" presName="Name0" presStyleCnt="0">
        <dgm:presLayoutVars>
          <dgm:chMax val="1"/>
          <dgm:chPref val="1"/>
          <dgm:dir/>
          <dgm:animOne val="branch"/>
          <dgm:animLvl val="lvl"/>
        </dgm:presLayoutVars>
      </dgm:prSet>
      <dgm:spPr/>
    </dgm:pt>
    <dgm:pt modelId="{68474B33-E9F8-4564-93E5-D3AFE3C5CD7F}" type="pres">
      <dgm:prSet presAssocID="{557F150D-9F10-4293-9E03-B42495C904E6}" presName="singleCycle" presStyleCnt="0"/>
      <dgm:spPr/>
    </dgm:pt>
    <dgm:pt modelId="{F4D9E6D9-5E99-4767-BAD8-2F391EA39250}" type="pres">
      <dgm:prSet presAssocID="{557F150D-9F10-4293-9E03-B42495C904E6}" presName="singleCenter" presStyleLbl="node1" presStyleIdx="0" presStyleCnt="6">
        <dgm:presLayoutVars>
          <dgm:chMax val="7"/>
          <dgm:chPref val="7"/>
        </dgm:presLayoutVars>
      </dgm:prSet>
      <dgm:spPr/>
    </dgm:pt>
    <dgm:pt modelId="{1BF4A392-8EE4-4614-8FB1-9B2139BBAE4B}" type="pres">
      <dgm:prSet presAssocID="{8704A2B1-CF21-47A2-8BD2-E28B376B4ADA}" presName="Name56" presStyleLbl="parChTrans1D2" presStyleIdx="0" presStyleCnt="5"/>
      <dgm:spPr/>
    </dgm:pt>
    <dgm:pt modelId="{0EF52079-B95B-43EA-B8BB-230F69B07B23}" type="pres">
      <dgm:prSet presAssocID="{7582D21B-9EE4-4CDD-BF22-724F8A992FB0}" presName="text0" presStyleLbl="node1" presStyleIdx="1" presStyleCnt="6" custScaleX="304069" custRadScaleRad="104440" custRadScaleInc="3567">
        <dgm:presLayoutVars>
          <dgm:bulletEnabled val="1"/>
        </dgm:presLayoutVars>
      </dgm:prSet>
      <dgm:spPr/>
    </dgm:pt>
    <dgm:pt modelId="{D26954A5-CCC6-4ECD-91BD-930998B5506B}" type="pres">
      <dgm:prSet presAssocID="{407D7826-83A9-4A2E-ADA3-21C232657845}" presName="Name56" presStyleLbl="parChTrans1D2" presStyleIdx="1" presStyleCnt="5"/>
      <dgm:spPr/>
    </dgm:pt>
    <dgm:pt modelId="{71475CBA-41D0-4785-B186-E41D89B64C0C}" type="pres">
      <dgm:prSet presAssocID="{47DE25F8-054E-4D76-9DCD-A592D32A72E4}" presName="text0" presStyleLbl="node1" presStyleIdx="2" presStyleCnt="6" custScaleX="320089" custScaleY="130700" custRadScaleRad="180451" custRadScaleInc="7465">
        <dgm:presLayoutVars>
          <dgm:bulletEnabled val="1"/>
        </dgm:presLayoutVars>
      </dgm:prSet>
      <dgm:spPr/>
    </dgm:pt>
    <dgm:pt modelId="{C066C16A-55C8-4C15-B976-DCB11BF07E0F}" type="pres">
      <dgm:prSet presAssocID="{BAC08C25-9DB1-4B74-9A86-6734253532A0}" presName="Name56" presStyleLbl="parChTrans1D2" presStyleIdx="2" presStyleCnt="5"/>
      <dgm:spPr/>
    </dgm:pt>
    <dgm:pt modelId="{D99D2BCA-5BB0-4965-A0E1-D6CEE391DDB8}" type="pres">
      <dgm:prSet presAssocID="{2B1FE862-5734-4B32-A197-EE9F24DAFEA6}" presName="text0" presStyleLbl="node1" presStyleIdx="3" presStyleCnt="6" custScaleX="359836" custScaleY="117182" custRadScaleRad="150760" custRadScaleInc="-65019">
        <dgm:presLayoutVars>
          <dgm:bulletEnabled val="1"/>
        </dgm:presLayoutVars>
      </dgm:prSet>
      <dgm:spPr/>
    </dgm:pt>
    <dgm:pt modelId="{0BD121AC-7C44-41C6-AD0C-EACC76DF90D5}" type="pres">
      <dgm:prSet presAssocID="{A1412C94-C5EA-4E5A-8629-1047F48C855E}" presName="Name56" presStyleLbl="parChTrans1D2" presStyleIdx="3" presStyleCnt="5"/>
      <dgm:spPr/>
    </dgm:pt>
    <dgm:pt modelId="{D866EC6A-A8F8-45F1-9C9A-F0D60B930A47}" type="pres">
      <dgm:prSet presAssocID="{FDEA9071-FFC0-4888-87F8-35BE9A6442D6}" presName="text0" presStyleLbl="node1" presStyleIdx="4" presStyleCnt="6" custScaleX="320090" custScaleY="95587" custRadScaleRad="157038" custRadScaleInc="72804">
        <dgm:presLayoutVars>
          <dgm:bulletEnabled val="1"/>
        </dgm:presLayoutVars>
      </dgm:prSet>
      <dgm:spPr/>
    </dgm:pt>
    <dgm:pt modelId="{CE442A4E-7D18-4E3E-A70F-9FDE8A419E3F}" type="pres">
      <dgm:prSet presAssocID="{543425DD-BA94-4862-97DE-DCE2122B21D2}" presName="Name56" presStyleLbl="parChTrans1D2" presStyleIdx="4" presStyleCnt="5"/>
      <dgm:spPr/>
    </dgm:pt>
    <dgm:pt modelId="{67CC52CB-0CC5-4E03-8226-1F1B3D1AA9EF}" type="pres">
      <dgm:prSet presAssocID="{1849AC33-2C2C-48C0-8AAC-2A6ED1EADB5E}" presName="text0" presStyleLbl="node1" presStyleIdx="5" presStyleCnt="6" custScaleX="387145" custScaleY="143808" custRadScaleRad="180401" custRadScaleInc="-7211">
        <dgm:presLayoutVars>
          <dgm:bulletEnabled val="1"/>
        </dgm:presLayoutVars>
      </dgm:prSet>
      <dgm:spPr/>
    </dgm:pt>
  </dgm:ptLst>
  <dgm:cxnLst>
    <dgm:cxn modelId="{ED8FE611-E462-4869-95E4-47F9A8484C81}" type="presOf" srcId="{557F150D-9F10-4293-9E03-B42495C904E6}" destId="{F4D9E6D9-5E99-4767-BAD8-2F391EA39250}" srcOrd="0" destOrd="0" presId="urn:microsoft.com/office/officeart/2008/layout/RadialCluster"/>
    <dgm:cxn modelId="{8850F02F-E678-466D-BFD8-2DC3EA606ABC}" type="presOf" srcId="{BAC08C25-9DB1-4B74-9A86-6734253532A0}" destId="{C066C16A-55C8-4C15-B976-DCB11BF07E0F}" srcOrd="0" destOrd="0" presId="urn:microsoft.com/office/officeart/2008/layout/RadialCluster"/>
    <dgm:cxn modelId="{D2AFC863-8783-44DA-98F8-DFCA2F5C2767}" type="presOf" srcId="{543425DD-BA94-4862-97DE-DCE2122B21D2}" destId="{CE442A4E-7D18-4E3E-A70F-9FDE8A419E3F}" srcOrd="0" destOrd="0" presId="urn:microsoft.com/office/officeart/2008/layout/RadialCluster"/>
    <dgm:cxn modelId="{AEFE9D68-F92B-4DC9-A664-CE7A9BE86F01}" srcId="{557F150D-9F10-4293-9E03-B42495C904E6}" destId="{FDEA9071-FFC0-4888-87F8-35BE9A6442D6}" srcOrd="3" destOrd="0" parTransId="{A1412C94-C5EA-4E5A-8629-1047F48C855E}" sibTransId="{A2D0D92B-B2A0-4E9B-A3CD-D79A77A5B472}"/>
    <dgm:cxn modelId="{26D63A71-F25F-48F2-A3AB-CDC97BDFD895}" type="presOf" srcId="{FDEA9071-FFC0-4888-87F8-35BE9A6442D6}" destId="{D866EC6A-A8F8-45F1-9C9A-F0D60B930A47}" srcOrd="0" destOrd="0" presId="urn:microsoft.com/office/officeart/2008/layout/RadialCluster"/>
    <dgm:cxn modelId="{90620379-D206-48C2-8482-1CFAAC41B1FA}" type="presOf" srcId="{2B1FE862-5734-4B32-A197-EE9F24DAFEA6}" destId="{D99D2BCA-5BB0-4965-A0E1-D6CEE391DDB8}" srcOrd="0" destOrd="0" presId="urn:microsoft.com/office/officeart/2008/layout/RadialCluster"/>
    <dgm:cxn modelId="{25A63879-D7FF-4605-8BCF-E083439B799F}" srcId="{B678C900-49D7-4CFA-9203-EFACE5681418}" destId="{557F150D-9F10-4293-9E03-B42495C904E6}" srcOrd="0" destOrd="0" parTransId="{0798E411-D625-4F9A-A7D5-F7EFAFE342B5}" sibTransId="{AE913C6C-3865-4847-9C8B-1A65FCE38677}"/>
    <dgm:cxn modelId="{9A25217B-DADE-4104-8400-8B6F75BA0EDF}" srcId="{557F150D-9F10-4293-9E03-B42495C904E6}" destId="{7582D21B-9EE4-4CDD-BF22-724F8A992FB0}" srcOrd="0" destOrd="0" parTransId="{8704A2B1-CF21-47A2-8BD2-E28B376B4ADA}" sibTransId="{CDFD4CF4-1897-4D33-999A-24BA371146CA}"/>
    <dgm:cxn modelId="{FA45A887-E9E3-400B-B7A2-C6994FDA48AD}" type="presOf" srcId="{A1412C94-C5EA-4E5A-8629-1047F48C855E}" destId="{0BD121AC-7C44-41C6-AD0C-EACC76DF90D5}" srcOrd="0" destOrd="0" presId="urn:microsoft.com/office/officeart/2008/layout/RadialCluster"/>
    <dgm:cxn modelId="{7C19A091-645D-4EB9-BC81-17E681DC4478}" srcId="{557F150D-9F10-4293-9E03-B42495C904E6}" destId="{1849AC33-2C2C-48C0-8AAC-2A6ED1EADB5E}" srcOrd="4" destOrd="0" parTransId="{543425DD-BA94-4862-97DE-DCE2122B21D2}" sibTransId="{A9134514-F4C6-4C98-BDEC-242DAF4B083B}"/>
    <dgm:cxn modelId="{9B691295-E2B5-44E2-91D5-715F6B470FBC}" type="presOf" srcId="{1849AC33-2C2C-48C0-8AAC-2A6ED1EADB5E}" destId="{67CC52CB-0CC5-4E03-8226-1F1B3D1AA9EF}" srcOrd="0" destOrd="0" presId="urn:microsoft.com/office/officeart/2008/layout/RadialCluster"/>
    <dgm:cxn modelId="{B89AE695-AD64-434D-A721-8FC775762790}" type="presOf" srcId="{47DE25F8-054E-4D76-9DCD-A592D32A72E4}" destId="{71475CBA-41D0-4785-B186-E41D89B64C0C}" srcOrd="0" destOrd="0" presId="urn:microsoft.com/office/officeart/2008/layout/RadialCluster"/>
    <dgm:cxn modelId="{35EBCDA1-86F2-478D-B7F4-E56AD07E5FB5}" type="presOf" srcId="{B678C900-49D7-4CFA-9203-EFACE5681418}" destId="{33B7CADD-6100-4385-A7DA-7BCFB50131C9}" srcOrd="0" destOrd="0" presId="urn:microsoft.com/office/officeart/2008/layout/RadialCluster"/>
    <dgm:cxn modelId="{7001FBAB-391C-4E3C-8E43-59BEDEDFB019}" type="presOf" srcId="{8704A2B1-CF21-47A2-8BD2-E28B376B4ADA}" destId="{1BF4A392-8EE4-4614-8FB1-9B2139BBAE4B}" srcOrd="0" destOrd="0" presId="urn:microsoft.com/office/officeart/2008/layout/RadialCluster"/>
    <dgm:cxn modelId="{ECA78CAD-257A-4FE1-AB91-8DBFD3C5B81A}" srcId="{557F150D-9F10-4293-9E03-B42495C904E6}" destId="{2B1FE862-5734-4B32-A197-EE9F24DAFEA6}" srcOrd="2" destOrd="0" parTransId="{BAC08C25-9DB1-4B74-9A86-6734253532A0}" sibTransId="{ADF5B9C2-54EE-41F9-9242-2602F5404884}"/>
    <dgm:cxn modelId="{B2B8ADB2-C4B8-4BC3-A7EE-BA06200111F6}" type="presOf" srcId="{7582D21B-9EE4-4CDD-BF22-724F8A992FB0}" destId="{0EF52079-B95B-43EA-B8BB-230F69B07B23}" srcOrd="0" destOrd="0" presId="urn:microsoft.com/office/officeart/2008/layout/RadialCluster"/>
    <dgm:cxn modelId="{D4BA76F3-67E9-47AA-BA51-447D700C8F52}" type="presOf" srcId="{407D7826-83A9-4A2E-ADA3-21C232657845}" destId="{D26954A5-CCC6-4ECD-91BD-930998B5506B}" srcOrd="0" destOrd="0" presId="urn:microsoft.com/office/officeart/2008/layout/RadialCluster"/>
    <dgm:cxn modelId="{CE4D9BF4-8246-4F58-B739-D657640D8A4A}" srcId="{557F150D-9F10-4293-9E03-B42495C904E6}" destId="{47DE25F8-054E-4D76-9DCD-A592D32A72E4}" srcOrd="1" destOrd="0" parTransId="{407D7826-83A9-4A2E-ADA3-21C232657845}" sibTransId="{6B95C93C-71F1-471D-B323-294416692506}"/>
    <dgm:cxn modelId="{CE91B0FD-1504-4B0E-83C9-681DEE8635E8}" type="presParOf" srcId="{33B7CADD-6100-4385-A7DA-7BCFB50131C9}" destId="{68474B33-E9F8-4564-93E5-D3AFE3C5CD7F}" srcOrd="0" destOrd="0" presId="urn:microsoft.com/office/officeart/2008/layout/RadialCluster"/>
    <dgm:cxn modelId="{82F28B3E-F7A3-4958-8911-ABBBC69AFE6A}" type="presParOf" srcId="{68474B33-E9F8-4564-93E5-D3AFE3C5CD7F}" destId="{F4D9E6D9-5E99-4767-BAD8-2F391EA39250}" srcOrd="0" destOrd="0" presId="urn:microsoft.com/office/officeart/2008/layout/RadialCluster"/>
    <dgm:cxn modelId="{D320E9DB-C4B3-443F-94DA-777A1F19187F}" type="presParOf" srcId="{68474B33-E9F8-4564-93E5-D3AFE3C5CD7F}" destId="{1BF4A392-8EE4-4614-8FB1-9B2139BBAE4B}" srcOrd="1" destOrd="0" presId="urn:microsoft.com/office/officeart/2008/layout/RadialCluster"/>
    <dgm:cxn modelId="{A9B3D3AD-A0A4-45DC-838D-456C602BA9D6}" type="presParOf" srcId="{68474B33-E9F8-4564-93E5-D3AFE3C5CD7F}" destId="{0EF52079-B95B-43EA-B8BB-230F69B07B23}" srcOrd="2" destOrd="0" presId="urn:microsoft.com/office/officeart/2008/layout/RadialCluster"/>
    <dgm:cxn modelId="{ECC131B6-A437-420F-BDEF-73BA00A43F97}" type="presParOf" srcId="{68474B33-E9F8-4564-93E5-D3AFE3C5CD7F}" destId="{D26954A5-CCC6-4ECD-91BD-930998B5506B}" srcOrd="3" destOrd="0" presId="urn:microsoft.com/office/officeart/2008/layout/RadialCluster"/>
    <dgm:cxn modelId="{5576880A-1A09-4772-93A3-9B6F2C8F1E2D}" type="presParOf" srcId="{68474B33-E9F8-4564-93E5-D3AFE3C5CD7F}" destId="{71475CBA-41D0-4785-B186-E41D89B64C0C}" srcOrd="4" destOrd="0" presId="urn:microsoft.com/office/officeart/2008/layout/RadialCluster"/>
    <dgm:cxn modelId="{2B195583-C019-4CCB-9AFF-329ECD6E1DF7}" type="presParOf" srcId="{68474B33-E9F8-4564-93E5-D3AFE3C5CD7F}" destId="{C066C16A-55C8-4C15-B976-DCB11BF07E0F}" srcOrd="5" destOrd="0" presId="urn:microsoft.com/office/officeart/2008/layout/RadialCluster"/>
    <dgm:cxn modelId="{A4B83942-82F2-4F3D-B3B9-3295225B96A3}" type="presParOf" srcId="{68474B33-E9F8-4564-93E5-D3AFE3C5CD7F}" destId="{D99D2BCA-5BB0-4965-A0E1-D6CEE391DDB8}" srcOrd="6" destOrd="0" presId="urn:microsoft.com/office/officeart/2008/layout/RadialCluster"/>
    <dgm:cxn modelId="{F6D5C9BA-D9B5-496C-8288-A3D2D1377A93}" type="presParOf" srcId="{68474B33-E9F8-4564-93E5-D3AFE3C5CD7F}" destId="{0BD121AC-7C44-41C6-AD0C-EACC76DF90D5}" srcOrd="7" destOrd="0" presId="urn:microsoft.com/office/officeart/2008/layout/RadialCluster"/>
    <dgm:cxn modelId="{08697A8D-F220-41BB-9265-80B9E1BC6CB9}" type="presParOf" srcId="{68474B33-E9F8-4564-93E5-D3AFE3C5CD7F}" destId="{D866EC6A-A8F8-45F1-9C9A-F0D60B930A47}" srcOrd="8" destOrd="0" presId="urn:microsoft.com/office/officeart/2008/layout/RadialCluster"/>
    <dgm:cxn modelId="{443F3128-FB7D-48E9-9B3F-84EF2E25833C}" type="presParOf" srcId="{68474B33-E9F8-4564-93E5-D3AFE3C5CD7F}" destId="{CE442A4E-7D18-4E3E-A70F-9FDE8A419E3F}" srcOrd="9" destOrd="0" presId="urn:microsoft.com/office/officeart/2008/layout/RadialCluster"/>
    <dgm:cxn modelId="{4BA92EE6-3AE2-4D02-91E9-A03ECCD6FDDE}" type="presParOf" srcId="{68474B33-E9F8-4564-93E5-D3AFE3C5CD7F}" destId="{67CC52CB-0CC5-4E03-8226-1F1B3D1AA9EF}"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9E6D9-5E99-4767-BAD8-2F391EA39250}">
      <dsp:nvSpPr>
        <dsp:cNvPr id="0" name=""/>
        <dsp:cNvSpPr/>
      </dsp:nvSpPr>
      <dsp:spPr>
        <a:xfrm>
          <a:off x="5030384" y="1922797"/>
          <a:ext cx="1512168" cy="15121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0" i="1" kern="1200" dirty="0"/>
            <a:t>ADC</a:t>
          </a:r>
          <a:endParaRPr lang="en-IN" sz="3600" b="0" i="1" kern="1200" dirty="0"/>
        </a:p>
      </dsp:txBody>
      <dsp:txXfrm>
        <a:off x="5104202" y="1996615"/>
        <a:ext cx="1364532" cy="1364532"/>
      </dsp:txXfrm>
    </dsp:sp>
    <dsp:sp modelId="{1BF4A392-8EE4-4614-8FB1-9B2139BBAE4B}">
      <dsp:nvSpPr>
        <dsp:cNvPr id="0" name=""/>
        <dsp:cNvSpPr/>
      </dsp:nvSpPr>
      <dsp:spPr>
        <a:xfrm rot="16278386">
          <a:off x="5359143" y="1467974"/>
          <a:ext cx="909881" cy="0"/>
        </a:xfrm>
        <a:custGeom>
          <a:avLst/>
          <a:gdLst/>
          <a:ahLst/>
          <a:cxnLst/>
          <a:rect l="0" t="0" r="0" b="0"/>
          <a:pathLst>
            <a:path>
              <a:moveTo>
                <a:pt x="0" y="0"/>
              </a:moveTo>
              <a:lnTo>
                <a:pt x="90988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F52079-B95B-43EA-B8BB-230F69B07B23}">
      <dsp:nvSpPr>
        <dsp:cNvPr id="0" name=""/>
        <dsp:cNvSpPr/>
      </dsp:nvSpPr>
      <dsp:spPr>
        <a:xfrm>
          <a:off x="4295668" y="0"/>
          <a:ext cx="3080682" cy="1013152"/>
        </a:xfrm>
        <a:prstGeom prst="roundRect">
          <a:avLst/>
        </a:prstGeom>
        <a:solidFill>
          <a:schemeClr val="accent5">
            <a:hueOff val="1440000"/>
            <a:satOff val="-5824"/>
            <a:lumOff val="-6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chemeClr val="bg1"/>
              </a:solidFill>
            </a:rPr>
            <a:t>1. Analog Modulation</a:t>
          </a:r>
          <a:endParaRPr lang="en-IN" sz="2500" kern="1200" dirty="0">
            <a:solidFill>
              <a:schemeClr val="bg1"/>
            </a:solidFill>
          </a:endParaRPr>
        </a:p>
      </dsp:txBody>
      <dsp:txXfrm>
        <a:off x="4345126" y="49458"/>
        <a:ext cx="2981766" cy="914236"/>
      </dsp:txXfrm>
    </dsp:sp>
    <dsp:sp modelId="{D26954A5-CCC6-4ECD-91BD-930998B5506B}">
      <dsp:nvSpPr>
        <dsp:cNvPr id="0" name=""/>
        <dsp:cNvSpPr/>
      </dsp:nvSpPr>
      <dsp:spPr>
        <a:xfrm rot="20681244">
          <a:off x="6518511" y="2293021"/>
          <a:ext cx="1354409" cy="0"/>
        </a:xfrm>
        <a:custGeom>
          <a:avLst/>
          <a:gdLst/>
          <a:ahLst/>
          <a:cxnLst/>
          <a:rect l="0" t="0" r="0" b="0"/>
          <a:pathLst>
            <a:path>
              <a:moveTo>
                <a:pt x="0" y="0"/>
              </a:moveTo>
              <a:lnTo>
                <a:pt x="135440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75CBA-41D0-4785-B186-E41D89B64C0C}">
      <dsp:nvSpPr>
        <dsp:cNvPr id="0" name=""/>
        <dsp:cNvSpPr/>
      </dsp:nvSpPr>
      <dsp:spPr>
        <a:xfrm>
          <a:off x="7848879" y="1008112"/>
          <a:ext cx="3242989" cy="1324190"/>
        </a:xfrm>
        <a:prstGeom prst="roundRect">
          <a:avLst/>
        </a:prstGeom>
        <a:solidFill>
          <a:schemeClr val="accent5">
            <a:hueOff val="2880000"/>
            <a:satOff val="-11649"/>
            <a:lumOff val="-13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chemeClr val="bg1"/>
              </a:solidFill>
            </a:rPr>
            <a:t>2. Radio Transmitters and Receivers</a:t>
          </a:r>
          <a:endParaRPr lang="en-IN" sz="2500" kern="1200" dirty="0">
            <a:solidFill>
              <a:schemeClr val="bg1"/>
            </a:solidFill>
          </a:endParaRPr>
        </a:p>
      </dsp:txBody>
      <dsp:txXfrm>
        <a:off x="7913521" y="1072754"/>
        <a:ext cx="3113705" cy="1194906"/>
      </dsp:txXfrm>
    </dsp:sp>
    <dsp:sp modelId="{C066C16A-55C8-4C15-B976-DCB11BF07E0F}">
      <dsp:nvSpPr>
        <dsp:cNvPr id="0" name=""/>
        <dsp:cNvSpPr/>
      </dsp:nvSpPr>
      <dsp:spPr>
        <a:xfrm rot="1835590">
          <a:off x="6462770" y="3417609"/>
          <a:ext cx="1146320" cy="0"/>
        </a:xfrm>
        <a:custGeom>
          <a:avLst/>
          <a:gdLst/>
          <a:ahLst/>
          <a:cxnLst/>
          <a:rect l="0" t="0" r="0" b="0"/>
          <a:pathLst>
            <a:path>
              <a:moveTo>
                <a:pt x="0" y="0"/>
              </a:moveTo>
              <a:lnTo>
                <a:pt x="114632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9D2BCA-5BB0-4965-A0E1-D6CEE391DDB8}">
      <dsp:nvSpPr>
        <dsp:cNvPr id="0" name=""/>
        <dsp:cNvSpPr/>
      </dsp:nvSpPr>
      <dsp:spPr>
        <a:xfrm>
          <a:off x="6710488" y="3709313"/>
          <a:ext cx="3645687" cy="1187232"/>
        </a:xfrm>
        <a:prstGeom prst="roundRect">
          <a:avLst/>
        </a:prstGeom>
        <a:solidFill>
          <a:schemeClr val="accent5">
            <a:hueOff val="4320000"/>
            <a:satOff val="-17473"/>
            <a:lumOff val="-195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chemeClr val="bg1"/>
              </a:solidFill>
            </a:rPr>
            <a:t>3. Digital Modulation System and Baseband Detection</a:t>
          </a:r>
          <a:endParaRPr lang="en-IN" sz="2500" kern="1200" dirty="0">
            <a:solidFill>
              <a:schemeClr val="bg1"/>
            </a:solidFill>
          </a:endParaRPr>
        </a:p>
      </dsp:txBody>
      <dsp:txXfrm>
        <a:off x="6768444" y="3767269"/>
        <a:ext cx="3529775" cy="1071320"/>
      </dsp:txXfrm>
    </dsp:sp>
    <dsp:sp modelId="{0BD121AC-7C44-41C6-AD0C-EACC76DF90D5}">
      <dsp:nvSpPr>
        <dsp:cNvPr id="0" name=""/>
        <dsp:cNvSpPr/>
      </dsp:nvSpPr>
      <dsp:spPr>
        <a:xfrm rot="9132566">
          <a:off x="3682190" y="3410886"/>
          <a:ext cx="1430704" cy="0"/>
        </a:xfrm>
        <a:custGeom>
          <a:avLst/>
          <a:gdLst/>
          <a:ahLst/>
          <a:cxnLst/>
          <a:rect l="0" t="0" r="0" b="0"/>
          <a:pathLst>
            <a:path>
              <a:moveTo>
                <a:pt x="0" y="0"/>
              </a:moveTo>
              <a:lnTo>
                <a:pt x="1430704"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66EC6A-A8F8-45F1-9C9A-F0D60B930A47}">
      <dsp:nvSpPr>
        <dsp:cNvPr id="0" name=""/>
        <dsp:cNvSpPr/>
      </dsp:nvSpPr>
      <dsp:spPr>
        <a:xfrm>
          <a:off x="1224427" y="3744412"/>
          <a:ext cx="3243000" cy="968442"/>
        </a:xfrm>
        <a:prstGeom prst="roundRect">
          <a:avLst/>
        </a:prstGeom>
        <a:solidFill>
          <a:schemeClr val="accent5">
            <a:hueOff val="5760000"/>
            <a:satOff val="-23298"/>
            <a:lumOff val="-260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chemeClr val="bg1"/>
              </a:solidFill>
            </a:rPr>
            <a:t>4. Passband Data Transmission</a:t>
          </a:r>
          <a:endParaRPr lang="en-IN" sz="2500" kern="1200" dirty="0">
            <a:solidFill>
              <a:schemeClr val="bg1"/>
            </a:solidFill>
          </a:endParaRPr>
        </a:p>
      </dsp:txBody>
      <dsp:txXfrm>
        <a:off x="1271702" y="3791687"/>
        <a:ext cx="3148450" cy="873892"/>
      </dsp:txXfrm>
    </dsp:sp>
    <dsp:sp modelId="{CE442A4E-7D18-4E3E-A70F-9FDE8A419E3F}">
      <dsp:nvSpPr>
        <dsp:cNvPr id="0" name=""/>
        <dsp:cNvSpPr/>
      </dsp:nvSpPr>
      <dsp:spPr>
        <a:xfrm rot="11724242">
          <a:off x="4048422" y="2337761"/>
          <a:ext cx="999922" cy="0"/>
        </a:xfrm>
        <a:custGeom>
          <a:avLst/>
          <a:gdLst/>
          <a:ahLst/>
          <a:cxnLst/>
          <a:rect l="0" t="0" r="0" b="0"/>
          <a:pathLst>
            <a:path>
              <a:moveTo>
                <a:pt x="0" y="0"/>
              </a:moveTo>
              <a:lnTo>
                <a:pt x="99992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CC52CB-0CC5-4E03-8226-1F1B3D1AA9EF}">
      <dsp:nvSpPr>
        <dsp:cNvPr id="0" name=""/>
        <dsp:cNvSpPr/>
      </dsp:nvSpPr>
      <dsp:spPr>
        <a:xfrm>
          <a:off x="144013" y="936113"/>
          <a:ext cx="3922369" cy="1456994"/>
        </a:xfrm>
        <a:prstGeom prst="roundRect">
          <a:avLst/>
        </a:prstGeom>
        <a:solidFill>
          <a:schemeClr val="accent5">
            <a:hueOff val="7200000"/>
            <a:satOff val="-29122"/>
            <a:lumOff val="-3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chemeClr val="bg1"/>
              </a:solidFill>
            </a:rPr>
            <a:t>5. Spread Spectrum Techniques and Information theory Concepts</a:t>
          </a:r>
          <a:endParaRPr lang="en-IN" sz="2500" kern="1200" dirty="0">
            <a:solidFill>
              <a:schemeClr val="bg1"/>
            </a:solidFill>
          </a:endParaRPr>
        </a:p>
      </dsp:txBody>
      <dsp:txXfrm>
        <a:off x="215138" y="1007238"/>
        <a:ext cx="3780119" cy="131474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8</a:t>
            </a:fld>
            <a:endParaRPr lang="en-US" dirty="0"/>
          </a:p>
        </p:txBody>
      </p:sp>
    </p:spTree>
    <p:extLst>
      <p:ext uri="{BB962C8B-B14F-4D97-AF65-F5344CB8AC3E}">
        <p14:creationId xmlns:p14="http://schemas.microsoft.com/office/powerpoint/2010/main" val="4292242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9</a:t>
            </a:fld>
            <a:endParaRPr lang="en-US" dirty="0"/>
          </a:p>
        </p:txBody>
      </p:sp>
    </p:spTree>
    <p:extLst>
      <p:ext uri="{BB962C8B-B14F-4D97-AF65-F5344CB8AC3E}">
        <p14:creationId xmlns:p14="http://schemas.microsoft.com/office/powerpoint/2010/main" val="3847359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23FACB9-4E35-4CB3-835A-2EBF55FAEDE3}" type="slidenum">
              <a:rPr lang="en-US" smtClean="0"/>
              <a:pPr/>
              <a:t>10</a:t>
            </a:fld>
            <a:endParaRPr lang="en-US" dirty="0"/>
          </a:p>
        </p:txBody>
      </p:sp>
    </p:spTree>
    <p:extLst>
      <p:ext uri="{BB962C8B-B14F-4D97-AF65-F5344CB8AC3E}">
        <p14:creationId xmlns:p14="http://schemas.microsoft.com/office/powerpoint/2010/main" val="2756761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11</a:t>
            </a:fld>
            <a:endParaRPr lang="en-US" dirty="0"/>
          </a:p>
        </p:txBody>
      </p:sp>
    </p:spTree>
    <p:extLst>
      <p:ext uri="{BB962C8B-B14F-4D97-AF65-F5344CB8AC3E}">
        <p14:creationId xmlns:p14="http://schemas.microsoft.com/office/powerpoint/2010/main" val="897620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12</a:t>
            </a:fld>
            <a:endParaRPr lang="en-US" dirty="0"/>
          </a:p>
        </p:txBody>
      </p:sp>
    </p:spTree>
    <p:extLst>
      <p:ext uri="{BB962C8B-B14F-4D97-AF65-F5344CB8AC3E}">
        <p14:creationId xmlns:p14="http://schemas.microsoft.com/office/powerpoint/2010/main" val="1700577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13</a:t>
            </a:fld>
            <a:endParaRPr lang="en-US" dirty="0"/>
          </a:p>
        </p:txBody>
      </p:sp>
    </p:spTree>
    <p:extLst>
      <p:ext uri="{BB962C8B-B14F-4D97-AF65-F5344CB8AC3E}">
        <p14:creationId xmlns:p14="http://schemas.microsoft.com/office/powerpoint/2010/main" val="126796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14</a:t>
            </a:fld>
            <a:endParaRPr lang="en-US" dirty="0"/>
          </a:p>
        </p:txBody>
      </p:sp>
    </p:spTree>
    <p:extLst>
      <p:ext uri="{BB962C8B-B14F-4D97-AF65-F5344CB8AC3E}">
        <p14:creationId xmlns:p14="http://schemas.microsoft.com/office/powerpoint/2010/main" val="3693242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15</a:t>
            </a:fld>
            <a:endParaRPr lang="en-US" dirty="0"/>
          </a:p>
        </p:txBody>
      </p:sp>
    </p:spTree>
    <p:extLst>
      <p:ext uri="{BB962C8B-B14F-4D97-AF65-F5344CB8AC3E}">
        <p14:creationId xmlns:p14="http://schemas.microsoft.com/office/powerpoint/2010/main" val="3623479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16</a:t>
            </a:fld>
            <a:endParaRPr lang="en-US" dirty="0"/>
          </a:p>
        </p:txBody>
      </p:sp>
    </p:spTree>
    <p:extLst>
      <p:ext uri="{BB962C8B-B14F-4D97-AF65-F5344CB8AC3E}">
        <p14:creationId xmlns:p14="http://schemas.microsoft.com/office/powerpoint/2010/main" val="1323314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grpSp>
        <p:nvGrpSpPr>
          <p:cNvPr id="47112" name="Group 8"/>
          <p:cNvGrpSpPr>
            <a:grpSpLocks/>
          </p:cNvGrpSpPr>
          <p:nvPr/>
        </p:nvGrpSpPr>
        <p:grpSpPr bwMode="auto">
          <a:xfrm>
            <a:off x="9990667" y="2992438"/>
            <a:ext cx="1784351"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grpSp>
      <p:sp>
        <p:nvSpPr>
          <p:cNvPr id="47144" name="Line 40"/>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sp>
        <p:nvSpPr>
          <p:cNvPr id="47107" name="Title Placeholder 1"/>
          <p:cNvSpPr>
            <a:spLocks noGrp="1" noChangeArrowheads="1"/>
          </p:cNvSpPr>
          <p:nvPr>
            <p:ph type="ctrTitle"/>
          </p:nvPr>
        </p:nvSpPr>
        <p:spPr>
          <a:xfrm>
            <a:off x="421217" y="466725"/>
            <a:ext cx="90424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1132417" y="3049588"/>
            <a:ext cx="83312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1E107463-C1B5-46F7-A4C3-F14A7833EB21}" type="datetime1">
              <a:rPr lang="en-US" altLang="en-US" smtClean="0"/>
              <a:t>9/27/2021</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8583C5B5-4ADF-4684-9B8B-1B2FC745F44C}" type="datetime1">
              <a:rPr lang="en-US" altLang="en-US" smtClean="0"/>
              <a:t>9/27/2021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1"/>
            <a:ext cx="276860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1"/>
            <a:ext cx="810260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60048AB5-E3C7-4A65-B5D3-F81730F1C280}" type="datetime1">
              <a:rPr lang="en-US" altLang="en-US" smtClean="0"/>
              <a:t>9/27/2021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6C45C1C8-6A28-4FD9-AFDC-C89B5FD9B8F6}" type="datetime1">
              <a:rPr lang="en-US" altLang="en-US" smtClean="0"/>
              <a:t>9/27/2021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C99B7CEB-689D-4184-84FB-278F7F0A1AF4}" type="datetime1">
              <a:rPr lang="en-US" altLang="en-US" smtClean="0"/>
              <a:t>9/27/2021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532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62E16532-98EC-469E-98DE-0769D6630280}" type="datetime1">
              <a:rPr lang="en-US" altLang="en-US" smtClean="0"/>
              <a:t>9/27/2021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2FFA1AD3-19FC-4C39-8E73-D24970717808}" type="datetime1">
              <a:rPr lang="en-US" altLang="en-US" smtClean="0"/>
              <a:t>9/27/2021</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E55C12FD-DE5C-442E-ACC7-589FEB00A523}" type="datetime1">
              <a:rPr lang="en-US" altLang="en-US" smtClean="0"/>
              <a:t>9/27/2021</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322384E-2C51-4EAB-A2CD-96E3F3B58135}" type="datetime1">
              <a:rPr lang="en-US" altLang="en-US" smtClean="0"/>
              <a:t>9/27/2021</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AFB9FE5-D73B-46AC-A462-9EEE9BCCD4E8}" type="datetime1">
              <a:rPr lang="en-US" altLang="en-US" smtClean="0"/>
              <a:t>9/27/2021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4DFB670-803A-4F51-8302-719E76412029}" type="datetime1">
              <a:rPr lang="en-US" altLang="en-US" smtClean="0"/>
              <a:t>9/27/2021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grpSp>
        <p:nvGrpSpPr>
          <p:cNvPr id="46088" name="Group 8"/>
          <p:cNvGrpSpPr>
            <a:grpSpLocks/>
          </p:cNvGrpSpPr>
          <p:nvPr/>
        </p:nvGrpSpPr>
        <p:grpSpPr bwMode="auto">
          <a:xfrm>
            <a:off x="10871201" y="152400"/>
            <a:ext cx="1056217"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grpSp>
      <p:sp>
        <p:nvSpPr>
          <p:cNvPr id="46083" name="Title Placeholder 1"/>
          <p:cNvSpPr>
            <a:spLocks noGrp="1" noChangeArrowheads="1"/>
          </p:cNvSpPr>
          <p:nvPr>
            <p:ph type="title"/>
          </p:nvPr>
        </p:nvSpPr>
        <p:spPr bwMode="auto">
          <a:xfrm>
            <a:off x="304800" y="228600"/>
            <a:ext cx="10261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524000" y="1524001"/>
            <a:ext cx="98552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1CAD9DA5-4742-47A7-A921-2ACB3118D9D9}" type="datetime1">
              <a:rPr lang="en-US" altLang="en-US" smtClean="0"/>
              <a:t>9/27/2021</a:t>
            </a:fld>
            <a:endParaRPr lang="en-US" altLang="en-US" dirty="0"/>
          </a:p>
        </p:txBody>
      </p:sp>
      <p:sp>
        <p:nvSpPr>
          <p:cNvPr id="46086" name="Footer Placeholder 4"/>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a:latin typeface="Gill Sans MT" panose="020B0502020104020203" pitchFamily="34" charset="0"/>
              </a:rPr>
              <a:t>18ECC205J – Analog and Digital  Communication  </a:t>
            </a: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a:xfrm>
            <a:off x="2495601" y="3083896"/>
            <a:ext cx="6840759" cy="1497232"/>
          </a:xfrm>
        </p:spPr>
        <p:txBody>
          <a:bodyPr/>
          <a:lstStyle/>
          <a:p>
            <a:r>
              <a:rPr lang="en-US" dirty="0"/>
              <a:t>Course Credit : 4</a:t>
            </a:r>
          </a:p>
          <a:p>
            <a:r>
              <a:rPr lang="en-US" dirty="0"/>
              <a:t>Theory : 9 Hours</a:t>
            </a:r>
          </a:p>
          <a:p>
            <a:endParaRPr lang="en-US" dirty="0"/>
          </a:p>
        </p:txBody>
      </p:sp>
      <p:sp>
        <p:nvSpPr>
          <p:cNvPr id="2" name="TextBox 1">
            <a:extLst>
              <a:ext uri="{FF2B5EF4-FFF2-40B4-BE49-F238E27FC236}">
                <a16:creationId xmlns:a16="http://schemas.microsoft.com/office/drawing/2014/main" id="{E3FAA6CB-BF5E-4428-9B36-4B3C3058ABBA}"/>
              </a:ext>
            </a:extLst>
          </p:cNvPr>
          <p:cNvSpPr txBox="1"/>
          <p:nvPr/>
        </p:nvSpPr>
        <p:spPr>
          <a:xfrm>
            <a:off x="431857" y="5215569"/>
            <a:ext cx="9347191" cy="1077218"/>
          </a:xfrm>
          <a:prstGeom prst="rect">
            <a:avLst/>
          </a:prstGeom>
          <a:noFill/>
        </p:spPr>
        <p:txBody>
          <a:bodyPr wrap="square" rtlCol="0">
            <a:spAutoFit/>
          </a:bodyPr>
          <a:lstStyle/>
          <a:p>
            <a:pPr>
              <a:buNone/>
            </a:pPr>
            <a:r>
              <a:rPr lang="en-IN" sz="1600" b="1" i="1" dirty="0">
                <a:solidFill>
                  <a:srgbClr val="0070C0"/>
                </a:solidFill>
                <a:latin typeface="Gill Sans MT" panose="020B0502020104020203" pitchFamily="34" charset="0"/>
              </a:rPr>
              <a:t>1. Singh. R. P &amp; </a:t>
            </a:r>
            <a:r>
              <a:rPr lang="en-IN" sz="1600" b="1" i="1" dirty="0" err="1">
                <a:solidFill>
                  <a:srgbClr val="0070C0"/>
                </a:solidFill>
                <a:latin typeface="Gill Sans MT" panose="020B0502020104020203" pitchFamily="34" charset="0"/>
              </a:rPr>
              <a:t>Sapre</a:t>
            </a:r>
            <a:r>
              <a:rPr lang="en-IN" sz="1600" b="1" i="1" dirty="0">
                <a:solidFill>
                  <a:srgbClr val="0070C0"/>
                </a:solidFill>
                <a:latin typeface="Gill Sans MT" panose="020B0502020104020203" pitchFamily="34" charset="0"/>
              </a:rPr>
              <a:t>. S. D, “Communication Systems: </a:t>
            </a:r>
            <a:r>
              <a:rPr lang="en-IN" sz="1600" b="1" i="1" dirty="0" err="1">
                <a:solidFill>
                  <a:srgbClr val="0070C0"/>
                </a:solidFill>
                <a:latin typeface="Gill Sans MT" panose="020B0502020104020203" pitchFamily="34" charset="0"/>
              </a:rPr>
              <a:t>Analog</a:t>
            </a:r>
            <a:r>
              <a:rPr lang="en-IN" sz="1600" b="1" i="1" dirty="0">
                <a:solidFill>
                  <a:srgbClr val="0070C0"/>
                </a:solidFill>
                <a:latin typeface="Gill Sans MT" panose="020B0502020104020203" pitchFamily="34" charset="0"/>
              </a:rPr>
              <a:t> &amp; Digital,” 3rd edition, </a:t>
            </a:r>
            <a:r>
              <a:rPr lang="en-IN" sz="1600" b="1" i="1" dirty="0" err="1">
                <a:solidFill>
                  <a:srgbClr val="0070C0"/>
                </a:solidFill>
                <a:latin typeface="Gill Sans MT" panose="020B0502020104020203" pitchFamily="34" charset="0"/>
              </a:rPr>
              <a:t>McGrawHill</a:t>
            </a:r>
            <a:r>
              <a:rPr lang="en-IN" sz="1600" b="1" i="1" dirty="0">
                <a:solidFill>
                  <a:srgbClr val="0070C0"/>
                </a:solidFill>
                <a:latin typeface="Gill Sans MT" panose="020B0502020104020203" pitchFamily="34" charset="0"/>
              </a:rPr>
              <a:t> Education, Seventh Reprint, 2016.</a:t>
            </a:r>
            <a:br>
              <a:rPr lang="en-IN" sz="1600" b="1" i="1" dirty="0">
                <a:solidFill>
                  <a:srgbClr val="0070C0"/>
                </a:solidFill>
                <a:latin typeface="Gill Sans MT" panose="020B0502020104020203" pitchFamily="34" charset="0"/>
              </a:rPr>
            </a:br>
            <a:br>
              <a:rPr lang="en-IN" sz="1600" b="1" i="1" dirty="0">
                <a:solidFill>
                  <a:srgbClr val="0070C0"/>
                </a:solidFill>
                <a:latin typeface="Gill Sans MT" panose="020B0502020104020203" pitchFamily="34" charset="0"/>
              </a:rPr>
            </a:br>
            <a:r>
              <a:rPr lang="en-IN" sz="1600" b="1" i="1" dirty="0">
                <a:solidFill>
                  <a:srgbClr val="0070C0"/>
                </a:solidFill>
                <a:latin typeface="Gill Sans MT" panose="020B0502020104020203" pitchFamily="34" charset="0"/>
              </a:rPr>
              <a:t>2. Simon </a:t>
            </a:r>
            <a:r>
              <a:rPr lang="en-IN" sz="1600" b="1" i="1" dirty="0" err="1">
                <a:solidFill>
                  <a:srgbClr val="0070C0"/>
                </a:solidFill>
                <a:latin typeface="Gill Sans MT" panose="020B0502020104020203" pitchFamily="34" charset="0"/>
              </a:rPr>
              <a:t>Haykin</a:t>
            </a:r>
            <a:r>
              <a:rPr lang="en-IN" sz="1600" b="1" i="1" dirty="0">
                <a:solidFill>
                  <a:srgbClr val="0070C0"/>
                </a:solidFill>
                <a:latin typeface="Gill Sans MT" panose="020B0502020104020203" pitchFamily="34" charset="0"/>
              </a:rPr>
              <a:t>, “Communication Systems”, John Wiley &amp; Sons, 4th Edition, 2008</a:t>
            </a:r>
            <a:endParaRPr lang="en-IN" sz="1600" dirty="0">
              <a:solidFill>
                <a:srgbClr val="0070C0"/>
              </a:solidFill>
            </a:endParaRPr>
          </a:p>
        </p:txBody>
      </p:sp>
      <p:pic>
        <p:nvPicPr>
          <p:cNvPr id="6" name="Picture 2">
            <a:extLst>
              <a:ext uri="{FF2B5EF4-FFF2-40B4-BE49-F238E27FC236}">
                <a16:creationId xmlns:a16="http://schemas.microsoft.com/office/drawing/2014/main" id="{3C998F60-C3AD-4FC6-BB3B-7B4365E21E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304800" y="692696"/>
            <a:ext cx="10261600" cy="831304"/>
          </a:xfrm>
        </p:spPr>
        <p:txBody>
          <a:bodyPr/>
          <a:lstStyle/>
          <a:p>
            <a:pPr marL="45720"/>
            <a:r>
              <a:rPr lang="en-US" sz="3600" dirty="0">
                <a:latin typeface="Gill Sans MT" panose="020B0502020104020203" pitchFamily="34" charset="0"/>
              </a:rPr>
              <a:t>QAM - Quadrature Amplitude Modulation</a:t>
            </a:r>
          </a:p>
        </p:txBody>
      </p:sp>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71D753D-B1E7-43F4-9074-8EA5D03F425C}"/>
              </a:ext>
            </a:extLst>
          </p:cNvPr>
          <p:cNvSpPr>
            <a:spLocks noGrp="1"/>
          </p:cNvSpPr>
          <p:nvPr>
            <p:ph type="sldNum" sz="quarter" idx="12"/>
          </p:nvPr>
        </p:nvSpPr>
        <p:spPr/>
        <p:txBody>
          <a:bodyPr/>
          <a:lstStyle/>
          <a:p>
            <a:fld id="{71C6F290-D301-4864-9490-340EF11588D9}" type="slidenum">
              <a:rPr lang="en-US" altLang="en-US" smtClean="0"/>
              <a:pPr/>
              <a:t>10</a:t>
            </a:fld>
            <a:endParaRPr lang="en-US" altLang="en-US" dirty="0"/>
          </a:p>
        </p:txBody>
      </p:sp>
      <p:sp>
        <p:nvSpPr>
          <p:cNvPr id="7" name="Content Placeholder 6">
            <a:extLst>
              <a:ext uri="{FF2B5EF4-FFF2-40B4-BE49-F238E27FC236}">
                <a16:creationId xmlns:a16="http://schemas.microsoft.com/office/drawing/2014/main" id="{23838351-FBAE-4353-A48F-E7B855FA5415}"/>
              </a:ext>
            </a:extLst>
          </p:cNvPr>
          <p:cNvSpPr>
            <a:spLocks noGrp="1"/>
          </p:cNvSpPr>
          <p:nvPr>
            <p:ph idx="1"/>
          </p:nvPr>
        </p:nvSpPr>
        <p:spPr>
          <a:xfrm>
            <a:off x="609600" y="1524001"/>
            <a:ext cx="10769600" cy="4857327"/>
          </a:xfrm>
        </p:spPr>
        <p:txBody>
          <a:bodyPr/>
          <a:lstStyle/>
          <a:p>
            <a:r>
              <a:rPr lang="en-US" sz="2000" b="1" i="0" dirty="0">
                <a:solidFill>
                  <a:srgbClr val="893611"/>
                </a:solidFill>
                <a:effectLst/>
                <a:latin typeface="Arial" panose="020B0604020202020204" pitchFamily="34" charset="0"/>
              </a:rPr>
              <a:t>Advantages: </a:t>
            </a:r>
          </a:p>
          <a:p>
            <a:pPr marL="388620" indent="-342900">
              <a:buFont typeface="Arial" panose="020B0604020202020204" pitchFamily="34" charset="0"/>
              <a:buChar char="•"/>
            </a:pPr>
            <a:r>
              <a:rPr lang="en-US" sz="2000" b="0" i="0" dirty="0">
                <a:effectLst/>
                <a:latin typeface="Arial" panose="020B0604020202020204" pitchFamily="34" charset="0"/>
              </a:rPr>
              <a:t>The primary benefit of QAM variants is </a:t>
            </a:r>
            <a:r>
              <a:rPr lang="en-US" sz="2000" b="1" i="0" dirty="0">
                <a:effectLst/>
                <a:latin typeface="Arial" panose="020B0604020202020204" pitchFamily="34" charset="0"/>
              </a:rPr>
              <a:t>efficient usage of bandwidth</a:t>
            </a:r>
            <a:r>
              <a:rPr lang="en-US" sz="2000" b="0" i="0" dirty="0">
                <a:effectLst/>
                <a:latin typeface="Arial" panose="020B0604020202020204" pitchFamily="34" charset="0"/>
              </a:rPr>
              <a:t>. This is because QAM represents more bits per carrier. For example, 256-QAM maps 8 bits per carrier and 16-QAM maps 4 bits per carrier</a:t>
            </a:r>
          </a:p>
          <a:p>
            <a:endParaRPr lang="en-US" sz="2000" b="0" i="0" dirty="0">
              <a:effectLst/>
              <a:latin typeface="Arial" panose="020B0604020202020204" pitchFamily="34" charset="0"/>
            </a:endParaRPr>
          </a:p>
          <a:p>
            <a:r>
              <a:rPr lang="en-US" sz="2000" b="1" i="0" dirty="0">
                <a:solidFill>
                  <a:srgbClr val="893611"/>
                </a:solidFill>
                <a:effectLst/>
                <a:latin typeface="Arial" panose="020B0604020202020204" pitchFamily="34" charset="0"/>
              </a:rPr>
              <a:t>Disadvantages: </a:t>
            </a:r>
          </a:p>
          <a:p>
            <a:pPr marL="388620" indent="-342900">
              <a:buFont typeface="Arial" panose="020B0604020202020204" pitchFamily="34" charset="0"/>
              <a:buChar char="•"/>
            </a:pPr>
            <a:r>
              <a:rPr lang="en-US" sz="2000" b="0" i="0" dirty="0">
                <a:effectLst/>
                <a:latin typeface="Arial" panose="020B0604020202020204" pitchFamily="34" charset="0"/>
              </a:rPr>
              <a:t>QAM is more </a:t>
            </a:r>
            <a:r>
              <a:rPr lang="en-US" sz="2000" b="1" i="0" dirty="0">
                <a:effectLst/>
                <a:latin typeface="Arial" panose="020B0604020202020204" pitchFamily="34" charset="0"/>
              </a:rPr>
              <a:t>susceptible to noise.</a:t>
            </a:r>
            <a:r>
              <a:rPr lang="en-US" sz="2000" b="0" i="0" dirty="0">
                <a:effectLst/>
                <a:latin typeface="Arial" panose="020B0604020202020204" pitchFamily="34" charset="0"/>
              </a:rPr>
              <a:t> This is because the transmission states are close together.</a:t>
            </a:r>
          </a:p>
          <a:p>
            <a:endParaRPr lang="en-US" sz="2000" b="0" i="0" dirty="0">
              <a:effectLst/>
              <a:latin typeface="Arial" panose="020B0604020202020204" pitchFamily="34" charset="0"/>
            </a:endParaRPr>
          </a:p>
          <a:p>
            <a:r>
              <a:rPr lang="en-US" sz="2000" b="1" i="0" dirty="0">
                <a:solidFill>
                  <a:srgbClr val="893611"/>
                </a:solidFill>
                <a:effectLst/>
                <a:latin typeface="Arial" panose="020B0604020202020204" pitchFamily="34" charset="0"/>
              </a:rPr>
              <a:t>Applications:</a:t>
            </a:r>
          </a:p>
          <a:p>
            <a:r>
              <a:rPr lang="en-US" sz="2000" dirty="0">
                <a:latin typeface="Arial" panose="020B0604020202020204" pitchFamily="34" charset="0"/>
              </a:rPr>
              <a:t>Radio communications technologies ranging from Long-Term Evolution to Worldwide Interoperability for Microwave Access and Wi-Fi use different types of QAM.</a:t>
            </a:r>
            <a:endParaRPr lang="en-IN" sz="2000" dirty="0">
              <a:latin typeface="Arial" panose="020B0604020202020204" pitchFamily="34" charset="0"/>
            </a:endParaRPr>
          </a:p>
        </p:txBody>
      </p:sp>
    </p:spTree>
    <p:extLst>
      <p:ext uri="{BB962C8B-B14F-4D97-AF65-F5344CB8AC3E}">
        <p14:creationId xmlns:p14="http://schemas.microsoft.com/office/powerpoint/2010/main" val="383081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7289846E-7DE8-4D38-9378-D79577C60873}"/>
              </a:ext>
            </a:extLst>
          </p:cNvPr>
          <p:cNvSpPr>
            <a:spLocks noGrp="1"/>
          </p:cNvSpPr>
          <p:nvPr>
            <p:ph type="title"/>
          </p:nvPr>
        </p:nvSpPr>
        <p:spPr>
          <a:xfrm>
            <a:off x="304800" y="692696"/>
            <a:ext cx="10261600" cy="831304"/>
          </a:xfrm>
        </p:spPr>
        <p:txBody>
          <a:bodyPr/>
          <a:lstStyle/>
          <a:p>
            <a:pPr marL="45720"/>
            <a:r>
              <a:rPr lang="en-US" sz="3600" dirty="0">
                <a:latin typeface="Gill Sans MT" panose="020B0502020104020203" pitchFamily="34" charset="0"/>
              </a:rPr>
              <a:t>QAM – Modulator and Demodulator </a:t>
            </a:r>
          </a:p>
        </p:txBody>
      </p:sp>
      <p:sp>
        <p:nvSpPr>
          <p:cNvPr id="2" name="Slide Number Placeholder 1">
            <a:extLst>
              <a:ext uri="{FF2B5EF4-FFF2-40B4-BE49-F238E27FC236}">
                <a16:creationId xmlns:a16="http://schemas.microsoft.com/office/drawing/2014/main" id="{D557405A-1444-4D49-9174-AB6DE3C7B6B2}"/>
              </a:ext>
            </a:extLst>
          </p:cNvPr>
          <p:cNvSpPr>
            <a:spLocks noGrp="1"/>
          </p:cNvSpPr>
          <p:nvPr>
            <p:ph type="sldNum" sz="quarter" idx="12"/>
          </p:nvPr>
        </p:nvSpPr>
        <p:spPr/>
        <p:txBody>
          <a:bodyPr/>
          <a:lstStyle/>
          <a:p>
            <a:fld id="{71C6F290-D301-4864-9490-340EF11588D9}" type="slidenum">
              <a:rPr lang="en-US" altLang="en-US" smtClean="0"/>
              <a:pPr/>
              <a:t>11</a:t>
            </a:fld>
            <a:endParaRPr lang="en-US" altLang="en-US" dirty="0"/>
          </a:p>
        </p:txBody>
      </p:sp>
      <p:sp>
        <p:nvSpPr>
          <p:cNvPr id="9" name="TextBox 8">
            <a:extLst>
              <a:ext uri="{FF2B5EF4-FFF2-40B4-BE49-F238E27FC236}">
                <a16:creationId xmlns:a16="http://schemas.microsoft.com/office/drawing/2014/main" id="{014AE94F-11C9-48D6-AA2B-05037E616537}"/>
              </a:ext>
            </a:extLst>
          </p:cNvPr>
          <p:cNvSpPr txBox="1"/>
          <p:nvPr/>
        </p:nvSpPr>
        <p:spPr>
          <a:xfrm>
            <a:off x="839416" y="1718594"/>
            <a:ext cx="11352584" cy="707886"/>
          </a:xfrm>
          <a:prstGeom prst="rect">
            <a:avLst/>
          </a:prstGeom>
          <a:noFill/>
        </p:spPr>
        <p:txBody>
          <a:bodyPr wrap="square">
            <a:spAutoFit/>
          </a:bodyPr>
          <a:lstStyle/>
          <a:p>
            <a:pPr>
              <a:buNone/>
            </a:pPr>
            <a:r>
              <a:rPr lang="en-US" sz="2000" b="0" i="0" dirty="0">
                <a:effectLst/>
                <a:latin typeface="Arial" panose="020B0604020202020204" pitchFamily="34" charset="0"/>
              </a:rPr>
              <a:t>QAM can be defined as it is s a </a:t>
            </a:r>
            <a:r>
              <a:rPr lang="en-US" sz="2000" b="0" i="0" u="none" strike="noStrike" dirty="0">
                <a:effectLst/>
                <a:latin typeface="Arial" panose="020B0604020202020204" pitchFamily="34" charset="0"/>
              </a:rPr>
              <a:t>modulation technique</a:t>
            </a:r>
            <a:r>
              <a:rPr lang="en-US" sz="2000" b="0" i="0" dirty="0">
                <a:effectLst/>
                <a:latin typeface="Arial" panose="020B0604020202020204" pitchFamily="34" charset="0"/>
              </a:rPr>
              <a:t> that is used to combine two amplitude modulated waves into a single channel to increase the channel bandwidth.</a:t>
            </a:r>
            <a:endParaRPr lang="en-IN" sz="2000" dirty="0"/>
          </a:p>
        </p:txBody>
      </p:sp>
      <p:pic>
        <p:nvPicPr>
          <p:cNvPr id="4" name="Picture 3">
            <a:extLst>
              <a:ext uri="{FF2B5EF4-FFF2-40B4-BE49-F238E27FC236}">
                <a16:creationId xmlns:a16="http://schemas.microsoft.com/office/drawing/2014/main" id="{762297FE-7E6E-4B72-B474-31A954835294}"/>
              </a:ext>
            </a:extLst>
          </p:cNvPr>
          <p:cNvPicPr>
            <a:picLocks noChangeAspect="1"/>
          </p:cNvPicPr>
          <p:nvPr/>
        </p:nvPicPr>
        <p:blipFill>
          <a:blip r:embed="rId4"/>
          <a:stretch>
            <a:fillRect/>
          </a:stretch>
        </p:blipFill>
        <p:spPr>
          <a:xfrm>
            <a:off x="1178653" y="2380425"/>
            <a:ext cx="3899093" cy="4035424"/>
          </a:xfrm>
          <a:prstGeom prst="rect">
            <a:avLst/>
          </a:prstGeom>
        </p:spPr>
      </p:pic>
      <p:pic>
        <p:nvPicPr>
          <p:cNvPr id="7" name="Picture 6">
            <a:extLst>
              <a:ext uri="{FF2B5EF4-FFF2-40B4-BE49-F238E27FC236}">
                <a16:creationId xmlns:a16="http://schemas.microsoft.com/office/drawing/2014/main" id="{E398A89A-DF01-441C-93EA-326AF857D27E}"/>
              </a:ext>
            </a:extLst>
          </p:cNvPr>
          <p:cNvPicPr>
            <a:picLocks noChangeAspect="1"/>
          </p:cNvPicPr>
          <p:nvPr/>
        </p:nvPicPr>
        <p:blipFill>
          <a:blip r:embed="rId5"/>
          <a:stretch>
            <a:fillRect/>
          </a:stretch>
        </p:blipFill>
        <p:spPr>
          <a:xfrm>
            <a:off x="6640602" y="2396799"/>
            <a:ext cx="3899092" cy="4007400"/>
          </a:xfrm>
          <a:prstGeom prst="rect">
            <a:avLst/>
          </a:prstGeom>
        </p:spPr>
      </p:pic>
      <p:sp>
        <p:nvSpPr>
          <p:cNvPr id="11" name="TextBox 10">
            <a:extLst>
              <a:ext uri="{FF2B5EF4-FFF2-40B4-BE49-F238E27FC236}">
                <a16:creationId xmlns:a16="http://schemas.microsoft.com/office/drawing/2014/main" id="{D9D13AF4-5829-4B0E-988E-3395A5D8D48F}"/>
              </a:ext>
            </a:extLst>
          </p:cNvPr>
          <p:cNvSpPr txBox="1"/>
          <p:nvPr/>
        </p:nvSpPr>
        <p:spPr>
          <a:xfrm>
            <a:off x="1282593" y="6447421"/>
            <a:ext cx="2707793" cy="338554"/>
          </a:xfrm>
          <a:prstGeom prst="rect">
            <a:avLst/>
          </a:prstGeom>
          <a:noFill/>
        </p:spPr>
        <p:txBody>
          <a:bodyPr wrap="none" rtlCol="0">
            <a:spAutoFit/>
          </a:bodyPr>
          <a:lstStyle/>
          <a:p>
            <a:pPr>
              <a:buNone/>
            </a:pPr>
            <a:r>
              <a:rPr lang="en-US" sz="1600" dirty="0"/>
              <a:t>QAM I-Q Modulator Circuit</a:t>
            </a:r>
            <a:endParaRPr lang="en-IN" sz="1600" dirty="0"/>
          </a:p>
        </p:txBody>
      </p:sp>
      <p:sp>
        <p:nvSpPr>
          <p:cNvPr id="15" name="TextBox 14">
            <a:extLst>
              <a:ext uri="{FF2B5EF4-FFF2-40B4-BE49-F238E27FC236}">
                <a16:creationId xmlns:a16="http://schemas.microsoft.com/office/drawing/2014/main" id="{F8B4CADA-10F1-452A-805D-49E27BF73DB1}"/>
              </a:ext>
            </a:extLst>
          </p:cNvPr>
          <p:cNvSpPr txBox="1"/>
          <p:nvPr/>
        </p:nvSpPr>
        <p:spPr>
          <a:xfrm>
            <a:off x="7365572" y="6424981"/>
            <a:ext cx="3377848" cy="369332"/>
          </a:xfrm>
          <a:prstGeom prst="rect">
            <a:avLst/>
          </a:prstGeom>
          <a:noFill/>
        </p:spPr>
        <p:txBody>
          <a:bodyPr wrap="none" rtlCol="0">
            <a:spAutoFit/>
          </a:bodyPr>
          <a:lstStyle/>
          <a:p>
            <a:pPr>
              <a:buNone/>
            </a:pPr>
            <a:r>
              <a:rPr lang="en-US" sz="1800" dirty="0"/>
              <a:t>QAM I – Q Demodulator Circuit</a:t>
            </a:r>
            <a:endParaRPr lang="en-IN" sz="1800" dirty="0"/>
          </a:p>
        </p:txBody>
      </p:sp>
    </p:spTree>
    <p:extLst>
      <p:ext uri="{BB962C8B-B14F-4D97-AF65-F5344CB8AC3E}">
        <p14:creationId xmlns:p14="http://schemas.microsoft.com/office/powerpoint/2010/main" val="313514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7289846E-7DE8-4D38-9378-D79577C60873}"/>
              </a:ext>
            </a:extLst>
          </p:cNvPr>
          <p:cNvSpPr>
            <a:spLocks noGrp="1"/>
          </p:cNvSpPr>
          <p:nvPr>
            <p:ph type="title"/>
          </p:nvPr>
        </p:nvSpPr>
        <p:spPr>
          <a:xfrm>
            <a:off x="304800" y="692696"/>
            <a:ext cx="10261600" cy="831304"/>
          </a:xfrm>
        </p:spPr>
        <p:txBody>
          <a:bodyPr/>
          <a:lstStyle/>
          <a:p>
            <a:pPr marL="45720"/>
            <a:r>
              <a:rPr lang="en-US" sz="3600" dirty="0">
                <a:latin typeface="Gill Sans MT" panose="020B0502020104020203" pitchFamily="34" charset="0"/>
              </a:rPr>
              <a:t>QAM – Modulator - Transmitter</a:t>
            </a:r>
          </a:p>
        </p:txBody>
      </p:sp>
      <p:sp>
        <p:nvSpPr>
          <p:cNvPr id="2" name="Slide Number Placeholder 1">
            <a:extLst>
              <a:ext uri="{FF2B5EF4-FFF2-40B4-BE49-F238E27FC236}">
                <a16:creationId xmlns:a16="http://schemas.microsoft.com/office/drawing/2014/main" id="{D557405A-1444-4D49-9174-AB6DE3C7B6B2}"/>
              </a:ext>
            </a:extLst>
          </p:cNvPr>
          <p:cNvSpPr>
            <a:spLocks noGrp="1"/>
          </p:cNvSpPr>
          <p:nvPr>
            <p:ph type="sldNum" sz="quarter" idx="12"/>
          </p:nvPr>
        </p:nvSpPr>
        <p:spPr/>
        <p:txBody>
          <a:bodyPr/>
          <a:lstStyle/>
          <a:p>
            <a:fld id="{71C6F290-D301-4864-9490-340EF11588D9}" type="slidenum">
              <a:rPr lang="en-US" altLang="en-US" smtClean="0"/>
              <a:pPr/>
              <a:t>12</a:t>
            </a:fld>
            <a:endParaRPr lang="en-US" altLang="en-US" dirty="0"/>
          </a:p>
        </p:txBody>
      </p:sp>
      <p:sp>
        <p:nvSpPr>
          <p:cNvPr id="11" name="TextBox 10">
            <a:extLst>
              <a:ext uri="{FF2B5EF4-FFF2-40B4-BE49-F238E27FC236}">
                <a16:creationId xmlns:a16="http://schemas.microsoft.com/office/drawing/2014/main" id="{D9D13AF4-5829-4B0E-988E-3395A5D8D48F}"/>
              </a:ext>
            </a:extLst>
          </p:cNvPr>
          <p:cNvSpPr txBox="1"/>
          <p:nvPr/>
        </p:nvSpPr>
        <p:spPr>
          <a:xfrm>
            <a:off x="8400256" y="6191278"/>
            <a:ext cx="2707793" cy="338554"/>
          </a:xfrm>
          <a:prstGeom prst="rect">
            <a:avLst/>
          </a:prstGeom>
          <a:noFill/>
        </p:spPr>
        <p:txBody>
          <a:bodyPr wrap="none" rtlCol="0">
            <a:spAutoFit/>
          </a:bodyPr>
          <a:lstStyle/>
          <a:p>
            <a:pPr>
              <a:buNone/>
            </a:pPr>
            <a:r>
              <a:rPr lang="en-US" sz="1600" dirty="0"/>
              <a:t>QAM I-Q Modulator Circuit</a:t>
            </a:r>
            <a:endParaRPr lang="en-IN" sz="1600" dirty="0"/>
          </a:p>
        </p:txBody>
      </p:sp>
      <p:sp>
        <p:nvSpPr>
          <p:cNvPr id="13" name="TextBox 12">
            <a:extLst>
              <a:ext uri="{FF2B5EF4-FFF2-40B4-BE49-F238E27FC236}">
                <a16:creationId xmlns:a16="http://schemas.microsoft.com/office/drawing/2014/main" id="{6424958A-D4FB-4491-AD0F-32C177820D53}"/>
              </a:ext>
            </a:extLst>
          </p:cNvPr>
          <p:cNvSpPr txBox="1"/>
          <p:nvPr/>
        </p:nvSpPr>
        <p:spPr>
          <a:xfrm>
            <a:off x="479376" y="1524000"/>
            <a:ext cx="11305256" cy="1384995"/>
          </a:xfrm>
          <a:prstGeom prst="rect">
            <a:avLst/>
          </a:prstGeom>
          <a:noFill/>
        </p:spPr>
        <p:txBody>
          <a:bodyPr wrap="square">
            <a:spAutoFit/>
          </a:bodyPr>
          <a:lstStyle/>
          <a:p>
            <a:pPr algn="just">
              <a:buNone/>
            </a:pPr>
            <a:r>
              <a:rPr lang="en-US" sz="2000" b="0" i="0" dirty="0">
                <a:effectLst/>
                <a:latin typeface="Open Sans" panose="020B0606030504020204" pitchFamily="34" charset="0"/>
              </a:rPr>
              <a:t>QAM modulator - two carrier signals with a phase shift of 90° between them are amplitude modulated with the two data streams known as the I or In-phase and the Q or quadrature data streams. These are generated in the baseband processing area.</a:t>
            </a:r>
          </a:p>
          <a:p>
            <a:pPr>
              <a:buNone/>
            </a:pPr>
            <a:endParaRPr lang="en-IN" sz="2000" dirty="0"/>
          </a:p>
        </p:txBody>
      </p:sp>
      <p:pic>
        <p:nvPicPr>
          <p:cNvPr id="17" name="Picture 16">
            <a:extLst>
              <a:ext uri="{FF2B5EF4-FFF2-40B4-BE49-F238E27FC236}">
                <a16:creationId xmlns:a16="http://schemas.microsoft.com/office/drawing/2014/main" id="{325AFE31-6FD0-4232-8B91-36836F01C59E}"/>
              </a:ext>
            </a:extLst>
          </p:cNvPr>
          <p:cNvPicPr>
            <a:picLocks noChangeAspect="1"/>
          </p:cNvPicPr>
          <p:nvPr/>
        </p:nvPicPr>
        <p:blipFill>
          <a:blip r:embed="rId4"/>
          <a:stretch>
            <a:fillRect/>
          </a:stretch>
        </p:blipFill>
        <p:spPr>
          <a:xfrm>
            <a:off x="7248128" y="2708920"/>
            <a:ext cx="4770436" cy="3265289"/>
          </a:xfrm>
          <a:prstGeom prst="rect">
            <a:avLst/>
          </a:prstGeom>
        </p:spPr>
      </p:pic>
      <p:pic>
        <p:nvPicPr>
          <p:cNvPr id="19" name="Picture 18">
            <a:extLst>
              <a:ext uri="{FF2B5EF4-FFF2-40B4-BE49-F238E27FC236}">
                <a16:creationId xmlns:a16="http://schemas.microsoft.com/office/drawing/2014/main" id="{9CBDEE87-60E7-43E8-A4DF-1CB965EF6EDD}"/>
              </a:ext>
            </a:extLst>
          </p:cNvPr>
          <p:cNvPicPr>
            <a:picLocks noChangeAspect="1"/>
          </p:cNvPicPr>
          <p:nvPr/>
        </p:nvPicPr>
        <p:blipFill rotWithShape="1">
          <a:blip r:embed="rId5"/>
          <a:srcRect t="17451"/>
          <a:stretch/>
        </p:blipFill>
        <p:spPr>
          <a:xfrm>
            <a:off x="1559496" y="2708920"/>
            <a:ext cx="4248473" cy="320490"/>
          </a:xfrm>
          <a:prstGeom prst="rect">
            <a:avLst/>
          </a:prstGeom>
        </p:spPr>
      </p:pic>
      <p:sp>
        <p:nvSpPr>
          <p:cNvPr id="23" name="TextBox 22">
            <a:extLst>
              <a:ext uri="{FF2B5EF4-FFF2-40B4-BE49-F238E27FC236}">
                <a16:creationId xmlns:a16="http://schemas.microsoft.com/office/drawing/2014/main" id="{2EB670CB-EFC8-4746-9A1A-9B95AAF2F50B}"/>
              </a:ext>
            </a:extLst>
          </p:cNvPr>
          <p:cNvSpPr txBox="1"/>
          <p:nvPr/>
        </p:nvSpPr>
        <p:spPr>
          <a:xfrm>
            <a:off x="634904" y="3567832"/>
            <a:ext cx="6097656" cy="2985433"/>
          </a:xfrm>
          <a:prstGeom prst="rect">
            <a:avLst/>
          </a:prstGeom>
          <a:noFill/>
        </p:spPr>
        <p:txBody>
          <a:bodyPr wrap="square">
            <a:spAutoFit/>
          </a:bodyPr>
          <a:lstStyle/>
          <a:p>
            <a:r>
              <a:rPr lang="en-US" sz="2000" dirty="0"/>
              <a:t>where </a:t>
            </a:r>
            <a:r>
              <a:rPr lang="en-US" sz="2000" i="1" dirty="0"/>
              <a:t>m</a:t>
            </a:r>
            <a:r>
              <a:rPr lang="en-US" sz="2000" i="1" baseline="-25000" dirty="0"/>
              <a:t>1</a:t>
            </a:r>
            <a:r>
              <a:rPr lang="en-US" sz="2000" i="1" dirty="0"/>
              <a:t>(t) </a:t>
            </a:r>
            <a:r>
              <a:rPr lang="en-US" sz="2000" dirty="0"/>
              <a:t>and </a:t>
            </a:r>
            <a:r>
              <a:rPr lang="en-US" sz="2000" i="1" dirty="0"/>
              <a:t>m</a:t>
            </a:r>
            <a:r>
              <a:rPr lang="en-US" sz="2000" i="1" baseline="-25000" dirty="0"/>
              <a:t>2</a:t>
            </a:r>
            <a:r>
              <a:rPr lang="en-US" sz="2000" i="1" dirty="0"/>
              <a:t>(t) </a:t>
            </a:r>
            <a:r>
              <a:rPr lang="en-US" sz="2000" dirty="0"/>
              <a:t>denote the two different message signals applied to the product modulators. The multiplexed signal occupies a channel bandwidth of </a:t>
            </a:r>
            <a:r>
              <a:rPr lang="en-US" sz="2000" b="1" dirty="0"/>
              <a:t>2W</a:t>
            </a:r>
            <a:r>
              <a:rPr lang="en-US" sz="2000" dirty="0"/>
              <a:t> centered on the carrier frequency where W is the message bandwidth, assumed to be common to both.</a:t>
            </a:r>
          </a:p>
          <a:p>
            <a:r>
              <a:rPr lang="en-US" sz="2000" i="1" dirty="0"/>
              <a:t>A</a:t>
            </a:r>
            <a:r>
              <a:rPr lang="en-US" sz="2000" i="1" baseline="-25000" dirty="0"/>
              <a:t>c</a:t>
            </a:r>
            <a:r>
              <a:rPr lang="en-US" sz="2000" i="1" dirty="0"/>
              <a:t> m</a:t>
            </a:r>
            <a:r>
              <a:rPr lang="en-US" sz="2000" i="1" baseline="-25000" dirty="0"/>
              <a:t>1</a:t>
            </a:r>
            <a:r>
              <a:rPr lang="en-US" sz="2000" i="1" dirty="0"/>
              <a:t>(t) </a:t>
            </a:r>
            <a:r>
              <a:rPr lang="en-US" sz="2000" dirty="0">
                <a:sym typeface="Wingdings" panose="05000000000000000000" pitchFamily="2" charset="2"/>
              </a:rPr>
              <a:t></a:t>
            </a:r>
            <a:r>
              <a:rPr lang="en-US" sz="2000" dirty="0"/>
              <a:t> in-phase component of the multiplexed band-pass signal </a:t>
            </a:r>
          </a:p>
          <a:p>
            <a:r>
              <a:rPr lang="en-US" sz="2000" dirty="0"/>
              <a:t> -</a:t>
            </a:r>
            <a:r>
              <a:rPr lang="en-US" sz="2000" i="1" dirty="0"/>
              <a:t>A</a:t>
            </a:r>
            <a:r>
              <a:rPr lang="en-US" sz="2000" i="1" baseline="-25000" dirty="0"/>
              <a:t>c </a:t>
            </a:r>
            <a:r>
              <a:rPr lang="en-US" sz="2000" i="1" dirty="0"/>
              <a:t>m</a:t>
            </a:r>
            <a:r>
              <a:rPr lang="en-US" sz="2000" i="1" baseline="-25000" dirty="0"/>
              <a:t>2</a:t>
            </a:r>
            <a:r>
              <a:rPr lang="en-US" sz="2000" i="1" dirty="0"/>
              <a:t>(t) </a:t>
            </a:r>
            <a:r>
              <a:rPr lang="en-US" sz="2000" i="1" dirty="0">
                <a:sym typeface="Wingdings" panose="05000000000000000000" pitchFamily="2" charset="2"/>
              </a:rPr>
              <a:t> </a:t>
            </a:r>
            <a:r>
              <a:rPr lang="en-US" sz="2000" dirty="0"/>
              <a:t>quadrature component.</a:t>
            </a:r>
            <a:endParaRPr lang="en-IN" sz="2000" dirty="0"/>
          </a:p>
        </p:txBody>
      </p:sp>
    </p:spTree>
    <p:extLst>
      <p:ext uri="{BB962C8B-B14F-4D97-AF65-F5344CB8AC3E}">
        <p14:creationId xmlns:p14="http://schemas.microsoft.com/office/powerpoint/2010/main" val="2005939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7289846E-7DE8-4D38-9378-D79577C60873}"/>
              </a:ext>
            </a:extLst>
          </p:cNvPr>
          <p:cNvSpPr>
            <a:spLocks noGrp="1"/>
          </p:cNvSpPr>
          <p:nvPr>
            <p:ph type="title"/>
          </p:nvPr>
        </p:nvSpPr>
        <p:spPr>
          <a:xfrm>
            <a:off x="304800" y="692696"/>
            <a:ext cx="10261600" cy="831304"/>
          </a:xfrm>
        </p:spPr>
        <p:txBody>
          <a:bodyPr/>
          <a:lstStyle/>
          <a:p>
            <a:pPr marL="45720"/>
            <a:r>
              <a:rPr lang="en-US" sz="3600" dirty="0">
                <a:latin typeface="Gill Sans MT" panose="020B0502020104020203" pitchFamily="34" charset="0"/>
              </a:rPr>
              <a:t>QAM – Demodulator - Receiver</a:t>
            </a:r>
          </a:p>
        </p:txBody>
      </p:sp>
      <p:sp>
        <p:nvSpPr>
          <p:cNvPr id="2" name="Slide Number Placeholder 1">
            <a:extLst>
              <a:ext uri="{FF2B5EF4-FFF2-40B4-BE49-F238E27FC236}">
                <a16:creationId xmlns:a16="http://schemas.microsoft.com/office/drawing/2014/main" id="{D557405A-1444-4D49-9174-AB6DE3C7B6B2}"/>
              </a:ext>
            </a:extLst>
          </p:cNvPr>
          <p:cNvSpPr>
            <a:spLocks noGrp="1"/>
          </p:cNvSpPr>
          <p:nvPr>
            <p:ph type="sldNum" sz="quarter" idx="12"/>
          </p:nvPr>
        </p:nvSpPr>
        <p:spPr/>
        <p:txBody>
          <a:bodyPr/>
          <a:lstStyle/>
          <a:p>
            <a:fld id="{71C6F290-D301-4864-9490-340EF11588D9}" type="slidenum">
              <a:rPr lang="en-US" altLang="en-US" smtClean="0"/>
              <a:pPr/>
              <a:t>13</a:t>
            </a:fld>
            <a:endParaRPr lang="en-US" altLang="en-US" dirty="0"/>
          </a:p>
        </p:txBody>
      </p:sp>
      <p:sp>
        <p:nvSpPr>
          <p:cNvPr id="11" name="TextBox 10">
            <a:extLst>
              <a:ext uri="{FF2B5EF4-FFF2-40B4-BE49-F238E27FC236}">
                <a16:creationId xmlns:a16="http://schemas.microsoft.com/office/drawing/2014/main" id="{D9D13AF4-5829-4B0E-988E-3395A5D8D48F}"/>
              </a:ext>
            </a:extLst>
          </p:cNvPr>
          <p:cNvSpPr txBox="1"/>
          <p:nvPr/>
        </p:nvSpPr>
        <p:spPr>
          <a:xfrm>
            <a:off x="8400256" y="6191278"/>
            <a:ext cx="2521844" cy="338554"/>
          </a:xfrm>
          <a:prstGeom prst="rect">
            <a:avLst/>
          </a:prstGeom>
          <a:noFill/>
        </p:spPr>
        <p:txBody>
          <a:bodyPr wrap="none" rtlCol="0">
            <a:spAutoFit/>
          </a:bodyPr>
          <a:lstStyle/>
          <a:p>
            <a:pPr>
              <a:buNone/>
            </a:pPr>
            <a:r>
              <a:rPr lang="en-US" sz="1600" dirty="0"/>
              <a:t>QAM Demodulator Circuit</a:t>
            </a:r>
            <a:endParaRPr lang="en-IN" sz="1600" dirty="0"/>
          </a:p>
        </p:txBody>
      </p:sp>
      <p:sp>
        <p:nvSpPr>
          <p:cNvPr id="13" name="TextBox 12">
            <a:extLst>
              <a:ext uri="{FF2B5EF4-FFF2-40B4-BE49-F238E27FC236}">
                <a16:creationId xmlns:a16="http://schemas.microsoft.com/office/drawing/2014/main" id="{6424958A-D4FB-4491-AD0F-32C177820D53}"/>
              </a:ext>
            </a:extLst>
          </p:cNvPr>
          <p:cNvSpPr txBox="1"/>
          <p:nvPr/>
        </p:nvSpPr>
        <p:spPr>
          <a:xfrm>
            <a:off x="479376" y="1524000"/>
            <a:ext cx="11103024" cy="1015663"/>
          </a:xfrm>
          <a:prstGeom prst="rect">
            <a:avLst/>
          </a:prstGeom>
          <a:noFill/>
        </p:spPr>
        <p:txBody>
          <a:bodyPr wrap="square">
            <a:spAutoFit/>
          </a:bodyPr>
          <a:lstStyle/>
          <a:p>
            <a:pPr algn="just">
              <a:buNone/>
            </a:pPr>
            <a:r>
              <a:rPr lang="en-US" sz="2000" dirty="0"/>
              <a:t>Specifically, the multiplexed signal </a:t>
            </a:r>
            <a:r>
              <a:rPr lang="en-US" sz="2000" i="1" dirty="0"/>
              <a:t>s(t) </a:t>
            </a:r>
            <a:r>
              <a:rPr lang="en-US" sz="2000" dirty="0"/>
              <a:t>is applied simultaneously to two separate coherent detectors that are supplied with two local carriers of the same frequency, but differing in phase by -90</a:t>
            </a:r>
            <a:r>
              <a:rPr lang="en-US" sz="2000" dirty="0">
                <a:latin typeface="Yu Gothic UI" panose="020B0500000000000000" pitchFamily="34" charset="-128"/>
                <a:ea typeface="Yu Gothic UI" panose="020B0500000000000000" pitchFamily="34" charset="-128"/>
              </a:rPr>
              <a:t>゜.</a:t>
            </a:r>
            <a:r>
              <a:rPr lang="en-US" sz="2000" dirty="0"/>
              <a:t> </a:t>
            </a:r>
          </a:p>
        </p:txBody>
      </p:sp>
      <p:pic>
        <p:nvPicPr>
          <p:cNvPr id="4" name="Picture 3">
            <a:extLst>
              <a:ext uri="{FF2B5EF4-FFF2-40B4-BE49-F238E27FC236}">
                <a16:creationId xmlns:a16="http://schemas.microsoft.com/office/drawing/2014/main" id="{F7377701-82B9-41A1-A861-C1C83075CAE5}"/>
              </a:ext>
            </a:extLst>
          </p:cNvPr>
          <p:cNvPicPr>
            <a:picLocks noChangeAspect="1"/>
          </p:cNvPicPr>
          <p:nvPr/>
        </p:nvPicPr>
        <p:blipFill>
          <a:blip r:embed="rId4"/>
          <a:stretch>
            <a:fillRect/>
          </a:stretch>
        </p:blipFill>
        <p:spPr>
          <a:xfrm>
            <a:off x="6060802" y="2276872"/>
            <a:ext cx="5971198" cy="3426278"/>
          </a:xfrm>
          <a:prstGeom prst="rect">
            <a:avLst/>
          </a:prstGeom>
        </p:spPr>
      </p:pic>
      <p:sp>
        <p:nvSpPr>
          <p:cNvPr id="14" name="TextBox 13">
            <a:extLst>
              <a:ext uri="{FF2B5EF4-FFF2-40B4-BE49-F238E27FC236}">
                <a16:creationId xmlns:a16="http://schemas.microsoft.com/office/drawing/2014/main" id="{442D3899-4077-4506-8524-390CCB8878A3}"/>
              </a:ext>
            </a:extLst>
          </p:cNvPr>
          <p:cNvSpPr txBox="1"/>
          <p:nvPr/>
        </p:nvSpPr>
        <p:spPr>
          <a:xfrm>
            <a:off x="319269" y="4415751"/>
            <a:ext cx="6840760" cy="1631216"/>
          </a:xfrm>
          <a:prstGeom prst="rect">
            <a:avLst/>
          </a:prstGeom>
          <a:noFill/>
        </p:spPr>
        <p:txBody>
          <a:bodyPr wrap="square">
            <a:spAutoFit/>
          </a:bodyPr>
          <a:lstStyle/>
          <a:p>
            <a:pPr>
              <a:buNone/>
            </a:pPr>
            <a:r>
              <a:rPr lang="en-US" sz="2000" dirty="0"/>
              <a:t>For the system to operate satisfactorily, it is important to maintain the correct phase and frequency relationships between the oscillator used to generate the carriers in the transmitter and the corresponding local oscillator used in the receiver.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C687CF1-9C52-4AB3-8093-42DE78655A0F}"/>
                  </a:ext>
                </a:extLst>
              </p:cNvPr>
              <p:cNvSpPr txBox="1"/>
              <p:nvPr/>
            </p:nvSpPr>
            <p:spPr>
              <a:xfrm>
                <a:off x="587388" y="2615739"/>
                <a:ext cx="8738646" cy="576183"/>
              </a:xfrm>
              <a:prstGeom prst="rect">
                <a:avLst/>
              </a:prstGeom>
              <a:noFill/>
            </p:spPr>
            <p:txBody>
              <a:bodyPr wrap="square" lIns="0" tIns="0" rIns="0" bIns="0" rtlCol="0">
                <a:spAutoFit/>
              </a:bodyPr>
              <a:lstStyle/>
              <a:p>
                <a:pPr>
                  <a:buNone/>
                </a:pPr>
                <a14:m>
                  <m:oMathPara xmlns:m="http://schemas.openxmlformats.org/officeDocument/2006/math">
                    <m:oMathParaPr>
                      <m:jc m:val="left"/>
                    </m:oMathParaPr>
                    <m:oMath xmlns:m="http://schemas.openxmlformats.org/officeDocument/2006/math">
                      <m:r>
                        <m:rPr>
                          <m:nor/>
                        </m:rPr>
                        <a:rPr lang="en-US" sz="2000" dirty="0"/>
                        <m:t>The</m:t>
                      </m:r>
                      <m:r>
                        <m:rPr>
                          <m:nor/>
                        </m:rPr>
                        <a:rPr lang="en-US" sz="2000" dirty="0"/>
                        <m:t> </m:t>
                      </m:r>
                      <m:r>
                        <m:rPr>
                          <m:nor/>
                        </m:rPr>
                        <a:rPr lang="en-US" sz="2000" dirty="0"/>
                        <m:t>output</m:t>
                      </m:r>
                      <m:r>
                        <m:rPr>
                          <m:nor/>
                        </m:rPr>
                        <a:rPr lang="en-US" sz="2000" dirty="0"/>
                        <m:t> </m:t>
                      </m:r>
                      <m:r>
                        <m:rPr>
                          <m:nor/>
                        </m:rPr>
                        <a:rPr lang="en-US" sz="2000" dirty="0"/>
                        <m:t>of</m:t>
                      </m:r>
                      <m:r>
                        <m:rPr>
                          <m:nor/>
                        </m:rPr>
                        <a:rPr lang="en-US" sz="2000" dirty="0"/>
                        <m:t> </m:t>
                      </m:r>
                      <m:r>
                        <m:rPr>
                          <m:nor/>
                        </m:rPr>
                        <a:rPr lang="en-US" sz="2000" dirty="0"/>
                        <m:t>the</m:t>
                      </m:r>
                      <m:r>
                        <m:rPr>
                          <m:nor/>
                        </m:rPr>
                        <a:rPr lang="en-US" sz="2000" dirty="0"/>
                        <m:t> </m:t>
                      </m:r>
                      <m:r>
                        <m:rPr>
                          <m:nor/>
                        </m:rPr>
                        <a:rPr lang="en-US" sz="2000" dirty="0"/>
                        <m:t>top</m:t>
                      </m:r>
                      <m:r>
                        <m:rPr>
                          <m:nor/>
                        </m:rPr>
                        <a:rPr lang="en-US" sz="2000" dirty="0"/>
                        <m:t> </m:t>
                      </m:r>
                      <m:r>
                        <m:rPr>
                          <m:nor/>
                        </m:rPr>
                        <a:rPr lang="en-US" sz="2000" dirty="0"/>
                        <m:t>detector</m:t>
                      </m:r>
                      <m:r>
                        <m:rPr>
                          <m:nor/>
                        </m:rPr>
                        <a:rPr lang="en-US" sz="2000" dirty="0"/>
                        <m:t> </m:t>
                      </m:r>
                      <m:r>
                        <m:rPr>
                          <m:nor/>
                        </m:rPr>
                        <a:rPr lang="en-US" sz="2000" dirty="0"/>
                        <m:t>is</m:t>
                      </m:r>
                      <m:r>
                        <m:rPr>
                          <m:nor/>
                        </m:rPr>
                        <a:rPr lang="en-US" sz="2000" dirty="0"/>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𝐴</m:t>
                          </m:r>
                        </m:e>
                        <m:sub>
                          <m:r>
                            <a:rPr lang="en-US" sz="2000" b="0" i="1" smtClean="0">
                              <a:latin typeface="Cambria Math" panose="02040503050406030204" pitchFamily="18" charset="0"/>
                            </a:rPr>
                            <m:t>𝑐</m:t>
                          </m:r>
                        </m:sub>
                        <m:sup>
                          <m:r>
                            <a:rPr lang="en-US" sz="2000" b="0" i="1" smtClean="0">
                              <a:latin typeface="Cambria Math" panose="02040503050406030204" pitchFamily="18" charset="0"/>
                            </a:rPr>
                            <m:t>′</m:t>
                          </m:r>
                        </m:sup>
                      </m:sSub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m:oMathPara>
                </a14:m>
                <a:endParaRPr lang="en-IN" sz="2000" dirty="0"/>
              </a:p>
            </p:txBody>
          </p:sp>
        </mc:Choice>
        <mc:Fallback>
          <p:sp>
            <p:nvSpPr>
              <p:cNvPr id="7" name="TextBox 6">
                <a:extLst>
                  <a:ext uri="{FF2B5EF4-FFF2-40B4-BE49-F238E27FC236}">
                    <a16:creationId xmlns:a16="http://schemas.microsoft.com/office/drawing/2014/main" id="{EC687CF1-9C52-4AB3-8093-42DE78655A0F}"/>
                  </a:ext>
                </a:extLst>
              </p:cNvPr>
              <p:cNvSpPr txBox="1">
                <a:spLocks noRot="1" noChangeAspect="1" noMove="1" noResize="1" noEditPoints="1" noAdjustHandles="1" noChangeArrowheads="1" noChangeShapeType="1" noTextEdit="1"/>
              </p:cNvSpPr>
              <p:nvPr/>
            </p:nvSpPr>
            <p:spPr>
              <a:xfrm>
                <a:off x="587388" y="2615739"/>
                <a:ext cx="8738646" cy="57618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C20BE462-8A58-43C3-B2ED-36F6D2C2B7B1}"/>
                  </a:ext>
                </a:extLst>
              </p:cNvPr>
              <p:cNvSpPr txBox="1"/>
              <p:nvPr/>
            </p:nvSpPr>
            <p:spPr>
              <a:xfrm>
                <a:off x="479376" y="3255434"/>
                <a:ext cx="5701304" cy="576183"/>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m:rPr>
                          <m:nor/>
                        </m:rPr>
                        <a:rPr lang="en-US" sz="2000" dirty="0">
                          <a:latin typeface="Cambria Math" panose="02040503050406030204" pitchFamily="18" charset="0"/>
                        </a:rPr>
                        <m:t>T</m:t>
                      </m:r>
                      <m:r>
                        <m:rPr>
                          <m:nor/>
                        </m:rPr>
                        <a:rPr lang="en-US" sz="2000" dirty="0" smtClean="0"/>
                        <m:t>he</m:t>
                      </m:r>
                      <m:r>
                        <m:rPr>
                          <m:nor/>
                        </m:rPr>
                        <a:rPr lang="en-US" sz="2000" dirty="0" smtClean="0"/>
                        <m:t> </m:t>
                      </m:r>
                      <m:r>
                        <m:rPr>
                          <m:nor/>
                        </m:rPr>
                        <a:rPr lang="en-US" sz="2000" dirty="0" smtClean="0"/>
                        <m:t>output</m:t>
                      </m:r>
                      <m:r>
                        <m:rPr>
                          <m:nor/>
                        </m:rPr>
                        <a:rPr lang="en-US" sz="2000" dirty="0" smtClean="0"/>
                        <m:t> </m:t>
                      </m:r>
                      <m:r>
                        <m:rPr>
                          <m:nor/>
                        </m:rPr>
                        <a:rPr lang="en-US" sz="2000" dirty="0" smtClean="0"/>
                        <m:t>of</m:t>
                      </m:r>
                      <m:r>
                        <m:rPr>
                          <m:nor/>
                        </m:rPr>
                        <a:rPr lang="en-US" sz="2000" dirty="0" smtClean="0"/>
                        <m:t> </m:t>
                      </m:r>
                      <m:r>
                        <m:rPr>
                          <m:nor/>
                        </m:rPr>
                        <a:rPr lang="en-US" sz="2000" dirty="0" smtClean="0"/>
                        <m:t>the</m:t>
                      </m:r>
                      <m:r>
                        <m:rPr>
                          <m:nor/>
                        </m:rPr>
                        <a:rPr lang="en-US" sz="2000" dirty="0" smtClean="0"/>
                        <m:t> </m:t>
                      </m:r>
                      <m:r>
                        <m:rPr>
                          <m:nor/>
                        </m:rPr>
                        <a:rPr lang="en-US" sz="2000" dirty="0" smtClean="0"/>
                        <m:t>bottom</m:t>
                      </m:r>
                      <m:r>
                        <m:rPr>
                          <m:nor/>
                        </m:rPr>
                        <a:rPr lang="en-US" sz="2000" dirty="0" smtClean="0"/>
                        <m:t> </m:t>
                      </m:r>
                      <m:r>
                        <m:rPr>
                          <m:nor/>
                        </m:rPr>
                        <a:rPr lang="en-US" sz="2000" dirty="0" smtClean="0"/>
                        <m:t>detector</m:t>
                      </m:r>
                      <m:r>
                        <m:rPr>
                          <m:nor/>
                        </m:rPr>
                        <a:rPr lang="en-US" sz="2000" dirty="0" smtClean="0"/>
                        <m:t> </m:t>
                      </m:r>
                      <m:r>
                        <m:rPr>
                          <m:nor/>
                        </m:rPr>
                        <a:rPr lang="en-US" sz="2000" dirty="0" smtClean="0"/>
                        <m:t>is</m:t>
                      </m:r>
                      <m:r>
                        <a:rPr lang="en-US" sz="2000" b="0" i="1" dirty="0"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𝐴</m:t>
                          </m:r>
                        </m:e>
                        <m:sub>
                          <m:r>
                            <a:rPr lang="en-US" sz="2000" b="0" i="1" smtClean="0">
                              <a:latin typeface="Cambria Math" panose="02040503050406030204" pitchFamily="18" charset="0"/>
                            </a:rPr>
                            <m:t>𝑐</m:t>
                          </m:r>
                        </m:sub>
                        <m:sup>
                          <m:r>
                            <a:rPr lang="en-US" sz="2000" b="0" i="1" smtClean="0">
                              <a:latin typeface="Cambria Math" panose="02040503050406030204" pitchFamily="18" charset="0"/>
                            </a:rPr>
                            <m:t>′</m:t>
                          </m:r>
                        </m:sup>
                      </m:sSub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m:oMathPara>
                </a14:m>
                <a:endParaRPr lang="en-IN" sz="2000" dirty="0"/>
              </a:p>
            </p:txBody>
          </p:sp>
        </mc:Choice>
        <mc:Fallback>
          <p:sp>
            <p:nvSpPr>
              <p:cNvPr id="18" name="TextBox 17">
                <a:extLst>
                  <a:ext uri="{FF2B5EF4-FFF2-40B4-BE49-F238E27FC236}">
                    <a16:creationId xmlns:a16="http://schemas.microsoft.com/office/drawing/2014/main" id="{C20BE462-8A58-43C3-B2ED-36F6D2C2B7B1}"/>
                  </a:ext>
                </a:extLst>
              </p:cNvPr>
              <p:cNvSpPr txBox="1">
                <a:spLocks noRot="1" noChangeAspect="1" noMove="1" noResize="1" noEditPoints="1" noAdjustHandles="1" noChangeArrowheads="1" noChangeShapeType="1" noTextEdit="1"/>
              </p:cNvSpPr>
              <p:nvPr/>
            </p:nvSpPr>
            <p:spPr>
              <a:xfrm>
                <a:off x="479376" y="3255434"/>
                <a:ext cx="5701304" cy="576183"/>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92015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7289846E-7DE8-4D38-9378-D79577C60873}"/>
              </a:ext>
            </a:extLst>
          </p:cNvPr>
          <p:cNvSpPr>
            <a:spLocks noGrp="1"/>
          </p:cNvSpPr>
          <p:nvPr>
            <p:ph type="title"/>
          </p:nvPr>
        </p:nvSpPr>
        <p:spPr>
          <a:xfrm>
            <a:off x="304800" y="692696"/>
            <a:ext cx="10261600" cy="831304"/>
          </a:xfrm>
        </p:spPr>
        <p:txBody>
          <a:bodyPr/>
          <a:lstStyle/>
          <a:p>
            <a:pPr marL="45720"/>
            <a:r>
              <a:rPr lang="en-US" sz="3600" dirty="0">
                <a:latin typeface="Gill Sans MT" panose="020B0502020104020203" pitchFamily="34" charset="0"/>
              </a:rPr>
              <a:t>M-</a:t>
            </a:r>
            <a:r>
              <a:rPr lang="en-US" sz="3600" dirty="0" err="1">
                <a:latin typeface="Gill Sans MT" panose="020B0502020104020203" pitchFamily="34" charset="0"/>
              </a:rPr>
              <a:t>ary</a:t>
            </a:r>
            <a:r>
              <a:rPr lang="en-US" sz="3600" dirty="0">
                <a:latin typeface="Gill Sans MT" panose="020B0502020104020203" pitchFamily="34" charset="0"/>
              </a:rPr>
              <a:t> QAM</a:t>
            </a:r>
          </a:p>
        </p:txBody>
      </p:sp>
      <p:sp>
        <p:nvSpPr>
          <p:cNvPr id="2" name="Slide Number Placeholder 1">
            <a:extLst>
              <a:ext uri="{FF2B5EF4-FFF2-40B4-BE49-F238E27FC236}">
                <a16:creationId xmlns:a16="http://schemas.microsoft.com/office/drawing/2014/main" id="{D557405A-1444-4D49-9174-AB6DE3C7B6B2}"/>
              </a:ext>
            </a:extLst>
          </p:cNvPr>
          <p:cNvSpPr>
            <a:spLocks noGrp="1"/>
          </p:cNvSpPr>
          <p:nvPr>
            <p:ph type="sldNum" sz="quarter" idx="12"/>
          </p:nvPr>
        </p:nvSpPr>
        <p:spPr/>
        <p:txBody>
          <a:bodyPr/>
          <a:lstStyle/>
          <a:p>
            <a:fld id="{71C6F290-D301-4864-9490-340EF11588D9}" type="slidenum">
              <a:rPr lang="en-US" altLang="en-US" smtClean="0"/>
              <a:pPr/>
              <a:t>14</a:t>
            </a:fld>
            <a:endParaRPr lang="en-US" altLang="en-US" dirty="0"/>
          </a:p>
        </p:txBody>
      </p:sp>
      <p:pic>
        <p:nvPicPr>
          <p:cNvPr id="9" name="Picture 8">
            <a:extLst>
              <a:ext uri="{FF2B5EF4-FFF2-40B4-BE49-F238E27FC236}">
                <a16:creationId xmlns:a16="http://schemas.microsoft.com/office/drawing/2014/main" id="{0E0007AA-41F8-4F6C-B118-DF36A1E1D0E4}"/>
              </a:ext>
            </a:extLst>
          </p:cNvPr>
          <p:cNvPicPr>
            <a:picLocks noChangeAspect="1"/>
          </p:cNvPicPr>
          <p:nvPr/>
        </p:nvPicPr>
        <p:blipFill>
          <a:blip r:embed="rId4"/>
          <a:stretch>
            <a:fillRect/>
          </a:stretch>
        </p:blipFill>
        <p:spPr>
          <a:xfrm>
            <a:off x="1482725" y="1916832"/>
            <a:ext cx="7905750" cy="828675"/>
          </a:xfrm>
          <a:prstGeom prst="rect">
            <a:avLst/>
          </a:prstGeom>
        </p:spPr>
      </p:pic>
      <p:pic>
        <p:nvPicPr>
          <p:cNvPr id="15" name="Picture 14">
            <a:extLst>
              <a:ext uri="{FF2B5EF4-FFF2-40B4-BE49-F238E27FC236}">
                <a16:creationId xmlns:a16="http://schemas.microsoft.com/office/drawing/2014/main" id="{9A09CE33-DC68-4001-A231-1356D2AE9B9D}"/>
              </a:ext>
            </a:extLst>
          </p:cNvPr>
          <p:cNvPicPr>
            <a:picLocks noChangeAspect="1"/>
          </p:cNvPicPr>
          <p:nvPr/>
        </p:nvPicPr>
        <p:blipFill>
          <a:blip r:embed="rId5"/>
          <a:stretch>
            <a:fillRect/>
          </a:stretch>
        </p:blipFill>
        <p:spPr>
          <a:xfrm>
            <a:off x="1055440" y="2852936"/>
            <a:ext cx="9372600" cy="1381125"/>
          </a:xfrm>
          <a:prstGeom prst="rect">
            <a:avLst/>
          </a:prstGeom>
        </p:spPr>
      </p:pic>
    </p:spTree>
    <p:extLst>
      <p:ext uri="{BB962C8B-B14F-4D97-AF65-F5344CB8AC3E}">
        <p14:creationId xmlns:p14="http://schemas.microsoft.com/office/powerpoint/2010/main" val="28818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7289846E-7DE8-4D38-9378-D79577C60873}"/>
              </a:ext>
            </a:extLst>
          </p:cNvPr>
          <p:cNvSpPr>
            <a:spLocks noGrp="1"/>
          </p:cNvSpPr>
          <p:nvPr>
            <p:ph type="title"/>
          </p:nvPr>
        </p:nvSpPr>
        <p:spPr>
          <a:xfrm>
            <a:off x="304800" y="692696"/>
            <a:ext cx="10261600" cy="831304"/>
          </a:xfrm>
        </p:spPr>
        <p:txBody>
          <a:bodyPr/>
          <a:lstStyle/>
          <a:p>
            <a:pPr marL="45720"/>
            <a:r>
              <a:rPr lang="en-US" sz="3600" dirty="0">
                <a:latin typeface="Gill Sans MT" panose="020B0502020104020203" pitchFamily="34" charset="0"/>
              </a:rPr>
              <a:t>M-</a:t>
            </a:r>
            <a:r>
              <a:rPr lang="en-US" sz="3600" dirty="0" err="1">
                <a:latin typeface="Gill Sans MT" panose="020B0502020104020203" pitchFamily="34" charset="0"/>
              </a:rPr>
              <a:t>ary</a:t>
            </a:r>
            <a:r>
              <a:rPr lang="en-US" sz="3600" dirty="0">
                <a:latin typeface="Gill Sans MT" panose="020B0502020104020203" pitchFamily="34" charset="0"/>
              </a:rPr>
              <a:t> QAM</a:t>
            </a:r>
          </a:p>
        </p:txBody>
      </p:sp>
      <p:sp>
        <p:nvSpPr>
          <p:cNvPr id="2" name="Slide Number Placeholder 1">
            <a:extLst>
              <a:ext uri="{FF2B5EF4-FFF2-40B4-BE49-F238E27FC236}">
                <a16:creationId xmlns:a16="http://schemas.microsoft.com/office/drawing/2014/main" id="{D557405A-1444-4D49-9174-AB6DE3C7B6B2}"/>
              </a:ext>
            </a:extLst>
          </p:cNvPr>
          <p:cNvSpPr>
            <a:spLocks noGrp="1"/>
          </p:cNvSpPr>
          <p:nvPr>
            <p:ph type="sldNum" sz="quarter" idx="12"/>
          </p:nvPr>
        </p:nvSpPr>
        <p:spPr/>
        <p:txBody>
          <a:bodyPr/>
          <a:lstStyle/>
          <a:p>
            <a:fld id="{71C6F290-D301-4864-9490-340EF11588D9}" type="slidenum">
              <a:rPr lang="en-US" altLang="en-US" smtClean="0"/>
              <a:pPr/>
              <a:t>15</a:t>
            </a:fld>
            <a:endParaRPr lang="en-US" altLang="en-US" dirty="0"/>
          </a:p>
        </p:txBody>
      </p:sp>
      <p:pic>
        <p:nvPicPr>
          <p:cNvPr id="17" name="Picture 16">
            <a:extLst>
              <a:ext uri="{FF2B5EF4-FFF2-40B4-BE49-F238E27FC236}">
                <a16:creationId xmlns:a16="http://schemas.microsoft.com/office/drawing/2014/main" id="{D3D17834-14B8-42D6-9678-4AAB85AD9A7C}"/>
              </a:ext>
            </a:extLst>
          </p:cNvPr>
          <p:cNvPicPr>
            <a:picLocks noChangeAspect="1"/>
          </p:cNvPicPr>
          <p:nvPr/>
        </p:nvPicPr>
        <p:blipFill>
          <a:blip r:embed="rId4"/>
          <a:stretch>
            <a:fillRect/>
          </a:stretch>
        </p:blipFill>
        <p:spPr>
          <a:xfrm>
            <a:off x="479376" y="2091311"/>
            <a:ext cx="9372600" cy="3190875"/>
          </a:xfrm>
          <a:prstGeom prst="rect">
            <a:avLst/>
          </a:prstGeom>
        </p:spPr>
      </p:pic>
    </p:spTree>
    <p:extLst>
      <p:ext uri="{BB962C8B-B14F-4D97-AF65-F5344CB8AC3E}">
        <p14:creationId xmlns:p14="http://schemas.microsoft.com/office/powerpoint/2010/main" val="2906433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7289846E-7DE8-4D38-9378-D79577C60873}"/>
              </a:ext>
            </a:extLst>
          </p:cNvPr>
          <p:cNvSpPr>
            <a:spLocks noGrp="1"/>
          </p:cNvSpPr>
          <p:nvPr>
            <p:ph type="title"/>
          </p:nvPr>
        </p:nvSpPr>
        <p:spPr>
          <a:xfrm>
            <a:off x="304800" y="692696"/>
            <a:ext cx="10261600" cy="831304"/>
          </a:xfrm>
        </p:spPr>
        <p:txBody>
          <a:bodyPr/>
          <a:lstStyle/>
          <a:p>
            <a:pPr marL="45720"/>
            <a:r>
              <a:rPr lang="en-US" sz="3600" dirty="0">
                <a:latin typeface="Gill Sans MT" panose="020B0502020104020203" pitchFamily="34" charset="0"/>
              </a:rPr>
              <a:t>M-</a:t>
            </a:r>
            <a:r>
              <a:rPr lang="en-US" sz="3600" dirty="0" err="1">
                <a:latin typeface="Gill Sans MT" panose="020B0502020104020203" pitchFamily="34" charset="0"/>
              </a:rPr>
              <a:t>ary</a:t>
            </a:r>
            <a:r>
              <a:rPr lang="en-US" sz="3600" dirty="0">
                <a:latin typeface="Gill Sans MT" panose="020B0502020104020203" pitchFamily="34" charset="0"/>
              </a:rPr>
              <a:t> QAM – Signal Space Diagram</a:t>
            </a:r>
          </a:p>
        </p:txBody>
      </p:sp>
      <p:sp>
        <p:nvSpPr>
          <p:cNvPr id="2" name="Slide Number Placeholder 1">
            <a:extLst>
              <a:ext uri="{FF2B5EF4-FFF2-40B4-BE49-F238E27FC236}">
                <a16:creationId xmlns:a16="http://schemas.microsoft.com/office/drawing/2014/main" id="{D557405A-1444-4D49-9174-AB6DE3C7B6B2}"/>
              </a:ext>
            </a:extLst>
          </p:cNvPr>
          <p:cNvSpPr>
            <a:spLocks noGrp="1"/>
          </p:cNvSpPr>
          <p:nvPr>
            <p:ph type="sldNum" sz="quarter" idx="12"/>
          </p:nvPr>
        </p:nvSpPr>
        <p:spPr/>
        <p:txBody>
          <a:bodyPr/>
          <a:lstStyle/>
          <a:p>
            <a:fld id="{71C6F290-D301-4864-9490-340EF11588D9}" type="slidenum">
              <a:rPr lang="en-US" altLang="en-US" smtClean="0"/>
              <a:pPr/>
              <a:t>16</a:t>
            </a:fld>
            <a:endParaRPr lang="en-US" altLang="en-US" dirty="0"/>
          </a:p>
        </p:txBody>
      </p:sp>
      <p:pic>
        <p:nvPicPr>
          <p:cNvPr id="4" name="Picture 3">
            <a:extLst>
              <a:ext uri="{FF2B5EF4-FFF2-40B4-BE49-F238E27FC236}">
                <a16:creationId xmlns:a16="http://schemas.microsoft.com/office/drawing/2014/main" id="{B29DF963-958C-459F-84C5-044CB019E132}"/>
              </a:ext>
            </a:extLst>
          </p:cNvPr>
          <p:cNvPicPr>
            <a:picLocks noChangeAspect="1"/>
          </p:cNvPicPr>
          <p:nvPr/>
        </p:nvPicPr>
        <p:blipFill>
          <a:blip r:embed="rId4"/>
          <a:stretch>
            <a:fillRect/>
          </a:stretch>
        </p:blipFill>
        <p:spPr>
          <a:xfrm>
            <a:off x="6313886" y="1661750"/>
            <a:ext cx="4534642" cy="4327851"/>
          </a:xfrm>
          <a:prstGeom prst="rect">
            <a:avLst/>
          </a:prstGeom>
        </p:spPr>
      </p:pic>
      <p:pic>
        <p:nvPicPr>
          <p:cNvPr id="10" name="Picture 9">
            <a:extLst>
              <a:ext uri="{FF2B5EF4-FFF2-40B4-BE49-F238E27FC236}">
                <a16:creationId xmlns:a16="http://schemas.microsoft.com/office/drawing/2014/main" id="{1205854B-DC5F-43D3-9765-5288411301F8}"/>
              </a:ext>
            </a:extLst>
          </p:cNvPr>
          <p:cNvPicPr>
            <a:picLocks noChangeAspect="1"/>
          </p:cNvPicPr>
          <p:nvPr/>
        </p:nvPicPr>
        <p:blipFill>
          <a:blip r:embed="rId5"/>
          <a:stretch>
            <a:fillRect/>
          </a:stretch>
        </p:blipFill>
        <p:spPr>
          <a:xfrm>
            <a:off x="119336" y="1780914"/>
            <a:ext cx="5613191" cy="4327851"/>
          </a:xfrm>
          <a:prstGeom prst="rect">
            <a:avLst/>
          </a:prstGeom>
        </p:spPr>
      </p:pic>
      <p:sp>
        <p:nvSpPr>
          <p:cNvPr id="6" name="TextBox 5">
            <a:extLst>
              <a:ext uri="{FF2B5EF4-FFF2-40B4-BE49-F238E27FC236}">
                <a16:creationId xmlns:a16="http://schemas.microsoft.com/office/drawing/2014/main" id="{F57E3317-9A25-48C9-83F0-BA9A7CE15564}"/>
              </a:ext>
            </a:extLst>
          </p:cNvPr>
          <p:cNvSpPr txBox="1"/>
          <p:nvPr/>
        </p:nvSpPr>
        <p:spPr>
          <a:xfrm>
            <a:off x="1343472" y="5893322"/>
            <a:ext cx="1393330" cy="430887"/>
          </a:xfrm>
          <a:prstGeom prst="rect">
            <a:avLst/>
          </a:prstGeom>
          <a:noFill/>
        </p:spPr>
        <p:txBody>
          <a:bodyPr wrap="none" rtlCol="0">
            <a:spAutoFit/>
          </a:bodyPr>
          <a:lstStyle/>
          <a:p>
            <a:pPr>
              <a:buNone/>
            </a:pPr>
            <a:r>
              <a:rPr lang="en-US" sz="2200" dirty="0"/>
              <a:t>16 - QAM</a:t>
            </a:r>
            <a:endParaRPr lang="en-IN" sz="2200" dirty="0"/>
          </a:p>
        </p:txBody>
      </p:sp>
      <p:sp>
        <p:nvSpPr>
          <p:cNvPr id="11" name="TextBox 10">
            <a:extLst>
              <a:ext uri="{FF2B5EF4-FFF2-40B4-BE49-F238E27FC236}">
                <a16:creationId xmlns:a16="http://schemas.microsoft.com/office/drawing/2014/main" id="{21B2B75B-097B-4A6E-B70D-601F82105859}"/>
              </a:ext>
            </a:extLst>
          </p:cNvPr>
          <p:cNvSpPr txBox="1"/>
          <p:nvPr/>
        </p:nvSpPr>
        <p:spPr>
          <a:xfrm>
            <a:off x="6956663" y="5989601"/>
            <a:ext cx="3119765" cy="430887"/>
          </a:xfrm>
          <a:prstGeom prst="rect">
            <a:avLst/>
          </a:prstGeom>
          <a:noFill/>
        </p:spPr>
        <p:txBody>
          <a:bodyPr wrap="none" rtlCol="0">
            <a:spAutoFit/>
          </a:bodyPr>
          <a:lstStyle/>
          <a:p>
            <a:pPr>
              <a:buNone/>
            </a:pPr>
            <a:r>
              <a:rPr lang="en-US" sz="2200" dirty="0"/>
              <a:t>Gray Encoded 6 - QAM</a:t>
            </a:r>
            <a:endParaRPr lang="en-IN" sz="2200" dirty="0"/>
          </a:p>
        </p:txBody>
      </p:sp>
    </p:spTree>
    <p:extLst>
      <p:ext uri="{BB962C8B-B14F-4D97-AF65-F5344CB8AC3E}">
        <p14:creationId xmlns:p14="http://schemas.microsoft.com/office/powerpoint/2010/main" val="721173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4957-DD45-4BF0-8BDF-82617566EF98}"/>
              </a:ext>
            </a:extLst>
          </p:cNvPr>
          <p:cNvSpPr>
            <a:spLocks noGrp="1"/>
          </p:cNvSpPr>
          <p:nvPr>
            <p:ph type="title"/>
          </p:nvPr>
        </p:nvSpPr>
        <p:spPr/>
        <p:txBody>
          <a:bodyPr/>
          <a:lstStyle/>
          <a:p>
            <a:r>
              <a:rPr lang="en-US" dirty="0"/>
              <a:t>Review  </a:t>
            </a:r>
            <a:endParaRPr lang="en-IN" dirty="0"/>
          </a:p>
        </p:txBody>
      </p:sp>
      <p:sp>
        <p:nvSpPr>
          <p:cNvPr id="4" name="Slide Number Placeholder 3">
            <a:extLst>
              <a:ext uri="{FF2B5EF4-FFF2-40B4-BE49-F238E27FC236}">
                <a16:creationId xmlns:a16="http://schemas.microsoft.com/office/drawing/2014/main" id="{0607830C-8FE5-4FB3-B248-35300A6805C0}"/>
              </a:ext>
            </a:extLst>
          </p:cNvPr>
          <p:cNvSpPr>
            <a:spLocks noGrp="1"/>
          </p:cNvSpPr>
          <p:nvPr>
            <p:ph type="sldNum" sz="quarter" idx="12"/>
          </p:nvPr>
        </p:nvSpPr>
        <p:spPr/>
        <p:txBody>
          <a:bodyPr/>
          <a:lstStyle/>
          <a:p>
            <a:fld id="{71C6F290-D301-4864-9490-340EF11588D9}" type="slidenum">
              <a:rPr lang="en-US" altLang="en-US" smtClean="0"/>
              <a:pPr/>
              <a:t>17</a:t>
            </a:fld>
            <a:endParaRPr lang="en-US" altLang="en-US" dirty="0"/>
          </a:p>
        </p:txBody>
      </p:sp>
      <p:pic>
        <p:nvPicPr>
          <p:cNvPr id="6" name="Picture 5">
            <a:extLst>
              <a:ext uri="{FF2B5EF4-FFF2-40B4-BE49-F238E27FC236}">
                <a16:creationId xmlns:a16="http://schemas.microsoft.com/office/drawing/2014/main" id="{6B318980-99A4-496D-AFFB-472FA3DB6A66}"/>
              </a:ext>
            </a:extLst>
          </p:cNvPr>
          <p:cNvPicPr>
            <a:picLocks noChangeAspect="1"/>
          </p:cNvPicPr>
          <p:nvPr/>
        </p:nvPicPr>
        <p:blipFill>
          <a:blip r:embed="rId2"/>
          <a:stretch>
            <a:fillRect/>
          </a:stretch>
        </p:blipFill>
        <p:spPr>
          <a:xfrm>
            <a:off x="304800" y="1539010"/>
            <a:ext cx="11161240" cy="5210061"/>
          </a:xfrm>
          <a:prstGeom prst="rect">
            <a:avLst/>
          </a:prstGeom>
        </p:spPr>
      </p:pic>
    </p:spTree>
    <p:extLst>
      <p:ext uri="{BB962C8B-B14F-4D97-AF65-F5344CB8AC3E}">
        <p14:creationId xmlns:p14="http://schemas.microsoft.com/office/powerpoint/2010/main" val="422718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Outline </a:t>
            </a:r>
          </a:p>
        </p:txBody>
      </p:sp>
      <p:graphicFrame>
        <p:nvGraphicFramePr>
          <p:cNvPr id="4" name="Content Placeholder 4">
            <a:extLst>
              <a:ext uri="{FF2B5EF4-FFF2-40B4-BE49-F238E27FC236}">
                <a16:creationId xmlns:a16="http://schemas.microsoft.com/office/drawing/2014/main" id="{1C0F8CBA-1489-49BF-9CEC-9930A20FCE93}"/>
              </a:ext>
            </a:extLst>
          </p:cNvPr>
          <p:cNvGraphicFramePr>
            <a:graphicFrameLocks noGrp="1"/>
          </p:cNvGraphicFramePr>
          <p:nvPr>
            <p:ph idx="1"/>
            <p:extLst>
              <p:ext uri="{D42A27DB-BD31-4B8C-83A1-F6EECF244321}">
                <p14:modId xmlns:p14="http://schemas.microsoft.com/office/powerpoint/2010/main" val="1552219694"/>
              </p:ext>
            </p:extLst>
          </p:nvPr>
        </p:nvGraphicFramePr>
        <p:xfrm>
          <a:off x="335360" y="1628800"/>
          <a:ext cx="1123324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505E0A51-AB40-413B-A943-03190CDF9FBF}"/>
              </a:ext>
            </a:extLst>
          </p:cNvPr>
          <p:cNvSpPr>
            <a:spLocks noGrp="1"/>
          </p:cNvSpPr>
          <p:nvPr>
            <p:ph type="sldNum" sz="quarter" idx="12"/>
          </p:nvPr>
        </p:nvSpPr>
        <p:spPr/>
        <p:txBody>
          <a:bodyPr/>
          <a:lstStyle/>
          <a:p>
            <a:fld id="{71C6F290-D301-4864-9490-340EF11588D9}" type="slidenum">
              <a:rPr lang="en-US" altLang="en-US" smtClean="0"/>
              <a:pPr/>
              <a:t>2</a:t>
            </a:fld>
            <a:endParaRPr lang="en-US" altLang="en-US" dirty="0"/>
          </a:p>
        </p:txBody>
      </p:sp>
    </p:spTree>
    <p:extLst>
      <p:ext uri="{BB962C8B-B14F-4D97-AF65-F5344CB8AC3E}">
        <p14:creationId xmlns:p14="http://schemas.microsoft.com/office/powerpoint/2010/main" val="161052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Unit 4 – Pass band Data Transmission</a:t>
            </a:r>
          </a:p>
        </p:txBody>
      </p:sp>
      <p:sp>
        <p:nvSpPr>
          <p:cNvPr id="6" name="Content Placeholder 13"/>
          <p:cNvSpPr txBox="1">
            <a:spLocks/>
          </p:cNvSpPr>
          <p:nvPr/>
        </p:nvSpPr>
        <p:spPr bwMode="auto">
          <a:xfrm>
            <a:off x="1055440" y="1772816"/>
            <a:ext cx="5400600" cy="462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502920" indent="-457200">
              <a:buFont typeface="Arial" pitchFamily="34" charset="0"/>
              <a:buChar char="•"/>
            </a:pPr>
            <a:r>
              <a:rPr lang="en-US" sz="2400" dirty="0"/>
              <a:t>Overview of ASK, FSK, PSK</a:t>
            </a:r>
          </a:p>
          <a:p>
            <a:pPr marL="502920" indent="-457200">
              <a:buFont typeface="Arial" pitchFamily="34" charset="0"/>
              <a:buChar char="•"/>
            </a:pPr>
            <a:r>
              <a:rPr lang="en-US" sz="2400" dirty="0"/>
              <a:t>Generation, Signal Space Diagram and detection of FSK</a:t>
            </a:r>
          </a:p>
          <a:p>
            <a:pPr marL="502920" indent="-457200">
              <a:buFont typeface="Arial" pitchFamily="34" charset="0"/>
              <a:buChar char="•"/>
            </a:pPr>
            <a:r>
              <a:rPr lang="en-US" sz="2400" dirty="0"/>
              <a:t>Probability of Error for FSK</a:t>
            </a:r>
          </a:p>
          <a:p>
            <a:pPr marL="502920" indent="-457200">
              <a:buFont typeface="Arial" pitchFamily="34" charset="0"/>
              <a:buChar char="•"/>
            </a:pPr>
            <a:r>
              <a:rPr lang="en-US" sz="2400" dirty="0"/>
              <a:t>Generation, Detection, Signal Space Diagram of PSK</a:t>
            </a:r>
          </a:p>
          <a:p>
            <a:pPr marL="502920" indent="-457200">
              <a:buFont typeface="Arial" pitchFamily="34" charset="0"/>
              <a:buChar char="•"/>
            </a:pPr>
            <a:r>
              <a:rPr lang="en-US" sz="2400" dirty="0"/>
              <a:t>Probability of Error for PSK</a:t>
            </a:r>
          </a:p>
        </p:txBody>
      </p:sp>
      <p:sp>
        <p:nvSpPr>
          <p:cNvPr id="7" name="Content Placeholder 13">
            <a:extLst>
              <a:ext uri="{FF2B5EF4-FFF2-40B4-BE49-F238E27FC236}">
                <a16:creationId xmlns:a16="http://schemas.microsoft.com/office/drawing/2014/main" id="{087C9A3B-0776-4BF3-8118-41A8870A71E3}"/>
              </a:ext>
            </a:extLst>
          </p:cNvPr>
          <p:cNvSpPr txBox="1">
            <a:spLocks/>
          </p:cNvSpPr>
          <p:nvPr/>
        </p:nvSpPr>
        <p:spPr>
          <a:xfrm>
            <a:off x="6456040" y="1772816"/>
            <a:ext cx="5400600" cy="3312368"/>
          </a:xfrm>
          <a:prstGeom prst="rect">
            <a:avLst/>
          </a:prstGeom>
        </p:spPr>
        <p:txBody>
          <a:bodyPr vert="horz" lIns="91440" tIns="45720" rIns="91440" bIns="45720" rtlCol="0">
            <a:normAutofit fontScale="700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502920" indent="-457200">
              <a:buFont typeface="Arial" pitchFamily="34" charset="0"/>
              <a:buChar char="•"/>
            </a:pPr>
            <a:r>
              <a:rPr lang="en-US" sz="3600" dirty="0"/>
              <a:t>Generation, signal space diagram and detection of QPSK</a:t>
            </a:r>
          </a:p>
          <a:p>
            <a:pPr marL="502920" indent="-457200">
              <a:buFont typeface="Arial" pitchFamily="34" charset="0"/>
              <a:buChar char="•"/>
            </a:pPr>
            <a:r>
              <a:rPr lang="en-US" sz="3600" dirty="0"/>
              <a:t>Probability of Error for QPSK</a:t>
            </a:r>
          </a:p>
          <a:p>
            <a:pPr algn="just"/>
            <a:r>
              <a:rPr lang="en-US" sz="3600" dirty="0"/>
              <a:t>Generation, signal space diagram and detection of π/4 QPSK</a:t>
            </a:r>
          </a:p>
          <a:p>
            <a:pPr algn="just"/>
            <a:r>
              <a:rPr lang="en-US" sz="3600" dirty="0"/>
              <a:t>Generation, signal space diagram and detection of QAM</a:t>
            </a:r>
          </a:p>
          <a:p>
            <a:endParaRPr lang="en-US" dirty="0"/>
          </a:p>
        </p:txBody>
      </p:sp>
      <p:sp>
        <p:nvSpPr>
          <p:cNvPr id="3" name="Slide Number Placeholder 2">
            <a:extLst>
              <a:ext uri="{FF2B5EF4-FFF2-40B4-BE49-F238E27FC236}">
                <a16:creationId xmlns:a16="http://schemas.microsoft.com/office/drawing/2014/main" id="{D69E3665-E5B2-484C-8DD5-B713036823E5}"/>
              </a:ext>
            </a:extLst>
          </p:cNvPr>
          <p:cNvSpPr>
            <a:spLocks noGrp="1"/>
          </p:cNvSpPr>
          <p:nvPr>
            <p:ph type="sldNum" sz="quarter" idx="12"/>
          </p:nvPr>
        </p:nvSpPr>
        <p:spPr/>
        <p:txBody>
          <a:bodyPr/>
          <a:lstStyle/>
          <a:p>
            <a:fld id="{71C6F290-D301-4864-9490-340EF11588D9}" type="slidenum">
              <a:rPr lang="en-US" altLang="en-US" smtClean="0"/>
              <a:pPr/>
              <a:t>3</a:t>
            </a:fld>
            <a:endParaRPr lang="en-US" altLang="en-US" dirty="0"/>
          </a:p>
        </p:txBody>
      </p:sp>
    </p:spTree>
    <p:extLst>
      <p:ext uri="{BB962C8B-B14F-4D97-AF65-F5344CB8AC3E}">
        <p14:creationId xmlns:p14="http://schemas.microsoft.com/office/powerpoint/2010/main" val="319056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304800" y="692696"/>
            <a:ext cx="10261600" cy="831304"/>
          </a:xfrm>
        </p:spPr>
        <p:txBody>
          <a:bodyPr/>
          <a:lstStyle/>
          <a:p>
            <a:pPr marL="45720"/>
            <a:r>
              <a:rPr lang="en-US" sz="3600" dirty="0">
                <a:latin typeface="Gill Sans MT" panose="020B0502020104020203" pitchFamily="34" charset="0"/>
              </a:rPr>
              <a:t>QAM - Quadrature Amplitude Modulation</a:t>
            </a:r>
          </a:p>
        </p:txBody>
      </p:sp>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71D753D-B1E7-43F4-9074-8EA5D03F425C}"/>
              </a:ext>
            </a:extLst>
          </p:cNvPr>
          <p:cNvSpPr>
            <a:spLocks noGrp="1"/>
          </p:cNvSpPr>
          <p:nvPr>
            <p:ph type="sldNum" sz="quarter" idx="12"/>
          </p:nvPr>
        </p:nvSpPr>
        <p:spPr>
          <a:xfrm>
            <a:off x="8760296" y="6237312"/>
            <a:ext cx="2844800" cy="457200"/>
          </a:xfrm>
        </p:spPr>
        <p:txBody>
          <a:bodyPr/>
          <a:lstStyle/>
          <a:p>
            <a:fld id="{71C6F290-D301-4864-9490-340EF11588D9}" type="slidenum">
              <a:rPr lang="en-US" altLang="en-US" smtClean="0"/>
              <a:pPr/>
              <a:t>4</a:t>
            </a:fld>
            <a:endParaRPr lang="en-US" altLang="en-US" dirty="0"/>
          </a:p>
        </p:txBody>
      </p:sp>
      <p:sp>
        <p:nvSpPr>
          <p:cNvPr id="5" name="Content Placeholder 4">
            <a:extLst>
              <a:ext uri="{FF2B5EF4-FFF2-40B4-BE49-F238E27FC236}">
                <a16:creationId xmlns:a16="http://schemas.microsoft.com/office/drawing/2014/main" id="{0D132EC1-AC6D-4D29-BE0A-B05D0FED721C}"/>
              </a:ext>
            </a:extLst>
          </p:cNvPr>
          <p:cNvSpPr>
            <a:spLocks noGrp="1"/>
          </p:cNvSpPr>
          <p:nvPr>
            <p:ph idx="1"/>
          </p:nvPr>
        </p:nvSpPr>
        <p:spPr>
          <a:xfrm>
            <a:off x="304800" y="1524001"/>
            <a:ext cx="8023448" cy="4411663"/>
          </a:xfrm>
        </p:spPr>
        <p:txBody>
          <a:bodyPr>
            <a:normAutofit fontScale="92500" lnSpcReduction="10000"/>
          </a:bodyPr>
          <a:lstStyle/>
          <a:p>
            <a:pPr marL="502920" indent="-457200">
              <a:buFont typeface="Wingdings" panose="05000000000000000000" pitchFamily="2" charset="2"/>
              <a:buChar char="§"/>
            </a:pPr>
            <a:r>
              <a:rPr lang="en-US" b="0" i="0" dirty="0">
                <a:effectLst/>
                <a:latin typeface="Gill Sans MT" panose="020B0502020104020203" pitchFamily="34" charset="0"/>
              </a:rPr>
              <a:t>QAM is defined as the modulation technique which is the combination of phase and </a:t>
            </a:r>
            <a:r>
              <a:rPr lang="en-US" b="0" i="0" u="none" strike="noStrike" dirty="0">
                <a:effectLst/>
                <a:latin typeface="Gill Sans MT" panose="020B0502020104020203" pitchFamily="34" charset="0"/>
              </a:rPr>
              <a:t>amplitude</a:t>
            </a:r>
            <a:r>
              <a:rPr lang="en-US" b="0" i="0" dirty="0">
                <a:effectLst/>
                <a:latin typeface="Gill Sans MT" panose="020B0502020104020203" pitchFamily="34" charset="0"/>
              </a:rPr>
              <a:t> modulation of a carrier wave into a single channel. </a:t>
            </a:r>
          </a:p>
          <a:p>
            <a:pPr marL="502920" indent="-457200">
              <a:buFont typeface="Wingdings" panose="05000000000000000000" pitchFamily="2" charset="2"/>
              <a:buChar char="§"/>
            </a:pPr>
            <a:r>
              <a:rPr lang="en-US" b="0" i="0" dirty="0">
                <a:effectLst/>
                <a:latin typeface="Gill Sans MT" panose="020B0502020104020203" pitchFamily="34" charset="0"/>
              </a:rPr>
              <a:t>In other words, QAM transmits information by changing both the amplitude and phase of a carrier wave, thereby doubling the effective bandwidth. </a:t>
            </a:r>
          </a:p>
          <a:p>
            <a:pPr marL="502920" indent="-457200">
              <a:buFont typeface="Wingdings" panose="05000000000000000000" pitchFamily="2" charset="2"/>
              <a:buChar char="§"/>
            </a:pPr>
            <a:r>
              <a:rPr lang="en-US" b="0" i="0" dirty="0">
                <a:effectLst/>
                <a:latin typeface="Gill Sans MT" panose="020B0502020104020203" pitchFamily="34" charset="0"/>
              </a:rPr>
              <a:t>QAM is also known as “quadrature carrier </a:t>
            </a:r>
            <a:r>
              <a:rPr lang="en-US" b="0" i="0" u="none" strike="noStrike" dirty="0">
                <a:effectLst/>
                <a:latin typeface="Gill Sans MT" panose="020B0502020104020203" pitchFamily="34" charset="0"/>
              </a:rPr>
              <a:t>multiplexing</a:t>
            </a:r>
            <a:r>
              <a:rPr lang="en-US" b="0" i="0" dirty="0">
                <a:effectLst/>
                <a:latin typeface="Gill Sans MT" panose="020B0502020104020203" pitchFamily="34" charset="0"/>
              </a:rPr>
              <a:t>”</a:t>
            </a:r>
          </a:p>
          <a:p>
            <a:pPr marL="502920" indent="-457200">
              <a:buFont typeface="Wingdings" panose="05000000000000000000" pitchFamily="2" charset="2"/>
              <a:buChar char="§"/>
            </a:pPr>
            <a:r>
              <a:rPr lang="en-US" b="0" i="0" dirty="0">
                <a:effectLst/>
                <a:latin typeface="Gill Sans MT" panose="020B0502020104020203" pitchFamily="34" charset="0"/>
              </a:rPr>
              <a:t>In a QAM signal, the direct modulation of a carrier wave in quadrature is involved. As a name “quadrature” indicates that the phase difference between two carriers is 90</a:t>
            </a:r>
            <a:r>
              <a:rPr lang="en-US" b="0" i="0" dirty="0">
                <a:effectLst/>
                <a:latin typeface="Yu Gothic UI" panose="020B0500000000000000" pitchFamily="34" charset="-128"/>
                <a:ea typeface="Yu Gothic UI" panose="020B0500000000000000" pitchFamily="34" charset="-128"/>
              </a:rPr>
              <a:t>゜</a:t>
            </a:r>
            <a:r>
              <a:rPr lang="en-US" b="0" i="0" dirty="0">
                <a:effectLst/>
                <a:latin typeface="Gill Sans MT" panose="020B0502020104020203" pitchFamily="34" charset="0"/>
              </a:rPr>
              <a:t>but each having the same </a:t>
            </a:r>
            <a:r>
              <a:rPr lang="en-US" b="0" i="0" u="none" strike="noStrike" dirty="0">
                <a:effectLst/>
                <a:latin typeface="Gill Sans MT" panose="020B0502020104020203" pitchFamily="34" charset="0"/>
              </a:rPr>
              <a:t>frequency</a:t>
            </a:r>
            <a:r>
              <a:rPr lang="en-US" b="0" i="0" dirty="0">
                <a:effectLst/>
                <a:latin typeface="Gill Sans MT" panose="020B0502020104020203" pitchFamily="34" charset="0"/>
              </a:rPr>
              <a:t>.</a:t>
            </a:r>
            <a:endParaRPr lang="en-IN" dirty="0">
              <a:latin typeface="Gill Sans MT" panose="020B0502020104020203" pitchFamily="34" charset="0"/>
            </a:endParaRPr>
          </a:p>
        </p:txBody>
      </p:sp>
      <p:pic>
        <p:nvPicPr>
          <p:cNvPr id="9" name="Picture 8">
            <a:extLst>
              <a:ext uri="{FF2B5EF4-FFF2-40B4-BE49-F238E27FC236}">
                <a16:creationId xmlns:a16="http://schemas.microsoft.com/office/drawing/2014/main" id="{B1243264-9DE2-4E17-BBCC-5FEA5BD8956F}"/>
              </a:ext>
            </a:extLst>
          </p:cNvPr>
          <p:cNvPicPr>
            <a:picLocks noChangeAspect="1"/>
          </p:cNvPicPr>
          <p:nvPr/>
        </p:nvPicPr>
        <p:blipFill>
          <a:blip r:embed="rId3"/>
          <a:stretch>
            <a:fillRect/>
          </a:stretch>
        </p:blipFill>
        <p:spPr>
          <a:xfrm>
            <a:off x="8626015" y="1524000"/>
            <a:ext cx="3240360" cy="2531780"/>
          </a:xfrm>
          <a:prstGeom prst="rect">
            <a:avLst/>
          </a:prstGeom>
        </p:spPr>
      </p:pic>
      <p:pic>
        <p:nvPicPr>
          <p:cNvPr id="11" name="Picture 10">
            <a:extLst>
              <a:ext uri="{FF2B5EF4-FFF2-40B4-BE49-F238E27FC236}">
                <a16:creationId xmlns:a16="http://schemas.microsoft.com/office/drawing/2014/main" id="{630A8B81-9945-4E6F-83BF-0209D09C2356}"/>
              </a:ext>
            </a:extLst>
          </p:cNvPr>
          <p:cNvPicPr>
            <a:picLocks noChangeAspect="1"/>
          </p:cNvPicPr>
          <p:nvPr/>
        </p:nvPicPr>
        <p:blipFill>
          <a:blip r:embed="rId4"/>
          <a:stretch>
            <a:fillRect/>
          </a:stretch>
        </p:blipFill>
        <p:spPr>
          <a:xfrm>
            <a:off x="8760296" y="3958090"/>
            <a:ext cx="3386472" cy="2533583"/>
          </a:xfrm>
          <a:prstGeom prst="rect">
            <a:avLst/>
          </a:prstGeom>
        </p:spPr>
      </p:pic>
    </p:spTree>
    <p:extLst>
      <p:ext uri="{BB962C8B-B14F-4D97-AF65-F5344CB8AC3E}">
        <p14:creationId xmlns:p14="http://schemas.microsoft.com/office/powerpoint/2010/main" val="141882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304800" y="692696"/>
            <a:ext cx="10261600" cy="831304"/>
          </a:xfrm>
        </p:spPr>
        <p:txBody>
          <a:bodyPr/>
          <a:lstStyle/>
          <a:p>
            <a:pPr marL="45720"/>
            <a:r>
              <a:rPr lang="en-US" sz="3600" dirty="0">
                <a:latin typeface="Gill Sans MT" panose="020B0502020104020203" pitchFamily="34" charset="0"/>
              </a:rPr>
              <a:t>QAM - Quadrature Amplitude Modulation</a:t>
            </a:r>
          </a:p>
        </p:txBody>
      </p:sp>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71D753D-B1E7-43F4-9074-8EA5D03F425C}"/>
              </a:ext>
            </a:extLst>
          </p:cNvPr>
          <p:cNvSpPr>
            <a:spLocks noGrp="1"/>
          </p:cNvSpPr>
          <p:nvPr>
            <p:ph type="sldNum" sz="quarter" idx="12"/>
          </p:nvPr>
        </p:nvSpPr>
        <p:spPr/>
        <p:txBody>
          <a:bodyPr/>
          <a:lstStyle/>
          <a:p>
            <a:fld id="{71C6F290-D301-4864-9490-340EF11588D9}" type="slidenum">
              <a:rPr lang="en-US" altLang="en-US" smtClean="0"/>
              <a:pPr/>
              <a:t>5</a:t>
            </a:fld>
            <a:endParaRPr lang="en-US" altLang="en-US" dirty="0"/>
          </a:p>
        </p:txBody>
      </p:sp>
      <p:sp>
        <p:nvSpPr>
          <p:cNvPr id="5" name="Content Placeholder 4">
            <a:extLst>
              <a:ext uri="{FF2B5EF4-FFF2-40B4-BE49-F238E27FC236}">
                <a16:creationId xmlns:a16="http://schemas.microsoft.com/office/drawing/2014/main" id="{0D132EC1-AC6D-4D29-BE0A-B05D0FED721C}"/>
              </a:ext>
            </a:extLst>
          </p:cNvPr>
          <p:cNvSpPr>
            <a:spLocks noGrp="1"/>
          </p:cNvSpPr>
          <p:nvPr>
            <p:ph idx="1"/>
          </p:nvPr>
        </p:nvSpPr>
        <p:spPr>
          <a:xfrm>
            <a:off x="304800" y="1809391"/>
            <a:ext cx="5791200" cy="4439009"/>
          </a:xfrm>
        </p:spPr>
        <p:txBody>
          <a:bodyPr>
            <a:normAutofit lnSpcReduction="10000"/>
          </a:bodyPr>
          <a:lstStyle/>
          <a:p>
            <a:pPr marL="502920" indent="-457200" algn="just">
              <a:buFont typeface="Wingdings" panose="05000000000000000000" pitchFamily="2" charset="2"/>
              <a:buChar char="§"/>
            </a:pPr>
            <a:r>
              <a:rPr lang="en-US" sz="2200" dirty="0">
                <a:latin typeface="Gill Sans MT" panose="020B0502020104020203" pitchFamily="34" charset="0"/>
              </a:rPr>
              <a:t>One signal is called the in-phase “I” signal, and the other is called the quadrature “Q” signal. </a:t>
            </a:r>
          </a:p>
          <a:p>
            <a:pPr marL="502920" indent="-457200" algn="just">
              <a:buFont typeface="Wingdings" panose="05000000000000000000" pitchFamily="2" charset="2"/>
              <a:buChar char="§"/>
            </a:pPr>
            <a:r>
              <a:rPr lang="en-US" sz="2200" dirty="0">
                <a:latin typeface="Gill Sans MT" panose="020B0502020104020203" pitchFamily="34" charset="0"/>
              </a:rPr>
              <a:t>Mathematically, one of the carrier signals can be represented by a sine wave (i.e. sin</a:t>
            </a:r>
            <a:r>
              <a:rPr lang="el-GR" sz="2200" dirty="0">
                <a:latin typeface="Comic Sans MS" panose="030F0702030302020204" pitchFamily="66" charset="0"/>
              </a:rPr>
              <a:t>ω</a:t>
            </a:r>
            <a:r>
              <a:rPr lang="en-US" sz="2200" dirty="0">
                <a:latin typeface="Gill Sans MT" panose="020B0502020104020203" pitchFamily="34" charset="0"/>
              </a:rPr>
              <a:t>t) and the other can be represented by a cosine wave (i.e. cos</a:t>
            </a:r>
            <a:r>
              <a:rPr lang="el-GR" sz="2200" dirty="0">
                <a:latin typeface="Comic Sans MS" panose="030F0702030302020204" pitchFamily="66" charset="0"/>
              </a:rPr>
              <a:t>ω</a:t>
            </a:r>
            <a:r>
              <a:rPr lang="en-US" sz="2200" dirty="0">
                <a:latin typeface="Gill Sans MT" panose="020B0502020104020203" pitchFamily="34" charset="0"/>
              </a:rPr>
              <a:t>t).</a:t>
            </a:r>
          </a:p>
          <a:p>
            <a:pPr marL="502920" indent="-457200" algn="just">
              <a:buFont typeface="Wingdings" panose="05000000000000000000" pitchFamily="2" charset="2"/>
              <a:buChar char="§"/>
            </a:pPr>
            <a:r>
              <a:rPr lang="en-US" sz="2200" dirty="0">
                <a:latin typeface="Gill Sans MT" panose="020B0502020104020203" pitchFamily="34" charset="0"/>
              </a:rPr>
              <a:t>The two modulated carrier signals are transmitted together at the source and at the </a:t>
            </a:r>
            <a:r>
              <a:rPr lang="en-US" sz="2000" dirty="0">
                <a:latin typeface="Gill Sans MT" panose="020B0502020104020203" pitchFamily="34" charset="0"/>
              </a:rPr>
              <a:t>destination</a:t>
            </a:r>
            <a:r>
              <a:rPr lang="en-US" sz="2200" dirty="0">
                <a:latin typeface="Gill Sans MT" panose="020B0502020104020203" pitchFamily="34" charset="0"/>
              </a:rPr>
              <a:t>, these two carrier signals are demodulated (i.e. separated) independently. </a:t>
            </a:r>
          </a:p>
          <a:p>
            <a:pPr marL="502920" indent="-457200" algn="just">
              <a:buFont typeface="Wingdings" panose="05000000000000000000" pitchFamily="2" charset="2"/>
              <a:buChar char="§"/>
            </a:pPr>
            <a:r>
              <a:rPr lang="en-US" sz="2200" dirty="0">
                <a:latin typeface="Gill Sans MT" panose="020B0502020104020203" pitchFamily="34" charset="0"/>
              </a:rPr>
              <a:t>To demodulate the signal coherent detection method is used.</a:t>
            </a:r>
          </a:p>
        </p:txBody>
      </p:sp>
      <p:pic>
        <p:nvPicPr>
          <p:cNvPr id="6" name="Picture 5">
            <a:extLst>
              <a:ext uri="{FF2B5EF4-FFF2-40B4-BE49-F238E27FC236}">
                <a16:creationId xmlns:a16="http://schemas.microsoft.com/office/drawing/2014/main" id="{F1718A93-AD4D-46D4-8080-2C67F727FE81}"/>
              </a:ext>
            </a:extLst>
          </p:cNvPr>
          <p:cNvPicPr>
            <a:picLocks noChangeAspect="1"/>
          </p:cNvPicPr>
          <p:nvPr/>
        </p:nvPicPr>
        <p:blipFill>
          <a:blip r:embed="rId3"/>
          <a:stretch>
            <a:fillRect/>
          </a:stretch>
        </p:blipFill>
        <p:spPr>
          <a:xfrm>
            <a:off x="6600056" y="2115716"/>
            <a:ext cx="4825020" cy="2063506"/>
          </a:xfrm>
          <a:prstGeom prst="rect">
            <a:avLst/>
          </a:prstGeom>
        </p:spPr>
      </p:pic>
      <p:sp>
        <p:nvSpPr>
          <p:cNvPr id="9" name="TextBox 8">
            <a:extLst>
              <a:ext uri="{FF2B5EF4-FFF2-40B4-BE49-F238E27FC236}">
                <a16:creationId xmlns:a16="http://schemas.microsoft.com/office/drawing/2014/main" id="{AB9D2884-AECC-418B-A25C-71449DC0DDC6}"/>
              </a:ext>
            </a:extLst>
          </p:cNvPr>
          <p:cNvSpPr txBox="1"/>
          <p:nvPr/>
        </p:nvSpPr>
        <p:spPr>
          <a:xfrm>
            <a:off x="6240016" y="1809391"/>
            <a:ext cx="5951984" cy="400110"/>
          </a:xfrm>
          <a:prstGeom prst="rect">
            <a:avLst/>
          </a:prstGeom>
          <a:noFill/>
        </p:spPr>
        <p:txBody>
          <a:bodyPr wrap="square">
            <a:spAutoFit/>
          </a:bodyPr>
          <a:lstStyle/>
          <a:p>
            <a:pPr marL="45720">
              <a:buNone/>
            </a:pPr>
            <a:r>
              <a:rPr lang="en-US" sz="2000" dirty="0">
                <a:latin typeface="Gill Sans MT" panose="020B0502020104020203" pitchFamily="34" charset="0"/>
              </a:rPr>
              <a:t>The waveform of the QAM technique is shown below.</a:t>
            </a:r>
          </a:p>
        </p:txBody>
      </p:sp>
      <p:graphicFrame>
        <p:nvGraphicFramePr>
          <p:cNvPr id="10" name="Table 9">
            <a:extLst>
              <a:ext uri="{FF2B5EF4-FFF2-40B4-BE49-F238E27FC236}">
                <a16:creationId xmlns:a16="http://schemas.microsoft.com/office/drawing/2014/main" id="{B6567BD8-448F-43D4-8FC7-A284B7439C91}"/>
              </a:ext>
            </a:extLst>
          </p:cNvPr>
          <p:cNvGraphicFramePr>
            <a:graphicFrameLocks noGrp="1"/>
          </p:cNvGraphicFramePr>
          <p:nvPr>
            <p:extLst>
              <p:ext uri="{D42A27DB-BD31-4B8C-83A1-F6EECF244321}">
                <p14:modId xmlns:p14="http://schemas.microsoft.com/office/powerpoint/2010/main" val="1855854356"/>
              </p:ext>
            </p:extLst>
          </p:nvPr>
        </p:nvGraphicFramePr>
        <p:xfrm>
          <a:off x="7356382" y="4179222"/>
          <a:ext cx="3312367" cy="2526378"/>
        </p:xfrm>
        <a:graphic>
          <a:graphicData uri="http://schemas.openxmlformats.org/drawingml/2006/table">
            <a:tbl>
              <a:tblPr/>
              <a:tblGrid>
                <a:gridCol w="1173130">
                  <a:extLst>
                    <a:ext uri="{9D8B030D-6E8A-4147-A177-3AD203B41FA5}">
                      <a16:colId xmlns:a16="http://schemas.microsoft.com/office/drawing/2014/main" val="1842523249"/>
                    </a:ext>
                  </a:extLst>
                </a:gridCol>
                <a:gridCol w="897099">
                  <a:extLst>
                    <a:ext uri="{9D8B030D-6E8A-4147-A177-3AD203B41FA5}">
                      <a16:colId xmlns:a16="http://schemas.microsoft.com/office/drawing/2014/main" val="1030046916"/>
                    </a:ext>
                  </a:extLst>
                </a:gridCol>
                <a:gridCol w="1242138">
                  <a:extLst>
                    <a:ext uri="{9D8B030D-6E8A-4147-A177-3AD203B41FA5}">
                      <a16:colId xmlns:a16="http://schemas.microsoft.com/office/drawing/2014/main" val="824665484"/>
                    </a:ext>
                  </a:extLst>
                </a:gridCol>
              </a:tblGrid>
              <a:tr h="697578">
                <a:tc>
                  <a:txBody>
                    <a:bodyPr/>
                    <a:lstStyle/>
                    <a:p>
                      <a:pPr algn="ctr"/>
                      <a:r>
                        <a:rPr lang="en-IN" sz="1600" b="1" dirty="0">
                          <a:effectLst/>
                        </a:rPr>
                        <a:t>Name</a:t>
                      </a:r>
                      <a:endParaRPr lang="en-IN" sz="1600" b="0" dirty="0">
                        <a:effectLst/>
                      </a:endParaRPr>
                    </a:p>
                  </a:txBody>
                  <a:tcPr marL="60960" marR="60960" marT="60960" marB="60960" anchor="ctr">
                    <a:lnL w="12700" cap="flat" cmpd="sng" algn="ctr">
                      <a:solidFill>
                        <a:srgbClr val="D095E1"/>
                      </a:solidFill>
                      <a:prstDash val="solid"/>
                      <a:round/>
                      <a:headEnd type="none" w="med" len="med"/>
                      <a:tailEnd type="none" w="med" len="med"/>
                    </a:lnL>
                    <a:lnR w="12700" cap="flat" cmpd="sng" algn="ctr">
                      <a:solidFill>
                        <a:srgbClr val="F09CE1"/>
                      </a:solidFill>
                      <a:prstDash val="solid"/>
                      <a:round/>
                      <a:headEnd type="none" w="med" len="med"/>
                      <a:tailEnd type="none" w="med" len="med"/>
                    </a:lnR>
                    <a:lnT w="12700" cap="flat" cmpd="sng" algn="ctr">
                      <a:solidFill>
                        <a:srgbClr val="D095E1"/>
                      </a:solidFill>
                      <a:prstDash val="solid"/>
                      <a:round/>
                      <a:headEnd type="none" w="med" len="med"/>
                      <a:tailEnd type="none" w="med" len="med"/>
                    </a:lnT>
                    <a:lnB w="12700" cap="flat" cmpd="sng" algn="ctr">
                      <a:solidFill>
                        <a:srgbClr val="00A5E1"/>
                      </a:solidFill>
                      <a:prstDash val="solid"/>
                      <a:round/>
                      <a:headEnd type="none" w="med" len="med"/>
                      <a:tailEnd type="none" w="med" len="med"/>
                    </a:lnB>
                    <a:solidFill>
                      <a:srgbClr val="FFFFFF"/>
                    </a:solidFill>
                  </a:tcPr>
                </a:tc>
                <a:tc>
                  <a:txBody>
                    <a:bodyPr/>
                    <a:lstStyle/>
                    <a:p>
                      <a:pPr algn="ctr"/>
                      <a:r>
                        <a:rPr lang="en-IN" sz="1600" b="1" dirty="0">
                          <a:effectLst/>
                        </a:rPr>
                        <a:t>Bits per symbol</a:t>
                      </a:r>
                      <a:endParaRPr lang="en-IN" sz="1600" b="0" dirty="0">
                        <a:effectLst/>
                      </a:endParaRPr>
                    </a:p>
                  </a:txBody>
                  <a:tcPr marL="60960" marR="60960" marT="60960" marB="60960" anchor="ctr">
                    <a:lnL w="12700" cap="flat" cmpd="sng" algn="ctr">
                      <a:solidFill>
                        <a:srgbClr val="F09CE1"/>
                      </a:solidFill>
                      <a:prstDash val="solid"/>
                      <a:round/>
                      <a:headEnd type="none" w="med" len="med"/>
                      <a:tailEnd type="none" w="med" len="med"/>
                    </a:lnL>
                    <a:lnR w="12700" cap="flat" cmpd="sng" algn="ctr">
                      <a:solidFill>
                        <a:srgbClr val="D0A1E1"/>
                      </a:solidFill>
                      <a:prstDash val="solid"/>
                      <a:round/>
                      <a:headEnd type="none" w="med" len="med"/>
                      <a:tailEnd type="none" w="med" len="med"/>
                    </a:lnR>
                    <a:lnT w="12700" cap="flat" cmpd="sng" algn="ctr">
                      <a:solidFill>
                        <a:srgbClr val="F09CE1"/>
                      </a:solidFill>
                      <a:prstDash val="solid"/>
                      <a:round/>
                      <a:headEnd type="none" w="med" len="med"/>
                      <a:tailEnd type="none" w="med" len="med"/>
                    </a:lnT>
                    <a:lnB w="12700" cap="flat" cmpd="sng" algn="ctr">
                      <a:solidFill>
                        <a:srgbClr val="609FE1"/>
                      </a:solidFill>
                      <a:prstDash val="solid"/>
                      <a:round/>
                      <a:headEnd type="none" w="med" len="med"/>
                      <a:tailEnd type="none" w="med" len="med"/>
                    </a:lnB>
                    <a:solidFill>
                      <a:srgbClr val="FFFFFF"/>
                    </a:solidFill>
                  </a:tcPr>
                </a:tc>
                <a:tc>
                  <a:txBody>
                    <a:bodyPr/>
                    <a:lstStyle/>
                    <a:p>
                      <a:pPr algn="ctr"/>
                      <a:r>
                        <a:rPr lang="en-IN" sz="1600" b="1" dirty="0">
                          <a:effectLst/>
                        </a:rPr>
                        <a:t>Number of symbols</a:t>
                      </a:r>
                      <a:endParaRPr lang="en-IN" sz="1600" b="0" dirty="0">
                        <a:effectLst/>
                      </a:endParaRPr>
                    </a:p>
                  </a:txBody>
                  <a:tcPr marL="60960" marR="60960" marT="60960" marB="60960" anchor="ctr">
                    <a:lnL w="12700" cap="flat" cmpd="sng" algn="ctr">
                      <a:solidFill>
                        <a:srgbClr val="D0A1E1"/>
                      </a:solidFill>
                      <a:prstDash val="solid"/>
                      <a:round/>
                      <a:headEnd type="none" w="med" len="med"/>
                      <a:tailEnd type="none" w="med" len="med"/>
                    </a:lnL>
                    <a:lnR w="7620" cap="flat" cmpd="sng" algn="ctr">
                      <a:solidFill>
                        <a:srgbClr val="D0A1E1"/>
                      </a:solidFill>
                      <a:prstDash val="solid"/>
                      <a:round/>
                      <a:headEnd type="none" w="med" len="med"/>
                      <a:tailEnd type="none" w="med" len="med"/>
                    </a:lnR>
                    <a:lnT w="12700" cap="flat" cmpd="sng" algn="ctr">
                      <a:solidFill>
                        <a:srgbClr val="D0A1E1"/>
                      </a:solidFill>
                      <a:prstDash val="solid"/>
                      <a:round/>
                      <a:headEnd type="none" w="med" len="med"/>
                      <a:tailEnd type="none" w="med" len="med"/>
                    </a:lnT>
                    <a:lnB w="12700" cap="flat" cmpd="sng" algn="ctr">
                      <a:solidFill>
                        <a:srgbClr val="A0A7E1"/>
                      </a:solidFill>
                      <a:prstDash val="solid"/>
                      <a:round/>
                      <a:headEnd type="none" w="med" len="med"/>
                      <a:tailEnd type="none" w="med" len="med"/>
                    </a:lnB>
                    <a:solidFill>
                      <a:srgbClr val="FFFFFF"/>
                    </a:solidFill>
                  </a:tcPr>
                </a:tc>
                <a:extLst>
                  <a:ext uri="{0D108BD9-81ED-4DB2-BD59-A6C34878D82A}">
                    <a16:rowId xmlns:a16="http://schemas.microsoft.com/office/drawing/2014/main" val="1229493612"/>
                  </a:ext>
                </a:extLst>
              </a:tr>
              <a:tr h="292533">
                <a:tc>
                  <a:txBody>
                    <a:bodyPr/>
                    <a:lstStyle/>
                    <a:p>
                      <a:pPr algn="ctr"/>
                      <a:r>
                        <a:rPr lang="en-IN" sz="1600" b="0">
                          <a:effectLst/>
                        </a:rPr>
                        <a:t>16 QAM</a:t>
                      </a:r>
                    </a:p>
                  </a:txBody>
                  <a:tcPr marL="60960" marR="60960" marT="60960" marB="60960" anchor="ctr">
                    <a:lnL w="12700" cap="flat" cmpd="sng" algn="ctr">
                      <a:solidFill>
                        <a:srgbClr val="00A5E1"/>
                      </a:solidFill>
                      <a:prstDash val="solid"/>
                      <a:round/>
                      <a:headEnd type="none" w="med" len="med"/>
                      <a:tailEnd type="none" w="med" len="med"/>
                    </a:lnL>
                    <a:lnR w="12700" cap="flat" cmpd="sng" algn="ctr">
                      <a:solidFill>
                        <a:srgbClr val="609FE1"/>
                      </a:solidFill>
                      <a:prstDash val="solid"/>
                      <a:round/>
                      <a:headEnd type="none" w="med" len="med"/>
                      <a:tailEnd type="none" w="med" len="med"/>
                    </a:lnR>
                    <a:lnT w="12700" cap="flat" cmpd="sng" algn="ctr">
                      <a:solidFill>
                        <a:srgbClr val="00A5E1"/>
                      </a:solidFill>
                      <a:prstDash val="solid"/>
                      <a:round/>
                      <a:headEnd type="none" w="med" len="med"/>
                      <a:tailEnd type="none" w="med" len="med"/>
                    </a:lnT>
                    <a:lnB w="12700" cap="flat" cmpd="sng" algn="ctr">
                      <a:solidFill>
                        <a:srgbClr val="00AEE1"/>
                      </a:solidFill>
                      <a:prstDash val="solid"/>
                      <a:round/>
                      <a:headEnd type="none" w="med" len="med"/>
                      <a:tailEnd type="none" w="med" len="med"/>
                    </a:lnB>
                    <a:solidFill>
                      <a:srgbClr val="FFFFFF"/>
                    </a:solidFill>
                  </a:tcPr>
                </a:tc>
                <a:tc>
                  <a:txBody>
                    <a:bodyPr/>
                    <a:lstStyle/>
                    <a:p>
                      <a:pPr algn="ctr"/>
                      <a:r>
                        <a:rPr lang="en-IN" sz="1600" b="0" dirty="0">
                          <a:effectLst/>
                        </a:rPr>
                        <a:t>4</a:t>
                      </a:r>
                    </a:p>
                  </a:txBody>
                  <a:tcPr marL="60960" marR="60960" marT="60960" marB="60960" anchor="ctr">
                    <a:lnL w="12700" cap="flat" cmpd="sng" algn="ctr">
                      <a:solidFill>
                        <a:srgbClr val="609FE1"/>
                      </a:solidFill>
                      <a:prstDash val="solid"/>
                      <a:round/>
                      <a:headEnd type="none" w="med" len="med"/>
                      <a:tailEnd type="none" w="med" len="med"/>
                    </a:lnL>
                    <a:lnR w="12700" cap="flat" cmpd="sng" algn="ctr">
                      <a:solidFill>
                        <a:srgbClr val="A0A7E1"/>
                      </a:solidFill>
                      <a:prstDash val="solid"/>
                      <a:round/>
                      <a:headEnd type="none" w="med" len="med"/>
                      <a:tailEnd type="none" w="med" len="med"/>
                    </a:lnR>
                    <a:lnT w="12700" cap="flat" cmpd="sng" algn="ctr">
                      <a:solidFill>
                        <a:srgbClr val="609FE1"/>
                      </a:solidFill>
                      <a:prstDash val="solid"/>
                      <a:round/>
                      <a:headEnd type="none" w="med" len="med"/>
                      <a:tailEnd type="none" w="med" len="med"/>
                    </a:lnT>
                    <a:lnB w="12700" cap="flat" cmpd="sng" algn="ctr">
                      <a:solidFill>
                        <a:srgbClr val="4035E1"/>
                      </a:solidFill>
                      <a:prstDash val="solid"/>
                      <a:round/>
                      <a:headEnd type="none" w="med" len="med"/>
                      <a:tailEnd type="none" w="med" len="med"/>
                    </a:lnB>
                    <a:solidFill>
                      <a:srgbClr val="FFFFFF"/>
                    </a:solidFill>
                  </a:tcPr>
                </a:tc>
                <a:tc>
                  <a:txBody>
                    <a:bodyPr/>
                    <a:lstStyle/>
                    <a:p>
                      <a:pPr algn="ctr"/>
                      <a:r>
                        <a:rPr lang="en-IN" sz="1600" b="0" dirty="0">
                          <a:effectLst/>
                        </a:rPr>
                        <a:t>2</a:t>
                      </a:r>
                      <a:r>
                        <a:rPr lang="en-IN" sz="1600" b="0" baseline="30000" dirty="0">
                          <a:effectLst/>
                        </a:rPr>
                        <a:t>4 </a:t>
                      </a:r>
                      <a:r>
                        <a:rPr lang="en-IN" sz="1600" b="0" dirty="0">
                          <a:effectLst/>
                        </a:rPr>
                        <a:t>= 16</a:t>
                      </a:r>
                    </a:p>
                  </a:txBody>
                  <a:tcPr marL="60960" marR="60960" marT="60960" marB="60960" anchor="ctr">
                    <a:lnL w="12700" cap="flat" cmpd="sng" algn="ctr">
                      <a:solidFill>
                        <a:srgbClr val="A0A7E1"/>
                      </a:solidFill>
                      <a:prstDash val="solid"/>
                      <a:round/>
                      <a:headEnd type="none" w="med" len="med"/>
                      <a:tailEnd type="none" w="med" len="med"/>
                    </a:lnL>
                    <a:lnR w="7620" cap="flat" cmpd="sng" algn="ctr">
                      <a:solidFill>
                        <a:srgbClr val="A0A7E1"/>
                      </a:solidFill>
                      <a:prstDash val="solid"/>
                      <a:round/>
                      <a:headEnd type="none" w="med" len="med"/>
                      <a:tailEnd type="none" w="med" len="med"/>
                    </a:lnR>
                    <a:lnT w="12700" cap="flat" cmpd="sng" algn="ctr">
                      <a:solidFill>
                        <a:srgbClr val="A0A7E1"/>
                      </a:solidFill>
                      <a:prstDash val="solid"/>
                      <a:round/>
                      <a:headEnd type="none" w="med" len="med"/>
                      <a:tailEnd type="none" w="med" len="med"/>
                    </a:lnT>
                    <a:lnB w="12700" cap="flat" cmpd="sng" algn="ctr">
                      <a:solidFill>
                        <a:srgbClr val="6036E1"/>
                      </a:solidFill>
                      <a:prstDash val="solid"/>
                      <a:round/>
                      <a:headEnd type="none" w="med" len="med"/>
                      <a:tailEnd type="none" w="med" len="med"/>
                    </a:lnB>
                    <a:solidFill>
                      <a:srgbClr val="FFFFFF"/>
                    </a:solidFill>
                  </a:tcPr>
                </a:tc>
                <a:extLst>
                  <a:ext uri="{0D108BD9-81ED-4DB2-BD59-A6C34878D82A}">
                    <a16:rowId xmlns:a16="http://schemas.microsoft.com/office/drawing/2014/main" val="1438399039"/>
                  </a:ext>
                </a:extLst>
              </a:tr>
              <a:tr h="292533">
                <a:tc>
                  <a:txBody>
                    <a:bodyPr/>
                    <a:lstStyle/>
                    <a:p>
                      <a:pPr algn="ctr"/>
                      <a:r>
                        <a:rPr lang="en-IN" sz="1600" b="0">
                          <a:effectLst/>
                        </a:rPr>
                        <a:t>32 QAM</a:t>
                      </a:r>
                    </a:p>
                  </a:txBody>
                  <a:tcPr marL="60960" marR="60960" marT="60960" marB="60960" anchor="ctr">
                    <a:lnL w="12700" cap="flat" cmpd="sng" algn="ctr">
                      <a:solidFill>
                        <a:srgbClr val="00AEE1"/>
                      </a:solidFill>
                      <a:prstDash val="solid"/>
                      <a:round/>
                      <a:headEnd type="none" w="med" len="med"/>
                      <a:tailEnd type="none" w="med" len="med"/>
                    </a:lnL>
                    <a:lnR w="12700" cap="flat" cmpd="sng" algn="ctr">
                      <a:solidFill>
                        <a:srgbClr val="4035E1"/>
                      </a:solidFill>
                      <a:prstDash val="solid"/>
                      <a:round/>
                      <a:headEnd type="none" w="med" len="med"/>
                      <a:tailEnd type="none" w="med" len="med"/>
                    </a:lnR>
                    <a:lnT w="12700" cap="flat" cmpd="sng" algn="ctr">
                      <a:solidFill>
                        <a:srgbClr val="00AEE1"/>
                      </a:solidFill>
                      <a:prstDash val="solid"/>
                      <a:round/>
                      <a:headEnd type="none" w="med" len="med"/>
                      <a:tailEnd type="none" w="med" len="med"/>
                    </a:lnT>
                    <a:lnB w="12700" cap="flat" cmpd="sng" algn="ctr">
                      <a:solidFill>
                        <a:srgbClr val="D035E1"/>
                      </a:solidFill>
                      <a:prstDash val="solid"/>
                      <a:round/>
                      <a:headEnd type="none" w="med" len="med"/>
                      <a:tailEnd type="none" w="med" len="med"/>
                    </a:lnB>
                    <a:solidFill>
                      <a:srgbClr val="FFFFFF"/>
                    </a:solidFill>
                  </a:tcPr>
                </a:tc>
                <a:tc>
                  <a:txBody>
                    <a:bodyPr/>
                    <a:lstStyle/>
                    <a:p>
                      <a:pPr algn="ctr"/>
                      <a:r>
                        <a:rPr lang="en-IN" sz="1600" b="0">
                          <a:effectLst/>
                        </a:rPr>
                        <a:t>5</a:t>
                      </a:r>
                    </a:p>
                  </a:txBody>
                  <a:tcPr marL="60960" marR="60960" marT="60960" marB="60960" anchor="ctr">
                    <a:lnL w="12700" cap="flat" cmpd="sng" algn="ctr">
                      <a:solidFill>
                        <a:srgbClr val="4035E1"/>
                      </a:solidFill>
                      <a:prstDash val="solid"/>
                      <a:round/>
                      <a:headEnd type="none" w="med" len="med"/>
                      <a:tailEnd type="none" w="med" len="med"/>
                    </a:lnL>
                    <a:lnR w="12700" cap="flat" cmpd="sng" algn="ctr">
                      <a:solidFill>
                        <a:srgbClr val="6036E1"/>
                      </a:solidFill>
                      <a:prstDash val="solid"/>
                      <a:round/>
                      <a:headEnd type="none" w="med" len="med"/>
                      <a:tailEnd type="none" w="med" len="med"/>
                    </a:lnR>
                    <a:lnT w="12700" cap="flat" cmpd="sng" algn="ctr">
                      <a:solidFill>
                        <a:srgbClr val="4035E1"/>
                      </a:solidFill>
                      <a:prstDash val="solid"/>
                      <a:round/>
                      <a:headEnd type="none" w="med" len="med"/>
                      <a:tailEnd type="none" w="med" len="med"/>
                    </a:lnT>
                    <a:lnB w="12700" cap="flat" cmpd="sng" algn="ctr">
                      <a:solidFill>
                        <a:srgbClr val="7041E1"/>
                      </a:solidFill>
                      <a:prstDash val="solid"/>
                      <a:round/>
                      <a:headEnd type="none" w="med" len="med"/>
                      <a:tailEnd type="none" w="med" len="med"/>
                    </a:lnB>
                    <a:solidFill>
                      <a:srgbClr val="FFFFFF"/>
                    </a:solidFill>
                  </a:tcPr>
                </a:tc>
                <a:tc>
                  <a:txBody>
                    <a:bodyPr/>
                    <a:lstStyle/>
                    <a:p>
                      <a:pPr algn="ctr"/>
                      <a:r>
                        <a:rPr lang="en-IN" sz="1600" b="0">
                          <a:effectLst/>
                        </a:rPr>
                        <a:t>2</a:t>
                      </a:r>
                      <a:r>
                        <a:rPr lang="en-IN" sz="1600" b="0" baseline="30000">
                          <a:effectLst/>
                        </a:rPr>
                        <a:t>5 </a:t>
                      </a:r>
                      <a:r>
                        <a:rPr lang="en-IN" sz="1600" b="0">
                          <a:effectLst/>
                        </a:rPr>
                        <a:t>= 32</a:t>
                      </a:r>
                    </a:p>
                  </a:txBody>
                  <a:tcPr marL="60960" marR="60960" marT="60960" marB="60960" anchor="ctr">
                    <a:lnL w="12700" cap="flat" cmpd="sng" algn="ctr">
                      <a:solidFill>
                        <a:srgbClr val="6036E1"/>
                      </a:solidFill>
                      <a:prstDash val="solid"/>
                      <a:round/>
                      <a:headEnd type="none" w="med" len="med"/>
                      <a:tailEnd type="none" w="med" len="med"/>
                    </a:lnL>
                    <a:lnR w="7620" cap="flat" cmpd="sng" algn="ctr">
                      <a:solidFill>
                        <a:srgbClr val="6036E1"/>
                      </a:solidFill>
                      <a:prstDash val="solid"/>
                      <a:round/>
                      <a:headEnd type="none" w="med" len="med"/>
                      <a:tailEnd type="none" w="med" len="med"/>
                    </a:lnR>
                    <a:lnT w="12700" cap="flat" cmpd="sng" algn="ctr">
                      <a:solidFill>
                        <a:srgbClr val="6036E1"/>
                      </a:solidFill>
                      <a:prstDash val="solid"/>
                      <a:round/>
                      <a:headEnd type="none" w="med" len="med"/>
                      <a:tailEnd type="none" w="med" len="med"/>
                    </a:lnT>
                    <a:lnB w="12700" cap="flat" cmpd="sng" algn="ctr">
                      <a:solidFill>
                        <a:srgbClr val="0045E1"/>
                      </a:solidFill>
                      <a:prstDash val="solid"/>
                      <a:round/>
                      <a:headEnd type="none" w="med" len="med"/>
                      <a:tailEnd type="none" w="med" len="med"/>
                    </a:lnB>
                    <a:solidFill>
                      <a:srgbClr val="FFFFFF"/>
                    </a:solidFill>
                  </a:tcPr>
                </a:tc>
                <a:extLst>
                  <a:ext uri="{0D108BD9-81ED-4DB2-BD59-A6C34878D82A}">
                    <a16:rowId xmlns:a16="http://schemas.microsoft.com/office/drawing/2014/main" val="1659052683"/>
                  </a:ext>
                </a:extLst>
              </a:tr>
              <a:tr h="292533">
                <a:tc>
                  <a:txBody>
                    <a:bodyPr/>
                    <a:lstStyle/>
                    <a:p>
                      <a:pPr algn="ctr"/>
                      <a:r>
                        <a:rPr lang="en-IN" sz="1600" b="0">
                          <a:effectLst/>
                        </a:rPr>
                        <a:t>64 QAM</a:t>
                      </a:r>
                    </a:p>
                  </a:txBody>
                  <a:tcPr marL="60960" marR="60960" marT="60960" marB="60960" anchor="ctr">
                    <a:lnL w="12700" cap="flat" cmpd="sng" algn="ctr">
                      <a:solidFill>
                        <a:srgbClr val="D035E1"/>
                      </a:solidFill>
                      <a:prstDash val="solid"/>
                      <a:round/>
                      <a:headEnd type="none" w="med" len="med"/>
                      <a:tailEnd type="none" w="med" len="med"/>
                    </a:lnL>
                    <a:lnR w="12700" cap="flat" cmpd="sng" algn="ctr">
                      <a:solidFill>
                        <a:srgbClr val="7041E1"/>
                      </a:solidFill>
                      <a:prstDash val="solid"/>
                      <a:round/>
                      <a:headEnd type="none" w="med" len="med"/>
                      <a:tailEnd type="none" w="med" len="med"/>
                    </a:lnR>
                    <a:lnT w="12700" cap="flat" cmpd="sng" algn="ctr">
                      <a:solidFill>
                        <a:srgbClr val="D035E1"/>
                      </a:solidFill>
                      <a:prstDash val="solid"/>
                      <a:round/>
                      <a:headEnd type="none" w="med" len="med"/>
                      <a:tailEnd type="none" w="med" len="med"/>
                    </a:lnT>
                    <a:lnB w="12700" cap="flat" cmpd="sng" algn="ctr">
                      <a:solidFill>
                        <a:srgbClr val="7056E1"/>
                      </a:solidFill>
                      <a:prstDash val="solid"/>
                      <a:round/>
                      <a:headEnd type="none" w="med" len="med"/>
                      <a:tailEnd type="none" w="med" len="med"/>
                    </a:lnB>
                    <a:solidFill>
                      <a:srgbClr val="FFFFFF"/>
                    </a:solidFill>
                  </a:tcPr>
                </a:tc>
                <a:tc>
                  <a:txBody>
                    <a:bodyPr/>
                    <a:lstStyle/>
                    <a:p>
                      <a:pPr algn="ctr"/>
                      <a:r>
                        <a:rPr lang="en-IN" sz="1600" b="0">
                          <a:effectLst/>
                        </a:rPr>
                        <a:t>6</a:t>
                      </a:r>
                    </a:p>
                  </a:txBody>
                  <a:tcPr marL="60960" marR="60960" marT="60960" marB="60960" anchor="ctr">
                    <a:lnL w="12700" cap="flat" cmpd="sng" algn="ctr">
                      <a:solidFill>
                        <a:srgbClr val="7041E1"/>
                      </a:solidFill>
                      <a:prstDash val="solid"/>
                      <a:round/>
                      <a:headEnd type="none" w="med" len="med"/>
                      <a:tailEnd type="none" w="med" len="med"/>
                    </a:lnL>
                    <a:lnR w="12700" cap="flat" cmpd="sng" algn="ctr">
                      <a:solidFill>
                        <a:srgbClr val="0045E1"/>
                      </a:solidFill>
                      <a:prstDash val="solid"/>
                      <a:round/>
                      <a:headEnd type="none" w="med" len="med"/>
                      <a:tailEnd type="none" w="med" len="med"/>
                    </a:lnR>
                    <a:lnT w="12700" cap="flat" cmpd="sng" algn="ctr">
                      <a:solidFill>
                        <a:srgbClr val="7041E1"/>
                      </a:solidFill>
                      <a:prstDash val="solid"/>
                      <a:round/>
                      <a:headEnd type="none" w="med" len="med"/>
                      <a:tailEnd type="none" w="med" len="med"/>
                    </a:lnT>
                    <a:lnB w="12700" cap="flat" cmpd="sng" algn="ctr">
                      <a:solidFill>
                        <a:srgbClr val="1053E1"/>
                      </a:solidFill>
                      <a:prstDash val="solid"/>
                      <a:round/>
                      <a:headEnd type="none" w="med" len="med"/>
                      <a:tailEnd type="none" w="med" len="med"/>
                    </a:lnB>
                    <a:solidFill>
                      <a:srgbClr val="FFFFFF"/>
                    </a:solidFill>
                  </a:tcPr>
                </a:tc>
                <a:tc>
                  <a:txBody>
                    <a:bodyPr/>
                    <a:lstStyle/>
                    <a:p>
                      <a:pPr algn="ctr"/>
                      <a:r>
                        <a:rPr lang="en-IN" sz="1600" b="0" dirty="0">
                          <a:effectLst/>
                        </a:rPr>
                        <a:t>2</a:t>
                      </a:r>
                      <a:r>
                        <a:rPr lang="en-IN" sz="1600" b="0" baseline="30000" dirty="0">
                          <a:effectLst/>
                        </a:rPr>
                        <a:t>6 </a:t>
                      </a:r>
                      <a:r>
                        <a:rPr lang="en-IN" sz="1600" b="0" dirty="0">
                          <a:effectLst/>
                        </a:rPr>
                        <a:t>= 64</a:t>
                      </a:r>
                    </a:p>
                  </a:txBody>
                  <a:tcPr marL="60960" marR="60960" marT="60960" marB="60960" anchor="ctr">
                    <a:lnL w="12700" cap="flat" cmpd="sng" algn="ctr">
                      <a:solidFill>
                        <a:srgbClr val="0045E1"/>
                      </a:solidFill>
                      <a:prstDash val="solid"/>
                      <a:round/>
                      <a:headEnd type="none" w="med" len="med"/>
                      <a:tailEnd type="none" w="med" len="med"/>
                    </a:lnL>
                    <a:lnR w="7620" cap="flat" cmpd="sng" algn="ctr">
                      <a:solidFill>
                        <a:srgbClr val="0045E1"/>
                      </a:solidFill>
                      <a:prstDash val="solid"/>
                      <a:round/>
                      <a:headEnd type="none" w="med" len="med"/>
                      <a:tailEnd type="none" w="med" len="med"/>
                    </a:lnR>
                    <a:lnT w="12700" cap="flat" cmpd="sng" algn="ctr">
                      <a:solidFill>
                        <a:srgbClr val="0045E1"/>
                      </a:solidFill>
                      <a:prstDash val="solid"/>
                      <a:round/>
                      <a:headEnd type="none" w="med" len="med"/>
                      <a:tailEnd type="none" w="med" len="med"/>
                    </a:lnT>
                    <a:lnB w="12700" cap="flat" cmpd="sng" algn="ctr">
                      <a:solidFill>
                        <a:srgbClr val="6054E1"/>
                      </a:solidFill>
                      <a:prstDash val="solid"/>
                      <a:round/>
                      <a:headEnd type="none" w="med" len="med"/>
                      <a:tailEnd type="none" w="med" len="med"/>
                    </a:lnB>
                    <a:solidFill>
                      <a:srgbClr val="FFFFFF"/>
                    </a:solidFill>
                  </a:tcPr>
                </a:tc>
                <a:extLst>
                  <a:ext uri="{0D108BD9-81ED-4DB2-BD59-A6C34878D82A}">
                    <a16:rowId xmlns:a16="http://schemas.microsoft.com/office/drawing/2014/main" val="3157384887"/>
                  </a:ext>
                </a:extLst>
              </a:tr>
              <a:tr h="292533">
                <a:tc>
                  <a:txBody>
                    <a:bodyPr/>
                    <a:lstStyle/>
                    <a:p>
                      <a:pPr algn="ctr"/>
                      <a:r>
                        <a:rPr lang="en-IN" sz="1600" b="0">
                          <a:effectLst/>
                        </a:rPr>
                        <a:t>128 QAM</a:t>
                      </a:r>
                    </a:p>
                  </a:txBody>
                  <a:tcPr marL="60960" marR="60960" marT="60960" marB="60960" anchor="ctr">
                    <a:lnL w="12700" cap="flat" cmpd="sng" algn="ctr">
                      <a:solidFill>
                        <a:srgbClr val="7056E1"/>
                      </a:solidFill>
                      <a:prstDash val="solid"/>
                      <a:round/>
                      <a:headEnd type="none" w="med" len="med"/>
                      <a:tailEnd type="none" w="med" len="med"/>
                    </a:lnL>
                    <a:lnR w="12700" cap="flat" cmpd="sng" algn="ctr">
                      <a:solidFill>
                        <a:srgbClr val="1053E1"/>
                      </a:solidFill>
                      <a:prstDash val="solid"/>
                      <a:round/>
                      <a:headEnd type="none" w="med" len="med"/>
                      <a:tailEnd type="none" w="med" len="med"/>
                    </a:lnR>
                    <a:lnT w="12700" cap="flat" cmpd="sng" algn="ctr">
                      <a:solidFill>
                        <a:srgbClr val="7056E1"/>
                      </a:solidFill>
                      <a:prstDash val="solid"/>
                      <a:round/>
                      <a:headEnd type="none" w="med" len="med"/>
                      <a:tailEnd type="none" w="med" len="med"/>
                    </a:lnT>
                    <a:lnB w="12700" cap="flat" cmpd="sng" algn="ctr">
                      <a:solidFill>
                        <a:srgbClr val="F057E1"/>
                      </a:solidFill>
                      <a:prstDash val="solid"/>
                      <a:round/>
                      <a:headEnd type="none" w="med" len="med"/>
                      <a:tailEnd type="none" w="med" len="med"/>
                    </a:lnB>
                    <a:solidFill>
                      <a:srgbClr val="FFFFFF"/>
                    </a:solidFill>
                  </a:tcPr>
                </a:tc>
                <a:tc>
                  <a:txBody>
                    <a:bodyPr/>
                    <a:lstStyle/>
                    <a:p>
                      <a:pPr algn="ctr"/>
                      <a:r>
                        <a:rPr lang="en-IN" sz="1600" b="0">
                          <a:effectLst/>
                        </a:rPr>
                        <a:t>7</a:t>
                      </a:r>
                    </a:p>
                  </a:txBody>
                  <a:tcPr marL="60960" marR="60960" marT="60960" marB="60960" anchor="ctr">
                    <a:lnL w="12700" cap="flat" cmpd="sng" algn="ctr">
                      <a:solidFill>
                        <a:srgbClr val="1053E1"/>
                      </a:solidFill>
                      <a:prstDash val="solid"/>
                      <a:round/>
                      <a:headEnd type="none" w="med" len="med"/>
                      <a:tailEnd type="none" w="med" len="med"/>
                    </a:lnL>
                    <a:lnR w="12700" cap="flat" cmpd="sng" algn="ctr">
                      <a:solidFill>
                        <a:srgbClr val="6054E1"/>
                      </a:solidFill>
                      <a:prstDash val="solid"/>
                      <a:round/>
                      <a:headEnd type="none" w="med" len="med"/>
                      <a:tailEnd type="none" w="med" len="med"/>
                    </a:lnR>
                    <a:lnT w="12700" cap="flat" cmpd="sng" algn="ctr">
                      <a:solidFill>
                        <a:srgbClr val="1053E1"/>
                      </a:solidFill>
                      <a:prstDash val="solid"/>
                      <a:round/>
                      <a:headEnd type="none" w="med" len="med"/>
                      <a:tailEnd type="none" w="med" len="med"/>
                    </a:lnT>
                    <a:lnB w="12700" cap="flat" cmpd="sng" algn="ctr">
                      <a:solidFill>
                        <a:srgbClr val="F057E1"/>
                      </a:solidFill>
                      <a:prstDash val="solid"/>
                      <a:round/>
                      <a:headEnd type="none" w="med" len="med"/>
                      <a:tailEnd type="none" w="med" len="med"/>
                    </a:lnB>
                    <a:solidFill>
                      <a:srgbClr val="FFFFFF"/>
                    </a:solidFill>
                  </a:tcPr>
                </a:tc>
                <a:tc>
                  <a:txBody>
                    <a:bodyPr/>
                    <a:lstStyle/>
                    <a:p>
                      <a:pPr algn="ctr"/>
                      <a:r>
                        <a:rPr lang="en-IN" sz="1600" b="0" dirty="0">
                          <a:effectLst/>
                        </a:rPr>
                        <a:t>2</a:t>
                      </a:r>
                      <a:r>
                        <a:rPr lang="en-IN" sz="1600" b="0" baseline="30000" dirty="0">
                          <a:effectLst/>
                        </a:rPr>
                        <a:t>7 </a:t>
                      </a:r>
                      <a:r>
                        <a:rPr lang="en-IN" sz="1600" b="0" dirty="0">
                          <a:effectLst/>
                        </a:rPr>
                        <a:t>= 128</a:t>
                      </a:r>
                    </a:p>
                  </a:txBody>
                  <a:tcPr marL="60960" marR="60960" marT="60960" marB="60960" anchor="ctr">
                    <a:lnL w="12700" cap="flat" cmpd="sng" algn="ctr">
                      <a:solidFill>
                        <a:srgbClr val="6054E1"/>
                      </a:solidFill>
                      <a:prstDash val="solid"/>
                      <a:round/>
                      <a:headEnd type="none" w="med" len="med"/>
                      <a:tailEnd type="none" w="med" len="med"/>
                    </a:lnL>
                    <a:lnR w="7620" cap="flat" cmpd="sng" algn="ctr">
                      <a:solidFill>
                        <a:srgbClr val="6054E1"/>
                      </a:solidFill>
                      <a:prstDash val="solid"/>
                      <a:round/>
                      <a:headEnd type="none" w="med" len="med"/>
                      <a:tailEnd type="none" w="med" len="med"/>
                    </a:lnR>
                    <a:lnT w="12700" cap="flat" cmpd="sng" algn="ctr">
                      <a:solidFill>
                        <a:srgbClr val="6054E1"/>
                      </a:solidFill>
                      <a:prstDash val="solid"/>
                      <a:round/>
                      <a:headEnd type="none" w="med" len="med"/>
                      <a:tailEnd type="none" w="med" len="med"/>
                    </a:lnT>
                    <a:lnB w="12700" cap="flat" cmpd="sng" algn="ctr">
                      <a:solidFill>
                        <a:srgbClr val="F057E1"/>
                      </a:solidFill>
                      <a:prstDash val="solid"/>
                      <a:round/>
                      <a:headEnd type="none" w="med" len="med"/>
                      <a:tailEnd type="none" w="med" len="med"/>
                    </a:lnB>
                    <a:solidFill>
                      <a:srgbClr val="FFFFFF"/>
                    </a:solidFill>
                  </a:tcPr>
                </a:tc>
                <a:extLst>
                  <a:ext uri="{0D108BD9-81ED-4DB2-BD59-A6C34878D82A}">
                    <a16:rowId xmlns:a16="http://schemas.microsoft.com/office/drawing/2014/main" val="2534201473"/>
                  </a:ext>
                </a:extLst>
              </a:tr>
              <a:tr h="292533">
                <a:tc>
                  <a:txBody>
                    <a:bodyPr/>
                    <a:lstStyle/>
                    <a:p>
                      <a:pPr algn="ctr"/>
                      <a:r>
                        <a:rPr lang="en-IN" sz="1600" b="0">
                          <a:effectLst/>
                        </a:rPr>
                        <a:t>256 QAM</a:t>
                      </a:r>
                    </a:p>
                  </a:txBody>
                  <a:tcPr marL="60960" marR="60960" marT="60960" marB="60960" anchor="ctr">
                    <a:lnL w="12700" cap="flat" cmpd="sng" algn="ctr">
                      <a:solidFill>
                        <a:srgbClr val="F057E1"/>
                      </a:solidFill>
                      <a:prstDash val="solid"/>
                      <a:round/>
                      <a:headEnd type="none" w="med" len="med"/>
                      <a:tailEnd type="none" w="med" len="med"/>
                    </a:lnL>
                    <a:lnR w="12700" cap="flat" cmpd="sng" algn="ctr">
                      <a:solidFill>
                        <a:srgbClr val="F057E1"/>
                      </a:solidFill>
                      <a:prstDash val="solid"/>
                      <a:round/>
                      <a:headEnd type="none" w="med" len="med"/>
                      <a:tailEnd type="none" w="med" len="med"/>
                    </a:lnR>
                    <a:lnT w="12700" cap="flat" cmpd="sng" algn="ctr">
                      <a:solidFill>
                        <a:srgbClr val="F057E1"/>
                      </a:solidFill>
                      <a:prstDash val="solid"/>
                      <a:round/>
                      <a:headEnd type="none" w="med" len="med"/>
                      <a:tailEnd type="none" w="med" len="med"/>
                    </a:lnT>
                    <a:lnB w="7620" cap="flat" cmpd="sng" algn="ctr">
                      <a:solidFill>
                        <a:srgbClr val="F057E1"/>
                      </a:solidFill>
                      <a:prstDash val="solid"/>
                      <a:round/>
                      <a:headEnd type="none" w="med" len="med"/>
                      <a:tailEnd type="none" w="med" len="med"/>
                    </a:lnB>
                    <a:solidFill>
                      <a:srgbClr val="FFFFFF"/>
                    </a:solidFill>
                  </a:tcPr>
                </a:tc>
                <a:tc>
                  <a:txBody>
                    <a:bodyPr/>
                    <a:lstStyle/>
                    <a:p>
                      <a:pPr algn="ctr"/>
                      <a:r>
                        <a:rPr lang="en-IN" sz="1600" b="0">
                          <a:effectLst/>
                        </a:rPr>
                        <a:t>8</a:t>
                      </a:r>
                    </a:p>
                  </a:txBody>
                  <a:tcPr marL="60960" marR="60960" marT="60960" marB="60960" anchor="ctr">
                    <a:lnL w="12700" cap="flat" cmpd="sng" algn="ctr">
                      <a:solidFill>
                        <a:srgbClr val="F057E1"/>
                      </a:solidFill>
                      <a:prstDash val="solid"/>
                      <a:round/>
                      <a:headEnd type="none" w="med" len="med"/>
                      <a:tailEnd type="none" w="med" len="med"/>
                    </a:lnL>
                    <a:lnR w="12700" cap="flat" cmpd="sng" algn="ctr">
                      <a:solidFill>
                        <a:srgbClr val="F057E1"/>
                      </a:solidFill>
                      <a:prstDash val="solid"/>
                      <a:round/>
                      <a:headEnd type="none" w="med" len="med"/>
                      <a:tailEnd type="none" w="med" len="med"/>
                    </a:lnR>
                    <a:lnT w="12700" cap="flat" cmpd="sng" algn="ctr">
                      <a:solidFill>
                        <a:srgbClr val="F057E1"/>
                      </a:solidFill>
                      <a:prstDash val="solid"/>
                      <a:round/>
                      <a:headEnd type="none" w="med" len="med"/>
                      <a:tailEnd type="none" w="med" len="med"/>
                    </a:lnT>
                    <a:lnB w="7620" cap="flat" cmpd="sng" algn="ctr">
                      <a:solidFill>
                        <a:srgbClr val="F057E1"/>
                      </a:solidFill>
                      <a:prstDash val="solid"/>
                      <a:round/>
                      <a:headEnd type="none" w="med" len="med"/>
                      <a:tailEnd type="none" w="med" len="med"/>
                    </a:lnB>
                    <a:solidFill>
                      <a:srgbClr val="FFFFFF"/>
                    </a:solidFill>
                  </a:tcPr>
                </a:tc>
                <a:tc>
                  <a:txBody>
                    <a:bodyPr/>
                    <a:lstStyle/>
                    <a:p>
                      <a:pPr algn="ctr"/>
                      <a:r>
                        <a:rPr lang="en-IN" sz="1600" b="0" dirty="0">
                          <a:effectLst/>
                        </a:rPr>
                        <a:t>2</a:t>
                      </a:r>
                      <a:r>
                        <a:rPr lang="en-IN" sz="1600" b="0" baseline="30000" dirty="0">
                          <a:effectLst/>
                        </a:rPr>
                        <a:t>8 </a:t>
                      </a:r>
                      <a:r>
                        <a:rPr lang="en-IN" sz="1600" b="0" dirty="0">
                          <a:effectLst/>
                        </a:rPr>
                        <a:t>= 256</a:t>
                      </a:r>
                    </a:p>
                  </a:txBody>
                  <a:tcPr marL="60960" marR="60960" marT="60960" marB="60960" anchor="ctr">
                    <a:lnL w="12700" cap="flat" cmpd="sng" algn="ctr">
                      <a:solidFill>
                        <a:srgbClr val="F057E1"/>
                      </a:solidFill>
                      <a:prstDash val="solid"/>
                      <a:round/>
                      <a:headEnd type="none" w="med" len="med"/>
                      <a:tailEnd type="none" w="med" len="med"/>
                    </a:lnL>
                    <a:lnR w="7620" cap="flat" cmpd="sng" algn="ctr">
                      <a:solidFill>
                        <a:srgbClr val="F057E1"/>
                      </a:solidFill>
                      <a:prstDash val="solid"/>
                      <a:round/>
                      <a:headEnd type="none" w="med" len="med"/>
                      <a:tailEnd type="none" w="med" len="med"/>
                    </a:lnR>
                    <a:lnT w="12700" cap="flat" cmpd="sng" algn="ctr">
                      <a:solidFill>
                        <a:srgbClr val="F057E1"/>
                      </a:solidFill>
                      <a:prstDash val="solid"/>
                      <a:round/>
                      <a:headEnd type="none" w="med" len="med"/>
                      <a:tailEnd type="none" w="med" len="med"/>
                    </a:lnT>
                    <a:lnB w="7620" cap="flat" cmpd="sng" algn="ctr">
                      <a:solidFill>
                        <a:srgbClr val="F057E1"/>
                      </a:solidFill>
                      <a:prstDash val="solid"/>
                      <a:round/>
                      <a:headEnd type="none" w="med" len="med"/>
                      <a:tailEnd type="none" w="med" len="med"/>
                    </a:lnB>
                    <a:solidFill>
                      <a:srgbClr val="FFFFFF"/>
                    </a:solidFill>
                  </a:tcPr>
                </a:tc>
                <a:extLst>
                  <a:ext uri="{0D108BD9-81ED-4DB2-BD59-A6C34878D82A}">
                    <a16:rowId xmlns:a16="http://schemas.microsoft.com/office/drawing/2014/main" val="1333714195"/>
                  </a:ext>
                </a:extLst>
              </a:tr>
            </a:tbl>
          </a:graphicData>
        </a:graphic>
      </p:graphicFrame>
    </p:spTree>
    <p:extLst>
      <p:ext uri="{BB962C8B-B14F-4D97-AF65-F5344CB8AC3E}">
        <p14:creationId xmlns:p14="http://schemas.microsoft.com/office/powerpoint/2010/main" val="77142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304800" y="692696"/>
            <a:ext cx="10261600" cy="831304"/>
          </a:xfrm>
        </p:spPr>
        <p:txBody>
          <a:bodyPr/>
          <a:lstStyle/>
          <a:p>
            <a:pPr marL="45720"/>
            <a:r>
              <a:rPr lang="en-US" sz="3600" dirty="0">
                <a:latin typeface="Gill Sans MT" panose="020B0502020104020203" pitchFamily="34" charset="0"/>
              </a:rPr>
              <a:t>QAM – Quadrature Amplitude Modulation</a:t>
            </a:r>
          </a:p>
        </p:txBody>
      </p:sp>
      <p:sp>
        <p:nvSpPr>
          <p:cNvPr id="3" name="Content Placeholder 2">
            <a:extLst>
              <a:ext uri="{FF2B5EF4-FFF2-40B4-BE49-F238E27FC236}">
                <a16:creationId xmlns:a16="http://schemas.microsoft.com/office/drawing/2014/main" id="{138AFC74-2DAB-4FF2-A66B-288CACB8B844}"/>
              </a:ext>
            </a:extLst>
          </p:cNvPr>
          <p:cNvSpPr>
            <a:spLocks noGrp="1"/>
          </p:cNvSpPr>
          <p:nvPr>
            <p:ph idx="1"/>
          </p:nvPr>
        </p:nvSpPr>
        <p:spPr>
          <a:xfrm>
            <a:off x="311966" y="1658910"/>
            <a:ext cx="7224194" cy="4650410"/>
          </a:xfrm>
        </p:spPr>
        <p:txBody>
          <a:bodyPr>
            <a:noAutofit/>
          </a:bodyPr>
          <a:lstStyle/>
          <a:p>
            <a:pPr algn="just"/>
            <a:r>
              <a:rPr lang="en-US" sz="2000" dirty="0">
                <a:latin typeface="Gill Sans MT" panose="020B0502020104020203" pitchFamily="34" charset="0"/>
              </a:rPr>
              <a:t>QAM: combines features of PSK and ASK, uses both I and Q components, and is bandwidth very efficient </a:t>
            </a:r>
          </a:p>
          <a:p>
            <a:pPr algn="just"/>
            <a:endParaRPr lang="en-US" sz="2000" dirty="0">
              <a:latin typeface="Gill Sans MT" panose="020B0502020104020203" pitchFamily="34" charset="0"/>
            </a:endParaRPr>
          </a:p>
          <a:p>
            <a:pPr algn="just"/>
            <a:r>
              <a:rPr lang="en-US" sz="2000" dirty="0">
                <a:latin typeface="Gill Sans MT" panose="020B0502020104020203" pitchFamily="34" charset="0"/>
              </a:rPr>
              <a:t>• Depending on the channel quality, 64-QAM, 128-QAM, or 256-QAM are possible.</a:t>
            </a:r>
            <a:endParaRPr lang="en-US" sz="1400" dirty="0">
              <a:latin typeface="Times New Roman" pitchFamily="18" charset="0"/>
              <a:cs typeface="Times New Roman" pitchFamily="18" charset="0"/>
            </a:endParaRPr>
          </a:p>
        </p:txBody>
      </p:sp>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D90A199-CDD3-418D-9AB8-2D172F7933CD}"/>
              </a:ext>
            </a:extLst>
          </p:cNvPr>
          <p:cNvSpPr>
            <a:spLocks noGrp="1"/>
          </p:cNvSpPr>
          <p:nvPr>
            <p:ph type="sldNum" sz="quarter" idx="12"/>
          </p:nvPr>
        </p:nvSpPr>
        <p:spPr/>
        <p:txBody>
          <a:bodyPr/>
          <a:lstStyle/>
          <a:p>
            <a:fld id="{71C6F290-D301-4864-9490-340EF11588D9}" type="slidenum">
              <a:rPr lang="en-US" altLang="en-US" smtClean="0"/>
              <a:pPr/>
              <a:t>6</a:t>
            </a:fld>
            <a:endParaRPr lang="en-US" altLang="en-US" dirty="0"/>
          </a:p>
        </p:txBody>
      </p:sp>
      <p:pic>
        <p:nvPicPr>
          <p:cNvPr id="6" name="Picture 5">
            <a:extLst>
              <a:ext uri="{FF2B5EF4-FFF2-40B4-BE49-F238E27FC236}">
                <a16:creationId xmlns:a16="http://schemas.microsoft.com/office/drawing/2014/main" id="{28C00D2B-B40B-459B-A809-9F6F4B85616B}"/>
              </a:ext>
            </a:extLst>
          </p:cNvPr>
          <p:cNvPicPr>
            <a:picLocks noChangeAspect="1"/>
          </p:cNvPicPr>
          <p:nvPr/>
        </p:nvPicPr>
        <p:blipFill>
          <a:blip r:embed="rId3"/>
          <a:stretch>
            <a:fillRect/>
          </a:stretch>
        </p:blipFill>
        <p:spPr>
          <a:xfrm>
            <a:off x="7680176" y="1524000"/>
            <a:ext cx="4511824" cy="4364965"/>
          </a:xfrm>
          <a:prstGeom prst="rect">
            <a:avLst/>
          </a:prstGeom>
        </p:spPr>
      </p:pic>
      <p:sp>
        <p:nvSpPr>
          <p:cNvPr id="7" name="TextBox 6">
            <a:extLst>
              <a:ext uri="{FF2B5EF4-FFF2-40B4-BE49-F238E27FC236}">
                <a16:creationId xmlns:a16="http://schemas.microsoft.com/office/drawing/2014/main" id="{DBAA2028-950A-4EA2-B524-CF2E0EE7F204}"/>
              </a:ext>
            </a:extLst>
          </p:cNvPr>
          <p:cNvSpPr txBox="1"/>
          <p:nvPr/>
        </p:nvSpPr>
        <p:spPr>
          <a:xfrm>
            <a:off x="8112224" y="5826789"/>
            <a:ext cx="2847254" cy="400110"/>
          </a:xfrm>
          <a:prstGeom prst="rect">
            <a:avLst/>
          </a:prstGeom>
          <a:noFill/>
        </p:spPr>
        <p:txBody>
          <a:bodyPr wrap="none" rtlCol="0">
            <a:spAutoFit/>
          </a:bodyPr>
          <a:lstStyle/>
          <a:p>
            <a:pPr>
              <a:buNone/>
            </a:pPr>
            <a:r>
              <a:rPr lang="en-US" sz="2000" dirty="0"/>
              <a:t>An example of 16-QAM</a:t>
            </a:r>
            <a:endParaRPr lang="en-IN" sz="2000" dirty="0"/>
          </a:p>
        </p:txBody>
      </p:sp>
    </p:spTree>
    <p:extLst>
      <p:ext uri="{BB962C8B-B14F-4D97-AF65-F5344CB8AC3E}">
        <p14:creationId xmlns:p14="http://schemas.microsoft.com/office/powerpoint/2010/main" val="179915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304800" y="692696"/>
            <a:ext cx="10261600" cy="831304"/>
          </a:xfrm>
        </p:spPr>
        <p:txBody>
          <a:bodyPr/>
          <a:lstStyle/>
          <a:p>
            <a:pPr marL="45720"/>
            <a:r>
              <a:rPr lang="en-US" sz="3600" dirty="0">
                <a:latin typeface="Gill Sans MT" panose="020B0502020104020203" pitchFamily="34" charset="0"/>
              </a:rPr>
              <a:t>QAM – Quadrature Amplitude Modulation</a:t>
            </a:r>
          </a:p>
        </p:txBody>
      </p:sp>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D90A199-CDD3-418D-9AB8-2D172F7933CD}"/>
              </a:ext>
            </a:extLst>
          </p:cNvPr>
          <p:cNvSpPr>
            <a:spLocks noGrp="1"/>
          </p:cNvSpPr>
          <p:nvPr>
            <p:ph type="sldNum" sz="quarter" idx="12"/>
          </p:nvPr>
        </p:nvSpPr>
        <p:spPr/>
        <p:txBody>
          <a:bodyPr/>
          <a:lstStyle/>
          <a:p>
            <a:fld id="{71C6F290-D301-4864-9490-340EF11588D9}" type="slidenum">
              <a:rPr lang="en-US" altLang="en-US" smtClean="0"/>
              <a:pPr/>
              <a:t>7</a:t>
            </a:fld>
            <a:endParaRPr lang="en-US" altLang="en-US" dirty="0"/>
          </a:p>
        </p:txBody>
      </p:sp>
      <p:pic>
        <p:nvPicPr>
          <p:cNvPr id="10" name="Picture 9">
            <a:extLst>
              <a:ext uri="{FF2B5EF4-FFF2-40B4-BE49-F238E27FC236}">
                <a16:creationId xmlns:a16="http://schemas.microsoft.com/office/drawing/2014/main" id="{0B9D1FAC-5C8B-4D0E-BD15-C0DB79E50B38}"/>
              </a:ext>
            </a:extLst>
          </p:cNvPr>
          <p:cNvPicPr>
            <a:picLocks noChangeAspect="1"/>
          </p:cNvPicPr>
          <p:nvPr/>
        </p:nvPicPr>
        <p:blipFill>
          <a:blip r:embed="rId3"/>
          <a:stretch>
            <a:fillRect/>
          </a:stretch>
        </p:blipFill>
        <p:spPr>
          <a:xfrm>
            <a:off x="1199456" y="1578491"/>
            <a:ext cx="9073008" cy="5269570"/>
          </a:xfrm>
          <a:prstGeom prst="rect">
            <a:avLst/>
          </a:prstGeom>
        </p:spPr>
      </p:pic>
    </p:spTree>
    <p:extLst>
      <p:ext uri="{BB962C8B-B14F-4D97-AF65-F5344CB8AC3E}">
        <p14:creationId xmlns:p14="http://schemas.microsoft.com/office/powerpoint/2010/main" val="237307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304800" y="692696"/>
            <a:ext cx="10261600" cy="831304"/>
          </a:xfrm>
        </p:spPr>
        <p:txBody>
          <a:bodyPr/>
          <a:lstStyle/>
          <a:p>
            <a:pPr marL="45720"/>
            <a:r>
              <a:rPr lang="en-US" sz="3600" dirty="0">
                <a:latin typeface="Gill Sans MT" panose="020B0502020104020203" pitchFamily="34" charset="0"/>
              </a:rPr>
              <a:t>QAM - Quadrature Amplitude Modulation</a:t>
            </a:r>
          </a:p>
        </p:txBody>
      </p:sp>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71D753D-B1E7-43F4-9074-8EA5D03F425C}"/>
              </a:ext>
            </a:extLst>
          </p:cNvPr>
          <p:cNvSpPr>
            <a:spLocks noGrp="1"/>
          </p:cNvSpPr>
          <p:nvPr>
            <p:ph type="sldNum" sz="quarter" idx="12"/>
          </p:nvPr>
        </p:nvSpPr>
        <p:spPr/>
        <p:txBody>
          <a:bodyPr/>
          <a:lstStyle/>
          <a:p>
            <a:fld id="{71C6F290-D301-4864-9490-340EF11588D9}" type="slidenum">
              <a:rPr lang="en-US" altLang="en-US" smtClean="0"/>
              <a:pPr/>
              <a:t>8</a:t>
            </a:fld>
            <a:endParaRPr lang="en-US" altLang="en-US" dirty="0"/>
          </a:p>
        </p:txBody>
      </p:sp>
      <p:sp>
        <p:nvSpPr>
          <p:cNvPr id="7" name="Content Placeholder 6">
            <a:extLst>
              <a:ext uri="{FF2B5EF4-FFF2-40B4-BE49-F238E27FC236}">
                <a16:creationId xmlns:a16="http://schemas.microsoft.com/office/drawing/2014/main" id="{23838351-FBAE-4353-A48F-E7B855FA5415}"/>
              </a:ext>
            </a:extLst>
          </p:cNvPr>
          <p:cNvSpPr>
            <a:spLocks noGrp="1"/>
          </p:cNvSpPr>
          <p:nvPr>
            <p:ph idx="1"/>
          </p:nvPr>
        </p:nvSpPr>
        <p:spPr>
          <a:xfrm>
            <a:off x="304800" y="1524001"/>
            <a:ext cx="11277600" cy="3489175"/>
          </a:xfrm>
        </p:spPr>
        <p:txBody>
          <a:bodyPr>
            <a:normAutofit fontScale="92500"/>
          </a:bodyPr>
          <a:lstStyle/>
          <a:p>
            <a:pPr algn="just"/>
            <a:r>
              <a:rPr lang="en-US" sz="2000" i="0" dirty="0">
                <a:solidFill>
                  <a:srgbClr val="893611"/>
                </a:solidFill>
                <a:effectLst/>
                <a:latin typeface="Arial" panose="020B0604020202020204" pitchFamily="34" charset="0"/>
              </a:rPr>
              <a:t>Analog QAM  </a:t>
            </a:r>
            <a:r>
              <a:rPr lang="en-US" sz="2000" i="0" dirty="0">
                <a:effectLst/>
                <a:latin typeface="Arial" panose="020B0604020202020204" pitchFamily="34" charset="0"/>
              </a:rPr>
              <a:t>are typically used to allow more than one signal to be carried on a single carrier. It is the same as the AM (Amplitude Modulation) with two carrier signals transmitted together of the same frequency but out of phase with 90 degrees.</a:t>
            </a:r>
          </a:p>
          <a:p>
            <a:pPr algn="just"/>
            <a:r>
              <a:rPr lang="en-US" sz="2000" i="0" dirty="0">
                <a:effectLst/>
                <a:latin typeface="Arial" panose="020B0604020202020204" pitchFamily="34" charset="0"/>
              </a:rPr>
              <a:t>Analog QAM is used in the transmission of chroma (color) information in PAL and NTSC analog video television systems. </a:t>
            </a:r>
          </a:p>
          <a:p>
            <a:r>
              <a:rPr lang="en-US" sz="1300" i="0" dirty="0">
                <a:solidFill>
                  <a:srgbClr val="0070C0"/>
                </a:solidFill>
                <a:effectLst/>
                <a:latin typeface="Arial" panose="020B0604020202020204" pitchFamily="34" charset="0"/>
              </a:rPr>
              <a:t>PAL - Phase Alternating Line is the video standard which is mostly used in the European and Asian countries </a:t>
            </a:r>
          </a:p>
          <a:p>
            <a:r>
              <a:rPr lang="en-US" sz="1300" i="0" dirty="0">
                <a:solidFill>
                  <a:srgbClr val="0070C0"/>
                </a:solidFill>
                <a:effectLst/>
                <a:latin typeface="Arial" panose="020B0604020202020204" pitchFamily="34" charset="0"/>
              </a:rPr>
              <a:t>NTSC -National Television Standards Committee is the analog color television standard which is mostly used in South America and North America.</a:t>
            </a:r>
          </a:p>
          <a:p>
            <a:endParaRPr lang="en-US" sz="2000" b="1" i="0" dirty="0">
              <a:solidFill>
                <a:srgbClr val="893611"/>
              </a:solidFill>
              <a:effectLst/>
              <a:latin typeface="Arial" panose="020B0604020202020204" pitchFamily="34" charset="0"/>
            </a:endParaRPr>
          </a:p>
          <a:p>
            <a:r>
              <a:rPr lang="en-US" sz="2000" b="1" i="0" dirty="0">
                <a:solidFill>
                  <a:srgbClr val="893611"/>
                </a:solidFill>
                <a:effectLst/>
                <a:latin typeface="Arial" panose="020B0604020202020204" pitchFamily="34" charset="0"/>
              </a:rPr>
              <a:t>Digital QAM</a:t>
            </a:r>
          </a:p>
          <a:p>
            <a:pPr algn="l"/>
            <a:r>
              <a:rPr lang="en-US" sz="2000" b="0" i="0" dirty="0">
                <a:effectLst/>
                <a:latin typeface="palatino linotype" panose="02040502050505030304" pitchFamily="18" charset="0"/>
              </a:rPr>
              <a:t>In digital QAM schemes, to define the values of phase and amplitude different points can be used. This is known as a constellation diagram. Thus a constellation diagram is the set of possible message points.</a:t>
            </a:r>
          </a:p>
          <a:p>
            <a:endParaRPr lang="en-IN" sz="2000" dirty="0">
              <a:latin typeface="Arial" panose="020B0604020202020204" pitchFamily="34" charset="0"/>
            </a:endParaRPr>
          </a:p>
        </p:txBody>
      </p:sp>
      <p:sp>
        <p:nvSpPr>
          <p:cNvPr id="3" name="TextBox 2">
            <a:extLst>
              <a:ext uri="{FF2B5EF4-FFF2-40B4-BE49-F238E27FC236}">
                <a16:creationId xmlns:a16="http://schemas.microsoft.com/office/drawing/2014/main" id="{136E3B43-4CAB-4E19-8AF3-F53E14CCFA38}"/>
              </a:ext>
            </a:extLst>
          </p:cNvPr>
          <p:cNvSpPr txBox="1"/>
          <p:nvPr/>
        </p:nvSpPr>
        <p:spPr>
          <a:xfrm>
            <a:off x="274373" y="5013176"/>
            <a:ext cx="11438251"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Font typeface="Wingdings" panose="05000000000000000000" pitchFamily="2" charset="2"/>
              <a:buChar char="q"/>
            </a:pPr>
            <a:r>
              <a:rPr lang="en-US" sz="2000" b="0" i="0" dirty="0">
                <a:effectLst/>
                <a:latin typeface="palatino linotype" panose="02040502050505030304" pitchFamily="18" charset="0"/>
              </a:rPr>
              <a:t>16-QAM is considered as the lowest order QAM because 2-QAM is considered the same as for BPSK </a:t>
            </a:r>
          </a:p>
          <a:p>
            <a:pPr marL="342900" indent="-342900">
              <a:buFont typeface="Wingdings" panose="05000000000000000000" pitchFamily="2" charset="2"/>
              <a:buChar char="q"/>
            </a:pPr>
            <a:r>
              <a:rPr lang="en-US" sz="2000" b="0" i="0" dirty="0">
                <a:effectLst/>
                <a:latin typeface="palatino linotype" panose="02040502050505030304" pitchFamily="18" charset="0"/>
              </a:rPr>
              <a:t>4-QAM is the same as QPSK </a:t>
            </a:r>
          </a:p>
          <a:p>
            <a:pPr marL="342900" indent="-342900">
              <a:buFont typeface="Wingdings" panose="05000000000000000000" pitchFamily="2" charset="2"/>
              <a:buChar char="q"/>
            </a:pPr>
            <a:r>
              <a:rPr lang="en-US" sz="2000" b="0" i="0" dirty="0">
                <a:effectLst/>
                <a:latin typeface="palatino linotype" panose="02040502050505030304" pitchFamily="18" charset="0"/>
              </a:rPr>
              <a:t>The error-rate performance of 8-QAM is almost the same as that of 16-QAM hence it is not widely used. </a:t>
            </a:r>
            <a:endParaRPr lang="en-IN" sz="2000" dirty="0"/>
          </a:p>
        </p:txBody>
      </p:sp>
    </p:spTree>
    <p:extLst>
      <p:ext uri="{BB962C8B-B14F-4D97-AF65-F5344CB8AC3E}">
        <p14:creationId xmlns:p14="http://schemas.microsoft.com/office/powerpoint/2010/main" val="383898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304800" y="692696"/>
            <a:ext cx="10261600" cy="831304"/>
          </a:xfrm>
        </p:spPr>
        <p:txBody>
          <a:bodyPr/>
          <a:lstStyle/>
          <a:p>
            <a:pPr marL="45720"/>
            <a:r>
              <a:rPr lang="en-US" sz="3600" dirty="0">
                <a:latin typeface="Gill Sans MT" panose="020B0502020104020203" pitchFamily="34" charset="0"/>
              </a:rPr>
              <a:t>QAM - Quadrature Amplitude Modulation</a:t>
            </a:r>
          </a:p>
        </p:txBody>
      </p:sp>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71D753D-B1E7-43F4-9074-8EA5D03F425C}"/>
              </a:ext>
            </a:extLst>
          </p:cNvPr>
          <p:cNvSpPr>
            <a:spLocks noGrp="1"/>
          </p:cNvSpPr>
          <p:nvPr>
            <p:ph type="sldNum" sz="quarter" idx="12"/>
          </p:nvPr>
        </p:nvSpPr>
        <p:spPr/>
        <p:txBody>
          <a:bodyPr/>
          <a:lstStyle/>
          <a:p>
            <a:fld id="{71C6F290-D301-4864-9490-340EF11588D9}" type="slidenum">
              <a:rPr lang="en-US" altLang="en-US" smtClean="0"/>
              <a:pPr/>
              <a:t>9</a:t>
            </a:fld>
            <a:endParaRPr lang="en-US" altLang="en-US" dirty="0"/>
          </a:p>
        </p:txBody>
      </p:sp>
      <p:sp>
        <p:nvSpPr>
          <p:cNvPr id="7" name="Content Placeholder 6">
            <a:extLst>
              <a:ext uri="{FF2B5EF4-FFF2-40B4-BE49-F238E27FC236}">
                <a16:creationId xmlns:a16="http://schemas.microsoft.com/office/drawing/2014/main" id="{23838351-FBAE-4353-A48F-E7B855FA5415}"/>
              </a:ext>
            </a:extLst>
          </p:cNvPr>
          <p:cNvSpPr>
            <a:spLocks noGrp="1"/>
          </p:cNvSpPr>
          <p:nvPr>
            <p:ph idx="1"/>
          </p:nvPr>
        </p:nvSpPr>
        <p:spPr>
          <a:xfrm>
            <a:off x="304800" y="1524001"/>
            <a:ext cx="6439272" cy="5073351"/>
          </a:xfrm>
        </p:spPr>
        <p:txBody>
          <a:bodyPr>
            <a:normAutofit/>
          </a:bodyPr>
          <a:lstStyle/>
          <a:p>
            <a:pPr marL="388620" indent="-342900" algn="l">
              <a:buFont typeface="Wingdings" panose="05000000000000000000" pitchFamily="2" charset="2"/>
              <a:buChar char="Ø"/>
            </a:pPr>
            <a:r>
              <a:rPr lang="en-US" sz="2000" b="0" i="0" dirty="0">
                <a:effectLst/>
                <a:latin typeface="palatino linotype" panose="02040502050505030304" pitchFamily="18" charset="0"/>
              </a:rPr>
              <a:t>QAM can be realized by using a constellation diagram. </a:t>
            </a:r>
          </a:p>
          <a:p>
            <a:pPr marL="388620" indent="-342900" algn="l">
              <a:buFont typeface="Wingdings" panose="05000000000000000000" pitchFamily="2" charset="2"/>
              <a:buChar char="Ø"/>
            </a:pPr>
            <a:r>
              <a:rPr lang="en-US" sz="2000" b="0" i="0" dirty="0">
                <a:effectLst/>
                <a:latin typeface="palatino linotype" panose="02040502050505030304" pitchFamily="18" charset="0"/>
              </a:rPr>
              <a:t>In the constellation diagram, the constellation points are arranged in a square grid with equal horizontal and vertical distance. </a:t>
            </a:r>
          </a:p>
          <a:p>
            <a:pPr marL="388620" indent="-342900" algn="l">
              <a:buFont typeface="Wingdings" panose="05000000000000000000" pitchFamily="2" charset="2"/>
              <a:buChar char="Ø"/>
            </a:pPr>
            <a:r>
              <a:rPr lang="en-US" sz="2000" b="0" i="0" dirty="0">
                <a:effectLst/>
                <a:latin typeface="palatino linotype" panose="02040502050505030304" pitchFamily="18" charset="0"/>
              </a:rPr>
              <a:t>The minimum distance between the constellation points is known as a </a:t>
            </a:r>
            <a:r>
              <a:rPr lang="en-US" sz="2000" b="1" i="0" dirty="0">
                <a:effectLst/>
                <a:latin typeface="palatino linotype" panose="02040502050505030304" pitchFamily="18" charset="0"/>
              </a:rPr>
              <a:t>Euclidean distance.</a:t>
            </a:r>
          </a:p>
          <a:p>
            <a:pPr marL="388620" indent="-342900" algn="l">
              <a:buFont typeface="Wingdings" panose="05000000000000000000" pitchFamily="2" charset="2"/>
              <a:buChar char="Ø"/>
            </a:pPr>
            <a:r>
              <a:rPr lang="en-US" sz="2000" b="0" i="0" dirty="0">
                <a:effectLst/>
                <a:latin typeface="palatino linotype" panose="02040502050505030304" pitchFamily="18" charset="0"/>
              </a:rPr>
              <a:t>In the digital communications, data is usually in a binary form and it has two states 0 or 1, so the number of constellation points in the grid is usually a power of 2 i.e. 2, 4, 8, 16, 32………… the most common formats of QAM </a:t>
            </a:r>
            <a:r>
              <a:rPr lang="en-US" sz="2000" b="0" i="0" dirty="0">
                <a:solidFill>
                  <a:srgbClr val="0070C0"/>
                </a:solidFill>
                <a:effectLst/>
                <a:latin typeface="palatino linotype" panose="02040502050505030304" pitchFamily="18" charset="0"/>
              </a:rPr>
              <a:t>are16-QAM (2</a:t>
            </a:r>
            <a:r>
              <a:rPr lang="en-US" sz="2000" b="0" i="0" baseline="30000" dirty="0">
                <a:solidFill>
                  <a:srgbClr val="0070C0"/>
                </a:solidFill>
                <a:effectLst/>
                <a:latin typeface="palatino linotype" panose="02040502050505030304" pitchFamily="18" charset="0"/>
              </a:rPr>
              <a:t>4</a:t>
            </a:r>
            <a:r>
              <a:rPr lang="en-US" sz="2000" b="0" i="0" dirty="0">
                <a:solidFill>
                  <a:srgbClr val="0070C0"/>
                </a:solidFill>
                <a:effectLst/>
                <a:latin typeface="palatino linotype" panose="02040502050505030304" pitchFamily="18" charset="0"/>
              </a:rPr>
              <a:t>), 32-QAM (2</a:t>
            </a:r>
            <a:r>
              <a:rPr lang="en-US" sz="2000" b="0" i="0" baseline="30000" dirty="0">
                <a:solidFill>
                  <a:srgbClr val="0070C0"/>
                </a:solidFill>
                <a:effectLst/>
                <a:latin typeface="palatino linotype" panose="02040502050505030304" pitchFamily="18" charset="0"/>
              </a:rPr>
              <a:t>5</a:t>
            </a:r>
            <a:r>
              <a:rPr lang="en-US" sz="2000" b="0" i="0" dirty="0">
                <a:solidFill>
                  <a:srgbClr val="0070C0"/>
                </a:solidFill>
                <a:effectLst/>
                <a:latin typeface="palatino linotype" panose="02040502050505030304" pitchFamily="18" charset="0"/>
              </a:rPr>
              <a:t>), 64-QAM (2</a:t>
            </a:r>
            <a:r>
              <a:rPr lang="en-US" sz="2000" b="0" i="0" baseline="30000" dirty="0">
                <a:solidFill>
                  <a:srgbClr val="0070C0"/>
                </a:solidFill>
                <a:effectLst/>
                <a:latin typeface="palatino linotype" panose="02040502050505030304" pitchFamily="18" charset="0"/>
              </a:rPr>
              <a:t>6</a:t>
            </a:r>
            <a:r>
              <a:rPr lang="en-US" sz="2000" b="0" i="0" dirty="0">
                <a:solidFill>
                  <a:srgbClr val="0070C0"/>
                </a:solidFill>
                <a:effectLst/>
                <a:latin typeface="palatino linotype" panose="02040502050505030304" pitchFamily="18" charset="0"/>
              </a:rPr>
              <a:t>), 128-QAM (2</a:t>
            </a:r>
            <a:r>
              <a:rPr lang="en-US" sz="2000" b="0" i="0" baseline="30000" dirty="0">
                <a:solidFill>
                  <a:srgbClr val="0070C0"/>
                </a:solidFill>
                <a:effectLst/>
                <a:latin typeface="palatino linotype" panose="02040502050505030304" pitchFamily="18" charset="0"/>
              </a:rPr>
              <a:t>7</a:t>
            </a:r>
            <a:r>
              <a:rPr lang="en-US" sz="2000" b="0" i="0" dirty="0">
                <a:solidFill>
                  <a:srgbClr val="0070C0"/>
                </a:solidFill>
                <a:effectLst/>
                <a:latin typeface="palatino linotype" panose="02040502050505030304" pitchFamily="18" charset="0"/>
              </a:rPr>
              <a:t>) and 256-QAM (2</a:t>
            </a:r>
            <a:r>
              <a:rPr lang="en-US" sz="2000" b="0" i="0" baseline="30000" dirty="0">
                <a:solidFill>
                  <a:srgbClr val="0070C0"/>
                </a:solidFill>
                <a:effectLst/>
                <a:latin typeface="palatino linotype" panose="02040502050505030304" pitchFamily="18" charset="0"/>
              </a:rPr>
              <a:t>8</a:t>
            </a:r>
            <a:r>
              <a:rPr lang="en-US" sz="2000" b="0" i="0" dirty="0">
                <a:solidFill>
                  <a:srgbClr val="0070C0"/>
                </a:solidFill>
                <a:effectLst/>
                <a:latin typeface="palatino linotype" panose="02040502050505030304" pitchFamily="18" charset="0"/>
              </a:rPr>
              <a:t>).</a:t>
            </a:r>
          </a:p>
        </p:txBody>
      </p:sp>
      <p:pic>
        <p:nvPicPr>
          <p:cNvPr id="3" name="Picture 2">
            <a:extLst>
              <a:ext uri="{FF2B5EF4-FFF2-40B4-BE49-F238E27FC236}">
                <a16:creationId xmlns:a16="http://schemas.microsoft.com/office/drawing/2014/main" id="{264928A8-B3BF-4F06-9704-C479A2DE9D58}"/>
              </a:ext>
            </a:extLst>
          </p:cNvPr>
          <p:cNvPicPr>
            <a:picLocks noChangeAspect="1"/>
          </p:cNvPicPr>
          <p:nvPr/>
        </p:nvPicPr>
        <p:blipFill>
          <a:blip r:embed="rId4"/>
          <a:stretch>
            <a:fillRect/>
          </a:stretch>
        </p:blipFill>
        <p:spPr>
          <a:xfrm>
            <a:off x="6728106" y="1658910"/>
            <a:ext cx="5433595" cy="4189380"/>
          </a:xfrm>
          <a:prstGeom prst="rect">
            <a:avLst/>
          </a:prstGeom>
        </p:spPr>
      </p:pic>
      <p:sp>
        <p:nvSpPr>
          <p:cNvPr id="5" name="TextBox 4">
            <a:extLst>
              <a:ext uri="{FF2B5EF4-FFF2-40B4-BE49-F238E27FC236}">
                <a16:creationId xmlns:a16="http://schemas.microsoft.com/office/drawing/2014/main" id="{86A46E84-4386-42B7-B27E-EDD2DE2DF106}"/>
              </a:ext>
            </a:extLst>
          </p:cNvPr>
          <p:cNvSpPr txBox="1"/>
          <p:nvPr/>
        </p:nvSpPr>
        <p:spPr>
          <a:xfrm>
            <a:off x="7525975" y="6076890"/>
            <a:ext cx="3825086" cy="400110"/>
          </a:xfrm>
          <a:prstGeom prst="rect">
            <a:avLst/>
          </a:prstGeom>
          <a:noFill/>
        </p:spPr>
        <p:txBody>
          <a:bodyPr wrap="none" rtlCol="0">
            <a:spAutoFit/>
          </a:bodyPr>
          <a:lstStyle/>
          <a:p>
            <a:pPr>
              <a:buNone/>
            </a:pPr>
            <a:r>
              <a:rPr lang="en-US" sz="2000" dirty="0"/>
              <a:t>16-QAM Constellation diagram</a:t>
            </a:r>
            <a:endParaRPr lang="en-IN" sz="2000" dirty="0"/>
          </a:p>
        </p:txBody>
      </p:sp>
    </p:spTree>
    <p:extLst>
      <p:ext uri="{BB962C8B-B14F-4D97-AF65-F5344CB8AC3E}">
        <p14:creationId xmlns:p14="http://schemas.microsoft.com/office/powerpoint/2010/main" val="1228054094"/>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{C1874943-18A2-4565-B197-E395FE8E4FCD}tf02819076_win32</Template>
  <TotalTime>3846</TotalTime>
  <Words>1243</Words>
  <Application>Microsoft Office PowerPoint</Application>
  <PresentationFormat>Widescreen</PresentationFormat>
  <Paragraphs>129</Paragraphs>
  <Slides>17</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Yu Gothic UI</vt:lpstr>
      <vt:lpstr>Arial</vt:lpstr>
      <vt:lpstr>Cambria Math</vt:lpstr>
      <vt:lpstr>Comic Sans MS</vt:lpstr>
      <vt:lpstr>Gill Sans MT</vt:lpstr>
      <vt:lpstr>Open Sans</vt:lpstr>
      <vt:lpstr>palatino linotype</vt:lpstr>
      <vt:lpstr>Times New Roman</vt:lpstr>
      <vt:lpstr>Wingdings</vt:lpstr>
      <vt:lpstr>Sales training presentation</vt:lpstr>
      <vt:lpstr>18ECC205J – Analog and Digital  Communication  </vt:lpstr>
      <vt:lpstr>Course Outline </vt:lpstr>
      <vt:lpstr>Unit 4 – Pass band Data Transmission</vt:lpstr>
      <vt:lpstr>QAM - Quadrature Amplitude Modulation</vt:lpstr>
      <vt:lpstr>QAM - Quadrature Amplitude Modulation</vt:lpstr>
      <vt:lpstr>QAM – Quadrature Amplitude Modulation</vt:lpstr>
      <vt:lpstr>QAM – Quadrature Amplitude Modulation</vt:lpstr>
      <vt:lpstr>QAM - Quadrature Amplitude Modulation</vt:lpstr>
      <vt:lpstr>QAM - Quadrature Amplitude Modulation</vt:lpstr>
      <vt:lpstr>QAM - Quadrature Amplitude Modulation</vt:lpstr>
      <vt:lpstr>QAM – Modulator and Demodulator </vt:lpstr>
      <vt:lpstr>QAM – Modulator - Transmitter</vt:lpstr>
      <vt:lpstr>QAM – Demodulator - Receiver</vt:lpstr>
      <vt:lpstr>M-ary QAM</vt:lpstr>
      <vt:lpstr>M-ary QAM</vt:lpstr>
      <vt:lpstr>M-ary QAM – Signal Space Diagram</vt:lpstr>
      <vt:lpstr>Review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18ECC303J – Computer Communication</dc:title>
  <dc:creator>Susila M</dc:creator>
  <cp:lastModifiedBy>Susila M</cp:lastModifiedBy>
  <cp:revision>157</cp:revision>
  <dcterms:created xsi:type="dcterms:W3CDTF">2021-01-17T13:30:37Z</dcterms:created>
  <dcterms:modified xsi:type="dcterms:W3CDTF">2021-09-27T06:31:57Z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