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19"/>
  </p:notesMasterIdLst>
  <p:handoutMasterIdLst>
    <p:handoutMasterId r:id="rId20"/>
  </p:handoutMasterIdLst>
  <p:sldIdLst>
    <p:sldId id="269" r:id="rId2"/>
    <p:sldId id="303" r:id="rId3"/>
    <p:sldId id="270" r:id="rId4"/>
    <p:sldId id="305" r:id="rId5"/>
    <p:sldId id="332" r:id="rId6"/>
    <p:sldId id="324" r:id="rId7"/>
    <p:sldId id="331" r:id="rId8"/>
    <p:sldId id="325" r:id="rId9"/>
    <p:sldId id="333" r:id="rId10"/>
    <p:sldId id="326" r:id="rId11"/>
    <p:sldId id="330" r:id="rId12"/>
    <p:sldId id="334" r:id="rId13"/>
    <p:sldId id="327" r:id="rId14"/>
    <p:sldId id="335" r:id="rId15"/>
    <p:sldId id="323" r:id="rId16"/>
    <p:sldId id="328" r:id="rId17"/>
    <p:sldId id="329" r:id="rId18"/>
  </p:sldIdLst>
  <p:sldSz cx="12192000" cy="6858000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ila M" initials="SM" lastIdx="1" clrIdx="0">
    <p:extLst>
      <p:ext uri="{19B8F6BF-5375-455C-9EA6-DF929625EA0E}">
        <p15:presenceInfo xmlns:p15="http://schemas.microsoft.com/office/powerpoint/2012/main" userId="S::susilam@srmist.edu.in::b8715a84-6822-41d4-816b-e9b66fd8cf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33A4B3"/>
    <a:srgbClr val="F3B99F"/>
    <a:srgbClr val="FAEABE"/>
    <a:srgbClr val="FF6600"/>
    <a:srgbClr val="B94917"/>
    <a:srgbClr val="67A888"/>
    <a:srgbClr val="7ABF7A"/>
    <a:srgbClr val="B1D29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3416" autoAdjust="0"/>
  </p:normalViewPr>
  <p:slideViewPr>
    <p:cSldViewPr>
      <p:cViewPr varScale="1">
        <p:scale>
          <a:sx n="77" d="100"/>
          <a:sy n="77" d="100"/>
        </p:scale>
        <p:origin x="79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15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78C900-49D7-4CFA-9203-EFACE5681418}" type="doc">
      <dgm:prSet loTypeId="urn:microsoft.com/office/officeart/2008/layout/RadialCluster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557F150D-9F10-4293-9E03-B42495C904E6}">
      <dgm:prSet phldrT="[Text]"/>
      <dgm:spPr/>
      <dgm:t>
        <a:bodyPr/>
        <a:lstStyle/>
        <a:p>
          <a:r>
            <a:rPr lang="en-US" b="0" i="1" dirty="0"/>
            <a:t>ADC</a:t>
          </a:r>
          <a:endParaRPr lang="en-IN" b="0" i="1" dirty="0"/>
        </a:p>
      </dgm:t>
    </dgm:pt>
    <dgm:pt modelId="{0798E411-D625-4F9A-A7D5-F7EFAFE342B5}" type="parTrans" cxnId="{25A63879-D7FF-4605-8BCF-E083439B799F}">
      <dgm:prSet/>
      <dgm:spPr/>
      <dgm:t>
        <a:bodyPr/>
        <a:lstStyle/>
        <a:p>
          <a:endParaRPr lang="en-IN"/>
        </a:p>
      </dgm:t>
    </dgm:pt>
    <dgm:pt modelId="{AE913C6C-3865-4847-9C8B-1A65FCE38677}" type="sibTrans" cxnId="{25A63879-D7FF-4605-8BCF-E083439B799F}">
      <dgm:prSet/>
      <dgm:spPr/>
      <dgm:t>
        <a:bodyPr/>
        <a:lstStyle/>
        <a:p>
          <a:endParaRPr lang="en-IN"/>
        </a:p>
      </dgm:t>
    </dgm:pt>
    <dgm:pt modelId="{7582D21B-9EE4-4CDD-BF22-724F8A992FB0}">
      <dgm:prSet phldrT="[Text]" custT="1"/>
      <dgm:spPr/>
      <dgm:t>
        <a:bodyPr/>
        <a:lstStyle/>
        <a:p>
          <a:r>
            <a:rPr lang="en-US" sz="2500" b="1" dirty="0">
              <a:solidFill>
                <a:schemeClr val="bg1"/>
              </a:solidFill>
            </a:rPr>
            <a:t>1. Analog Modulation</a:t>
          </a:r>
          <a:endParaRPr lang="en-IN" sz="2500" dirty="0">
            <a:solidFill>
              <a:schemeClr val="bg1"/>
            </a:solidFill>
          </a:endParaRPr>
        </a:p>
      </dgm:t>
    </dgm:pt>
    <dgm:pt modelId="{8704A2B1-CF21-47A2-8BD2-E28B376B4ADA}" type="parTrans" cxnId="{9A25217B-DADE-4104-8400-8B6F75BA0EDF}">
      <dgm:prSet/>
      <dgm:spPr/>
      <dgm:t>
        <a:bodyPr/>
        <a:lstStyle/>
        <a:p>
          <a:endParaRPr lang="en-IN"/>
        </a:p>
      </dgm:t>
    </dgm:pt>
    <dgm:pt modelId="{CDFD4CF4-1897-4D33-999A-24BA371146CA}" type="sibTrans" cxnId="{9A25217B-DADE-4104-8400-8B6F75BA0EDF}">
      <dgm:prSet/>
      <dgm:spPr/>
      <dgm:t>
        <a:bodyPr/>
        <a:lstStyle/>
        <a:p>
          <a:endParaRPr lang="en-IN"/>
        </a:p>
      </dgm:t>
    </dgm:pt>
    <dgm:pt modelId="{47DE25F8-054E-4D76-9DCD-A592D32A72E4}">
      <dgm:prSet custT="1"/>
      <dgm:spPr/>
      <dgm:t>
        <a:bodyPr/>
        <a:lstStyle/>
        <a:p>
          <a:r>
            <a:rPr lang="en-US" sz="2500" b="1" dirty="0">
              <a:solidFill>
                <a:schemeClr val="bg1"/>
              </a:solidFill>
            </a:rPr>
            <a:t>2. Radio Transmitters and Receivers</a:t>
          </a:r>
          <a:endParaRPr lang="en-IN" sz="2500" dirty="0">
            <a:solidFill>
              <a:schemeClr val="bg1"/>
            </a:solidFill>
          </a:endParaRPr>
        </a:p>
      </dgm:t>
    </dgm:pt>
    <dgm:pt modelId="{407D7826-83A9-4A2E-ADA3-21C232657845}" type="parTrans" cxnId="{CE4D9BF4-8246-4F58-B739-D657640D8A4A}">
      <dgm:prSet/>
      <dgm:spPr/>
      <dgm:t>
        <a:bodyPr/>
        <a:lstStyle/>
        <a:p>
          <a:endParaRPr lang="en-IN"/>
        </a:p>
      </dgm:t>
    </dgm:pt>
    <dgm:pt modelId="{6B95C93C-71F1-471D-B323-294416692506}" type="sibTrans" cxnId="{CE4D9BF4-8246-4F58-B739-D657640D8A4A}">
      <dgm:prSet/>
      <dgm:spPr/>
      <dgm:t>
        <a:bodyPr/>
        <a:lstStyle/>
        <a:p>
          <a:endParaRPr lang="en-IN"/>
        </a:p>
      </dgm:t>
    </dgm:pt>
    <dgm:pt modelId="{2B1FE862-5734-4B32-A197-EE9F24DAFEA6}">
      <dgm:prSet custT="1"/>
      <dgm:spPr/>
      <dgm:t>
        <a:bodyPr/>
        <a:lstStyle/>
        <a:p>
          <a:r>
            <a:rPr lang="en-US" sz="2500" b="1" dirty="0">
              <a:solidFill>
                <a:schemeClr val="bg1"/>
              </a:solidFill>
            </a:rPr>
            <a:t>3. Digital Modulation System and Baseband Detection</a:t>
          </a:r>
          <a:endParaRPr lang="en-IN" sz="2500" dirty="0">
            <a:solidFill>
              <a:schemeClr val="bg1"/>
            </a:solidFill>
          </a:endParaRPr>
        </a:p>
      </dgm:t>
    </dgm:pt>
    <dgm:pt modelId="{BAC08C25-9DB1-4B74-9A86-6734253532A0}" type="parTrans" cxnId="{ECA78CAD-257A-4FE1-AB91-8DBFD3C5B81A}">
      <dgm:prSet/>
      <dgm:spPr/>
      <dgm:t>
        <a:bodyPr/>
        <a:lstStyle/>
        <a:p>
          <a:endParaRPr lang="en-IN"/>
        </a:p>
      </dgm:t>
    </dgm:pt>
    <dgm:pt modelId="{ADF5B9C2-54EE-41F9-9242-2602F5404884}" type="sibTrans" cxnId="{ECA78CAD-257A-4FE1-AB91-8DBFD3C5B81A}">
      <dgm:prSet/>
      <dgm:spPr/>
      <dgm:t>
        <a:bodyPr/>
        <a:lstStyle/>
        <a:p>
          <a:endParaRPr lang="en-IN"/>
        </a:p>
      </dgm:t>
    </dgm:pt>
    <dgm:pt modelId="{FDEA9071-FFC0-4888-87F8-35BE9A6442D6}">
      <dgm:prSet custT="1"/>
      <dgm:spPr/>
      <dgm:t>
        <a:bodyPr/>
        <a:lstStyle/>
        <a:p>
          <a:r>
            <a:rPr lang="en-US" sz="2500" b="1" dirty="0">
              <a:solidFill>
                <a:schemeClr val="bg1"/>
              </a:solidFill>
            </a:rPr>
            <a:t>4. Passband Data Transmission</a:t>
          </a:r>
          <a:endParaRPr lang="en-IN" sz="2500" dirty="0">
            <a:solidFill>
              <a:schemeClr val="bg1"/>
            </a:solidFill>
          </a:endParaRPr>
        </a:p>
      </dgm:t>
    </dgm:pt>
    <dgm:pt modelId="{A1412C94-C5EA-4E5A-8629-1047F48C855E}" type="parTrans" cxnId="{AEFE9D68-F92B-4DC9-A664-CE7A9BE86F01}">
      <dgm:prSet/>
      <dgm:spPr/>
      <dgm:t>
        <a:bodyPr/>
        <a:lstStyle/>
        <a:p>
          <a:endParaRPr lang="en-IN"/>
        </a:p>
      </dgm:t>
    </dgm:pt>
    <dgm:pt modelId="{A2D0D92B-B2A0-4E9B-A3CD-D79A77A5B472}" type="sibTrans" cxnId="{AEFE9D68-F92B-4DC9-A664-CE7A9BE86F01}">
      <dgm:prSet/>
      <dgm:spPr/>
      <dgm:t>
        <a:bodyPr/>
        <a:lstStyle/>
        <a:p>
          <a:endParaRPr lang="en-IN"/>
        </a:p>
      </dgm:t>
    </dgm:pt>
    <dgm:pt modelId="{1849AC33-2C2C-48C0-8AAC-2A6ED1EADB5E}">
      <dgm:prSet custT="1"/>
      <dgm:spPr/>
      <dgm:t>
        <a:bodyPr/>
        <a:lstStyle/>
        <a:p>
          <a:r>
            <a:rPr lang="en-US" sz="2500" b="1" dirty="0">
              <a:solidFill>
                <a:schemeClr val="bg1"/>
              </a:solidFill>
            </a:rPr>
            <a:t>5. Spread Spectrum Techniques and Information theory Concepts</a:t>
          </a:r>
          <a:endParaRPr lang="en-IN" sz="2500" dirty="0">
            <a:solidFill>
              <a:schemeClr val="bg1"/>
            </a:solidFill>
          </a:endParaRPr>
        </a:p>
      </dgm:t>
    </dgm:pt>
    <dgm:pt modelId="{543425DD-BA94-4862-97DE-DCE2122B21D2}" type="parTrans" cxnId="{7C19A091-645D-4EB9-BC81-17E681DC4478}">
      <dgm:prSet/>
      <dgm:spPr/>
      <dgm:t>
        <a:bodyPr/>
        <a:lstStyle/>
        <a:p>
          <a:endParaRPr lang="en-IN"/>
        </a:p>
      </dgm:t>
    </dgm:pt>
    <dgm:pt modelId="{A9134514-F4C6-4C98-BDEC-242DAF4B083B}" type="sibTrans" cxnId="{7C19A091-645D-4EB9-BC81-17E681DC4478}">
      <dgm:prSet/>
      <dgm:spPr/>
      <dgm:t>
        <a:bodyPr/>
        <a:lstStyle/>
        <a:p>
          <a:endParaRPr lang="en-IN"/>
        </a:p>
      </dgm:t>
    </dgm:pt>
    <dgm:pt modelId="{33B7CADD-6100-4385-A7DA-7BCFB50131C9}" type="pres">
      <dgm:prSet presAssocID="{B678C900-49D7-4CFA-9203-EFACE568141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8474B33-E9F8-4564-93E5-D3AFE3C5CD7F}" type="pres">
      <dgm:prSet presAssocID="{557F150D-9F10-4293-9E03-B42495C904E6}" presName="singleCycle" presStyleCnt="0"/>
      <dgm:spPr/>
    </dgm:pt>
    <dgm:pt modelId="{F4D9E6D9-5E99-4767-BAD8-2F391EA39250}" type="pres">
      <dgm:prSet presAssocID="{557F150D-9F10-4293-9E03-B42495C904E6}" presName="singleCenter" presStyleLbl="node1" presStyleIdx="0" presStyleCnt="6">
        <dgm:presLayoutVars>
          <dgm:chMax val="7"/>
          <dgm:chPref val="7"/>
        </dgm:presLayoutVars>
      </dgm:prSet>
      <dgm:spPr/>
    </dgm:pt>
    <dgm:pt modelId="{1BF4A392-8EE4-4614-8FB1-9B2139BBAE4B}" type="pres">
      <dgm:prSet presAssocID="{8704A2B1-CF21-47A2-8BD2-E28B376B4ADA}" presName="Name56" presStyleLbl="parChTrans1D2" presStyleIdx="0" presStyleCnt="5"/>
      <dgm:spPr/>
    </dgm:pt>
    <dgm:pt modelId="{0EF52079-B95B-43EA-B8BB-230F69B07B23}" type="pres">
      <dgm:prSet presAssocID="{7582D21B-9EE4-4CDD-BF22-724F8A992FB0}" presName="text0" presStyleLbl="node1" presStyleIdx="1" presStyleCnt="6" custScaleX="304069" custRadScaleRad="104440" custRadScaleInc="3567">
        <dgm:presLayoutVars>
          <dgm:bulletEnabled val="1"/>
        </dgm:presLayoutVars>
      </dgm:prSet>
      <dgm:spPr/>
    </dgm:pt>
    <dgm:pt modelId="{D26954A5-CCC6-4ECD-91BD-930998B5506B}" type="pres">
      <dgm:prSet presAssocID="{407D7826-83A9-4A2E-ADA3-21C232657845}" presName="Name56" presStyleLbl="parChTrans1D2" presStyleIdx="1" presStyleCnt="5"/>
      <dgm:spPr/>
    </dgm:pt>
    <dgm:pt modelId="{71475CBA-41D0-4785-B186-E41D89B64C0C}" type="pres">
      <dgm:prSet presAssocID="{47DE25F8-054E-4D76-9DCD-A592D32A72E4}" presName="text0" presStyleLbl="node1" presStyleIdx="2" presStyleCnt="6" custScaleX="320089" custScaleY="130700" custRadScaleRad="180451" custRadScaleInc="7465">
        <dgm:presLayoutVars>
          <dgm:bulletEnabled val="1"/>
        </dgm:presLayoutVars>
      </dgm:prSet>
      <dgm:spPr/>
    </dgm:pt>
    <dgm:pt modelId="{C066C16A-55C8-4C15-B976-DCB11BF07E0F}" type="pres">
      <dgm:prSet presAssocID="{BAC08C25-9DB1-4B74-9A86-6734253532A0}" presName="Name56" presStyleLbl="parChTrans1D2" presStyleIdx="2" presStyleCnt="5"/>
      <dgm:spPr/>
    </dgm:pt>
    <dgm:pt modelId="{D99D2BCA-5BB0-4965-A0E1-D6CEE391DDB8}" type="pres">
      <dgm:prSet presAssocID="{2B1FE862-5734-4B32-A197-EE9F24DAFEA6}" presName="text0" presStyleLbl="node1" presStyleIdx="3" presStyleCnt="6" custScaleX="359836" custScaleY="117182" custRadScaleRad="150760" custRadScaleInc="-65019">
        <dgm:presLayoutVars>
          <dgm:bulletEnabled val="1"/>
        </dgm:presLayoutVars>
      </dgm:prSet>
      <dgm:spPr/>
    </dgm:pt>
    <dgm:pt modelId="{0BD121AC-7C44-41C6-AD0C-EACC76DF90D5}" type="pres">
      <dgm:prSet presAssocID="{A1412C94-C5EA-4E5A-8629-1047F48C855E}" presName="Name56" presStyleLbl="parChTrans1D2" presStyleIdx="3" presStyleCnt="5"/>
      <dgm:spPr/>
    </dgm:pt>
    <dgm:pt modelId="{D866EC6A-A8F8-45F1-9C9A-F0D60B930A47}" type="pres">
      <dgm:prSet presAssocID="{FDEA9071-FFC0-4888-87F8-35BE9A6442D6}" presName="text0" presStyleLbl="node1" presStyleIdx="4" presStyleCnt="6" custScaleX="320090" custScaleY="95587" custRadScaleRad="157038" custRadScaleInc="72804">
        <dgm:presLayoutVars>
          <dgm:bulletEnabled val="1"/>
        </dgm:presLayoutVars>
      </dgm:prSet>
      <dgm:spPr/>
    </dgm:pt>
    <dgm:pt modelId="{CE442A4E-7D18-4E3E-A70F-9FDE8A419E3F}" type="pres">
      <dgm:prSet presAssocID="{543425DD-BA94-4862-97DE-DCE2122B21D2}" presName="Name56" presStyleLbl="parChTrans1D2" presStyleIdx="4" presStyleCnt="5"/>
      <dgm:spPr/>
    </dgm:pt>
    <dgm:pt modelId="{67CC52CB-0CC5-4E03-8226-1F1B3D1AA9EF}" type="pres">
      <dgm:prSet presAssocID="{1849AC33-2C2C-48C0-8AAC-2A6ED1EADB5E}" presName="text0" presStyleLbl="node1" presStyleIdx="5" presStyleCnt="6" custScaleX="387145" custScaleY="143808" custRadScaleRad="180401" custRadScaleInc="-7211">
        <dgm:presLayoutVars>
          <dgm:bulletEnabled val="1"/>
        </dgm:presLayoutVars>
      </dgm:prSet>
      <dgm:spPr/>
    </dgm:pt>
  </dgm:ptLst>
  <dgm:cxnLst>
    <dgm:cxn modelId="{ED8FE611-E462-4869-95E4-47F9A8484C81}" type="presOf" srcId="{557F150D-9F10-4293-9E03-B42495C904E6}" destId="{F4D9E6D9-5E99-4767-BAD8-2F391EA39250}" srcOrd="0" destOrd="0" presId="urn:microsoft.com/office/officeart/2008/layout/RadialCluster"/>
    <dgm:cxn modelId="{8850F02F-E678-466D-BFD8-2DC3EA606ABC}" type="presOf" srcId="{BAC08C25-9DB1-4B74-9A86-6734253532A0}" destId="{C066C16A-55C8-4C15-B976-DCB11BF07E0F}" srcOrd="0" destOrd="0" presId="urn:microsoft.com/office/officeart/2008/layout/RadialCluster"/>
    <dgm:cxn modelId="{D2AFC863-8783-44DA-98F8-DFCA2F5C2767}" type="presOf" srcId="{543425DD-BA94-4862-97DE-DCE2122B21D2}" destId="{CE442A4E-7D18-4E3E-A70F-9FDE8A419E3F}" srcOrd="0" destOrd="0" presId="urn:microsoft.com/office/officeart/2008/layout/RadialCluster"/>
    <dgm:cxn modelId="{AEFE9D68-F92B-4DC9-A664-CE7A9BE86F01}" srcId="{557F150D-9F10-4293-9E03-B42495C904E6}" destId="{FDEA9071-FFC0-4888-87F8-35BE9A6442D6}" srcOrd="3" destOrd="0" parTransId="{A1412C94-C5EA-4E5A-8629-1047F48C855E}" sibTransId="{A2D0D92B-B2A0-4E9B-A3CD-D79A77A5B472}"/>
    <dgm:cxn modelId="{26D63A71-F25F-48F2-A3AB-CDC97BDFD895}" type="presOf" srcId="{FDEA9071-FFC0-4888-87F8-35BE9A6442D6}" destId="{D866EC6A-A8F8-45F1-9C9A-F0D60B930A47}" srcOrd="0" destOrd="0" presId="urn:microsoft.com/office/officeart/2008/layout/RadialCluster"/>
    <dgm:cxn modelId="{90620379-D206-48C2-8482-1CFAAC41B1FA}" type="presOf" srcId="{2B1FE862-5734-4B32-A197-EE9F24DAFEA6}" destId="{D99D2BCA-5BB0-4965-A0E1-D6CEE391DDB8}" srcOrd="0" destOrd="0" presId="urn:microsoft.com/office/officeart/2008/layout/RadialCluster"/>
    <dgm:cxn modelId="{25A63879-D7FF-4605-8BCF-E083439B799F}" srcId="{B678C900-49D7-4CFA-9203-EFACE5681418}" destId="{557F150D-9F10-4293-9E03-B42495C904E6}" srcOrd="0" destOrd="0" parTransId="{0798E411-D625-4F9A-A7D5-F7EFAFE342B5}" sibTransId="{AE913C6C-3865-4847-9C8B-1A65FCE38677}"/>
    <dgm:cxn modelId="{9A25217B-DADE-4104-8400-8B6F75BA0EDF}" srcId="{557F150D-9F10-4293-9E03-B42495C904E6}" destId="{7582D21B-9EE4-4CDD-BF22-724F8A992FB0}" srcOrd="0" destOrd="0" parTransId="{8704A2B1-CF21-47A2-8BD2-E28B376B4ADA}" sibTransId="{CDFD4CF4-1897-4D33-999A-24BA371146CA}"/>
    <dgm:cxn modelId="{FA45A887-E9E3-400B-B7A2-C6994FDA48AD}" type="presOf" srcId="{A1412C94-C5EA-4E5A-8629-1047F48C855E}" destId="{0BD121AC-7C44-41C6-AD0C-EACC76DF90D5}" srcOrd="0" destOrd="0" presId="urn:microsoft.com/office/officeart/2008/layout/RadialCluster"/>
    <dgm:cxn modelId="{7C19A091-645D-4EB9-BC81-17E681DC4478}" srcId="{557F150D-9F10-4293-9E03-B42495C904E6}" destId="{1849AC33-2C2C-48C0-8AAC-2A6ED1EADB5E}" srcOrd="4" destOrd="0" parTransId="{543425DD-BA94-4862-97DE-DCE2122B21D2}" sibTransId="{A9134514-F4C6-4C98-BDEC-242DAF4B083B}"/>
    <dgm:cxn modelId="{9B691295-E2B5-44E2-91D5-715F6B470FBC}" type="presOf" srcId="{1849AC33-2C2C-48C0-8AAC-2A6ED1EADB5E}" destId="{67CC52CB-0CC5-4E03-8226-1F1B3D1AA9EF}" srcOrd="0" destOrd="0" presId="urn:microsoft.com/office/officeart/2008/layout/RadialCluster"/>
    <dgm:cxn modelId="{B89AE695-AD64-434D-A721-8FC775762790}" type="presOf" srcId="{47DE25F8-054E-4D76-9DCD-A592D32A72E4}" destId="{71475CBA-41D0-4785-B186-E41D89B64C0C}" srcOrd="0" destOrd="0" presId="urn:microsoft.com/office/officeart/2008/layout/RadialCluster"/>
    <dgm:cxn modelId="{35EBCDA1-86F2-478D-B7F4-E56AD07E5FB5}" type="presOf" srcId="{B678C900-49D7-4CFA-9203-EFACE5681418}" destId="{33B7CADD-6100-4385-A7DA-7BCFB50131C9}" srcOrd="0" destOrd="0" presId="urn:microsoft.com/office/officeart/2008/layout/RadialCluster"/>
    <dgm:cxn modelId="{7001FBAB-391C-4E3C-8E43-59BEDEDFB019}" type="presOf" srcId="{8704A2B1-CF21-47A2-8BD2-E28B376B4ADA}" destId="{1BF4A392-8EE4-4614-8FB1-9B2139BBAE4B}" srcOrd="0" destOrd="0" presId="urn:microsoft.com/office/officeart/2008/layout/RadialCluster"/>
    <dgm:cxn modelId="{ECA78CAD-257A-4FE1-AB91-8DBFD3C5B81A}" srcId="{557F150D-9F10-4293-9E03-B42495C904E6}" destId="{2B1FE862-5734-4B32-A197-EE9F24DAFEA6}" srcOrd="2" destOrd="0" parTransId="{BAC08C25-9DB1-4B74-9A86-6734253532A0}" sibTransId="{ADF5B9C2-54EE-41F9-9242-2602F5404884}"/>
    <dgm:cxn modelId="{B2B8ADB2-C4B8-4BC3-A7EE-BA06200111F6}" type="presOf" srcId="{7582D21B-9EE4-4CDD-BF22-724F8A992FB0}" destId="{0EF52079-B95B-43EA-B8BB-230F69B07B23}" srcOrd="0" destOrd="0" presId="urn:microsoft.com/office/officeart/2008/layout/RadialCluster"/>
    <dgm:cxn modelId="{D4BA76F3-67E9-47AA-BA51-447D700C8F52}" type="presOf" srcId="{407D7826-83A9-4A2E-ADA3-21C232657845}" destId="{D26954A5-CCC6-4ECD-91BD-930998B5506B}" srcOrd="0" destOrd="0" presId="urn:microsoft.com/office/officeart/2008/layout/RadialCluster"/>
    <dgm:cxn modelId="{CE4D9BF4-8246-4F58-B739-D657640D8A4A}" srcId="{557F150D-9F10-4293-9E03-B42495C904E6}" destId="{47DE25F8-054E-4D76-9DCD-A592D32A72E4}" srcOrd="1" destOrd="0" parTransId="{407D7826-83A9-4A2E-ADA3-21C232657845}" sibTransId="{6B95C93C-71F1-471D-B323-294416692506}"/>
    <dgm:cxn modelId="{CE91B0FD-1504-4B0E-83C9-681DEE8635E8}" type="presParOf" srcId="{33B7CADD-6100-4385-A7DA-7BCFB50131C9}" destId="{68474B33-E9F8-4564-93E5-D3AFE3C5CD7F}" srcOrd="0" destOrd="0" presId="urn:microsoft.com/office/officeart/2008/layout/RadialCluster"/>
    <dgm:cxn modelId="{82F28B3E-F7A3-4958-8911-ABBBC69AFE6A}" type="presParOf" srcId="{68474B33-E9F8-4564-93E5-D3AFE3C5CD7F}" destId="{F4D9E6D9-5E99-4767-BAD8-2F391EA39250}" srcOrd="0" destOrd="0" presId="urn:microsoft.com/office/officeart/2008/layout/RadialCluster"/>
    <dgm:cxn modelId="{D320E9DB-C4B3-443F-94DA-777A1F19187F}" type="presParOf" srcId="{68474B33-E9F8-4564-93E5-D3AFE3C5CD7F}" destId="{1BF4A392-8EE4-4614-8FB1-9B2139BBAE4B}" srcOrd="1" destOrd="0" presId="urn:microsoft.com/office/officeart/2008/layout/RadialCluster"/>
    <dgm:cxn modelId="{A9B3D3AD-A0A4-45DC-838D-456C602BA9D6}" type="presParOf" srcId="{68474B33-E9F8-4564-93E5-D3AFE3C5CD7F}" destId="{0EF52079-B95B-43EA-B8BB-230F69B07B23}" srcOrd="2" destOrd="0" presId="urn:microsoft.com/office/officeart/2008/layout/RadialCluster"/>
    <dgm:cxn modelId="{ECC131B6-A437-420F-BDEF-73BA00A43F97}" type="presParOf" srcId="{68474B33-E9F8-4564-93E5-D3AFE3C5CD7F}" destId="{D26954A5-CCC6-4ECD-91BD-930998B5506B}" srcOrd="3" destOrd="0" presId="urn:microsoft.com/office/officeart/2008/layout/RadialCluster"/>
    <dgm:cxn modelId="{5576880A-1A09-4772-93A3-9B6F2C8F1E2D}" type="presParOf" srcId="{68474B33-E9F8-4564-93E5-D3AFE3C5CD7F}" destId="{71475CBA-41D0-4785-B186-E41D89B64C0C}" srcOrd="4" destOrd="0" presId="urn:microsoft.com/office/officeart/2008/layout/RadialCluster"/>
    <dgm:cxn modelId="{2B195583-C019-4CCB-9AFF-329ECD6E1DF7}" type="presParOf" srcId="{68474B33-E9F8-4564-93E5-D3AFE3C5CD7F}" destId="{C066C16A-55C8-4C15-B976-DCB11BF07E0F}" srcOrd="5" destOrd="0" presId="urn:microsoft.com/office/officeart/2008/layout/RadialCluster"/>
    <dgm:cxn modelId="{A4B83942-82F2-4F3D-B3B9-3295225B96A3}" type="presParOf" srcId="{68474B33-E9F8-4564-93E5-D3AFE3C5CD7F}" destId="{D99D2BCA-5BB0-4965-A0E1-D6CEE391DDB8}" srcOrd="6" destOrd="0" presId="urn:microsoft.com/office/officeart/2008/layout/RadialCluster"/>
    <dgm:cxn modelId="{F6D5C9BA-D9B5-496C-8288-A3D2D1377A93}" type="presParOf" srcId="{68474B33-E9F8-4564-93E5-D3AFE3C5CD7F}" destId="{0BD121AC-7C44-41C6-AD0C-EACC76DF90D5}" srcOrd="7" destOrd="0" presId="urn:microsoft.com/office/officeart/2008/layout/RadialCluster"/>
    <dgm:cxn modelId="{08697A8D-F220-41BB-9265-80B9E1BC6CB9}" type="presParOf" srcId="{68474B33-E9F8-4564-93E5-D3AFE3C5CD7F}" destId="{D866EC6A-A8F8-45F1-9C9A-F0D60B930A47}" srcOrd="8" destOrd="0" presId="urn:microsoft.com/office/officeart/2008/layout/RadialCluster"/>
    <dgm:cxn modelId="{443F3128-FB7D-48E9-9B3F-84EF2E25833C}" type="presParOf" srcId="{68474B33-E9F8-4564-93E5-D3AFE3C5CD7F}" destId="{CE442A4E-7D18-4E3E-A70F-9FDE8A419E3F}" srcOrd="9" destOrd="0" presId="urn:microsoft.com/office/officeart/2008/layout/RadialCluster"/>
    <dgm:cxn modelId="{4BA92EE6-3AE2-4D02-91E9-A03ECCD6FDDE}" type="presParOf" srcId="{68474B33-E9F8-4564-93E5-D3AFE3C5CD7F}" destId="{67CC52CB-0CC5-4E03-8226-1F1B3D1AA9EF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E6D9-5E99-4767-BAD8-2F391EA39250}">
      <dsp:nvSpPr>
        <dsp:cNvPr id="0" name=""/>
        <dsp:cNvSpPr/>
      </dsp:nvSpPr>
      <dsp:spPr>
        <a:xfrm>
          <a:off x="5030384" y="1922797"/>
          <a:ext cx="1512168" cy="15121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1" kern="1200" dirty="0"/>
            <a:t>ADC</a:t>
          </a:r>
          <a:endParaRPr lang="en-IN" sz="3600" b="0" i="1" kern="1200" dirty="0"/>
        </a:p>
      </dsp:txBody>
      <dsp:txXfrm>
        <a:off x="5104202" y="1996615"/>
        <a:ext cx="1364532" cy="1364532"/>
      </dsp:txXfrm>
    </dsp:sp>
    <dsp:sp modelId="{1BF4A392-8EE4-4614-8FB1-9B2139BBAE4B}">
      <dsp:nvSpPr>
        <dsp:cNvPr id="0" name=""/>
        <dsp:cNvSpPr/>
      </dsp:nvSpPr>
      <dsp:spPr>
        <a:xfrm rot="16278386">
          <a:off x="5359143" y="1467974"/>
          <a:ext cx="9098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9881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52079-B95B-43EA-B8BB-230F69B07B23}">
      <dsp:nvSpPr>
        <dsp:cNvPr id="0" name=""/>
        <dsp:cNvSpPr/>
      </dsp:nvSpPr>
      <dsp:spPr>
        <a:xfrm>
          <a:off x="4295668" y="0"/>
          <a:ext cx="3080682" cy="1013152"/>
        </a:xfrm>
        <a:prstGeom prst="roundRect">
          <a:avLst/>
        </a:prstGeom>
        <a:solidFill>
          <a:schemeClr val="accent5">
            <a:hueOff val="1440000"/>
            <a:satOff val="-5824"/>
            <a:lumOff val="-65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bg1"/>
              </a:solidFill>
            </a:rPr>
            <a:t>1. Analog Modulation</a:t>
          </a:r>
          <a:endParaRPr lang="en-IN" sz="2500" kern="1200" dirty="0">
            <a:solidFill>
              <a:schemeClr val="bg1"/>
            </a:solidFill>
          </a:endParaRPr>
        </a:p>
      </dsp:txBody>
      <dsp:txXfrm>
        <a:off x="4345126" y="49458"/>
        <a:ext cx="2981766" cy="914236"/>
      </dsp:txXfrm>
    </dsp:sp>
    <dsp:sp modelId="{D26954A5-CCC6-4ECD-91BD-930998B5506B}">
      <dsp:nvSpPr>
        <dsp:cNvPr id="0" name=""/>
        <dsp:cNvSpPr/>
      </dsp:nvSpPr>
      <dsp:spPr>
        <a:xfrm rot="20681244">
          <a:off x="6518511" y="2293021"/>
          <a:ext cx="135440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54409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75CBA-41D0-4785-B186-E41D89B64C0C}">
      <dsp:nvSpPr>
        <dsp:cNvPr id="0" name=""/>
        <dsp:cNvSpPr/>
      </dsp:nvSpPr>
      <dsp:spPr>
        <a:xfrm>
          <a:off x="7848879" y="1008112"/>
          <a:ext cx="3242989" cy="1324190"/>
        </a:xfrm>
        <a:prstGeom prst="roundRect">
          <a:avLst/>
        </a:prstGeom>
        <a:solidFill>
          <a:schemeClr val="accent5">
            <a:hueOff val="2880000"/>
            <a:satOff val="-11649"/>
            <a:lumOff val="-130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bg1"/>
              </a:solidFill>
            </a:rPr>
            <a:t>2. Radio Transmitters and Receivers</a:t>
          </a:r>
          <a:endParaRPr lang="en-IN" sz="2500" kern="1200" dirty="0">
            <a:solidFill>
              <a:schemeClr val="bg1"/>
            </a:solidFill>
          </a:endParaRPr>
        </a:p>
      </dsp:txBody>
      <dsp:txXfrm>
        <a:off x="7913521" y="1072754"/>
        <a:ext cx="3113705" cy="1194906"/>
      </dsp:txXfrm>
    </dsp:sp>
    <dsp:sp modelId="{C066C16A-55C8-4C15-B976-DCB11BF07E0F}">
      <dsp:nvSpPr>
        <dsp:cNvPr id="0" name=""/>
        <dsp:cNvSpPr/>
      </dsp:nvSpPr>
      <dsp:spPr>
        <a:xfrm rot="1835590">
          <a:off x="6462770" y="3417609"/>
          <a:ext cx="114632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6320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D2BCA-5BB0-4965-A0E1-D6CEE391DDB8}">
      <dsp:nvSpPr>
        <dsp:cNvPr id="0" name=""/>
        <dsp:cNvSpPr/>
      </dsp:nvSpPr>
      <dsp:spPr>
        <a:xfrm>
          <a:off x="6710488" y="3709313"/>
          <a:ext cx="3645687" cy="1187232"/>
        </a:xfrm>
        <a:prstGeom prst="roundRect">
          <a:avLst/>
        </a:prstGeom>
        <a:solidFill>
          <a:schemeClr val="accent5">
            <a:hueOff val="4320000"/>
            <a:satOff val="-17473"/>
            <a:lumOff val="-195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bg1"/>
              </a:solidFill>
            </a:rPr>
            <a:t>3. Digital Modulation System and Baseband Detection</a:t>
          </a:r>
          <a:endParaRPr lang="en-IN" sz="2500" kern="1200" dirty="0">
            <a:solidFill>
              <a:schemeClr val="bg1"/>
            </a:solidFill>
          </a:endParaRPr>
        </a:p>
      </dsp:txBody>
      <dsp:txXfrm>
        <a:off x="6768444" y="3767269"/>
        <a:ext cx="3529775" cy="1071320"/>
      </dsp:txXfrm>
    </dsp:sp>
    <dsp:sp modelId="{0BD121AC-7C44-41C6-AD0C-EACC76DF90D5}">
      <dsp:nvSpPr>
        <dsp:cNvPr id="0" name=""/>
        <dsp:cNvSpPr/>
      </dsp:nvSpPr>
      <dsp:spPr>
        <a:xfrm rot="9132566">
          <a:off x="3682190" y="3410886"/>
          <a:ext cx="14307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0704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6EC6A-A8F8-45F1-9C9A-F0D60B930A47}">
      <dsp:nvSpPr>
        <dsp:cNvPr id="0" name=""/>
        <dsp:cNvSpPr/>
      </dsp:nvSpPr>
      <dsp:spPr>
        <a:xfrm>
          <a:off x="1224427" y="3744412"/>
          <a:ext cx="3243000" cy="968442"/>
        </a:xfrm>
        <a:prstGeom prst="roundRect">
          <a:avLst/>
        </a:prstGeom>
        <a:solidFill>
          <a:schemeClr val="accent5">
            <a:hueOff val="5760000"/>
            <a:satOff val="-23298"/>
            <a:lumOff val="-260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bg1"/>
              </a:solidFill>
            </a:rPr>
            <a:t>4. Passband Data Transmission</a:t>
          </a:r>
          <a:endParaRPr lang="en-IN" sz="2500" kern="1200" dirty="0">
            <a:solidFill>
              <a:schemeClr val="bg1"/>
            </a:solidFill>
          </a:endParaRPr>
        </a:p>
      </dsp:txBody>
      <dsp:txXfrm>
        <a:off x="1271702" y="3791687"/>
        <a:ext cx="3148450" cy="873892"/>
      </dsp:txXfrm>
    </dsp:sp>
    <dsp:sp modelId="{CE442A4E-7D18-4E3E-A70F-9FDE8A419E3F}">
      <dsp:nvSpPr>
        <dsp:cNvPr id="0" name=""/>
        <dsp:cNvSpPr/>
      </dsp:nvSpPr>
      <dsp:spPr>
        <a:xfrm rot="11724242">
          <a:off x="4048422" y="2337761"/>
          <a:ext cx="99992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9922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CC52CB-0CC5-4E03-8226-1F1B3D1AA9EF}">
      <dsp:nvSpPr>
        <dsp:cNvPr id="0" name=""/>
        <dsp:cNvSpPr/>
      </dsp:nvSpPr>
      <dsp:spPr>
        <a:xfrm>
          <a:off x="144013" y="936113"/>
          <a:ext cx="3922369" cy="1456994"/>
        </a:xfrm>
        <a:prstGeom prst="roundRect">
          <a:avLst/>
        </a:prstGeom>
        <a:solidFill>
          <a:schemeClr val="accent5">
            <a:hueOff val="7200000"/>
            <a:satOff val="-29122"/>
            <a:lumOff val="-32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bg1"/>
              </a:solidFill>
            </a:rPr>
            <a:t>5. Spread Spectrum Techniques and Information theory Concepts</a:t>
          </a:r>
          <a:endParaRPr lang="en-IN" sz="2500" kern="1200" dirty="0">
            <a:solidFill>
              <a:schemeClr val="bg1"/>
            </a:solidFill>
          </a:endParaRPr>
        </a:p>
      </dsp:txBody>
      <dsp:txXfrm>
        <a:off x="215138" y="1007238"/>
        <a:ext cx="3780119" cy="1314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74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03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3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600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600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1E107463-C1B5-46F7-A4C3-F14A7833EB21}" type="datetime1">
              <a:rPr lang="en-US" altLang="en-US" smtClean="0"/>
              <a:t>9/24/2021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83C5B5-4ADF-4684-9B8B-1B2FC745F44C}" type="datetime1">
              <a:rPr lang="en-US" altLang="en-US" smtClean="0"/>
              <a:t>9/24/2021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1"/>
            <a:ext cx="276860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1"/>
            <a:ext cx="810260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048AB5-E3C7-4A65-B5D3-F81730F1C280}" type="datetime1">
              <a:rPr lang="en-US" altLang="en-US" smtClean="0"/>
              <a:t>9/24/2021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45C1C8-6A28-4FD9-AFDC-C89B5FD9B8F6}" type="datetime1">
              <a:rPr lang="en-US" altLang="en-US" smtClean="0"/>
              <a:t>9/24/2021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9B7CEB-689D-4184-84FB-278F7F0A1AF4}" type="datetime1">
              <a:rPr lang="en-US" altLang="en-US" smtClean="0"/>
              <a:t>9/24/2021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524001"/>
            <a:ext cx="48260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524001"/>
            <a:ext cx="48260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E16532-98EC-469E-98DE-0769D6630280}" type="datetime1">
              <a:rPr lang="en-US" altLang="en-US" smtClean="0"/>
              <a:t>9/24/2021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A1AD3-19FC-4C39-8E73-D24970717808}" type="datetime1">
              <a:rPr lang="en-US" altLang="en-US" smtClean="0"/>
              <a:t>9/24/2021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5C12FD-DE5C-442E-ACC7-589FEB00A523}" type="datetime1">
              <a:rPr lang="en-US" altLang="en-US" smtClean="0"/>
              <a:t>9/24/2021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22384E-2C51-4EAB-A2CD-96E3F3B58135}" type="datetime1">
              <a:rPr lang="en-US" altLang="en-US" smtClean="0"/>
              <a:t>9/24/2021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FB9FE5-D73B-46AC-A462-9EEE9BCCD4E8}" type="datetime1">
              <a:rPr lang="en-US" altLang="en-US" smtClean="0"/>
              <a:t>9/24/2021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DFB670-803A-4F51-8302-719E76412029}" type="datetime1">
              <a:rPr lang="en-US" altLang="en-US" smtClean="0"/>
              <a:t>9/24/2021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600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00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10261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524001"/>
            <a:ext cx="98552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1CAD9DA5-4742-47A7-A921-2ACB3118D9D9}" type="datetime1">
              <a:rPr lang="en-US" altLang="en-US" smtClean="0"/>
              <a:t>9/24/2021</a:t>
            </a:fld>
            <a:endParaRPr lang="en-US" altLang="en-US" dirty="0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18ECC205J – Analog and Digital  Communication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5601" y="3083896"/>
            <a:ext cx="6840759" cy="1497232"/>
          </a:xfrm>
        </p:spPr>
        <p:txBody>
          <a:bodyPr/>
          <a:lstStyle/>
          <a:p>
            <a:r>
              <a:rPr lang="en-US" dirty="0"/>
              <a:t>Course Credit : 4</a:t>
            </a:r>
          </a:p>
          <a:p>
            <a:r>
              <a:rPr lang="en-US" dirty="0"/>
              <a:t>Theory : 9 Hours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FAA6CB-BF5E-4428-9B36-4B3C3058ABBA}"/>
              </a:ext>
            </a:extLst>
          </p:cNvPr>
          <p:cNvSpPr txBox="1"/>
          <p:nvPr/>
        </p:nvSpPr>
        <p:spPr>
          <a:xfrm>
            <a:off x="431857" y="5215569"/>
            <a:ext cx="93471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600" b="1" i="1" dirty="0">
                <a:solidFill>
                  <a:srgbClr val="0070C0"/>
                </a:solidFill>
                <a:latin typeface="Gill Sans MT" panose="020B0502020104020203" pitchFamily="34" charset="0"/>
              </a:rPr>
              <a:t>1. Singh. R. P &amp; </a:t>
            </a:r>
            <a:r>
              <a:rPr lang="en-IN" sz="1600" b="1" i="1" dirty="0" err="1">
                <a:solidFill>
                  <a:srgbClr val="0070C0"/>
                </a:solidFill>
                <a:latin typeface="Gill Sans MT" panose="020B0502020104020203" pitchFamily="34" charset="0"/>
              </a:rPr>
              <a:t>Sapre</a:t>
            </a:r>
            <a:r>
              <a:rPr lang="en-IN" sz="1600" b="1" i="1" dirty="0">
                <a:solidFill>
                  <a:srgbClr val="0070C0"/>
                </a:solidFill>
                <a:latin typeface="Gill Sans MT" panose="020B0502020104020203" pitchFamily="34" charset="0"/>
              </a:rPr>
              <a:t>. S. D, “Communication Systems: </a:t>
            </a:r>
            <a:r>
              <a:rPr lang="en-IN" sz="1600" b="1" i="1" dirty="0" err="1">
                <a:solidFill>
                  <a:srgbClr val="0070C0"/>
                </a:solidFill>
                <a:latin typeface="Gill Sans MT" panose="020B0502020104020203" pitchFamily="34" charset="0"/>
              </a:rPr>
              <a:t>Analog</a:t>
            </a:r>
            <a:r>
              <a:rPr lang="en-IN" sz="1600" b="1" i="1" dirty="0">
                <a:solidFill>
                  <a:srgbClr val="0070C0"/>
                </a:solidFill>
                <a:latin typeface="Gill Sans MT" panose="020B0502020104020203" pitchFamily="34" charset="0"/>
              </a:rPr>
              <a:t> &amp; Digital,” 3rd edition, </a:t>
            </a:r>
            <a:r>
              <a:rPr lang="en-IN" sz="1600" b="1" i="1" dirty="0" err="1">
                <a:solidFill>
                  <a:srgbClr val="0070C0"/>
                </a:solidFill>
                <a:latin typeface="Gill Sans MT" panose="020B0502020104020203" pitchFamily="34" charset="0"/>
              </a:rPr>
              <a:t>McGrawHill</a:t>
            </a:r>
            <a:r>
              <a:rPr lang="en-IN" sz="1600" b="1" i="1" dirty="0">
                <a:solidFill>
                  <a:srgbClr val="0070C0"/>
                </a:solidFill>
                <a:latin typeface="Gill Sans MT" panose="020B0502020104020203" pitchFamily="34" charset="0"/>
              </a:rPr>
              <a:t> Education, Seventh Reprint, 2016.</a:t>
            </a:r>
            <a:br>
              <a:rPr lang="en-IN" sz="1600" b="1" i="1" dirty="0">
                <a:solidFill>
                  <a:srgbClr val="0070C0"/>
                </a:solidFill>
                <a:latin typeface="Gill Sans MT" panose="020B0502020104020203" pitchFamily="34" charset="0"/>
              </a:rPr>
            </a:br>
            <a:br>
              <a:rPr lang="en-IN" sz="1600" b="1" i="1" dirty="0">
                <a:solidFill>
                  <a:srgbClr val="0070C0"/>
                </a:solidFill>
                <a:latin typeface="Gill Sans MT" panose="020B0502020104020203" pitchFamily="34" charset="0"/>
              </a:rPr>
            </a:br>
            <a:r>
              <a:rPr lang="en-IN" sz="1600" b="1" i="1" dirty="0">
                <a:solidFill>
                  <a:srgbClr val="0070C0"/>
                </a:solidFill>
                <a:latin typeface="Gill Sans MT" panose="020B0502020104020203" pitchFamily="34" charset="0"/>
              </a:rPr>
              <a:t>2. Simon </a:t>
            </a:r>
            <a:r>
              <a:rPr lang="en-IN" sz="1600" b="1" i="1" dirty="0" err="1">
                <a:solidFill>
                  <a:srgbClr val="0070C0"/>
                </a:solidFill>
                <a:latin typeface="Gill Sans MT" panose="020B0502020104020203" pitchFamily="34" charset="0"/>
              </a:rPr>
              <a:t>Haykin</a:t>
            </a:r>
            <a:r>
              <a:rPr lang="en-IN" sz="1600" b="1" i="1" dirty="0">
                <a:solidFill>
                  <a:srgbClr val="0070C0"/>
                </a:solidFill>
                <a:latin typeface="Gill Sans MT" panose="020B0502020104020203" pitchFamily="34" charset="0"/>
              </a:rPr>
              <a:t>, “Communication Systems”, John Wiley &amp; Sons, 4th Edition, 2008</a:t>
            </a:r>
            <a:endParaRPr lang="en-IN" sz="1600" dirty="0">
              <a:solidFill>
                <a:srgbClr val="0070C0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F67AAFDD-15B2-4514-AD66-BD11D31DC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289846E-7DE8-4D38-9378-D79577C6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92696"/>
            <a:ext cx="10261600" cy="831304"/>
          </a:xfrm>
        </p:spPr>
        <p:txBody>
          <a:bodyPr/>
          <a:lstStyle/>
          <a:p>
            <a:pPr marL="45720"/>
            <a:r>
              <a:rPr lang="en-US" sz="3600" dirty="0">
                <a:latin typeface="Gill Sans MT" panose="020B0502020104020203" pitchFamily="34" charset="0"/>
              </a:rPr>
              <a:t>QPSK -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Quadrature Phase Shift Keying</a:t>
            </a:r>
            <a:endParaRPr lang="en-US" sz="3600" dirty="0">
              <a:latin typeface="Gill Sans MT" panose="020B05020201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488C4-D572-4A2E-A86D-9E9A12D26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658910"/>
            <a:ext cx="5328592" cy="2019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9CF482-014E-4B1D-A729-CAAD83826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3900264"/>
            <a:ext cx="6624736" cy="18722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656FD2-360F-49DB-A723-C2F5F61EC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2103" y="1772816"/>
            <a:ext cx="5213241" cy="418737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AA69D6-58BB-4661-9AE2-778BA489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8834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F67AAFDD-15B2-4514-AD66-BD11D31DC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289846E-7DE8-4D38-9378-D79577C6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92696"/>
            <a:ext cx="10261600" cy="831304"/>
          </a:xfrm>
        </p:spPr>
        <p:txBody>
          <a:bodyPr/>
          <a:lstStyle/>
          <a:p>
            <a:pPr marL="45720"/>
            <a:r>
              <a:rPr lang="en-US" sz="3600" dirty="0">
                <a:latin typeface="Gill Sans MT" panose="020B0502020104020203" pitchFamily="34" charset="0"/>
              </a:rPr>
              <a:t>QPSK –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Generation</a:t>
            </a:r>
            <a:endParaRPr lang="en-US" sz="3600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5409CC-EFE2-450E-A449-AF44EBC3315B}"/>
                  </a:ext>
                </a:extLst>
              </p:cNvPr>
              <p:cNvSpPr txBox="1"/>
              <p:nvPr/>
            </p:nvSpPr>
            <p:spPr>
              <a:xfrm>
                <a:off x="5951984" y="1772816"/>
                <a:ext cx="5784424" cy="30503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The incoming binary data sequence is first transformed into polar form by a NRZ level encoder. 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Thus the symbols 1&amp; 0 are represented by 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000" dirty="0"/>
                  <a:t> and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−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respectively. 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This binary wave is next divided by means of a demultiplexer [Serial to parallel conversion] into two separate binary waves consisting of the odd and even numbered input bits.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5409CC-EFE2-450E-A449-AF44EBC33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4" y="1772816"/>
                <a:ext cx="5784424" cy="3050387"/>
              </a:xfrm>
              <a:prstGeom prst="rect">
                <a:avLst/>
              </a:prstGeom>
              <a:blipFill>
                <a:blip r:embed="rId3"/>
                <a:stretch>
                  <a:fillRect l="-105" t="-1000" r="-738" b="-28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1FCF725-A0BD-48FD-8984-C2C9DE38B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726" y="1658910"/>
            <a:ext cx="6091075" cy="28411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A514CE-150D-480C-B83B-B1E9C9DB8018}"/>
              </a:ext>
            </a:extLst>
          </p:cNvPr>
          <p:cNvSpPr txBox="1"/>
          <p:nvPr/>
        </p:nvSpPr>
        <p:spPr>
          <a:xfrm>
            <a:off x="284076" y="5199090"/>
            <a:ext cx="116238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/>
              <a:t>These two binary waves are denoted by </a:t>
            </a:r>
            <a:r>
              <a:rPr lang="en-US" sz="2000" dirty="0" err="1"/>
              <a:t>a</a:t>
            </a:r>
            <a:r>
              <a:rPr lang="en-US" sz="2000" baseline="-25000" dirty="0" err="1"/>
              <a:t>o</a:t>
            </a:r>
            <a:r>
              <a:rPr lang="en-US" sz="2000" dirty="0"/>
              <a:t>(t) and a</a:t>
            </a:r>
            <a:r>
              <a:rPr lang="en-US" sz="2000" baseline="-25000" dirty="0"/>
              <a:t>e</a:t>
            </a:r>
            <a:r>
              <a:rPr lang="en-US" sz="2000" dirty="0"/>
              <a:t>(t).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/>
              <a:t>The two binary waves </a:t>
            </a:r>
            <a:r>
              <a:rPr lang="en-US" sz="2000" dirty="0" err="1"/>
              <a:t>a</a:t>
            </a:r>
            <a:r>
              <a:rPr lang="en-US" sz="2000" baseline="-25000" dirty="0" err="1"/>
              <a:t>o</a:t>
            </a:r>
            <a:r>
              <a:rPr lang="en-US" sz="2000" dirty="0"/>
              <a:t>(t) and a</a:t>
            </a:r>
            <a:r>
              <a:rPr lang="en-US" sz="2000" baseline="-25000" dirty="0"/>
              <a:t>e</a:t>
            </a:r>
            <a:r>
              <a:rPr lang="en-US" sz="2000" dirty="0"/>
              <a:t>(t) are used to modulate a pair of quadrature carriers or orthonormal basis functions </a:t>
            </a:r>
            <a:r>
              <a:rPr lang="el-GR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ϕ</a:t>
            </a:r>
            <a:r>
              <a:rPr lang="en-US" sz="2000" baseline="-25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1</a:t>
            </a: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(t) and </a:t>
            </a:r>
            <a:r>
              <a:rPr lang="el-GR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ϕ</a:t>
            </a:r>
            <a:r>
              <a:rPr lang="en-US" sz="2000" baseline="-25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2</a:t>
            </a: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(t)</a:t>
            </a:r>
            <a:endParaRPr lang="en-IN" sz="20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A2648C-A8C0-4509-A46E-E9719D14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767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F67AAFDD-15B2-4514-AD66-BD11D31DC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289846E-7DE8-4D38-9378-D79577C6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92696"/>
            <a:ext cx="10261600" cy="831304"/>
          </a:xfrm>
        </p:spPr>
        <p:txBody>
          <a:bodyPr/>
          <a:lstStyle/>
          <a:p>
            <a:pPr marL="45720"/>
            <a:r>
              <a:rPr lang="en-US" sz="3600" dirty="0">
                <a:latin typeface="Gill Sans MT" panose="020B0502020104020203" pitchFamily="34" charset="0"/>
              </a:rPr>
              <a:t>QPSK –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Generation</a:t>
            </a:r>
            <a:endParaRPr lang="en-US" sz="3600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5409CC-EFE2-450E-A449-AF44EBC3315B}"/>
                  </a:ext>
                </a:extLst>
              </p:cNvPr>
              <p:cNvSpPr txBox="1"/>
              <p:nvPr/>
            </p:nvSpPr>
            <p:spPr>
              <a:xfrm>
                <a:off x="5807967" y="1537590"/>
                <a:ext cx="6202519" cy="3128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The incoming binary data sequence is first transformed into polar form by a NRZ level encoder. 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Thus the symbols 1&amp; 0 are represented by 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000" dirty="0"/>
                  <a:t> and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−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respectively. 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This binary wave is next divided by means of a demultiplexer [Serial to parallel conversion] into two separate binary waves consisting of the odd and even numbered input bits.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5409CC-EFE2-450E-A449-AF44EBC33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67" y="1537590"/>
                <a:ext cx="6202519" cy="3128357"/>
              </a:xfrm>
              <a:prstGeom prst="rect">
                <a:avLst/>
              </a:prstGeom>
              <a:blipFill>
                <a:blip r:embed="rId3"/>
                <a:stretch>
                  <a:fillRect l="-197" t="-780" b="-27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1FCF725-A0BD-48FD-8984-C2C9DE38B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13" y="1524000"/>
            <a:ext cx="6091075" cy="28411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A514CE-150D-480C-B83B-B1E9C9DB8018}"/>
              </a:ext>
            </a:extLst>
          </p:cNvPr>
          <p:cNvSpPr txBox="1"/>
          <p:nvPr/>
        </p:nvSpPr>
        <p:spPr>
          <a:xfrm>
            <a:off x="-168696" y="4378694"/>
            <a:ext cx="6264696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800" dirty="0"/>
              <a:t>These two binary waves are denoted by </a:t>
            </a:r>
            <a:r>
              <a:rPr lang="en-US" sz="1800" dirty="0" err="1"/>
              <a:t>a</a:t>
            </a:r>
            <a:r>
              <a:rPr lang="en-US" sz="1800" baseline="-25000" dirty="0" err="1"/>
              <a:t>o</a:t>
            </a:r>
            <a:r>
              <a:rPr lang="en-US" sz="1800" dirty="0"/>
              <a:t>(t) and a</a:t>
            </a:r>
            <a:r>
              <a:rPr lang="en-US" sz="1800" baseline="-25000" dirty="0"/>
              <a:t>e</a:t>
            </a:r>
            <a:r>
              <a:rPr lang="en-US" sz="1800" dirty="0"/>
              <a:t>(t).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800" dirty="0"/>
              <a:t>The two binary waves </a:t>
            </a:r>
            <a:r>
              <a:rPr lang="en-US" sz="1800" dirty="0" err="1"/>
              <a:t>a</a:t>
            </a:r>
            <a:r>
              <a:rPr lang="en-US" sz="1800" baseline="-25000" dirty="0" err="1"/>
              <a:t>o</a:t>
            </a:r>
            <a:r>
              <a:rPr lang="en-US" sz="1800" dirty="0"/>
              <a:t>(t) and a</a:t>
            </a:r>
            <a:r>
              <a:rPr lang="en-US" sz="1800" baseline="-25000" dirty="0"/>
              <a:t>e</a:t>
            </a:r>
            <a:r>
              <a:rPr lang="en-US" sz="1800" dirty="0"/>
              <a:t>(t) are used to modulate a pair of quadrature carriers or orthonormal basis functions </a:t>
            </a:r>
            <a:r>
              <a:rPr lang="el-GR" sz="1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ϕ</a:t>
            </a:r>
            <a:r>
              <a:rPr lang="en-US" sz="1800" baseline="-25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1</a:t>
            </a:r>
            <a:r>
              <a:rPr lang="en-US" sz="1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(t) and </a:t>
            </a:r>
            <a:r>
              <a:rPr lang="el-GR" sz="1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ϕ</a:t>
            </a:r>
            <a:r>
              <a:rPr lang="en-US" sz="1800" baseline="-25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2</a:t>
            </a:r>
            <a:r>
              <a:rPr lang="en-US" sz="1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(t)</a:t>
            </a:r>
            <a:endParaRPr lang="en-I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F0DA7-E1F5-4647-AA8F-73D6D0A16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8288" y="4725144"/>
            <a:ext cx="2520280" cy="1563678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1D2687-5D7D-4513-AFC1-5CCB7B2E277B}"/>
              </a:ext>
            </a:extLst>
          </p:cNvPr>
          <p:cNvSpPr txBox="1"/>
          <p:nvPr/>
        </p:nvSpPr>
        <p:spPr>
          <a:xfrm>
            <a:off x="324472" y="5607851"/>
            <a:ext cx="82918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/>
              <a:t>The result is a pair of binary PSK signals, which may be detected independently due to the orthogonality of </a:t>
            </a:r>
            <a:r>
              <a:rPr lang="el-GR" sz="1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ϕ</a:t>
            </a:r>
            <a:r>
              <a:rPr lang="en-US" sz="1800" baseline="-25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1</a:t>
            </a:r>
            <a:r>
              <a:rPr lang="en-US" sz="1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(t) and </a:t>
            </a:r>
            <a:r>
              <a:rPr lang="el-GR" sz="1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ϕ</a:t>
            </a:r>
            <a:r>
              <a:rPr lang="en-US" sz="1800" baseline="-25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2</a:t>
            </a:r>
            <a:r>
              <a:rPr lang="en-US" sz="1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(t)</a:t>
            </a:r>
            <a:r>
              <a:rPr lang="en-US" sz="1800" dirty="0"/>
              <a:t>. Finally the two binary PSK signals are added to produce the desired QPSK signal</a:t>
            </a:r>
            <a:endParaRPr lang="en-IN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3093B-C7A6-48E8-859D-8E50491C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7021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QPSK Demodulator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23BE8-526E-4DDE-A955-C137E2608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5" y="1676400"/>
            <a:ext cx="6840760" cy="3505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96D7DD-E15A-441B-9A07-521848B83E0C}"/>
              </a:ext>
            </a:extLst>
          </p:cNvPr>
          <p:cNvSpPr txBox="1"/>
          <p:nvPr/>
        </p:nvSpPr>
        <p:spPr>
          <a:xfrm>
            <a:off x="726170" y="5085184"/>
            <a:ext cx="64455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QPSK Demodulator uses 2 product demodulator circuits with local oscillator, 2 band pass filters,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integrator </a:t>
            </a:r>
            <a:r>
              <a:rPr lang="en-US" sz="2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scircuits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and a 2-bit parallel to serial converter. 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DA83DB-E1B5-455B-B2F8-46E013AECA50}"/>
              </a:ext>
            </a:extLst>
          </p:cNvPr>
          <p:cNvSpPr txBox="1"/>
          <p:nvPr/>
        </p:nvSpPr>
        <p:spPr>
          <a:xfrm>
            <a:off x="7566929" y="1844824"/>
            <a:ext cx="3898901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two product detectors at the input of demodulator simultaneously demodulate the two BPSK signals.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pair of bits are recovered here from the original data.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These signals after processing, are passed to the parallel to serial converter.</a:t>
            </a:r>
            <a:endParaRPr lang="en-IN" sz="2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068B9B0-37B7-4E1C-9E5A-6AEAA79C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2AB4A2-1BEB-4768-9CA6-AD74FB15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210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F67AAFDD-15B2-4514-AD66-BD11D31DC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289846E-7DE8-4D38-9378-D79577C6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92696"/>
            <a:ext cx="10261600" cy="831304"/>
          </a:xfrm>
        </p:spPr>
        <p:txBody>
          <a:bodyPr/>
          <a:lstStyle/>
          <a:p>
            <a:pPr marL="45720"/>
            <a:r>
              <a:rPr lang="en-US" sz="3600" dirty="0">
                <a:latin typeface="Gill Sans MT" panose="020B0502020104020203" pitchFamily="34" charset="0"/>
              </a:rPr>
              <a:t>QPSK –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Detection</a:t>
            </a:r>
            <a:endParaRPr lang="en-US" sz="3600" dirty="0">
              <a:latin typeface="Gill Sans MT" panose="020B05020201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C4000-0C5E-4047-B46D-936E89AE35BC}"/>
              </a:ext>
            </a:extLst>
          </p:cNvPr>
          <p:cNvSpPr txBox="1"/>
          <p:nvPr/>
        </p:nvSpPr>
        <p:spPr>
          <a:xfrm>
            <a:off x="5951984" y="1537252"/>
            <a:ext cx="5835375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The QPSK receiver consists of a pair of correlators with a common input and supplied with a locally generated pair of coherent reference signals </a:t>
            </a:r>
            <a:r>
              <a:rPr lang="el-GR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ϕ</a:t>
            </a:r>
            <a:r>
              <a:rPr lang="en-US" sz="2000" baseline="-25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1</a:t>
            </a: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(t) and </a:t>
            </a:r>
            <a:r>
              <a:rPr lang="el-GR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ϕ</a:t>
            </a:r>
            <a:r>
              <a:rPr lang="en-US" sz="2000" baseline="-25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2</a:t>
            </a: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(t).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The correlator outputs x</a:t>
            </a:r>
            <a:r>
              <a:rPr lang="en-US" sz="2000" baseline="-25000" dirty="0"/>
              <a:t>1</a:t>
            </a:r>
            <a:r>
              <a:rPr lang="en-US" sz="2000" dirty="0"/>
              <a:t> and x</a:t>
            </a:r>
            <a:r>
              <a:rPr lang="en-US" sz="2000" baseline="-25000" dirty="0"/>
              <a:t>2</a:t>
            </a:r>
            <a:r>
              <a:rPr lang="en-US" sz="2000" dirty="0"/>
              <a:t> produced in response to the received signal x(t) are each compared with a threshold value of zero.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03DE30-A796-4791-89E4-03AC6B749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658910"/>
            <a:ext cx="5362575" cy="28860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6E15AA-0A13-4940-B9FF-3EE61D36782E}"/>
              </a:ext>
            </a:extLst>
          </p:cNvPr>
          <p:cNvSpPr txBox="1"/>
          <p:nvPr/>
        </p:nvSpPr>
        <p:spPr>
          <a:xfrm>
            <a:off x="6180887" y="4197363"/>
            <a:ext cx="5724636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The in-phase channel output</a:t>
            </a:r>
            <a:r>
              <a:rPr lang="en-US" sz="2000" dirty="0"/>
              <a:t> : </a:t>
            </a:r>
          </a:p>
          <a:p>
            <a:pPr>
              <a:buNone/>
            </a:pPr>
            <a:r>
              <a:rPr lang="en-US" sz="2000" dirty="0"/>
              <a:t>If x1 &gt; 0 a decision is made in </a:t>
            </a:r>
            <a:r>
              <a:rPr lang="en-US" sz="2000" dirty="0" err="1"/>
              <a:t>favour</a:t>
            </a:r>
            <a:r>
              <a:rPr lang="en-US" sz="2000" dirty="0"/>
              <a:t> of symbol 1 </a:t>
            </a:r>
          </a:p>
          <a:p>
            <a:pPr>
              <a:buNone/>
            </a:pPr>
            <a:r>
              <a:rPr lang="en-US" sz="2000" dirty="0"/>
              <a:t>If x1 &lt; 0 a decision is made in </a:t>
            </a:r>
            <a:r>
              <a:rPr lang="en-US" sz="2000" dirty="0" err="1"/>
              <a:t>favour</a:t>
            </a:r>
            <a:r>
              <a:rPr lang="en-US" sz="2000" dirty="0"/>
              <a:t> of symbol 0 </a:t>
            </a:r>
          </a:p>
          <a:p>
            <a:pPr>
              <a:buNone/>
            </a:pPr>
            <a:r>
              <a:rPr lang="en-US" sz="2000" b="1" dirty="0"/>
              <a:t>The quadrature channel output</a:t>
            </a:r>
            <a:r>
              <a:rPr lang="en-US" sz="2000" dirty="0"/>
              <a:t>: </a:t>
            </a:r>
          </a:p>
          <a:p>
            <a:pPr>
              <a:buNone/>
            </a:pPr>
            <a:r>
              <a:rPr lang="en-US" sz="2000" dirty="0"/>
              <a:t>If x2 &gt;0 a decision is made in </a:t>
            </a:r>
            <a:r>
              <a:rPr lang="en-US" sz="2000" dirty="0" err="1"/>
              <a:t>favour</a:t>
            </a:r>
            <a:r>
              <a:rPr lang="en-US" sz="2000" dirty="0"/>
              <a:t> of symbol 1</a:t>
            </a:r>
          </a:p>
          <a:p>
            <a:pPr>
              <a:buNone/>
            </a:pPr>
            <a:r>
              <a:rPr lang="en-US" sz="2000" dirty="0"/>
              <a:t>If x2 &lt;0 a decision is made in </a:t>
            </a:r>
            <a:r>
              <a:rPr lang="en-US" sz="2000" dirty="0" err="1"/>
              <a:t>favour</a:t>
            </a:r>
            <a:r>
              <a:rPr lang="en-US" sz="2000" dirty="0"/>
              <a:t> of symbol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5DE54D-2955-4720-AB0B-DC9259CDE473}"/>
              </a:ext>
            </a:extLst>
          </p:cNvPr>
          <p:cNvSpPr txBox="1"/>
          <p:nvPr/>
        </p:nvSpPr>
        <p:spPr>
          <a:xfrm>
            <a:off x="603195" y="5041919"/>
            <a:ext cx="5362575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Finally these two binary sequences at the in phase and quadrature channel outputs are</a:t>
            </a:r>
          </a:p>
          <a:p>
            <a:r>
              <a:rPr lang="en-US" sz="2000" dirty="0"/>
              <a:t>combined in a multiplexer (Parallel to Serial) to reproduce the original binary sequence.</a:t>
            </a:r>
            <a:endParaRPr lang="en-IN" sz="2000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A52D346C-7A3F-4EEB-96B3-A67A767E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5517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QPSK – Probability of 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ACA18-75B9-4C3E-9CA1-F85E467D147D}"/>
              </a:ext>
            </a:extLst>
          </p:cNvPr>
          <p:cNvSpPr txBox="1"/>
          <p:nvPr/>
        </p:nvSpPr>
        <p:spPr>
          <a:xfrm>
            <a:off x="551384" y="1700808"/>
            <a:ext cx="1137726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A QPSK system is equivalent to two coherent binary PSK systems working in parallel.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It uses carriers that are in-phase and quadrature.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The in-phase channel output x1 and the Q-channel output x2 may be viewed as the individual outputs of the two coherent binary PSK systems.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Thus the two binary PSK systems may be characterized as follows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C1C59-9009-4D39-AAF4-8E77FD82D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562410"/>
            <a:ext cx="3390900" cy="1038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80E144-F00A-4A8A-B141-0F4392631235}"/>
              </a:ext>
            </a:extLst>
          </p:cNvPr>
          <p:cNvSpPr txBox="1"/>
          <p:nvPr/>
        </p:nvSpPr>
        <p:spPr>
          <a:xfrm>
            <a:off x="659396" y="4509120"/>
            <a:ext cx="11161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The average probability of bit error in each channel of the coherent QPSK system is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B4EACE-9DAF-4F1A-AD17-F853D9678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4909230"/>
            <a:ext cx="3960440" cy="1584176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4461DFE-B41F-4D35-A3D5-8E5D52C05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B08B0B-1266-40FF-A665-630D72D4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3863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QPSK – Probability of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83157-9EC7-45E2-920D-998F7057EC23}"/>
              </a:ext>
            </a:extLst>
          </p:cNvPr>
          <p:cNvSpPr txBox="1"/>
          <p:nvPr/>
        </p:nvSpPr>
        <p:spPr>
          <a:xfrm>
            <a:off x="479376" y="1781046"/>
            <a:ext cx="10621180" cy="2132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700" dirty="0"/>
              <a:t>The bit errors in the I-channel and Q-channel of the QPSK system are statistically independent . </a:t>
            </a:r>
          </a:p>
          <a:p>
            <a:pPr algn="just">
              <a:buNone/>
            </a:pPr>
            <a:r>
              <a:rPr lang="en-US" sz="1700" dirty="0"/>
              <a:t>The I-channel makes a decision on one of the two bits constituting a symbol (di bit) of the QPSK signal and the Q-channel takes care of the other bit. </a:t>
            </a:r>
          </a:p>
          <a:p>
            <a:pPr>
              <a:buNone/>
            </a:pPr>
            <a:r>
              <a:rPr lang="en-US" sz="1700" dirty="0"/>
              <a:t>The average probability of a direct decision resulting from the combined action of the two channels working together is </a:t>
            </a:r>
          </a:p>
          <a:p>
            <a:pPr>
              <a:buNone/>
            </a:pPr>
            <a:r>
              <a:rPr lang="en-US" sz="1700" dirty="0"/>
              <a:t>	P</a:t>
            </a:r>
            <a:r>
              <a:rPr lang="en-US" sz="1700" baseline="-25000" dirty="0"/>
              <a:t>c</a:t>
            </a:r>
            <a:r>
              <a:rPr lang="en-US" sz="1700" dirty="0"/>
              <a:t>= probability of correct reception </a:t>
            </a:r>
          </a:p>
          <a:p>
            <a:pPr>
              <a:buNone/>
            </a:pPr>
            <a:r>
              <a:rPr lang="en-US" sz="1700" dirty="0"/>
              <a:t>	P</a:t>
            </a:r>
            <a:r>
              <a:rPr lang="en-US" sz="1700" baseline="30000" dirty="0"/>
              <a:t>1</a:t>
            </a:r>
            <a:r>
              <a:rPr lang="en-US" sz="1700" dirty="0"/>
              <a:t>= probability of error</a:t>
            </a:r>
            <a:endParaRPr lang="en-IN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2FD9BE-4C92-4770-8E98-55E1FCB0D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4005064"/>
            <a:ext cx="4464496" cy="2163209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A9396E2-F80C-4206-926A-899DE4AAB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C819D3-91F6-437D-8C51-01853B71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1010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QPSK – Probability of 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A2F29-2C06-4052-B256-688615420598}"/>
              </a:ext>
            </a:extLst>
          </p:cNvPr>
          <p:cNvSpPr txBox="1"/>
          <p:nvPr/>
        </p:nvSpPr>
        <p:spPr>
          <a:xfrm>
            <a:off x="719076" y="1915857"/>
            <a:ext cx="94330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The average probability of symbol error for coherent QPSK is given by</a:t>
            </a:r>
            <a:endParaRPr lang="en-IN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707B65-DFE6-41A9-871C-CEEAFC8AB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704" y="2526035"/>
            <a:ext cx="3571875" cy="1085850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92B351-E2AE-4F56-8B21-CCEF94877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76" y="3789040"/>
            <a:ext cx="3000375" cy="609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93DBC7-68E0-4C31-9701-3155067F4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0712" y="5393218"/>
            <a:ext cx="2009775" cy="1000125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F6FEA8C-5342-404C-85C6-99D6AC477953}"/>
              </a:ext>
            </a:extLst>
          </p:cNvPr>
          <p:cNvSpPr txBox="1"/>
          <p:nvPr/>
        </p:nvSpPr>
        <p:spPr>
          <a:xfrm>
            <a:off x="719076" y="4398640"/>
            <a:ext cx="112815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the second term may be ignored and so the approximate formula for the average probability of symbol error for coherent QPSK system is</a:t>
            </a:r>
            <a:endParaRPr lang="en-IN" sz="20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9282764-6139-4C2F-9C25-FF0BB4A12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78AAD5-5394-4E5F-ABBD-F78167BA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127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Outline 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1C0F8CBA-1489-49BF-9CEC-9930A20FC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219694"/>
              </p:ext>
            </p:extLst>
          </p:nvPr>
        </p:nvGraphicFramePr>
        <p:xfrm>
          <a:off x="335360" y="1628800"/>
          <a:ext cx="11233248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5E0A51-AB40-413B-A943-03190CDF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052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E0B7178-84B2-475E-90DC-0A80A095E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Pass band Data Transmission</a:t>
            </a:r>
          </a:p>
        </p:txBody>
      </p:sp>
      <p:sp>
        <p:nvSpPr>
          <p:cNvPr id="6" name="Content Placeholder 13"/>
          <p:cNvSpPr txBox="1">
            <a:spLocks/>
          </p:cNvSpPr>
          <p:nvPr/>
        </p:nvSpPr>
        <p:spPr bwMode="auto">
          <a:xfrm>
            <a:off x="1055440" y="1772816"/>
            <a:ext cx="5400600" cy="462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02920" indent="-457200">
              <a:buFont typeface="Arial" pitchFamily="34" charset="0"/>
              <a:buChar char="•"/>
            </a:pPr>
            <a:r>
              <a:rPr lang="en-US" sz="2400" dirty="0"/>
              <a:t>Overview of ASK, FSK, PSK</a:t>
            </a:r>
          </a:p>
          <a:p>
            <a:pPr marL="502920" indent="-457200">
              <a:buFont typeface="Arial" pitchFamily="34" charset="0"/>
              <a:buChar char="•"/>
            </a:pPr>
            <a:r>
              <a:rPr lang="en-US" sz="2400" dirty="0"/>
              <a:t>Generation, Signal Space Diagram and detection of FSK</a:t>
            </a:r>
          </a:p>
          <a:p>
            <a:pPr marL="502920" indent="-457200">
              <a:buFont typeface="Arial" pitchFamily="34" charset="0"/>
              <a:buChar char="•"/>
            </a:pPr>
            <a:r>
              <a:rPr lang="en-US" sz="2400" dirty="0"/>
              <a:t>Probability of Error for FSK</a:t>
            </a:r>
          </a:p>
          <a:p>
            <a:pPr marL="502920" indent="-457200">
              <a:buFont typeface="Arial" pitchFamily="34" charset="0"/>
              <a:buChar char="•"/>
            </a:pPr>
            <a:r>
              <a:rPr lang="en-US" sz="2400" dirty="0"/>
              <a:t>Generation, Detection, Signal Space Diagram of PSK</a:t>
            </a:r>
          </a:p>
          <a:p>
            <a:pPr marL="502920" indent="-457200">
              <a:buFont typeface="Arial" pitchFamily="34" charset="0"/>
              <a:buChar char="•"/>
            </a:pPr>
            <a:r>
              <a:rPr lang="en-US" sz="2400" dirty="0"/>
              <a:t>Probability of Error for PSK</a:t>
            </a:r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087C9A3B-0776-4BF3-8118-41A8870A71E3}"/>
              </a:ext>
            </a:extLst>
          </p:cNvPr>
          <p:cNvSpPr txBox="1">
            <a:spLocks/>
          </p:cNvSpPr>
          <p:nvPr/>
        </p:nvSpPr>
        <p:spPr>
          <a:xfrm>
            <a:off x="6456040" y="1772816"/>
            <a:ext cx="5400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indent="-457200">
              <a:buFont typeface="Arial" pitchFamily="34" charset="0"/>
              <a:buChar char="•"/>
            </a:pPr>
            <a:r>
              <a:rPr lang="en-US" sz="3600" dirty="0"/>
              <a:t>Generation, signal space diagram and detection of QPSK</a:t>
            </a:r>
          </a:p>
          <a:p>
            <a:pPr marL="502920" indent="-457200">
              <a:buFont typeface="Arial" pitchFamily="34" charset="0"/>
              <a:buChar char="•"/>
            </a:pPr>
            <a:r>
              <a:rPr lang="en-US" sz="3600" dirty="0"/>
              <a:t>Probability of Error for QPSK</a:t>
            </a:r>
          </a:p>
          <a:p>
            <a:pPr algn="just"/>
            <a:r>
              <a:rPr lang="en-US" sz="3600" dirty="0"/>
              <a:t>Generation, signal space diagram and detection of π/4 QPSK</a:t>
            </a:r>
          </a:p>
          <a:p>
            <a:pPr algn="just"/>
            <a:r>
              <a:rPr lang="en-US" sz="3600" dirty="0"/>
              <a:t>Generation, signal space diagram and detection of QAM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9E3665-E5B2-484C-8DD5-B7130368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92696"/>
            <a:ext cx="10261600" cy="831304"/>
          </a:xfrm>
        </p:spPr>
        <p:txBody>
          <a:bodyPr/>
          <a:lstStyle/>
          <a:p>
            <a:pPr marL="45720"/>
            <a:r>
              <a:rPr lang="en-US" sz="3600" dirty="0">
                <a:latin typeface="Gill Sans MT" panose="020B0502020104020203" pitchFamily="34" charset="0"/>
              </a:rPr>
              <a:t>QPSK -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Quadrature Phase Shift Keying</a:t>
            </a:r>
            <a:endParaRPr lang="en-US" sz="3600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66" y="1658910"/>
            <a:ext cx="7224194" cy="4650410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latin typeface="Gill Sans MT" panose="020B0502020104020203" pitchFamily="34" charset="0"/>
                <a:cs typeface="Times New Roman" pitchFamily="18" charset="0"/>
              </a:rPr>
              <a:t>Quadrature Phase Shift Keying QPSK</a:t>
            </a:r>
          </a:p>
          <a:p>
            <a:pPr marL="331470" indent="-285750" algn="just">
              <a:buFont typeface="Wingdings" pitchFamily="2" charset="2"/>
              <a:buChar char="v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Arial" panose="020B0604020202020204" pitchFamily="34" charset="0"/>
              </a:rPr>
              <a:t>QPSK is a variation of BPSK, and it is also a Double Side Band Suppressed Carrier modulation scheme, which sends two bits of digital information at a time, called as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Arial" panose="020B0604020202020204" pitchFamily="34" charset="0"/>
              </a:rPr>
              <a:t>bigits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</a:t>
            </a:r>
          </a:p>
          <a:p>
            <a:pPr marL="331470" indent="-285750" algn="just">
              <a:buFont typeface="Wingdings" pitchFamily="2" charset="2"/>
              <a:buChar char="v"/>
            </a:pPr>
            <a:endParaRPr lang="en-US" sz="2000" b="1" dirty="0">
              <a:latin typeface="Gill Sans MT" panose="020B0502020104020203" pitchFamily="34" charset="0"/>
              <a:cs typeface="Times New Roman" pitchFamily="18" charset="0"/>
            </a:endParaRPr>
          </a:p>
          <a:p>
            <a:pPr marL="331470" indent="-285750" algn="just">
              <a:buFont typeface="Wingdings" pitchFamily="2" charset="2"/>
              <a:buChar char="v"/>
            </a:pPr>
            <a:r>
              <a:rPr lang="en-US" sz="2000" dirty="0">
                <a:latin typeface="Gill Sans MT" panose="020B0502020104020203" pitchFamily="34" charset="0"/>
                <a:cs typeface="Times New Roman" pitchFamily="18" charset="0"/>
              </a:rPr>
              <a:t>This is the phase shift keying technique, in which the sine wave carrier takes four phase reversals such as 0°, 90°, 180°, and 270°.</a:t>
            </a:r>
          </a:p>
          <a:p>
            <a:pPr algn="just"/>
            <a:endParaRPr lang="en-US" sz="2000" dirty="0">
              <a:latin typeface="Gill Sans MT" panose="020B0502020104020203" pitchFamily="34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Gill Sans MT" panose="020B0502020104020203" pitchFamily="34" charset="0"/>
                <a:cs typeface="Times New Roman" pitchFamily="18" charset="0"/>
              </a:rPr>
              <a:t>Instead of the conversion of digital bits into a series of digital stream, it converts them into bit pairs. This decreases the data bit rate to half, which allows space for the other users.</a:t>
            </a:r>
          </a:p>
          <a:p>
            <a:pPr marL="331470" indent="-285750" algn="just">
              <a:buFont typeface="Wingdings" pitchFamily="2" charset="2"/>
              <a:buChar char="v"/>
            </a:pPr>
            <a:r>
              <a:rPr lang="en-US" sz="2000" dirty="0">
                <a:latin typeface="Gill Sans MT" panose="020B0502020104020203" pitchFamily="34" charset="0"/>
                <a:cs typeface="Times New Roman" pitchFamily="18" charset="0"/>
              </a:rPr>
              <a:t>If this kind of techniques are further extended, PSK can be done by eight or sixteen values also, depending upon the requirement.</a:t>
            </a:r>
          </a:p>
          <a:p>
            <a:pPr algn="just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67AAFDD-15B2-4514-AD66-BD11D31DC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699" y="2252987"/>
            <a:ext cx="4063301" cy="235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0A199-CDD3-418D-9AB8-2D172F79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915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92696"/>
            <a:ext cx="10261600" cy="831304"/>
          </a:xfrm>
        </p:spPr>
        <p:txBody>
          <a:bodyPr/>
          <a:lstStyle/>
          <a:p>
            <a:pPr marL="45720"/>
            <a:r>
              <a:rPr lang="en-US" sz="3600" dirty="0">
                <a:latin typeface="Gill Sans MT" panose="020B0502020104020203" pitchFamily="34" charset="0"/>
              </a:rPr>
              <a:t>QPSK -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Quadrature Phase Shift Keying</a:t>
            </a:r>
            <a:endParaRPr lang="en-US" sz="3600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66" y="1658910"/>
            <a:ext cx="4199858" cy="2418162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latin typeface="Gill Sans MT" panose="020B0502020104020203" pitchFamily="34" charset="0"/>
                <a:cs typeface="Times New Roman" pitchFamily="18" charset="0"/>
              </a:rPr>
              <a:t>Types of QPSK </a:t>
            </a:r>
          </a:p>
          <a:p>
            <a:pPr marL="331470" indent="-285750" algn="just">
              <a:buFont typeface="Wingdings" pitchFamily="2" charset="2"/>
              <a:buChar char="v"/>
            </a:pPr>
            <a:r>
              <a:rPr lang="en-US" sz="2000" dirty="0">
                <a:latin typeface="Gill Sans MT" panose="020B0502020104020203" pitchFamily="34" charset="0"/>
                <a:cs typeface="Times New Roman" pitchFamily="18" charset="0"/>
              </a:rPr>
              <a:t>Offset QPSK (OQPSK)</a:t>
            </a:r>
          </a:p>
          <a:p>
            <a:pPr marL="331470" indent="-285750" algn="just">
              <a:buFont typeface="Wingdings" pitchFamily="2" charset="2"/>
              <a:buChar char="v"/>
            </a:pPr>
            <a:r>
              <a:rPr lang="en-US" sz="2000" dirty="0">
                <a:latin typeface="Gill Sans MT" panose="020B0502020104020203" pitchFamily="34" charset="0"/>
                <a:ea typeface="Yu Gothic UI" panose="020B0500000000000000" pitchFamily="34" charset="-128"/>
                <a:cs typeface="Times New Roman" pitchFamily="18" charset="0"/>
              </a:rPr>
              <a:t>π/4 – QPSK  </a:t>
            </a:r>
          </a:p>
          <a:p>
            <a:pPr algn="just"/>
            <a:r>
              <a:rPr lang="en-US" sz="2000" dirty="0">
                <a:latin typeface="Gill Sans MT" panose="020B0502020104020203" pitchFamily="34" charset="0"/>
                <a:ea typeface="Yu Gothic UI" panose="020B0500000000000000" pitchFamily="34" charset="-128"/>
                <a:cs typeface="Times New Roman" pitchFamily="18" charset="0"/>
              </a:rPr>
              <a:t>	π/4 shifted version of  QPSK</a:t>
            </a:r>
          </a:p>
          <a:p>
            <a:pPr algn="just"/>
            <a:endParaRPr lang="en-US" sz="2000" dirty="0">
              <a:latin typeface="Gill Sans MT" panose="020B0502020104020203" pitchFamily="34" charset="0"/>
              <a:ea typeface="Yu Gothic UI" panose="020B0500000000000000" pitchFamily="34" charset="-128"/>
              <a:cs typeface="Times New Roman" pitchFamily="18" charset="0"/>
            </a:endParaRPr>
          </a:p>
          <a:p>
            <a:pPr marL="331470" indent="-285750" algn="just">
              <a:buFont typeface="Wingdings" pitchFamily="2" charset="2"/>
              <a:buChar char="v"/>
            </a:pPr>
            <a:r>
              <a:rPr lang="en-US" sz="2000" dirty="0">
                <a:latin typeface="Gill Sans MT" panose="020B0502020104020203" pitchFamily="34" charset="0"/>
                <a:ea typeface="Yu Gothic UI" panose="020B0500000000000000" pitchFamily="34" charset="-128"/>
                <a:cs typeface="Times New Roman" pitchFamily="18" charset="0"/>
              </a:rPr>
              <a:t>π/4 – DQPSK</a:t>
            </a:r>
          </a:p>
          <a:p>
            <a:pPr marL="331470" indent="-285750" algn="just">
              <a:buFont typeface="Wingdings" pitchFamily="2" charset="2"/>
              <a:buChar char="v"/>
            </a:pPr>
            <a:endParaRPr lang="en-US" sz="2000" dirty="0">
              <a:latin typeface="Gill Sans MT" panose="020B0502020104020203" pitchFamily="34" charset="0"/>
              <a:ea typeface="Yu Gothic UI" panose="020B0500000000000000" pitchFamily="34" charset="-128"/>
              <a:cs typeface="Times New Roman" pitchFamily="18" charset="0"/>
            </a:endParaRPr>
          </a:p>
          <a:p>
            <a:pPr marL="331470" indent="-285750" algn="just">
              <a:buFont typeface="Wingdings" pitchFamily="2" charset="2"/>
              <a:buChar char="v"/>
            </a:pPr>
            <a:endParaRPr lang="en-US" sz="2000" dirty="0">
              <a:latin typeface="Gill Sans MT" panose="020B0502020104020203" pitchFamily="34" charset="0"/>
              <a:cs typeface="Times New Roman" pitchFamily="18" charset="0"/>
            </a:endParaRPr>
          </a:p>
          <a:p>
            <a:pPr algn="just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67AAFDD-15B2-4514-AD66-BD11D31DC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D753D-B1E7-43F4-9074-8EA5D03F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882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F67AAFDD-15B2-4514-AD66-BD11D31DC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B6222C-D805-4179-9F3A-F02EDBF1C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35" y="1484784"/>
            <a:ext cx="6279138" cy="33732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9DD080-2FE5-4763-AE2A-DCB2C6314A9A}"/>
              </a:ext>
            </a:extLst>
          </p:cNvPr>
          <p:cNvSpPr txBox="1"/>
          <p:nvPr/>
        </p:nvSpPr>
        <p:spPr>
          <a:xfrm>
            <a:off x="292135" y="4895310"/>
            <a:ext cx="57318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QPSK Modulator uses 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 bit-splitter, two multipliers with local oscillator, a 2-bit serial to parallel converter, and a summer circuit. </a:t>
            </a:r>
            <a:br>
              <a:rPr lang="en-US" sz="1800" dirty="0">
                <a:solidFill>
                  <a:srgbClr val="0070C0"/>
                </a:solidFill>
              </a:rPr>
            </a:br>
            <a:endParaRPr lang="en-IN" sz="1800" dirty="0">
              <a:solidFill>
                <a:srgbClr val="0070C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289846E-7DE8-4D38-9378-D79577C6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92696"/>
            <a:ext cx="10261600" cy="831304"/>
          </a:xfrm>
        </p:spPr>
        <p:txBody>
          <a:bodyPr/>
          <a:lstStyle/>
          <a:p>
            <a:pPr marL="45720"/>
            <a:r>
              <a:rPr lang="en-US" sz="3600" dirty="0">
                <a:latin typeface="Gill Sans MT" panose="020B0502020104020203" pitchFamily="34" charset="0"/>
              </a:rPr>
              <a:t>QPSK -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Quadrature Phase Shift Keying</a:t>
            </a:r>
            <a:endParaRPr lang="en-US" sz="3600" dirty="0">
              <a:latin typeface="Gill Sans MT" panose="020B05020201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E03CD4-806F-4068-9236-AED0833E3BC4}"/>
              </a:ext>
            </a:extLst>
          </p:cNvPr>
          <p:cNvSpPr txBox="1"/>
          <p:nvPr/>
        </p:nvSpPr>
        <p:spPr>
          <a:xfrm>
            <a:off x="6672064" y="1650850"/>
            <a:ext cx="5305296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 the modulator’s input, the message signal’s even bits (i.e., 2</a:t>
            </a:r>
            <a:r>
              <a:rPr lang="en-US" sz="2000" b="0" i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bit, 4</a:t>
            </a:r>
            <a:r>
              <a:rPr lang="en-US" sz="2000" b="0" i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bit, 6</a:t>
            </a:r>
            <a:r>
              <a:rPr lang="en-US" sz="2000" b="0" i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bit, etc.) and odd bits (i.e., 1st bit, 3</a:t>
            </a:r>
            <a:r>
              <a:rPr lang="en-US" sz="2000" b="0" i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bit, 5</a:t>
            </a:r>
            <a:r>
              <a:rPr lang="en-US" sz="2000" b="0" i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bit, etc.) are separated by the bits splitter.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They 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 multiplied with the same carrier to generate odd BPSK (called as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PSK</a:t>
            </a:r>
            <a:r>
              <a:rPr lang="en-US" sz="2000" b="1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and even BPSK (called as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PSK</a:t>
            </a:r>
            <a:r>
              <a:rPr lang="en-US" sz="2000" b="1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 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PSK</a:t>
            </a:r>
            <a:r>
              <a:rPr lang="en-US" sz="2000" b="1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signal is phase shifted by 90° before being modulated.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QPSK waveform shows that the modulated result for different instances of binary inputs.</a:t>
            </a:r>
            <a:br>
              <a:rPr lang="en-US" dirty="0"/>
            </a:b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57405A-1444-4D49-9174-AB6DE3C7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514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F67AAFDD-15B2-4514-AD66-BD11D31DC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289846E-7DE8-4D38-9378-D79577C6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92696"/>
            <a:ext cx="10261600" cy="831304"/>
          </a:xfrm>
        </p:spPr>
        <p:txBody>
          <a:bodyPr/>
          <a:lstStyle/>
          <a:p>
            <a:pPr marL="45720"/>
            <a:r>
              <a:rPr lang="en-US" sz="3600" dirty="0">
                <a:latin typeface="Gill Sans MT" panose="020B0502020104020203" pitchFamily="34" charset="0"/>
              </a:rPr>
              <a:t>QPSK -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Quadrature Phase Shift Keying</a:t>
            </a:r>
            <a:endParaRPr lang="en-US" sz="3600" dirty="0">
              <a:latin typeface="Gill Sans MT" panose="020B05020201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4D888-8195-4A0F-BCB6-18E98FF9E4F1}"/>
              </a:ext>
            </a:extLst>
          </p:cNvPr>
          <p:cNvSpPr txBox="1"/>
          <p:nvPr/>
        </p:nvSpPr>
        <p:spPr>
          <a:xfrm>
            <a:off x="587388" y="1631966"/>
            <a:ext cx="5355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In case of QPSK the carrier is given by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CF41F-1D99-4BE3-B6BC-2F3DBFA35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2018915"/>
            <a:ext cx="7562850" cy="1419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C72397-D614-497C-91AC-B9EA54EB9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88" y="4293096"/>
            <a:ext cx="9040384" cy="23423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FF1CA3-99BF-447D-873C-834EE3597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6280" y="1693798"/>
            <a:ext cx="3436225" cy="28121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BAF371-C96B-4615-8476-378A205F7C85}"/>
              </a:ext>
            </a:extLst>
          </p:cNvPr>
          <p:cNvSpPr txBox="1"/>
          <p:nvPr/>
        </p:nvSpPr>
        <p:spPr>
          <a:xfrm>
            <a:off x="671035" y="3532945"/>
            <a:ext cx="703551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Two bits per symbol with a minimum phase separation of π/2</a:t>
            </a:r>
            <a:endParaRPr lang="en-IN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DDB8A68-7BAB-4C35-99E0-E6DC5A1D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252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F67AAFDD-15B2-4514-AD66-BD11D31DC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289846E-7DE8-4D38-9378-D79577C6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92696"/>
            <a:ext cx="10261600" cy="831304"/>
          </a:xfrm>
        </p:spPr>
        <p:txBody>
          <a:bodyPr/>
          <a:lstStyle/>
          <a:p>
            <a:pPr marL="45720"/>
            <a:r>
              <a:rPr lang="en-US" sz="3600" dirty="0">
                <a:latin typeface="Gill Sans MT" panose="020B0502020104020203" pitchFamily="34" charset="0"/>
              </a:rPr>
              <a:t>QPSK -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Quadrature Phase Shift Keying</a:t>
            </a:r>
            <a:endParaRPr lang="en-US" sz="3600" dirty="0">
              <a:latin typeface="Gill Sans MT" panose="020B05020201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EA9F0-93AD-4D5F-AB67-9A1E201E8E2B}"/>
              </a:ext>
            </a:extLst>
          </p:cNvPr>
          <p:cNvSpPr txBox="1"/>
          <p:nvPr/>
        </p:nvSpPr>
        <p:spPr>
          <a:xfrm>
            <a:off x="911424" y="1690814"/>
            <a:ext cx="108732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In QPSK system the information carried by the transmitted signal is contained in the phase. The transmitted signals are given by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FDF320-5D3B-49DE-B18F-A0B249E94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398699"/>
            <a:ext cx="6768752" cy="3553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BF6B87-429E-4237-9008-83AED04A7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448" y="5765254"/>
            <a:ext cx="3705225" cy="800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6E786A-ACE5-43B5-859A-805252A6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424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F67AAFDD-15B2-4514-AD66-BD11D31DC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289846E-7DE8-4D38-9378-D79577C6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92696"/>
            <a:ext cx="10261600" cy="831304"/>
          </a:xfrm>
        </p:spPr>
        <p:txBody>
          <a:bodyPr/>
          <a:lstStyle/>
          <a:p>
            <a:pPr marL="45720"/>
            <a:r>
              <a:rPr lang="en-US" sz="3600" dirty="0">
                <a:latin typeface="Gill Sans MT" panose="020B0502020104020203" pitchFamily="34" charset="0"/>
              </a:rPr>
              <a:t>QPSK -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Quadrature Phase Shift Keying</a:t>
            </a:r>
            <a:endParaRPr lang="en-US" sz="3600" dirty="0">
              <a:latin typeface="Gill Sans MT" panose="020B05020201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CB7B76-4BBD-4DE0-BD50-001B9A497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658910"/>
            <a:ext cx="7272808" cy="47807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59D29-3F95-4309-B257-887526AE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2868636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{C1874943-18A2-4565-B197-E395FE8E4FCD}tf02819076_win32</Template>
  <TotalTime>3368</TotalTime>
  <Words>1298</Words>
  <Application>Microsoft Office PowerPoint</Application>
  <PresentationFormat>Widescreen</PresentationFormat>
  <Paragraphs>118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Yu Gothic UI</vt:lpstr>
      <vt:lpstr>Arial</vt:lpstr>
      <vt:lpstr>Cambria Math</vt:lpstr>
      <vt:lpstr>Gill Sans MT</vt:lpstr>
      <vt:lpstr>Times New Roman</vt:lpstr>
      <vt:lpstr>Wingdings</vt:lpstr>
      <vt:lpstr>Sales training presentation</vt:lpstr>
      <vt:lpstr>18ECC205J – Analog and Digital  Communication  </vt:lpstr>
      <vt:lpstr>Course Outline </vt:lpstr>
      <vt:lpstr>Unit 4 – Pass band Data Transmission</vt:lpstr>
      <vt:lpstr>QPSK - Quadrature Phase Shift Keying</vt:lpstr>
      <vt:lpstr>QPSK - Quadrature Phase Shift Keying</vt:lpstr>
      <vt:lpstr>QPSK - Quadrature Phase Shift Keying</vt:lpstr>
      <vt:lpstr>QPSK - Quadrature Phase Shift Keying</vt:lpstr>
      <vt:lpstr>QPSK - Quadrature Phase Shift Keying</vt:lpstr>
      <vt:lpstr>QPSK - Quadrature Phase Shift Keying</vt:lpstr>
      <vt:lpstr>QPSK - Quadrature Phase Shift Keying</vt:lpstr>
      <vt:lpstr>QPSK – Generation</vt:lpstr>
      <vt:lpstr>QPSK – Generation</vt:lpstr>
      <vt:lpstr>QPSK Demodulator</vt:lpstr>
      <vt:lpstr>QPSK – Detection</vt:lpstr>
      <vt:lpstr>QPSK – Probability of Error</vt:lpstr>
      <vt:lpstr>QPSK – Probability of Error</vt:lpstr>
      <vt:lpstr>QPSK – Probability of 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18ECC303J – Computer Communication</dc:title>
  <dc:creator>Susila M</dc:creator>
  <cp:lastModifiedBy>Susila M</cp:lastModifiedBy>
  <cp:revision>145</cp:revision>
  <dcterms:created xsi:type="dcterms:W3CDTF">2021-01-17T13:30:37Z</dcterms:created>
  <dcterms:modified xsi:type="dcterms:W3CDTF">2021-09-24T05:16:24Z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