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309" r:id="rId3"/>
    <p:sldId id="284" r:id="rId4"/>
    <p:sldId id="285" r:id="rId5"/>
    <p:sldId id="268" r:id="rId6"/>
    <p:sldId id="263" r:id="rId7"/>
    <p:sldId id="264" r:id="rId8"/>
    <p:sldId id="295" r:id="rId9"/>
    <p:sldId id="258" r:id="rId10"/>
    <p:sldId id="296" r:id="rId11"/>
    <p:sldId id="315" r:id="rId12"/>
    <p:sldId id="297" r:id="rId13"/>
    <p:sldId id="303" r:id="rId14"/>
    <p:sldId id="304" r:id="rId15"/>
    <p:sldId id="305" r:id="rId16"/>
    <p:sldId id="306" r:id="rId17"/>
    <p:sldId id="307" r:id="rId18"/>
    <p:sldId id="308" r:id="rId19"/>
    <p:sldId id="298" r:id="rId20"/>
    <p:sldId id="299" r:id="rId21"/>
    <p:sldId id="300" r:id="rId22"/>
    <p:sldId id="301" r:id="rId23"/>
    <p:sldId id="302" r:id="rId24"/>
    <p:sldId id="310" r:id="rId25"/>
    <p:sldId id="311" r:id="rId26"/>
    <p:sldId id="312" r:id="rId27"/>
    <p:sldId id="313" r:id="rId28"/>
    <p:sldId id="31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60C9-290B-4F4F-BB87-F308A4CFD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645C6-8D2F-496C-9566-CF9257C4E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2440-E88D-4E14-9A8E-0AB34180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00C03-D371-44EB-8428-BDF37DC0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9729-BA4A-4A62-8D03-B113FBC37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61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DD88-4719-4DE2-BA8B-C6C66947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B5240-FC2A-49C5-B38E-8DA72196B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F4E31-C35A-44A1-A5EA-FDA0C1DA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5A70-D81C-4E78-8319-FA1996B6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E887-EAC2-4955-9CA0-231F3A77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B0652-7848-4FDD-A699-079068D08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B7E9D-DEC9-46D1-8FEE-5C5333686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16CD-F8C8-4AFF-8516-45150E47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3F878-CDE5-4115-8F0A-DF65B655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0E938-E715-4D67-A2BD-52CD1D08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523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2302-5CCA-4112-A872-68F3B3A7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A8CE2-1AFA-4F7D-8CDE-2FC35DD0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E7B94-B25A-4A94-BC27-F06FBDCB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76A1-EEB4-4536-AFAB-26D7383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0105-7B4A-4E56-9011-0760ED34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92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C630-5D22-49AC-8FBB-D977936D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A2A4F-CFF4-4805-A2FE-7E40F015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7618-155E-4B40-A3B4-4586B811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BA63-8598-4D0E-A2D4-7888CAD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7CD63-7444-4894-8894-5B1C3EA0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38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D9F8-DC52-4D09-921C-8348F333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2AE49-E372-4034-A898-03C587A00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42389-7C0B-48B5-A406-5D06DE88D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7BEB-E578-4B65-A178-81BA8081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7E182-520B-4D62-B379-53604811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7730E-817A-405C-B74C-9E960D8D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861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93CB3-5899-4826-861C-A11A159A5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5B481-A32B-4726-B291-CFC0727EC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C7129-D916-4B59-A3A4-1DA164EB5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11E1C-6759-41A0-BFAA-BFADB8287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01225-B6B4-42BF-B50D-0413D3F5B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4E1E8-B154-4C0F-AFC3-E11AB786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60DC0-944C-4345-9126-D29469A5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437A0-08CD-4331-8C8C-F744F8D64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873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79FB6-CE42-4C3F-A0B0-994A3B91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05B18-308F-479B-B126-004D77AB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778A-E735-43DD-80EC-E3B4889A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0065D-2C56-4527-BF76-FAF93FEC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12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6F296-2758-4BC8-897B-60736C3A1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D30CB-88B1-45A9-979A-BD7041CA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DDF54-3E41-489B-AC11-021E0546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3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0E9F-EEAB-4B2D-97D5-1A5782FCB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F6423-7BB7-41E6-A2D9-8FBFC00D4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FF86A-3137-4229-81AD-26250CA8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C926F-6EF8-4222-BFFD-C772207E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5A36B-3F09-4930-9666-8C025781A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CDF45-89EF-4D21-9F20-CE3C4C1E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8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CD7D-BD36-4AA5-99D9-ACB5F14C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4B58E0-8923-47ED-AE55-E83E38EA8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9F3908-61BC-4EB0-AD40-49DFB5B8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67967-5F63-4068-84B8-810A783C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7365B-8E4C-4D75-8FF8-A9A4426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9A37B-E5CB-40EB-9AD7-1696A597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688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FCF4B-0AD3-499F-B75B-1E60A0D3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FD23-240D-4D67-9E2A-17894B6A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3FEC-7161-403D-B139-68E9491F9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28D49-D06D-4C20-8C2C-6757704EF114}" type="datetimeFigureOut">
              <a:rPr lang="en-IN" smtClean="0"/>
              <a:t>08-08-2023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F89B5-A128-4356-B765-EBAC7F46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F67F-CBD7-4F0B-91B1-9C323850B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9EEA-1951-47A2-B122-736A44645E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2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C4BA-E7AF-4AAE-ABBB-7D63819B2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59" y="911036"/>
            <a:ext cx="11505063" cy="1204367"/>
          </a:xfrm>
        </p:spPr>
        <p:txBody>
          <a:bodyPr>
            <a:normAutofit fontScale="90000"/>
          </a:bodyPr>
          <a:lstStyle/>
          <a:p>
            <a:pPr algn="just"/>
            <a:r>
              <a:rPr lang="en-US" altLang="en-US" b="1" dirty="0" smtClean="0">
                <a:latin typeface="+mn-lt"/>
              </a:rPr>
              <a:t>18ECC205J- ANALOG AND DIGITAL COMMUNICATION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B4529-6567-4541-AE75-B89F494A5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07" y="1651379"/>
            <a:ext cx="11094493" cy="4525584"/>
          </a:xfrm>
        </p:spPr>
        <p:txBody>
          <a:bodyPr/>
          <a:lstStyle/>
          <a:p>
            <a:pPr marL="0" indent="0">
              <a:buNone/>
            </a:pPr>
            <a:endParaRPr lang="en-US" altLang="en-US" b="1" dirty="0" smtClean="0"/>
          </a:p>
          <a:p>
            <a:pPr marL="0" indent="0">
              <a:buNone/>
            </a:pPr>
            <a:r>
              <a:rPr lang="en-US" altLang="en-US" b="1" dirty="0" smtClean="0"/>
              <a:t>UNIT-1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i="1" dirty="0" smtClean="0"/>
              <a:t>S-7</a:t>
            </a:r>
            <a:r>
              <a:rPr lang="en-US" dirty="0" smtClean="0"/>
              <a:t>   </a:t>
            </a:r>
            <a:r>
              <a:rPr lang="en-US" dirty="0"/>
              <a:t>Frequency modulation, Types of </a:t>
            </a:r>
            <a:r>
              <a:rPr lang="en-US" dirty="0" smtClean="0"/>
              <a:t>FM-</a:t>
            </a:r>
            <a:r>
              <a:rPr lang="en-US" dirty="0"/>
              <a:t>Narrow Band  FM, Wide </a:t>
            </a:r>
            <a:r>
              <a:rPr lang="en-US" dirty="0" smtClean="0"/>
              <a:t>Band </a:t>
            </a:r>
            <a:r>
              <a:rPr lang="en-US" dirty="0"/>
              <a:t>FM, </a:t>
            </a:r>
            <a:r>
              <a:rPr lang="en-US" dirty="0" smtClean="0"/>
              <a:t>	    Phase </a:t>
            </a:r>
            <a:r>
              <a:rPr lang="en-US" dirty="0"/>
              <a:t>modulation</a:t>
            </a:r>
          </a:p>
          <a:p>
            <a:pPr marL="457200" lvl="1" indent="0">
              <a:buNone/>
            </a:pPr>
            <a:r>
              <a:rPr lang="en-US" b="1" i="1" dirty="0" smtClean="0"/>
              <a:t>S-8</a:t>
            </a:r>
            <a:r>
              <a:rPr lang="en-US" dirty="0" smtClean="0"/>
              <a:t>   </a:t>
            </a:r>
            <a:r>
              <a:rPr lang="en-US" dirty="0"/>
              <a:t>Generation of  Narrowband </a:t>
            </a:r>
            <a:r>
              <a:rPr lang="en-US" dirty="0" smtClean="0"/>
              <a:t>FM</a:t>
            </a:r>
          </a:p>
          <a:p>
            <a:pPr marL="457200" lvl="1" indent="0">
              <a:buNone/>
            </a:pPr>
            <a:r>
              <a:rPr lang="en-US" b="1" i="1" dirty="0" smtClean="0"/>
              <a:t>S-9</a:t>
            </a:r>
            <a:r>
              <a:rPr lang="en-US" dirty="0" smtClean="0"/>
              <a:t>  </a:t>
            </a:r>
            <a:r>
              <a:rPr lang="en-US" dirty="0"/>
              <a:t>Demodulation of  FM : Foster </a:t>
            </a:r>
            <a:r>
              <a:rPr lang="en-US" dirty="0" err="1"/>
              <a:t>seely</a:t>
            </a:r>
            <a:r>
              <a:rPr lang="en-US" dirty="0"/>
              <a:t> discriminator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065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36607"/>
            <a:ext cx="10515600" cy="805218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Comparison between NBFM and WBFM</a:t>
            </a:r>
            <a:endParaRPr lang="en-US" b="1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39150" y="915626"/>
            <a:ext cx="1162855" cy="657616"/>
          </a:xfrm>
        </p:spPr>
        <p:txBody>
          <a:bodyPr>
            <a:normAutofit/>
          </a:bodyPr>
          <a:lstStyle/>
          <a:p>
            <a:r>
              <a:rPr lang="en-US" sz="3000" i="1" dirty="0" smtClean="0"/>
              <a:t>NBFM</a:t>
            </a:r>
            <a:endParaRPr lang="en-US" sz="3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4570" y="1681161"/>
                <a:ext cx="5711137" cy="5006241"/>
              </a:xfrm>
            </p:spPr>
            <p:txBody>
              <a:bodyPr/>
              <a:lstStyle/>
              <a:p>
                <a:r>
                  <a:rPr lang="en-US" dirty="0" smtClean="0"/>
                  <a:t>Frequency deviation is very small</a:t>
                </a:r>
              </a:p>
              <a:p>
                <a:r>
                  <a:rPr lang="en-US" dirty="0"/>
                  <a:t> </a:t>
                </a:r>
                <a:r>
                  <a:rPr lang="en-US" i="1" dirty="0" smtClean="0"/>
                  <a:t>BW 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is very small</a:t>
                </a:r>
              </a:p>
              <a:p>
                <a:r>
                  <a:rPr lang="en-US" dirty="0" smtClean="0"/>
                  <a:t>BW is narrow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is very small</a:t>
                </a:r>
              </a:p>
              <a:p>
                <a:r>
                  <a:rPr lang="en-US" dirty="0" smtClean="0"/>
                  <a:t>Only two sidebands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4570" y="1681161"/>
                <a:ext cx="5711137" cy="5006241"/>
              </a:xfrm>
              <a:blipFill rotWithShape="0">
                <a:blip r:embed="rId2"/>
                <a:stretch>
                  <a:fillRect l="-1921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7014949" y="915626"/>
            <a:ext cx="1364776" cy="619160"/>
          </a:xfrm>
        </p:spPr>
        <p:txBody>
          <a:bodyPr>
            <a:normAutofit/>
          </a:bodyPr>
          <a:lstStyle/>
          <a:p>
            <a:r>
              <a:rPr lang="en-US" sz="3000" i="1" dirty="0" smtClean="0"/>
              <a:t>WBFM</a:t>
            </a:r>
            <a:endParaRPr lang="en-US" sz="3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172200" y="1656390"/>
                <a:ext cx="5687704" cy="5031012"/>
              </a:xfrm>
            </p:spPr>
            <p:txBody>
              <a:bodyPr/>
              <a:lstStyle/>
              <a:p>
                <a:r>
                  <a:rPr lang="en-US" dirty="0"/>
                  <a:t>Frequency deviation is very </a:t>
                </a:r>
                <a:r>
                  <a:rPr lang="en-US" dirty="0" smtClean="0"/>
                  <a:t>large</a:t>
                </a:r>
              </a:p>
              <a:p>
                <a:r>
                  <a:rPr lang="en-US" i="1" dirty="0"/>
                  <a:t>BW = 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∆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very </a:t>
                </a:r>
                <a:r>
                  <a:rPr lang="en-US" dirty="0" smtClean="0"/>
                  <a:t>large</a:t>
                </a:r>
              </a:p>
              <a:p>
                <a:r>
                  <a:rPr lang="en-US" dirty="0"/>
                  <a:t>BW is </a:t>
                </a:r>
                <a:r>
                  <a:rPr lang="en-US" dirty="0" smtClean="0"/>
                  <a:t>wide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/>
                  <a:t> is very </a:t>
                </a:r>
                <a:r>
                  <a:rPr lang="en-US" dirty="0" smtClean="0"/>
                  <a:t>large</a:t>
                </a:r>
              </a:p>
              <a:p>
                <a:r>
                  <a:rPr lang="en-US" dirty="0" smtClean="0"/>
                  <a:t>‘n’ number of sidebands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172200" y="1656390"/>
                <a:ext cx="5687704" cy="5031012"/>
              </a:xfrm>
              <a:blipFill rotWithShape="0">
                <a:blip r:embed="rId3"/>
                <a:stretch>
                  <a:fillRect l="-1929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C:\Users\admin\Desktop\download.png"/>
          <p:cNvPicPr/>
          <p:nvPr/>
        </p:nvPicPr>
        <p:blipFill rotWithShape="1">
          <a:blip r:embed="rId4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4239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2830" y="95535"/>
            <a:ext cx="10425752" cy="586853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+mn-lt"/>
              </a:rPr>
              <a:t>International regulation for FM signal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idx="1"/>
              </p:nvPr>
            </p:nvSpPr>
            <p:spPr>
              <a:xfrm>
                <a:off x="122830" y="859809"/>
                <a:ext cx="11750722" cy="5622878"/>
              </a:xfrm>
            </p:spPr>
            <p:txBody>
              <a:bodyPr/>
              <a:lstStyle/>
              <a:p>
                <a:pPr algn="just"/>
                <a:endParaRPr lang="en-US" dirty="0" smtClean="0"/>
              </a:p>
              <a:p>
                <a:pPr algn="just"/>
                <a:r>
                  <a:rPr lang="en-US" dirty="0" smtClean="0"/>
                  <a:t>The following values are prescribed by CCIR (Consultative Committee for International Radio) for commercial FM broadcast stations.</a:t>
                </a:r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endParaRPr lang="en-US" dirty="0" smtClean="0"/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Maximum frequency deviation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Frequency stability of the carrier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lvl="1">
                  <a:buSzPct val="50000"/>
                  <a:buFont typeface="Wingdings" panose="05000000000000000000" pitchFamily="2" charset="2"/>
                  <a:buChar char="v"/>
                </a:pPr>
                <a:r>
                  <a:rPr lang="en-US" dirty="0" smtClean="0"/>
                  <a:t>Allowable bandwidth per channel = 200KHz.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        Power content in FM signal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830" y="859809"/>
                <a:ext cx="11750722" cy="5622878"/>
              </a:xfrm>
              <a:blipFill rotWithShape="0">
                <a:blip r:embed="rId2"/>
                <a:stretch>
                  <a:fillRect l="-934" r="-1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ame 8"/>
          <p:cNvSpPr/>
          <p:nvPr/>
        </p:nvSpPr>
        <p:spPr>
          <a:xfrm>
            <a:off x="723332" y="4162566"/>
            <a:ext cx="5472752" cy="12282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780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2982" y="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Generation of Narrowband FM</a:t>
            </a:r>
            <a:endParaRPr lang="en-US" b="1" dirty="0">
              <a:latin typeface="+mn-lt"/>
            </a:endParaRP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2309" r="3013" b="2319"/>
          <a:stretch/>
        </p:blipFill>
        <p:spPr>
          <a:xfrm>
            <a:off x="59932" y="1177860"/>
            <a:ext cx="6504641" cy="46360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64573" y="886059"/>
                <a:ext cx="5539195" cy="507863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Carrier signal    A</a:t>
                </a:r>
                <a:r>
                  <a:rPr lang="en-IN" sz="2400" dirty="0" smtClean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</a:t>
                </a:r>
                <a:endParaRPr lang="en-IN" sz="2400" dirty="0" smtClean="0"/>
              </a:p>
              <a:p>
                <a:r>
                  <a:rPr lang="en-IN" sz="2400" dirty="0" smtClean="0"/>
                  <a:t>Phase shifted carrier  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 smtClean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</a:t>
                </a:r>
                <a:endParaRPr lang="en-IN" sz="2400" dirty="0" smtClean="0"/>
              </a:p>
              <a:p>
                <a:r>
                  <a:rPr lang="en-US" sz="2400" dirty="0" smtClean="0"/>
                  <a:t> Message signal f(t)=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dirty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g(t)=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2400" dirty="0" smtClean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 smtClean="0"/>
                  <a:t>  </a:t>
                </a:r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                                    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 smtClean="0"/>
                  <a:t> 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Output of balanced modulator is</a:t>
                </a:r>
              </a:p>
              <a:p>
                <a:r>
                  <a:rPr lang="en-US" sz="2400" b="1" dirty="0" smtClean="0"/>
                  <a:t>             -</a:t>
                </a:r>
                <a:r>
                  <a:rPr lang="en-US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endParaRPr lang="en-I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𝑁𝐵𝐹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(t</a:t>
                </a:r>
                <a:r>
                  <a:rPr lang="en-US" sz="2400" dirty="0" smtClean="0"/>
                  <a:t>) = </a:t>
                </a:r>
                <a:r>
                  <a:rPr lang="en-US" sz="2400" dirty="0"/>
                  <a:t>A</a:t>
                </a:r>
                <a:r>
                  <a:rPr lang="en-IN" sz="2400" dirty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</a:t>
                </a:r>
                <a:r>
                  <a:rPr lang="en-IN" sz="2400" dirty="0" smtClean="0"/>
                  <a:t>- KA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/>
                  <a:t> 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</a:t>
                </a:r>
                <a:endParaRPr lang="en-IN" sz="2400" dirty="0" smtClean="0"/>
              </a:p>
              <a:p>
                <a:r>
                  <a:rPr lang="en-IN" sz="2400" dirty="0"/>
                  <a:t> </a:t>
                </a:r>
                <a:r>
                  <a:rPr lang="en-IN" sz="2400" dirty="0" smtClean="0"/>
                  <a:t>Let K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sz="24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IN" sz="2400" dirty="0" smtClean="0"/>
              </a:p>
              <a:p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𝑁𝐵𝐹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sz="2400" dirty="0"/>
                  <a:t>(t) = A</a:t>
                </a:r>
                <a:r>
                  <a:rPr lang="en-IN" sz="2400" dirty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- </a:t>
                </a:r>
                <a:r>
                  <a:rPr lang="en-IN" sz="2400" dirty="0" smtClean="0"/>
                  <a:t>A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400" dirty="0" smtClean="0"/>
                  <a:t>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sz="24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73" y="886059"/>
                <a:ext cx="5539195" cy="5078634"/>
              </a:xfrm>
              <a:prstGeom prst="rect">
                <a:avLst/>
              </a:prstGeom>
              <a:blipFill rotWithShape="0">
                <a:blip r:embed="rId3"/>
                <a:stretch>
                  <a:fillRect l="-1760" t="-960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:\Users\admin\Desktop\download.png"/>
          <p:cNvPicPr/>
          <p:nvPr/>
        </p:nvPicPr>
        <p:blipFill rotWithShape="1">
          <a:blip r:embed="rId4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67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35" y="95535"/>
            <a:ext cx="7874758" cy="79156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Varactor diode </a:t>
            </a:r>
            <a:r>
              <a:rPr lang="en-US" b="1" dirty="0">
                <a:latin typeface="+mn-lt"/>
              </a:rPr>
              <a:t>FM modulation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7" t="2419" r="1648" b="1584"/>
          <a:stretch/>
        </p:blipFill>
        <p:spPr>
          <a:xfrm>
            <a:off x="6346209" y="1692322"/>
            <a:ext cx="5709313" cy="24142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04717" y="929620"/>
                <a:ext cx="6227928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i="1" dirty="0" smtClean="0"/>
                  <a:t>Principle of Operation: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Modulating signal directly modulates the carrier that is generated by an electronic circuit.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oscillator circuit involves a parallel circuit.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Frequency of oscillation of the carrier generator is 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2200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Carrier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200" dirty="0" smtClean="0"/>
                  <a:t> can be made to vary according to the modulating signal f(t), if L or C is varied according to f(t).</a:t>
                </a:r>
              </a:p>
              <a:p>
                <a:pPr algn="just"/>
                <a:endParaRPr lang="en-US" sz="2200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7" y="929620"/>
                <a:ext cx="6227928" cy="5940088"/>
              </a:xfrm>
              <a:prstGeom prst="rect">
                <a:avLst/>
              </a:prstGeom>
              <a:blipFill rotWithShape="0">
                <a:blip r:embed="rId3"/>
                <a:stretch>
                  <a:fillRect l="-1273" t="-615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ame 5"/>
          <p:cNvSpPr/>
          <p:nvPr/>
        </p:nvSpPr>
        <p:spPr>
          <a:xfrm>
            <a:off x="2251881" y="3328863"/>
            <a:ext cx="2254155" cy="64120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51880" y="3399271"/>
                <a:ext cx="2254155" cy="500393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80" y="3399271"/>
                <a:ext cx="2254155" cy="500393"/>
              </a:xfrm>
              <a:prstGeom prst="rect">
                <a:avLst/>
              </a:prstGeom>
              <a:blipFill rotWithShape="0">
                <a:blip r:embed="rId4"/>
                <a:stretch>
                  <a:fillRect b="-3571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:\Users\admin\Desktop\download.png"/>
          <p:cNvPicPr/>
          <p:nvPr/>
        </p:nvPicPr>
        <p:blipFill rotWithShape="1">
          <a:blip r:embed="rId5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38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05818"/>
            <a:ext cx="10515600" cy="87682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</a:t>
            </a:r>
            <a:r>
              <a:rPr lang="en-US" b="1" dirty="0" smtClean="0">
                <a:latin typeface="+mn-lt"/>
              </a:rPr>
              <a:t>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555" y="900755"/>
                <a:ext cx="11867866" cy="5636524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i="1" dirty="0" smtClean="0"/>
              </a:p>
              <a:p>
                <a:pPr marL="0" indent="0">
                  <a:buNone/>
                </a:pPr>
                <a:r>
                  <a:rPr lang="en-US" b="1" i="1" dirty="0" smtClean="0"/>
                  <a:t>Operation:</a:t>
                </a:r>
                <a:endParaRPr lang="en-US" dirty="0" smtClean="0"/>
              </a:p>
              <a:p>
                <a:pPr algn="just"/>
                <a:r>
                  <a:rPr lang="en-US" dirty="0" smtClean="0"/>
                  <a:t>Varactor diode is a semiconductor diode whose junction capacitance changes with the applied d.c bias voltage. </a:t>
                </a:r>
              </a:p>
              <a:p>
                <a:pPr algn="just"/>
                <a:r>
                  <a:rPr lang="en-US" dirty="0" smtClean="0"/>
                  <a:t>The </a:t>
                </a:r>
                <a:r>
                  <a:rPr lang="en-US" dirty="0" err="1" smtClean="0"/>
                  <a:t>varactor</a:t>
                </a:r>
                <a:r>
                  <a:rPr lang="en-US" dirty="0" smtClean="0"/>
                  <a:t> diode is shunted with the oscillator tank circuit.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to keep the </a:t>
                </a:r>
                <a:r>
                  <a:rPr lang="en-US" dirty="0" err="1" smtClean="0"/>
                  <a:t>r.f</a:t>
                </a:r>
                <a:r>
                  <a:rPr lang="en-US" dirty="0" smtClean="0"/>
                  <a:t> voltage from the oscillator across the diode small as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, the polarizing voltage.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at highest modulating frequency is kept large as compared to R.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 is reverse bias voltage across the </a:t>
                </a:r>
                <a:r>
                  <a:rPr lang="en-US" dirty="0" err="1" smtClean="0"/>
                  <a:t>varactor</a:t>
                </a:r>
                <a:r>
                  <a:rPr lang="en-US" dirty="0" smtClean="0"/>
                  <a:t> diode.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55" y="900755"/>
                <a:ext cx="11867866" cy="5636524"/>
              </a:xfrm>
              <a:blipFill rotWithShape="0">
                <a:blip r:embed="rId2"/>
                <a:stretch>
                  <a:fillRect l="-1079" r="-1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02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31"/>
            <a:ext cx="10515600" cy="79157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868" y="914401"/>
                <a:ext cx="11895161" cy="5609230"/>
              </a:xfrm>
            </p:spPr>
            <p:txBody>
              <a:bodyPr/>
              <a:lstStyle/>
              <a:p>
                <a:r>
                  <a:rPr lang="en-US" dirty="0" smtClean="0"/>
                  <a:t>The capacitance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 of the diode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= K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dirty="0" smtClean="0"/>
                  <a:t>                              (1)</a:t>
                </a:r>
              </a:p>
              <a:p>
                <a:pPr marL="0" indent="0">
                  <a:buNone/>
                </a:pPr>
                <a:r>
                  <a:rPr lang="en-US" dirty="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is the total instantaneous voltage across the diode 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K the proportionality constant.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+ f(t)                                                                      (2)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The total capacitance of the oscillator tank circuit is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The instantaneous frequency of oscillation</a:t>
                </a: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                                                       (3)</a:t>
                </a:r>
              </a:p>
              <a:p>
                <a:r>
                  <a:rPr lang="en-US" dirty="0" smtClean="0"/>
                  <a:t>Sub (1) in (3), we get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K</m:t>
                            </m:r>
                            <m:rad>
                              <m:radPr>
                                <m:degHide m:val="on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                                                  (4)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dependent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dirty="0" smtClean="0"/>
                  <a:t> which in turn depends on the modulating signal f(t).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868" y="914401"/>
                <a:ext cx="11895161" cy="5609230"/>
              </a:xfrm>
              <a:blipFill rotWithShape="0">
                <a:blip r:embed="rId2"/>
                <a:stretch>
                  <a:fillRect l="-923" t="-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259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21" y="133115"/>
            <a:ext cx="9233848" cy="781286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0554" y="914400"/>
                <a:ext cx="11766645" cy="573205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 b="1" i="1" dirty="0" smtClean="0">
                    <a:solidFill>
                      <a:srgbClr val="0070C0"/>
                    </a:solidFill>
                  </a:rPr>
                  <a:t>Distortion due to non-linearity:</a:t>
                </a:r>
              </a:p>
              <a:p>
                <a:pPr algn="just"/>
                <a:r>
                  <a:rPr lang="en-US" sz="2600" dirty="0" smtClean="0"/>
                  <a:t>From (4) it is understood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 smtClean="0"/>
                  <a:t> does not change linearly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algn="just"/>
                <a:r>
                  <a:rPr lang="en-US" sz="2600" dirty="0" smtClean="0"/>
                  <a:t>This non-linearity produces distortion due to the frequency variations caused by the higher harmonics of the modulating frequency.</a:t>
                </a:r>
              </a:p>
              <a:p>
                <a:pPr algn="just"/>
                <a:r>
                  <a:rPr lang="en-US" sz="2600" dirty="0" smtClean="0"/>
                  <a:t>Assume that the oscillator tank circuit comprises only the diode capacitance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 smtClean="0"/>
                  <a:t> is absent. 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>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600" dirty="0"/>
                              <m:t>K</m:t>
                            </m:r>
                            <m:rad>
                              <m:radPr>
                                <m:degHide m:val="on"/>
                                <m:ctrlPr>
                                  <a:rPr lang="en-US" sz="26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26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 dirty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600" b="0" i="1" dirty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e>
                            </m:rad>
                          </m:e>
                        </m:rad>
                      </m:den>
                    </m:f>
                  </m:oMath>
                </a14:m>
                <a:r>
                  <a:rPr lang="en-US" sz="2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                                                (5)                                         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>The R.H.S of the above equation can be represented by a Taylor series about the polarizing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600" dirty="0" smtClean="0"/>
                  <a:t> as given below.</a:t>
                </a:r>
              </a:p>
              <a:p>
                <a:pPr marL="0" indent="0" algn="just">
                  <a:buNone/>
                </a:pPr>
                <a:r>
                  <a:rPr lang="en-US" sz="2600" dirty="0" smtClean="0"/>
                  <a:t>              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sz="2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sSup>
                          <m:sSup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6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sz="2600" dirty="0" smtClean="0"/>
                  <a:t>                             (6)</a:t>
                </a:r>
              </a:p>
              <a:p>
                <a:pPr algn="just"/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54" y="914400"/>
                <a:ext cx="11766645" cy="5732059"/>
              </a:xfrm>
              <a:blipFill rotWithShape="0">
                <a:blip r:embed="rId2"/>
                <a:stretch>
                  <a:fillRect l="-933" t="-1596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0433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762"/>
            <a:ext cx="9307773" cy="82223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Varactor diode FM modulation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64" y="968992"/>
                <a:ext cx="11772331" cy="563652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higher order terms can be neglected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small.</a:t>
                </a:r>
              </a:p>
              <a:p>
                <a:r>
                  <a:rPr lang="en-US" dirty="0" smtClean="0"/>
                  <a:t>Let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= ∆V = f(t)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sin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                                           (7)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(1- cos2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                      (8)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Sub (7) and (8) in (6)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IN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sin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(32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32(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                 (9)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64" y="968992"/>
                <a:ext cx="11772331" cy="5636524"/>
              </a:xfrm>
              <a:blipFill rotWithShape="0">
                <a:blip r:embed="rId2"/>
                <a:stretch>
                  <a:fillRect l="-932" t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140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2830"/>
            <a:ext cx="10515600" cy="5322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Varactor diode FM modulation Contd..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2163" y="532263"/>
                <a:ext cx="11908809" cy="6325737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 smtClean="0"/>
                  <a:t>% second harmonic distortion </a:t>
                </a:r>
                <a:r>
                  <a:rPr lang="en-US" dirty="0"/>
                  <a:t>is the ratio of amplitude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term and the fundamental </a:t>
                </a:r>
                <a:r>
                  <a:rPr lang="en-US" dirty="0" smtClean="0"/>
                  <a:t>term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</a:t>
                </a:r>
                <a:r>
                  <a:rPr lang="en-US" dirty="0"/>
                  <a:t>% second harmonic </a:t>
                </a:r>
                <a:r>
                  <a:rPr lang="en-US" dirty="0" smtClean="0"/>
                  <a:t>distortion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x 100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By adjusting proper ratio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second harmonic distortion may be reduced.</a:t>
                </a:r>
              </a:p>
              <a:p>
                <a:pPr marL="0" indent="0">
                  <a:buNone/>
                </a:pPr>
                <a:r>
                  <a:rPr lang="en-US" dirty="0" smtClean="0"/>
                  <a:t>Ignoring the effect of second harmonic of f(t)</a:t>
                </a:r>
              </a:p>
              <a:p>
                <a:pPr marL="0" indent="0">
                  <a:buNone/>
                </a:pPr>
                <a:r>
                  <a:rPr lang="en-IN" dirty="0" smtClean="0"/>
                  <a:t>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IN" dirty="0"/>
                          <m:t>sin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+ (∆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 smtClean="0"/>
                  <a:t>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dirty="0"/>
                      <m:t>sin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Modulation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)</m:t>
                            </m:r>
                          </m:e>
                          <m:sup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dirty="0" smtClean="0"/>
                  <a:t>   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Thus the modulation index not only depends on the modulating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 smtClean="0"/>
                  <a:t> but also on the polarizing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163" y="532263"/>
                <a:ext cx="11908809" cy="6325737"/>
              </a:xfrm>
              <a:blipFill rotWithShape="0">
                <a:blip r:embed="rId2"/>
                <a:stretch>
                  <a:fillRect l="-1024" t="-1541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ame 6"/>
          <p:cNvSpPr/>
          <p:nvPr/>
        </p:nvSpPr>
        <p:spPr>
          <a:xfrm>
            <a:off x="354842" y="1310185"/>
            <a:ext cx="7274257" cy="928048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010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479"/>
            <a:ext cx="10515600" cy="450375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+mn-lt"/>
              </a:rPr>
              <a:t>Demodulation of FM signals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41" y="1064525"/>
            <a:ext cx="11899231" cy="5550869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solidFill>
                  <a:srgbClr val="7030A0"/>
                </a:solidFill>
              </a:rPr>
              <a:t>The process of recovering the modulating signal from a modulated carrier is known as modulation.</a:t>
            </a:r>
          </a:p>
          <a:p>
            <a:pPr algn="just"/>
            <a:endParaRPr lang="en-US" i="1" dirty="0" smtClean="0"/>
          </a:p>
          <a:p>
            <a:pPr algn="just"/>
            <a:r>
              <a:rPr lang="en-US" i="1" dirty="0" smtClean="0"/>
              <a:t>The detector performs the modulation in two steps.</a:t>
            </a:r>
          </a:p>
          <a:p>
            <a:pPr lvl="1" algn="just"/>
            <a:r>
              <a:rPr lang="en-US" sz="2800" dirty="0" smtClean="0"/>
              <a:t>FM signal is converted to its corresponding AM signal using frequency dependent circuits (frequency discriminators)</a:t>
            </a:r>
          </a:p>
          <a:p>
            <a:pPr lvl="1" algn="just"/>
            <a:r>
              <a:rPr lang="en-US" sz="2800" dirty="0" smtClean="0"/>
              <a:t>The original message signal is recovered from this AM signal by using linear diode detector.</a:t>
            </a:r>
          </a:p>
          <a:p>
            <a:pPr marL="0" indent="0" algn="just">
              <a:buNone/>
            </a:pPr>
            <a:endParaRPr lang="en-US" b="1" i="1" dirty="0" smtClean="0"/>
          </a:p>
          <a:p>
            <a:pPr marL="0" indent="0" algn="just">
              <a:buNone/>
            </a:pPr>
            <a:r>
              <a:rPr lang="en-US" b="1" i="1" dirty="0" smtClean="0"/>
              <a:t>Types of FM discriminators</a:t>
            </a:r>
          </a:p>
          <a:p>
            <a:pPr marL="0" indent="0" algn="just">
              <a:buNone/>
            </a:pPr>
            <a:r>
              <a:rPr lang="en-US" dirty="0" smtClean="0"/>
              <a:t>1)Slope detector</a:t>
            </a:r>
          </a:p>
          <a:p>
            <a:pPr lvl="1" algn="just"/>
            <a:r>
              <a:rPr lang="en-US" sz="2800" dirty="0" smtClean="0"/>
              <a:t>Simple slope detector or single-tuned discriminator circuit</a:t>
            </a:r>
          </a:p>
          <a:p>
            <a:pPr lvl="1" algn="just"/>
            <a:r>
              <a:rPr lang="en-US" sz="2800" dirty="0" smtClean="0"/>
              <a:t>Balanced </a:t>
            </a:r>
            <a:r>
              <a:rPr lang="en-US" sz="2800" dirty="0"/>
              <a:t>slope detector </a:t>
            </a:r>
            <a:r>
              <a:rPr lang="en-US" sz="2800" dirty="0" smtClean="0"/>
              <a:t>or stagger tuned </a:t>
            </a:r>
            <a:r>
              <a:rPr lang="en-US" sz="2800" dirty="0"/>
              <a:t>discriminator </a:t>
            </a:r>
            <a:r>
              <a:rPr lang="en-US" sz="2800" dirty="0" smtClean="0"/>
              <a:t>circuit</a:t>
            </a:r>
          </a:p>
          <a:p>
            <a:pPr marL="0" indent="0" algn="just">
              <a:buNone/>
            </a:pPr>
            <a:r>
              <a:rPr lang="en-US" dirty="0" smtClean="0"/>
              <a:t>2)Phase Difference discriminator</a:t>
            </a:r>
          </a:p>
          <a:p>
            <a:pPr lvl="1" algn="just"/>
            <a:r>
              <a:rPr lang="en-US" sz="2800" dirty="0" smtClean="0"/>
              <a:t>Foster-Seeley discriminator</a:t>
            </a:r>
          </a:p>
          <a:p>
            <a:pPr lvl="1" algn="just"/>
            <a:r>
              <a:rPr lang="en-US" sz="2800" dirty="0" smtClean="0"/>
              <a:t>Ratio detector</a:t>
            </a:r>
            <a:endParaRPr lang="en-US" sz="2800" dirty="0"/>
          </a:p>
          <a:p>
            <a:endParaRPr lang="en-US" dirty="0"/>
          </a:p>
        </p:txBody>
      </p:sp>
      <p:pic>
        <p:nvPicPr>
          <p:cNvPr id="4" name="Picture 3" descr="C:\Users\admin\Desktop\download.png"/>
          <p:cNvPicPr/>
          <p:nvPr/>
        </p:nvPicPr>
        <p:blipFill rotWithShape="1">
          <a:blip r:embed="rId2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5887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5459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Angle</a:t>
            </a:r>
            <a:r>
              <a:rPr lang="en-US" b="1" dirty="0"/>
              <a:t> </a:t>
            </a:r>
            <a:r>
              <a:rPr lang="en-US" b="1" dirty="0">
                <a:latin typeface="+mn-lt"/>
              </a:rPr>
              <a:t>modulation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1220" y="774747"/>
                <a:ext cx="11922457" cy="5939951"/>
              </a:xfrm>
            </p:spPr>
            <p:txBody>
              <a:bodyPr/>
              <a:lstStyle/>
              <a:p>
                <a:pPr algn="just"/>
                <a:r>
                  <a:rPr lang="en-US" dirty="0" smtClean="0"/>
                  <a:t>Process of varying the total phase angle of a carrier wave in accordance with the instantaneous value of the modulating signal, keeping the amplitude of the carrier constant.</a:t>
                </a:r>
              </a:p>
              <a:p>
                <a:pPr algn="just"/>
                <a:r>
                  <a:rPr lang="en-US" i="1" dirty="0"/>
                  <a:t>Consider an unmodulated carrier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(t)=</a:t>
                </a:r>
                <a:r>
                  <a:rPr lang="en-US" dirty="0" err="1"/>
                  <a:t>Acos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                                               or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(t)=A cos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l-GR" dirty="0"/>
                  <a:t>ψ</a:t>
                </a:r>
                <a:r>
                  <a:rPr lang="en-US" dirty="0"/>
                  <a:t>(t)                                                  </a:t>
                </a:r>
                <a:r>
                  <a:rPr lang="en-US" dirty="0" smtClean="0"/>
                  <a:t>(</a:t>
                </a:r>
                <a:r>
                  <a:rPr lang="en-US" dirty="0"/>
                  <a:t>1)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l-GR" dirty="0"/>
                  <a:t>ψ</a:t>
                </a:r>
                <a:r>
                  <a:rPr lang="en-US" dirty="0"/>
                  <a:t>(t)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i="1" dirty="0"/>
                  <a:t>  is the total phase angle of the carrier wave.</a:t>
                </a:r>
              </a:p>
              <a:p>
                <a:endParaRPr lang="en-IN" dirty="0"/>
              </a:p>
              <a:p>
                <a:r>
                  <a:rPr lang="en-IN" dirty="0" err="1"/>
                  <a:t>Eqn</a:t>
                </a:r>
                <a:r>
                  <a:rPr lang="en-IN" dirty="0"/>
                  <a:t> (1) can be considered as a real part of a rotating phasor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IN" dirty="0"/>
                  <a:t> and can be represented as 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IN" dirty="0"/>
                  <a:t>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Re[A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sup>
                    </m:sSup>
                  </m:oMath>
                </a14:m>
                <a:r>
                  <a:rPr lang="en-IN" dirty="0"/>
                  <a:t>] = A Re[cos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 + j sin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dirty="0"/>
                  <a:t>] </a:t>
                </a:r>
                <a:r>
                  <a:rPr lang="en-IN" dirty="0" smtClean="0"/>
                  <a:t>            (</a:t>
                </a:r>
                <a:r>
                  <a:rPr lang="en-IN" dirty="0"/>
                  <a:t>2)</a:t>
                </a:r>
              </a:p>
              <a:p>
                <a:r>
                  <a:rPr lang="en-IN" dirty="0"/>
                  <a:t>The phasor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</m:acc>
                  </m:oMath>
                </a14:m>
                <a:r>
                  <a:rPr lang="en-IN" dirty="0"/>
                  <a:t> rotates at a constant angular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/>
                  <a:t> provided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is the phase angle of the unmodulated carrier at t=0.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1220" y="774747"/>
                <a:ext cx="11922457" cy="5939951"/>
              </a:xfrm>
              <a:blipFill>
                <a:blip r:embed="rId2"/>
                <a:stretch>
                  <a:fillRect l="-921" t="-1643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315074" y="113764"/>
            <a:ext cx="1572126" cy="6609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62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" y="96255"/>
            <a:ext cx="6629400" cy="842209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Foster-Seeley </a:t>
            </a:r>
            <a:r>
              <a:rPr lang="en-US" b="1" dirty="0" smtClean="0">
                <a:latin typeface="+mn-lt"/>
              </a:rPr>
              <a:t>discriminator</a:t>
            </a:r>
            <a:endParaRPr lang="en-US" b="1" dirty="0">
              <a:latin typeface="+mn-lt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660264"/>
            <a:ext cx="6503069" cy="369779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83542" y="517359"/>
                <a:ext cx="5450306" cy="6213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 smtClean="0"/>
                  <a:t>Operation: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circuit has inductively coupled doubled- tuned circuit </a:t>
                </a:r>
                <a:endParaRPr lang="en-US" sz="22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primary and secondary are tuned to the same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</m:sub>
                    </m:sSub>
                  </m:oMath>
                </a14:m>
                <a:r>
                  <a:rPr lang="en-US" sz="2200" dirty="0" smtClean="0"/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Centre of secondary is connected to the collector end of primary through a capacitor C.</a:t>
                </a:r>
              </a:p>
              <a:p>
                <a:pPr algn="just"/>
                <a:r>
                  <a:rPr lang="en-US" sz="2200" b="1" i="1" dirty="0" smtClean="0"/>
                  <a:t>Functions of </a:t>
                </a:r>
                <a:r>
                  <a:rPr lang="en-US" sz="2200" b="1" i="1" dirty="0"/>
                  <a:t>capacitor </a:t>
                </a:r>
                <a:r>
                  <a:rPr lang="en-US" sz="2200" b="1" i="1" dirty="0" smtClean="0"/>
                  <a:t>C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Blocks d.c from primary to secondary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Couples the primary signal frequency to center-tapping of secondary.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primary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 smtClean="0"/>
                  <a:t> appears across the inductance L.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center-tapping of the transformer has equal and opposite winding.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 are equal in magnitude but opposite in phase.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542" y="517359"/>
                <a:ext cx="5450306" cy="6213368"/>
              </a:xfrm>
              <a:prstGeom prst="rect">
                <a:avLst/>
              </a:prstGeom>
              <a:blipFill rotWithShape="0">
                <a:blip r:embed="rId3"/>
                <a:stretch>
                  <a:fillRect l="-1454" t="-687" r="-1454" b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:\Users\admin\Desktop\download.png"/>
          <p:cNvPicPr/>
          <p:nvPr/>
        </p:nvPicPr>
        <p:blipFill rotWithShape="1">
          <a:blip r:embed="rId4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649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3648"/>
            <a:ext cx="10515600" cy="859809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Foster-Seeley </a:t>
            </a:r>
            <a:r>
              <a:rPr lang="en-US" b="1" dirty="0" smtClean="0">
                <a:latin typeface="+mn-lt"/>
              </a:rPr>
              <a:t>discriminator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1068" y="846161"/>
                <a:ext cx="11395881" cy="5404513"/>
              </a:xfrm>
            </p:spPr>
            <p:txBody>
              <a:bodyPr>
                <a:normAutofit/>
              </a:bodyPr>
              <a:lstStyle/>
              <a:p>
                <a:pPr algn="just"/>
                <a:endParaRPr lang="en-US" sz="2600" dirty="0" smtClean="0"/>
              </a:p>
              <a:p>
                <a:pPr algn="just"/>
                <a:r>
                  <a:rPr lang="en-US" dirty="0" smtClean="0"/>
                  <a:t>The radio frequency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applied to the diodes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algn="just"/>
                <a:r>
                  <a:rPr lang="en-US" dirty="0" smtClean="0"/>
                  <a:t>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depend on the phasor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algn="just"/>
                <a:r>
                  <a:rPr lang="en-US" dirty="0" smtClean="0"/>
                  <a:t>The </a:t>
                </a:r>
                <a:r>
                  <a:rPr lang="en-US" dirty="0"/>
                  <a:t>phasor position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always equal and are in phase opposition.</a:t>
                </a:r>
              </a:p>
              <a:p>
                <a:pPr algn="just"/>
                <a:r>
                  <a:rPr lang="en-US" dirty="0" smtClean="0"/>
                  <a:t>The phase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relative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/>
                  <a:t> will depend on the tuned secondary at the resonance or off resonance.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068" y="846161"/>
                <a:ext cx="11395881" cy="5404513"/>
              </a:xfrm>
              <a:blipFill rotWithShape="0">
                <a:blip r:embed="rId2"/>
                <a:stretch>
                  <a:fillRect l="-963" r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457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8" y="30850"/>
            <a:ext cx="10515600" cy="7676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Foster-Seeley discriminator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5534" y="1637731"/>
                <a:ext cx="4067033" cy="4967784"/>
              </a:xfr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𝒏𝒑𝒖𝒕</m:t>
                        </m:r>
                      </m:sub>
                    </m:sSub>
                  </m:oMath>
                </a14:m>
                <a:r>
                  <a:rPr lang="en-US" sz="2200" b="1" i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𝒊𝒇</m:t>
                        </m:r>
                      </m:sub>
                    </m:sSub>
                  </m:oMath>
                </a14:m>
                <a:endParaRPr lang="en-US" sz="2200" b="1" i="1" dirty="0" smtClean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6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600" dirty="0" smtClean="0"/>
                  <a:t>in phase quadrature with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.</a:t>
                </a:r>
              </a:p>
              <a:p>
                <a:pPr algn="just"/>
                <a:r>
                  <a:rPr lang="en-US" sz="2600" dirty="0" smtClean="0"/>
                  <a:t>The resultant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 smtClean="0"/>
                  <a:t> are equal in magnitude.</a:t>
                </a:r>
              </a:p>
              <a:p>
                <a:pPr marL="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5534" y="1637731"/>
                <a:ext cx="4067033" cy="4967784"/>
              </a:xfrm>
              <a:blipFill rotWithShape="0">
                <a:blip r:embed="rId2"/>
                <a:stretch>
                  <a:fillRect l="-2399" t="-1350" r="-2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63252" y="872713"/>
            <a:ext cx="2512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 smtClean="0"/>
              <a:t>Off resonance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6" t="18955" r="13971" b="18301"/>
          <a:stretch/>
        </p:blipFill>
        <p:spPr>
          <a:xfrm>
            <a:off x="552733" y="4503761"/>
            <a:ext cx="2941093" cy="13866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54842" y="1026641"/>
            <a:ext cx="2129051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</a:t>
            </a:r>
            <a:r>
              <a:rPr lang="en-US" sz="2600" b="1" i="1" dirty="0" smtClean="0"/>
              <a:t>At resonance</a:t>
            </a:r>
            <a:endParaRPr lang="en-US" sz="26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272470" y="1637731"/>
                <a:ext cx="3835986" cy="500848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3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300" b="1" i="1" smtClean="0">
                            <a:latin typeface="Cambria Math" panose="02040503050406030204" pitchFamily="18" charset="0"/>
                          </a:rPr>
                          <m:t>𝒏𝒑𝒖𝒕</m:t>
                        </m:r>
                      </m:sub>
                    </m:sSub>
                    <m:r>
                      <a:rPr lang="en-US" sz="23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3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𝒊𝒇</m:t>
                        </m:r>
                      </m:sub>
                    </m:sSub>
                  </m:oMath>
                </a14:m>
                <a:r>
                  <a:rPr lang="en-US" sz="2300" b="1" dirty="0"/>
                  <a:t>by an amount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3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3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𝒊𝒇</m:t>
                            </m:r>
                          </m:sub>
                        </m:sSub>
                      </m:num>
                      <m:den>
                        <m:eqArr>
                          <m:eqArrPr>
                            <m:ctrlPr>
                              <a:rPr lang="en-US" sz="2300" b="1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3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sSub>
                              <m:sSubPr>
                                <m:ctrlP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sz="2300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  <m:e/>
                        </m:eqArr>
                      </m:den>
                    </m:f>
                  </m:oMath>
                </a14:m>
                <a:endParaRPr lang="en-US" sz="2300" b="1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Phase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45 degrees.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in phase opposition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, phase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135 degrees.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/>
                  <a:t>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/>
                  <a:t> is </a:t>
                </a:r>
                <a:r>
                  <a:rPr lang="en-US" sz="2200" dirty="0" smtClean="0"/>
                  <a:t>increased </a:t>
                </a:r>
                <a:r>
                  <a:rPr lang="en-US" sz="2200" dirty="0"/>
                  <a:t>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</a:t>
                </a:r>
                <a:r>
                  <a:rPr lang="en-US" sz="2200" dirty="0" smtClean="0"/>
                  <a:t>decreased.</a:t>
                </a:r>
                <a:endParaRPr lang="en-US" sz="2200" dirty="0"/>
              </a:p>
              <a:p>
                <a:endParaRPr lang="en-US" sz="2400" dirty="0" smtClean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470" y="1637731"/>
                <a:ext cx="3835986" cy="5008487"/>
              </a:xfrm>
              <a:prstGeom prst="rect">
                <a:avLst/>
              </a:prstGeom>
              <a:blipFill rotWithShape="0">
                <a:blip r:embed="rId4"/>
                <a:stretch>
                  <a:fillRect l="-1749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44324" y="1578338"/>
                <a:ext cx="3834057" cy="51442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𝒏𝒑𝒖𝒕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𝒊𝒇</m:t>
                        </m:r>
                      </m:sub>
                    </m:sSub>
                  </m:oMath>
                </a14:m>
                <a:r>
                  <a:rPr lang="en-US" sz="2200" b="1" dirty="0" smtClean="0"/>
                  <a:t> by an amount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𝒊𝒇</m:t>
                            </m:r>
                          </m:sub>
                        </m:sSub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den>
                    </m:f>
                  </m:oMath>
                </a14:m>
                <a:endParaRPr lang="en-US" sz="2200" b="1" dirty="0" smtClean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Phase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is 45 degrees.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 is in phase opposition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, phase </a:t>
                </a:r>
                <a:r>
                  <a:rPr lang="en-US" sz="2200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is </a:t>
                </a:r>
                <a:r>
                  <a:rPr lang="en-US" sz="2200" dirty="0" smtClean="0"/>
                  <a:t>135 </a:t>
                </a:r>
                <a:r>
                  <a:rPr lang="en-US" sz="2200" dirty="0"/>
                  <a:t>degrees</a:t>
                </a:r>
                <a:r>
                  <a:rPr lang="en-US" sz="2200" dirty="0" smtClean="0"/>
                  <a:t>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The magnitude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 smtClean="0"/>
                  <a:t> is reduced whereas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 smtClean="0"/>
                  <a:t> is increased.</a:t>
                </a:r>
              </a:p>
              <a:p>
                <a:endParaRPr lang="en-US" sz="2300" dirty="0"/>
              </a:p>
              <a:p>
                <a:endParaRPr lang="en-US" sz="2300" dirty="0" smtClean="0"/>
              </a:p>
              <a:p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24" y="1578338"/>
                <a:ext cx="3834057" cy="5144229"/>
              </a:xfrm>
              <a:prstGeom prst="rect">
                <a:avLst/>
              </a:prstGeom>
              <a:blipFill rotWithShape="0">
                <a:blip r:embed="rId5"/>
                <a:stretch>
                  <a:fillRect l="-1908" r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4" t="23075" b="-6750"/>
          <a:stretch/>
        </p:blipFill>
        <p:spPr>
          <a:xfrm>
            <a:off x="4619767" y="5172501"/>
            <a:ext cx="3309582" cy="14330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0" t="10095" r="12240"/>
          <a:stretch/>
        </p:blipFill>
        <p:spPr>
          <a:xfrm>
            <a:off x="8676766" y="5534759"/>
            <a:ext cx="2869240" cy="1070756"/>
          </a:xfrm>
          <a:prstGeom prst="rect">
            <a:avLst/>
          </a:prstGeom>
        </p:spPr>
      </p:pic>
      <p:pic>
        <p:nvPicPr>
          <p:cNvPr id="12" name="Picture 11" descr="C:\Users\admin\Desktop\download.png"/>
          <p:cNvPicPr/>
          <p:nvPr/>
        </p:nvPicPr>
        <p:blipFill rotWithShape="1">
          <a:blip r:embed="rId8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9521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2"/>
            <a:ext cx="10515600" cy="54591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Foster-Seeley discriminator Contd..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6477" y="655094"/>
                <a:ext cx="7010281" cy="5964070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100" dirty="0" smtClean="0"/>
                  <a:t>Thus the amplitude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1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 smtClean="0"/>
                  <a:t>will vary with the instantaneous frequency f as shown in figure 1 (a). </a:t>
                </a:r>
              </a:p>
              <a:p>
                <a:pPr algn="just"/>
                <a:r>
                  <a:rPr lang="en-US" sz="2100" dirty="0" smtClean="0"/>
                  <a:t>The RF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are separately rectified by the diodes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b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to produce voltages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 that represent the amplitude variations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.</a:t>
                </a:r>
              </a:p>
              <a:p>
                <a:pPr algn="just"/>
                <a:r>
                  <a:rPr lang="en-US" sz="2100" dirty="0" smtClean="0"/>
                  <a:t>The output voltage is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sz="21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1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dirty="0" smtClean="0"/>
                  <a:t>.</a:t>
                </a:r>
              </a:p>
              <a:p>
                <a:pPr algn="just"/>
                <a:r>
                  <a:rPr lang="en-US" sz="2100" dirty="0" smtClean="0"/>
                  <a:t>The discriminator characteristics is zero at resonance, positive above resonance and negative  below resonance.</a:t>
                </a:r>
              </a:p>
              <a:p>
                <a:pPr algn="just"/>
                <a:r>
                  <a:rPr lang="en-US" sz="2100" dirty="0" smtClean="0"/>
                  <a:t>It is linear for the region between the peaks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1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100" dirty="0" smtClean="0"/>
                  <a:t> and this range is the peak separation region which should be more than twice the frequency deviation .</a:t>
                </a:r>
              </a:p>
              <a:p>
                <a:pPr marL="0" indent="0" algn="just">
                  <a:buNone/>
                </a:pPr>
                <a:r>
                  <a:rPr lang="en-US" sz="2100" b="1" i="1" dirty="0" smtClean="0"/>
                  <a:t>Disadvantage</a:t>
                </a:r>
              </a:p>
              <a:p>
                <a:pPr algn="just"/>
                <a:r>
                  <a:rPr lang="en-US" sz="2100" dirty="0" smtClean="0"/>
                  <a:t>Any variation in amplitude of the input FM signal due to noise modifies the discriminator characteristics as shown in figure 2 (b).</a:t>
                </a:r>
              </a:p>
              <a:p>
                <a:pPr algn="just"/>
                <a:r>
                  <a:rPr lang="en-US" sz="2100" dirty="0" smtClean="0"/>
                  <a:t>The undesired frequency components corresponding to amplitude variations lead to distorted output.</a:t>
                </a:r>
              </a:p>
              <a:p>
                <a:pPr algn="just"/>
                <a:r>
                  <a:rPr lang="en-US" sz="2100" dirty="0" smtClean="0"/>
                  <a:t>Distortions can be reduced by using a limiter in FM receiver.</a:t>
                </a:r>
                <a:endParaRPr lang="en-US" sz="21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77" y="655094"/>
                <a:ext cx="7010281" cy="5964070"/>
              </a:xfrm>
              <a:blipFill>
                <a:blip r:embed="rId2"/>
                <a:stretch>
                  <a:fillRect l="-1043" t="-1532" r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1" t="2762" r="5664"/>
          <a:stretch/>
        </p:blipFill>
        <p:spPr>
          <a:xfrm>
            <a:off x="7427495" y="655093"/>
            <a:ext cx="4682618" cy="27491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6740" y="3298604"/>
            <a:ext cx="373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 (a): Discriminator Characteristics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6" r="10936" b="6064"/>
          <a:stretch/>
        </p:blipFill>
        <p:spPr>
          <a:xfrm>
            <a:off x="7347283" y="3637129"/>
            <a:ext cx="4478499" cy="26434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7185" y="6280610"/>
            <a:ext cx="373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Figure 1 (b): Discriminator Characteristics</a:t>
            </a:r>
            <a:endParaRPr lang="en-US" sz="1600" dirty="0"/>
          </a:p>
        </p:txBody>
      </p:sp>
      <p:pic>
        <p:nvPicPr>
          <p:cNvPr id="8" name="Picture 7" descr="C:\Users\admin\Desktop\download.png"/>
          <p:cNvPicPr/>
          <p:nvPr/>
        </p:nvPicPr>
        <p:blipFill rotWithShape="1">
          <a:blip r:embed="rId5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353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62" y="0"/>
            <a:ext cx="7670042" cy="6619164"/>
          </a:xfrm>
          <a:prstGeom prst="rect">
            <a:avLst/>
          </a:prstGeom>
        </p:spPr>
      </p:pic>
      <p:pic>
        <p:nvPicPr>
          <p:cNvPr id="3" name="Picture 2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107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1" y="0"/>
            <a:ext cx="7902053" cy="6858000"/>
          </a:xfrm>
          <a:prstGeom prst="rect">
            <a:avLst/>
          </a:prstGeom>
        </p:spPr>
      </p:pic>
      <p:pic>
        <p:nvPicPr>
          <p:cNvPr id="3" name="Picture 2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5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788" y="0"/>
            <a:ext cx="7656394" cy="6858000"/>
          </a:xfrm>
          <a:prstGeom prst="rect">
            <a:avLst/>
          </a:prstGeom>
        </p:spPr>
      </p:pic>
      <p:pic>
        <p:nvPicPr>
          <p:cNvPr id="3" name="Picture 2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95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006" y="0"/>
            <a:ext cx="7001301" cy="6858000"/>
          </a:xfrm>
          <a:prstGeom prst="rect">
            <a:avLst/>
          </a:prstGeom>
        </p:spPr>
      </p:pic>
      <p:pic>
        <p:nvPicPr>
          <p:cNvPr id="3" name="Picture 2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02749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20" y="0"/>
            <a:ext cx="8352429" cy="6858000"/>
          </a:xfrm>
          <a:prstGeom prst="rect">
            <a:avLst/>
          </a:prstGeom>
        </p:spPr>
      </p:pic>
      <p:pic>
        <p:nvPicPr>
          <p:cNvPr id="3" name="Picture 2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179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CA47-E22A-42B1-97D3-8B16BF923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20" y="40080"/>
            <a:ext cx="10515600" cy="696899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+mn-lt"/>
              </a:rPr>
              <a:t>Instantaneous frequency</a:t>
            </a:r>
            <a:endParaRPr lang="en-IN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9E9D65-9B31-4197-8BFD-FBD3CBBFA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516" y="928048"/>
                <a:ext cx="11663149" cy="5718411"/>
              </a:xfrm>
            </p:spPr>
            <p:txBody>
              <a:bodyPr>
                <a:normAutofit/>
              </a:bodyPr>
              <a:lstStyle/>
              <a:p>
                <a:r>
                  <a:rPr lang="en-IN" sz="2600" dirty="0" smtClean="0"/>
                  <a:t>The constant angular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600" dirty="0"/>
                  <a:t> of the phasor is related to its total phase angle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/>
                  <a:t>(t).                                 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2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600" dirty="0"/>
                  <a:t> </a:t>
                </a:r>
                <a:r>
                  <a:rPr lang="en-IN" sz="2600" dirty="0" smtClean="0"/>
                  <a:t>                                                                        (</a:t>
                </a:r>
                <a:r>
                  <a:rPr lang="en-IN" sz="2600" dirty="0"/>
                  <a:t>3</a:t>
                </a:r>
                <a:r>
                  <a:rPr lang="en-IN" sz="2600" dirty="0" smtClean="0"/>
                  <a:t>)</a:t>
                </a:r>
              </a:p>
              <a:p>
                <a:r>
                  <a:rPr lang="en-IN" sz="2600" dirty="0"/>
                  <a:t> </a:t>
                </a:r>
                <a:r>
                  <a:rPr lang="en-IN" sz="2600" dirty="0" smtClean="0"/>
                  <a:t>Differentiating (3)   we get     d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 smtClean="0"/>
                  <a:t>/</a:t>
                </a:r>
                <a:r>
                  <a:rPr lang="en-IN" sz="2600" dirty="0" err="1" smtClean="0"/>
                  <a:t>dt</a:t>
                </a:r>
                <a:r>
                  <a:rPr lang="en-IN" sz="2600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sz="2600" dirty="0" smtClean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sz="2600" dirty="0" smtClean="0"/>
                  <a:t> is independent of time]               (4)</a:t>
                </a:r>
              </a:p>
              <a:p>
                <a:r>
                  <a:rPr lang="en-IN" sz="2600" dirty="0" smtClean="0"/>
                  <a:t>This derivative varies with time and hence the angular frequency of the phasor </a:t>
                </a:r>
                <a14:m>
                  <m:oMath xmlns:m="http://schemas.openxmlformats.org/officeDocument/2006/math">
                    <m:acc>
                      <m:accPr>
                        <m:chr m:val="̌"/>
                        <m:ctrlPr>
                          <a:rPr lang="en-IN" sz="2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acc>
                  </m:oMath>
                </a14:m>
                <a:r>
                  <a:rPr lang="en-IN" sz="2600" dirty="0" smtClean="0"/>
                  <a:t> will also change with time </a:t>
                </a:r>
                <a:endParaRPr lang="en-IN" sz="2600" dirty="0"/>
              </a:p>
              <a:p>
                <a:r>
                  <a:rPr lang="en-IN" sz="2600" dirty="0"/>
                  <a:t>The time dependent angular frequency is called as instantaneous angular frequency and is denoted as d</a:t>
                </a:r>
                <a:r>
                  <a:rPr 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IN" sz="2600" dirty="0"/>
                  <a:t>/</a:t>
                </a:r>
                <a:r>
                  <a:rPr lang="en-IN" sz="2600" dirty="0" err="1"/>
                  <a:t>dt</a:t>
                </a:r>
                <a:r>
                  <a:rPr lang="en-IN" sz="26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 smtClean="0"/>
                  <a:t>                                                                                      (5)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2600" dirty="0" smtClean="0"/>
                  <a:t> is time dependent</a:t>
                </a:r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                  Fig: Waveform of a carrier wave with varying frequency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379E9D65-9B31-4197-8BFD-FBD3CBBFA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516" y="928048"/>
                <a:ext cx="11663149" cy="5718411"/>
              </a:xfrm>
              <a:blipFill rotWithShape="0">
                <a:blip r:embed="rId2"/>
                <a:stretch>
                  <a:fillRect l="-784" t="-1599" r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387" y="4282804"/>
            <a:ext cx="6072116" cy="1557574"/>
          </a:xfrm>
          <a:prstGeom prst="rect">
            <a:avLst/>
          </a:prstGeom>
        </p:spPr>
      </p:pic>
      <p:pic>
        <p:nvPicPr>
          <p:cNvPr id="5" name="Picture 4" descr="C:\Users\admin\Desktop\download.png"/>
          <p:cNvPicPr/>
          <p:nvPr/>
        </p:nvPicPr>
        <p:blipFill rotWithShape="1">
          <a:blip r:embed="rId4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807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53D9-E1F2-4494-91A9-6AEC263C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59809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Types of Angle modulation</a:t>
            </a:r>
            <a:endParaRPr lang="en-IN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280791-FBCF-479F-AF55-9880E9433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811" y="859809"/>
                <a:ext cx="11881513" cy="5718412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Two types of angle modulation</a:t>
                </a:r>
              </a:p>
              <a:p>
                <a:pPr lvl="1"/>
                <a:r>
                  <a:rPr lang="en-IN" dirty="0" smtClean="0"/>
                  <a:t>Frequency modulation </a:t>
                </a:r>
              </a:p>
              <a:p>
                <a:pPr lvl="1"/>
                <a:r>
                  <a:rPr lang="en-IN" dirty="0" smtClean="0"/>
                  <a:t>Phase modulation</a:t>
                </a:r>
              </a:p>
              <a:p>
                <a:pPr marL="457200" lvl="1" indent="0">
                  <a:buNone/>
                </a:pPr>
                <a:endParaRPr lang="en-IN" dirty="0" smtClean="0"/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Phase modulation </a:t>
                </a:r>
                <a:r>
                  <a:rPr lang="en-IN" dirty="0" smtClean="0"/>
                  <a:t>– The phase angle </a:t>
                </a:r>
                <a:r>
                  <a:rPr lang="el-GR" dirty="0" smtClean="0"/>
                  <a:t>ψ</a:t>
                </a:r>
                <a:r>
                  <a:rPr lang="en-US" dirty="0" smtClean="0"/>
                  <a:t>(t) is varied linearly with the modulating signal f(t) about an unmodulated phase 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Frequency modulation </a:t>
                </a:r>
                <a:r>
                  <a:rPr lang="en-IN" dirty="0" smtClean="0"/>
                  <a:t>– The instantaneous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varies linearly with a modulating signal f(t) about an unmodulated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.</a:t>
                </a:r>
              </a:p>
              <a:p>
                <a:pPr lvl="1"/>
                <a:endParaRPr lang="en-IN" dirty="0" smtClean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A280791-FBCF-479F-AF55-9880E9433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811" y="859809"/>
                <a:ext cx="11881513" cy="5718412"/>
              </a:xfrm>
              <a:blipFill rotWithShape="0">
                <a:blip r:embed="rId2"/>
                <a:stretch>
                  <a:fillRect l="-924" t="-1706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136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311F8-D7D0-41AA-908D-443DFE0F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29" y="109182"/>
            <a:ext cx="10495129" cy="873457"/>
          </a:xfrm>
        </p:spPr>
        <p:txBody>
          <a:bodyPr>
            <a:normAutofit fontScale="90000"/>
          </a:bodyPr>
          <a:lstStyle/>
          <a:p>
            <a:r>
              <a:rPr lang="en-US" sz="4200" b="1" dirty="0" smtClean="0">
                <a:latin typeface="+mn-lt"/>
              </a:rPr>
              <a:t>Representation of Frequency modulated signal</a:t>
            </a:r>
            <a:endParaRPr lang="en-IN" sz="42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8363" y="982639"/>
                <a:ext cx="11394743" cy="5626052"/>
              </a:xfrm>
            </p:spPr>
            <p:txBody>
              <a:bodyPr>
                <a:normAutofit fontScale="92500"/>
              </a:bodyPr>
              <a:lstStyle/>
              <a:p>
                <a:pPr algn="just"/>
                <a:r>
                  <a:rPr lang="en-IN" dirty="0" smtClean="0"/>
                  <a:t>The instantaneous value of the angular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IN" dirty="0"/>
                  <a:t> is equal to the frequency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IN" dirty="0"/>
                  <a:t> of the unmodulated carrier plus a time varying component proportional to f(t) </a:t>
                </a:r>
                <a:r>
                  <a:rPr lang="en-IN" dirty="0" smtClean="0"/>
                  <a:t>.</a:t>
                </a:r>
              </a:p>
              <a:p>
                <a:pPr algn="just"/>
                <a:r>
                  <a:rPr lang="en-IN" dirty="0" smtClean="0"/>
                  <a:t>Mathematically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 f(t)                                                                           (6)</a:t>
                </a:r>
              </a:p>
              <a:p>
                <a:pPr lvl="1" algn="just"/>
                <a:r>
                  <a:rPr lang="en-IN" i="1" dirty="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i="1" dirty="0" smtClean="0"/>
                  <a:t> is the frequency sensitivity (Hz/V)</a:t>
                </a:r>
              </a:p>
              <a:p>
                <a:pPr algn="just"/>
                <a:r>
                  <a:rPr lang="en-IN" dirty="0" smtClean="0"/>
                  <a:t>The total phase angle of the FM wave can be obtained by integrating (5)  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err="1" smtClean="0"/>
                  <a:t>dt</a:t>
                </a:r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</m:e>
                    </m:nary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f(t)]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err="1" smtClean="0"/>
                  <a:t>dt</a:t>
                </a:r>
                <a:r>
                  <a:rPr lang="en-US" dirty="0" smtClean="0"/>
                  <a:t>              (7)</a:t>
                </a:r>
              </a:p>
              <a:p>
                <a:pPr algn="just"/>
                <a:r>
                  <a:rPr lang="en-US" dirty="0"/>
                  <a:t> </a:t>
                </a:r>
                <a:r>
                  <a:rPr lang="en-US" dirty="0" smtClean="0"/>
                  <a:t>The corresponding FM wave can be given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(t) </a:t>
                </a:r>
                <a:r>
                  <a:rPr lang="en-US" dirty="0" smtClean="0"/>
                  <a:t>= </a:t>
                </a:r>
                <a:r>
                  <a:rPr lang="en-US" dirty="0" err="1" smtClean="0"/>
                  <a:t>Acos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                       (8)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 smtClean="0"/>
                  <a:t> </a:t>
                </a:r>
              </a:p>
              <a:p>
                <a:pPr algn="just"/>
                <a:r>
                  <a:rPr lang="en-US" dirty="0" smtClean="0"/>
                  <a:t>Sub (7) in (8) we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 smtClean="0"/>
                  <a:t>(t) = </a:t>
                </a:r>
                <a:r>
                  <a:rPr lang="en-US" dirty="0" err="1" smtClean="0"/>
                  <a:t>Acos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err="1" smtClean="0"/>
                  <a:t>dt</a:t>
                </a:r>
                <a:r>
                  <a:rPr lang="en-US" dirty="0" smtClean="0"/>
                  <a:t>]                      </a:t>
                </a:r>
                <a:r>
                  <a:rPr lang="en-US" dirty="0"/>
                  <a:t> </a:t>
                </a:r>
                <a:r>
                  <a:rPr lang="en-US" dirty="0" smtClean="0"/>
                  <a:t>                (9)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8363" y="982639"/>
                <a:ext cx="11394743" cy="5626052"/>
              </a:xfrm>
              <a:blipFill rotWithShape="0">
                <a:blip r:embed="rId2"/>
                <a:stretch>
                  <a:fillRect l="-856" t="-1625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932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36748-4047-4DD3-AC2F-C3899173E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16" y="788206"/>
            <a:ext cx="11635853" cy="67210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+mn-lt"/>
              </a:rPr>
              <a:t>Representation of Frequency modulated </a:t>
            </a:r>
            <a:r>
              <a:rPr lang="en-US" b="1" dirty="0" smtClean="0">
                <a:latin typeface="+mn-lt"/>
              </a:rPr>
              <a:t>signal- </a:t>
            </a:r>
            <a:r>
              <a:rPr lang="en-US" b="1" dirty="0" err="1" smtClean="0">
                <a:latin typeface="+mn-lt"/>
              </a:rPr>
              <a:t>Contd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2FC70-E510-4D3D-A889-AE77308B9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4993" y="1856095"/>
                <a:ext cx="11745035" cy="4694830"/>
              </a:xfrm>
            </p:spPr>
            <p:txBody>
              <a:bodyPr>
                <a:normAutofit lnSpcReduction="10000"/>
              </a:bodyPr>
              <a:lstStyle/>
              <a:p>
                <a:endParaRPr lang="en-IN" dirty="0" smtClean="0"/>
              </a:p>
              <a:p>
                <a:r>
                  <a:rPr lang="en-IN" dirty="0" smtClean="0"/>
                  <a:t>We know f(t)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cos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 smtClean="0"/>
                  <a:t>                                                                             (10)</a:t>
                </a:r>
              </a:p>
              <a:p>
                <a:r>
                  <a:rPr lang="en-IN" dirty="0" smtClean="0"/>
                  <a:t>Sub (10) in (9)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(t) = </a:t>
                </a:r>
                <a:r>
                  <a:rPr lang="en-US" dirty="0" smtClean="0"/>
                  <a:t>A cos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                                     (11)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dirty="0" smtClean="0"/>
                  <a:t>.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= </a:t>
                </a:r>
                <a:r>
                  <a:rPr lang="en-US" dirty="0"/>
                  <a:t>Acos[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                      </a:t>
                </a:r>
                <a:r>
                  <a:rPr lang="en-IN" dirty="0"/>
                  <a:t> </a:t>
                </a:r>
                <a:r>
                  <a:rPr lang="en-IN" dirty="0" smtClean="0"/>
                  <a:t>      (12)</a:t>
                </a:r>
              </a:p>
              <a:p>
                <a:pPr marL="0" indent="0">
                  <a:buNone/>
                </a:pPr>
                <a:r>
                  <a:rPr lang="en-IN" dirty="0" smtClean="0"/>
                  <a:t>	Where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is the </a:t>
                </a:r>
                <a:r>
                  <a:rPr lang="en-IN" b="1" dirty="0" smtClean="0"/>
                  <a:t>frequency deviation</a:t>
                </a:r>
              </a:p>
              <a:p>
                <a:r>
                  <a:rPr lang="en-IN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= A cos 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IN" dirty="0"/>
                  <a:t>sin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 smtClean="0"/>
                  <a:t>]                    </a:t>
                </a:r>
                <a:r>
                  <a:rPr lang="en-IN" dirty="0"/>
                  <a:t> </a:t>
                </a:r>
                <a:r>
                  <a:rPr lang="en-IN" dirty="0" smtClean="0"/>
                  <a:t>             (13)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IN" dirty="0" smtClean="0"/>
                  <a:t> is the </a:t>
                </a:r>
                <a:r>
                  <a:rPr lang="en-IN" b="1" dirty="0" smtClean="0"/>
                  <a:t>modulation index  </a:t>
                </a:r>
                <a:r>
                  <a:rPr lang="en-IN" dirty="0" smtClean="0"/>
                  <a:t>- Ratio of frequency deviation to the 	                                    modulating frequency</a:t>
                </a:r>
              </a:p>
              <a:p>
                <a:pPr marL="0" indent="0" algn="just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</a:t>
                </a:r>
              </a:p>
              <a:p>
                <a:pPr algn="just"/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2FC70-E510-4D3D-A889-AE77308B9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4993" y="1856095"/>
                <a:ext cx="11745035" cy="4694830"/>
              </a:xfrm>
              <a:blipFill>
                <a:blip r:embed="rId2"/>
                <a:stretch>
                  <a:fillRect l="-934" r="-10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68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899C-A32D-4377-9482-C1C74533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6427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Representation of </a:t>
            </a:r>
            <a:r>
              <a:rPr lang="en-US" b="1" dirty="0" smtClean="0">
                <a:latin typeface="+mn-lt"/>
              </a:rPr>
              <a:t>Phase </a:t>
            </a:r>
            <a:r>
              <a:rPr lang="en-US" b="1" dirty="0">
                <a:latin typeface="+mn-lt"/>
              </a:rPr>
              <a:t>modulated signal</a:t>
            </a:r>
            <a:endParaRPr lang="en-IN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2BEE55-CE26-4BCC-B28A-111BB4A8A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6755" y="887104"/>
                <a:ext cx="11690446" cy="552734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IN" dirty="0" smtClean="0"/>
                  <a:t>The total phase angle of the carrier wave is given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(t)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 </a:t>
                </a:r>
              </a:p>
              <a:p>
                <a:pPr algn="just"/>
                <a:r>
                  <a:rPr lang="en-IN" dirty="0" smtClean="0"/>
                  <a:t>For a phase modulated signal, the phase angle is varied linearly with the modulating signal.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                                   Hence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l-GR" dirty="0" smtClean="0"/>
                  <a:t>α</a:t>
                </a:r>
                <a:r>
                  <a:rPr lang="en-US" dirty="0" smtClean="0"/>
                  <a:t> f(t) </a:t>
                </a:r>
              </a:p>
              <a:p>
                <a:pPr marL="0" indent="0" algn="just">
                  <a:buNone/>
                </a:pPr>
                <a:r>
                  <a:rPr lang="en-US" dirty="0" smtClean="0"/>
                  <a:t>               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 smtClean="0"/>
                  <a:t> f(t) </a:t>
                </a:r>
              </a:p>
              <a:p>
                <a:pPr algn="just"/>
                <a:r>
                  <a:rPr lang="en-IN" dirty="0" smtClean="0"/>
                  <a:t>The phase modulated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= A cos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(t) </a:t>
                </a:r>
                <a:endParaRPr lang="en-IN" dirty="0" smtClean="0"/>
              </a:p>
              <a:p>
                <a:pPr marL="0" indent="0" algn="just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𝑃𝑀</m:t>
                        </m:r>
                      </m:sub>
                    </m:sSub>
                  </m:oMath>
                </a14:m>
                <a:r>
                  <a:rPr lang="en-US" dirty="0"/>
                  <a:t>(t</a:t>
                </a:r>
                <a:r>
                  <a:rPr lang="en-US" dirty="0" smtClean="0"/>
                  <a:t>) </a:t>
                </a:r>
                <a:r>
                  <a:rPr lang="en-IN" dirty="0" smtClean="0"/>
                  <a:t>= A cos[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IN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dirty="0"/>
                  <a:t> f(t) </a:t>
                </a:r>
                <a:r>
                  <a:rPr lang="en-IN" dirty="0" smtClean="0"/>
                  <a:t>]</a:t>
                </a:r>
              </a:p>
              <a:p>
                <a:pPr marL="0" indent="0" algn="just">
                  <a:buNone/>
                </a:pPr>
                <a:r>
                  <a:rPr lang="en-IN" dirty="0" smtClean="0"/>
                  <a:t>The maximum change in total phase angle from the centre phase is known as phase deviation (∆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pPr marL="0" indent="0" algn="just">
                  <a:buNone/>
                </a:pPr>
                <a:r>
                  <a:rPr lang="en-IN" dirty="0"/>
                  <a:t> </a:t>
                </a:r>
                <a:r>
                  <a:rPr lang="en-IN" dirty="0" smtClean="0"/>
                  <a:t>                                                      ∆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12BEE55-CE26-4BCC-B28A-111BB4A8A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6755" y="887104"/>
                <a:ext cx="11690446" cy="5527343"/>
              </a:xfrm>
              <a:blipFill rotWithShape="0">
                <a:blip r:embed="rId2"/>
                <a:stretch>
                  <a:fillRect l="-1043" t="-1656" r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admin\Desktop\download.png"/>
          <p:cNvPicPr/>
          <p:nvPr/>
        </p:nvPicPr>
        <p:blipFill rotWithShape="1">
          <a:blip r:embed="rId3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112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899C-A32D-4377-9482-C1C74533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914400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Relationship between PM and FM</a:t>
            </a:r>
            <a:endParaRPr lang="en-IN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518" y="1348783"/>
            <a:ext cx="4735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FM generation using Phase modulator </a:t>
            </a:r>
            <a:endParaRPr lang="en-US" sz="2200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83446" y="1432020"/>
            <a:ext cx="55023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 smtClean="0"/>
              <a:t>PM generation using Frequency modulator</a:t>
            </a:r>
            <a:endParaRPr lang="en-US" sz="2200" b="1" i="1" dirty="0"/>
          </a:p>
        </p:txBody>
      </p:sp>
      <p:sp>
        <p:nvSpPr>
          <p:cNvPr id="29" name="TextBox 28"/>
          <p:cNvSpPr txBox="1"/>
          <p:nvPr/>
        </p:nvSpPr>
        <p:spPr>
          <a:xfrm>
            <a:off x="96244" y="2956936"/>
            <a:ext cx="5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f(t)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294987" y="2157501"/>
            <a:ext cx="5841241" cy="2506102"/>
            <a:chOff x="136478" y="2034925"/>
            <a:chExt cx="5841241" cy="2496132"/>
          </a:xfrm>
        </p:grpSpPr>
        <p:sp>
          <p:nvSpPr>
            <p:cNvPr id="6" name="Rectangle 5"/>
            <p:cNvSpPr/>
            <p:nvPr/>
          </p:nvSpPr>
          <p:spPr>
            <a:xfrm>
              <a:off x="665611" y="2546908"/>
              <a:ext cx="1634319" cy="713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95683" y="2565105"/>
              <a:ext cx="2115403" cy="7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95682" y="3772601"/>
              <a:ext cx="2115403" cy="758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0091" y="2677658"/>
              <a:ext cx="136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Integrator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4863" y="2727362"/>
              <a:ext cx="1791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Phase modulator</a:t>
              </a:r>
              <a:endParaRPr lang="en-US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36478" y="2827234"/>
              <a:ext cx="532262" cy="6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310165" y="2847833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976616" y="3296864"/>
              <a:ext cx="0" cy="47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080981" y="3931156"/>
              <a:ext cx="1927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Carrier generator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Acos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202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>
              <a:off x="5106250" y="2849012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49009" y="2903689"/>
              <a:ext cx="52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2025127" y="2034925"/>
                  <a:ext cx="1255594" cy="412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</a:t>
                  </a:r>
                  <a:r>
                    <a:rPr lang="en-US" dirty="0" smtClean="0"/>
                    <a:t>(t)=</a:t>
                  </a:r>
                  <a14:m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127" y="2034925"/>
                  <a:ext cx="1255594" cy="41216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883" t="-132353" r="-22330" b="-191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/>
          <p:cNvGrpSpPr/>
          <p:nvPr/>
        </p:nvGrpSpPr>
        <p:grpSpPr>
          <a:xfrm>
            <a:off x="6254426" y="2167471"/>
            <a:ext cx="5841241" cy="2496132"/>
            <a:chOff x="136478" y="2034925"/>
            <a:chExt cx="5841241" cy="2496132"/>
          </a:xfrm>
        </p:grpSpPr>
        <p:sp>
          <p:nvSpPr>
            <p:cNvPr id="51" name="Rectangle 50"/>
            <p:cNvSpPr/>
            <p:nvPr/>
          </p:nvSpPr>
          <p:spPr>
            <a:xfrm>
              <a:off x="665611" y="2546908"/>
              <a:ext cx="1634319" cy="713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995683" y="2565105"/>
              <a:ext cx="2115403" cy="731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95682" y="3772601"/>
              <a:ext cx="2115403" cy="758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49780" y="2704622"/>
              <a:ext cx="1485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Differentiator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373898" y="2606263"/>
              <a:ext cx="20035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Frequency modulator</a:t>
              </a:r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136478" y="2827234"/>
              <a:ext cx="532262" cy="6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2310165" y="2847833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3976616" y="3296864"/>
              <a:ext cx="0" cy="475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080981" y="3931156"/>
              <a:ext cx="1927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Carrier generator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Acos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3383" y="3372260"/>
                  <a:ext cx="10577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02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>
              <a:off x="5106250" y="2849012"/>
              <a:ext cx="685518" cy="144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5449009" y="2903689"/>
              <a:ext cx="528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PM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025127" y="2034925"/>
                  <a:ext cx="1255594" cy="5085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g(t)=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127" y="2034925"/>
                  <a:ext cx="1255594" cy="5085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369" b="-60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4" name="TextBox 63"/>
          <p:cNvSpPr txBox="1"/>
          <p:nvPr/>
        </p:nvSpPr>
        <p:spPr>
          <a:xfrm>
            <a:off x="6175702" y="3040736"/>
            <a:ext cx="52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f(t)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44430" y="1334140"/>
            <a:ext cx="5943650" cy="461579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174466" y="1348783"/>
            <a:ext cx="5921201" cy="46011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7" name="Picture 36" descr="C:\Users\admin\Desktop\download.png"/>
          <p:cNvPicPr/>
          <p:nvPr/>
        </p:nvPicPr>
        <p:blipFill rotWithShape="1">
          <a:blip r:embed="rId6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9464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09183"/>
            <a:ext cx="10515600" cy="696036"/>
          </a:xfrm>
        </p:spPr>
        <p:txBody>
          <a:bodyPr/>
          <a:lstStyle/>
          <a:p>
            <a:r>
              <a:rPr lang="en-US" b="1" dirty="0" smtClean="0">
                <a:latin typeface="+mn-lt"/>
              </a:rPr>
              <a:t>Transmission bandwidth of FM signal</a:t>
            </a:r>
            <a:endParaRPr lang="en-US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83106" y="952168"/>
                <a:ext cx="11676797" cy="5653348"/>
              </a:xfrm>
            </p:spPr>
            <p:txBody>
              <a:bodyPr/>
              <a:lstStyle/>
              <a:p>
                <a:r>
                  <a:rPr lang="en-US" sz="2600" dirty="0" smtClean="0"/>
                  <a:t>Bandwidth=2n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pPr marL="457200" lvl="1" indent="0">
                  <a:buNone/>
                </a:pPr>
                <a:r>
                  <a:rPr lang="en-US" sz="2600" dirty="0" smtClean="0"/>
                  <a:t>where n is the number of sidebands </a:t>
                </a:r>
              </a:p>
              <a:p>
                <a:pPr marL="0" indent="0">
                  <a:buNone/>
                </a:pPr>
                <a:r>
                  <a:rPr lang="en-US" sz="2600" dirty="0" smtClean="0"/>
                  <a:t>          n≈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600" dirty="0" smtClean="0"/>
              </a:p>
              <a:p>
                <a:r>
                  <a:rPr lang="en-US" sz="2600" dirty="0" smtClean="0"/>
                  <a:t>BW=2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600" dirty="0" smtClean="0"/>
                  <a:t>=2∆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dirty="0" smtClean="0"/>
                  <a:t>=2∆f</a:t>
                </a:r>
                <a:endParaRPr lang="en-US" sz="2600" b="1" i="1" dirty="0" smtClean="0"/>
              </a:p>
              <a:p>
                <a:pPr marL="0" indent="0">
                  <a:buNone/>
                </a:pPr>
                <a:r>
                  <a:rPr lang="en-US" b="1" i="1" dirty="0" smtClean="0"/>
                  <a:t>Bandwidth using Carson’s rule</a:t>
                </a:r>
              </a:p>
              <a:p>
                <a:pPr marL="0" indent="0">
                  <a:buNone/>
                </a:pPr>
                <a:endParaRPr lang="en-US" b="1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106" y="952168"/>
                <a:ext cx="11676797" cy="5653348"/>
              </a:xfrm>
              <a:blipFill rotWithShape="0">
                <a:blip r:embed="rId2"/>
                <a:stretch>
                  <a:fillRect l="-1044" t="-1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ame 6"/>
          <p:cNvSpPr/>
          <p:nvPr/>
        </p:nvSpPr>
        <p:spPr>
          <a:xfrm>
            <a:off x="183106" y="3437376"/>
            <a:ext cx="4648201" cy="1050877"/>
          </a:xfrm>
          <a:prstGeom prst="frame">
            <a:avLst>
              <a:gd name="adj1" fmla="val 4708"/>
            </a:avLst>
          </a:prstGeom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4979" y="3694823"/>
                <a:ext cx="4244453" cy="5359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/>
                  <a:t>BW=2(</a:t>
                </a:r>
                <a:r>
                  <a:rPr lang="en-US" sz="2600" b="1" i="1" dirty="0"/>
                  <a:t>∆</a:t>
                </a:r>
                <a14:m>
                  <m:oMath xmlns:m="http://schemas.openxmlformats.org/officeDocument/2006/math">
                    <m:r>
                      <a:rPr lang="en-US" sz="2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sz="2600" b="1" i="1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600" b="1" i="1" dirty="0" smtClean="0"/>
                  <a:t>) = 2(</a:t>
                </a:r>
                <a:r>
                  <a:rPr lang="en-US" sz="2600" b="1" i="1" dirty="0"/>
                  <a:t>∆</a:t>
                </a:r>
                <a14:m>
                  <m:oMath xmlns:m="http://schemas.openxmlformats.org/officeDocument/2006/math">
                    <m:r>
                      <a:rPr lang="en-US" sz="2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600" b="1" i="1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6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600" b="1" i="1" dirty="0" smtClean="0"/>
                  <a:t>)</a:t>
                </a:r>
                <a:endParaRPr lang="en-US" sz="2600" b="1" i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79" y="3694823"/>
                <a:ext cx="4244453" cy="535981"/>
              </a:xfrm>
              <a:prstGeom prst="rect">
                <a:avLst/>
              </a:prstGeom>
              <a:blipFill rotWithShape="0">
                <a:blip r:embed="rId3"/>
                <a:stretch>
                  <a:fillRect l="-2586" t="-9091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1496" y="4900553"/>
                <a:ext cx="5297608" cy="129266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i="1" dirty="0" smtClean="0"/>
                  <a:t>Depending upon the value of </a:t>
                </a:r>
                <a:r>
                  <a:rPr lang="en-US" sz="2600" i="1" dirty="0"/>
                  <a:t>∆</a:t>
                </a:r>
                <a14:m>
                  <m:oMath xmlns:m="http://schemas.openxmlformats.org/officeDocument/2006/math">
                    <m:r>
                      <a:rPr lang="en-US" sz="26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600" i="1" dirty="0" smtClean="0"/>
                  <a:t>, FM is classified as narrowband FM (NBFM) and wideband FM (WBFM)</a:t>
                </a:r>
                <a:endParaRPr lang="en-US" sz="2600" i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96" y="4900553"/>
                <a:ext cx="5297608" cy="1292662"/>
              </a:xfrm>
              <a:prstGeom prst="rect">
                <a:avLst/>
              </a:prstGeom>
              <a:blipFill rotWithShape="0">
                <a:blip r:embed="rId4"/>
                <a:stretch>
                  <a:fillRect l="-2069" t="-3774" r="-34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68382" y="971349"/>
                <a:ext cx="4809133" cy="336233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600" b="1" i="1" dirty="0" smtClean="0"/>
                  <a:t>Bandwidth of PM signal</a:t>
                </a:r>
              </a:p>
              <a:p>
                <a:endParaRPr lang="en-US" sz="2600" b="1" i="1" dirty="0" smtClean="0"/>
              </a:p>
              <a:p>
                <a:r>
                  <a:rPr lang="en-US" sz="2600" dirty="0" smtClean="0"/>
                  <a:t>BW(PM) ≈ </a:t>
                </a:r>
                <a:r>
                  <a:rPr lang="en-US" sz="2600" dirty="0"/>
                  <a:t>2∆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endParaRPr lang="en-US" sz="2600" b="1" dirty="0" smtClean="0"/>
              </a:p>
              <a:p>
                <a:r>
                  <a:rPr lang="en-US" sz="2600" b="1" dirty="0"/>
                  <a:t> </a:t>
                </a:r>
                <a:r>
                  <a:rPr lang="en-US" sz="2600" b="1" dirty="0" smtClean="0"/>
                  <a:t>               </a:t>
                </a:r>
                <a:r>
                  <a:rPr lang="en-US" sz="2600" dirty="0" smtClean="0"/>
                  <a:t>= 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600" b="1" dirty="0" smtClean="0"/>
              </a:p>
              <a:p>
                <a:endParaRPr lang="en-US" sz="2600" b="1" dirty="0" smtClean="0"/>
              </a:p>
              <a:p>
                <a:r>
                  <a:rPr lang="en-US" sz="2600" b="1" dirty="0" smtClean="0"/>
                  <a:t>Modulation index of PM signal</a:t>
                </a:r>
              </a:p>
              <a:p>
                <a:r>
                  <a:rPr lang="en-US" sz="2600" b="1" dirty="0"/>
                  <a:t> </a:t>
                </a:r>
                <a:endParaRPr lang="en-US" sz="2600" b="1" dirty="0" smtClean="0"/>
              </a:p>
              <a:p>
                <a:r>
                  <a:rPr lang="en-US" sz="2600" b="1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sz="2600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600" b="1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 smtClean="0"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</m:sSub>
                  </m:oMath>
                </a14:m>
                <a:endParaRPr lang="en-US" sz="2600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382" y="971349"/>
                <a:ext cx="4809133" cy="3362331"/>
              </a:xfrm>
              <a:prstGeom prst="rect">
                <a:avLst/>
              </a:prstGeom>
              <a:blipFill rotWithShape="0">
                <a:blip r:embed="rId5"/>
                <a:stretch>
                  <a:fillRect l="-2281" t="-1449" b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310" y="4314500"/>
            <a:ext cx="5177620" cy="18787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098010" y="6340166"/>
            <a:ext cx="304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Figure: Phasor diagram of FM</a:t>
            </a:r>
            <a:endParaRPr lang="en-US" dirty="0"/>
          </a:p>
        </p:txBody>
      </p:sp>
      <p:pic>
        <p:nvPicPr>
          <p:cNvPr id="10" name="Picture 9" descr="C:\Users\admin\Desktop\download.png"/>
          <p:cNvPicPr/>
          <p:nvPr/>
        </p:nvPicPr>
        <p:blipFill rotWithShape="1">
          <a:blip r:embed="rId7"/>
          <a:srcRect l="3443" t="18274" b="16146"/>
          <a:stretch/>
        </p:blipFill>
        <p:spPr bwMode="auto">
          <a:xfrm>
            <a:off x="10467832" y="113763"/>
            <a:ext cx="1419367" cy="710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08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633</Words>
  <Application>Microsoft Office PowerPoint</Application>
  <PresentationFormat>Widescreen</PresentationFormat>
  <Paragraphs>251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18ECC205J- ANALOG AND DIGITAL COMMUNICATION</vt:lpstr>
      <vt:lpstr>Angle modulation</vt:lpstr>
      <vt:lpstr>Instantaneous frequency</vt:lpstr>
      <vt:lpstr>Types of Angle modulation</vt:lpstr>
      <vt:lpstr>Representation of Frequency modulated signal</vt:lpstr>
      <vt:lpstr>Representation of Frequency modulated signal- Contd</vt:lpstr>
      <vt:lpstr>Representation of Phase modulated signal</vt:lpstr>
      <vt:lpstr>Relationship between PM and FM</vt:lpstr>
      <vt:lpstr>Transmission bandwidth of FM signal</vt:lpstr>
      <vt:lpstr>Comparison between NBFM and WBFM</vt:lpstr>
      <vt:lpstr>International regulation for FM signal</vt:lpstr>
      <vt:lpstr>Generation of Narrowband FM</vt:lpstr>
      <vt:lpstr>Varactor diode FM modulation </vt:lpstr>
      <vt:lpstr>Varactor diode FM modulation Contd..</vt:lpstr>
      <vt:lpstr>Varactor diode FM modulation Contd..</vt:lpstr>
      <vt:lpstr>Varactor diode FM modulation Contd..</vt:lpstr>
      <vt:lpstr>Varactor diode FM modulation Contd..</vt:lpstr>
      <vt:lpstr>Varactor diode FM modulation Contd..</vt:lpstr>
      <vt:lpstr>Demodulation of FM signals</vt:lpstr>
      <vt:lpstr>Foster-Seeley discriminator</vt:lpstr>
      <vt:lpstr>Foster-Seeley discriminator Contd..</vt:lpstr>
      <vt:lpstr>Foster-Seeley discriminator Contd..</vt:lpstr>
      <vt:lpstr>Foster-Seeley discriminator Contd..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girihanshi1@gmail.com</dc:creator>
  <cp:lastModifiedBy>User</cp:lastModifiedBy>
  <cp:revision>305</cp:revision>
  <dcterms:created xsi:type="dcterms:W3CDTF">2020-08-01T16:23:03Z</dcterms:created>
  <dcterms:modified xsi:type="dcterms:W3CDTF">2023-08-08T03:28:33Z</dcterms:modified>
</cp:coreProperties>
</file>