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4" r:id="rId20"/>
    <p:sldId id="285" r:id="rId21"/>
    <p:sldId id="286" r:id="rId22"/>
    <p:sldId id="287" r:id="rId23"/>
    <p:sldId id="288"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25FAE-21E0-441B-B81C-FC2FC9E7AC0D}"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6426B-9F9F-49BB-B86F-D6D53B8E27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6426B-9F9F-49BB-B86F-D6D53B8E275C}"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37B9B9-AF82-404E-B61F-E3930DFA2318}"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37B9B9-AF82-404E-B61F-E3930DFA2318}"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37B9B9-AF82-404E-B61F-E3930DFA2318}"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37B9B9-AF82-404E-B61F-E3930DFA2318}"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7B9B9-AF82-404E-B61F-E3930DFA2318}"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37B9B9-AF82-404E-B61F-E3930DFA2318}"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37B9B9-AF82-404E-B61F-E3930DFA2318}" type="datetimeFigureOut">
              <a:rPr lang="en-IN" smtClean="0"/>
              <a:t>18-08-2021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37B9B9-AF82-404E-B61F-E3930DFA2318}" type="datetimeFigureOut">
              <a:rPr lang="en-IN" smtClean="0"/>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7B9B9-AF82-404E-B61F-E3930DFA2318}" type="datetimeFigureOut">
              <a:rPr lang="en-IN" smtClean="0"/>
              <a:t>18-08-2021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7B9B9-AF82-404E-B61F-E3930DFA2318}"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7B9B9-AF82-404E-B61F-E3930DFA2318}"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F06C3-7E9F-4586-8E59-9A2ED6E6FA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7B9B9-AF82-404E-B61F-E3930DFA2318}" type="datetimeFigureOut">
              <a:rPr lang="en-IN" smtClean="0"/>
              <a:t>18-08-2021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BF06C3-7E9F-4586-8E59-9A2ED6E6FA2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295" y="114935"/>
            <a:ext cx="10515600" cy="1325563"/>
          </a:xfrm>
        </p:spPr>
        <p:txBody>
          <a:bodyPr>
            <a:normAutofit fontScale="90000"/>
          </a:bodyPr>
          <a:lstStyle/>
          <a:p>
            <a:pPr algn="ct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
            </a:r>
            <a:br>
              <a:rPr lang="en-US" dirty="0">
                <a:latin typeface="Rockwell" panose="02060603020205020403" pitchFamily="18" charset="0"/>
              </a:rPr>
            </a:br>
            <a:r>
              <a:rPr lang="en-US" dirty="0">
                <a:latin typeface="Rockwell" panose="02060603020205020403" pitchFamily="18" charset="0"/>
              </a:rPr>
              <a:t>18ECC205J - Analog and Digital Communication</a:t>
            </a:r>
            <a:br>
              <a:rPr lang="en-US" dirty="0">
                <a:latin typeface="Rockwell" panose="02060603020205020403" pitchFamily="18" charset="0"/>
              </a:rPr>
            </a:br>
            <a:r>
              <a:rPr lang="en-US" dirty="0">
                <a:latin typeface="Rockwell" panose="02060603020205020403" pitchFamily="18" charset="0"/>
              </a:rPr>
              <a:t>    </a:t>
            </a:r>
            <a:br>
              <a:rPr lang="en-US" dirty="0">
                <a:latin typeface="Rockwell" panose="02060603020205020403" pitchFamily="18" charset="0"/>
              </a:rPr>
            </a:br>
            <a:r>
              <a:rPr lang="en-US" dirty="0">
                <a:latin typeface="Rockwell" panose="02060603020205020403" pitchFamily="18" charset="0"/>
              </a:rPr>
              <a:t>UNIT 2</a:t>
            </a:r>
            <a:br>
              <a:rPr lang="en-US" dirty="0">
                <a:latin typeface="Rockwell" panose="02060603020205020403" pitchFamily="18" charset="0"/>
              </a:rPr>
            </a:br>
            <a:endParaRPr lang="en-US" dirty="0">
              <a:latin typeface="Rockwell" panose="02060603020205020403" pitchFamily="18" charset="0"/>
            </a:endParaRPr>
          </a:p>
        </p:txBody>
      </p:sp>
      <p:sp>
        <p:nvSpPr>
          <p:cNvPr id="3" name="Content Placeholder 2"/>
          <p:cNvSpPr>
            <a:spLocks noGrp="1"/>
          </p:cNvSpPr>
          <p:nvPr>
            <p:ph idx="1"/>
          </p:nvPr>
        </p:nvSpPr>
        <p:spPr>
          <a:xfrm>
            <a:off x="938530" y="2397760"/>
            <a:ext cx="10315575" cy="2962910"/>
          </a:xfrm>
        </p:spPr>
        <p:txBody>
          <a:bodyPr>
            <a:normAutofit fontScale="25000" lnSpcReduction="20000"/>
          </a:bodyPr>
          <a:lstStyle/>
          <a:p>
            <a:pPr marL="0" indent="0">
              <a:buNone/>
            </a:pPr>
            <a:endParaRPr lang="en-US" dirty="0">
              <a:latin typeface="Rockwell" panose="02060603020205020403" pitchFamily="18" charset="0"/>
            </a:endParaRPr>
          </a:p>
          <a:p>
            <a:pPr marL="0" indent="0">
              <a:buNone/>
            </a:pPr>
            <a:r>
              <a:rPr lang="en-US" sz="9600" dirty="0">
                <a:latin typeface="Rockwell" panose="02060603020205020403" pitchFamily="18" charset="0"/>
              </a:rPr>
              <a:t>Contents  of  Week 2  Lecture</a:t>
            </a:r>
          </a:p>
          <a:p>
            <a:pPr marL="0" indent="0">
              <a:buNone/>
            </a:pPr>
            <a:r>
              <a:rPr lang="en-US" sz="9600" dirty="0">
                <a:latin typeface="Rockwell" panose="02060603020205020403" pitchFamily="18" charset="0"/>
              </a:rPr>
              <a:t>                        </a:t>
            </a:r>
            <a:r>
              <a:rPr lang="en-US" sz="13500" dirty="0">
                <a:latin typeface="Rockwell" panose="02060603020205020403" pitchFamily="18" charset="0"/>
              </a:rPr>
              <a:t>  AM  Receivers </a:t>
            </a:r>
          </a:p>
          <a:p>
            <a:pPr marL="0" indent="0">
              <a:buNone/>
            </a:pPr>
            <a:r>
              <a:rPr lang="en-US" sz="13500" dirty="0">
                <a:latin typeface="Rockwell" panose="02060603020205020403" pitchFamily="18" charset="0"/>
              </a:rPr>
              <a:t>			       -Superheterodyne Receiver </a:t>
            </a:r>
          </a:p>
          <a:p>
            <a:pPr marL="0" indent="0">
              <a:buNone/>
            </a:pPr>
            <a:r>
              <a:rPr lang="en-US" sz="13500" dirty="0">
                <a:latin typeface="Rockwell" panose="02060603020205020403" pitchFamily="18" charset="0"/>
              </a:rPr>
              <a:t>		  FM Receiver</a:t>
            </a:r>
          </a:p>
          <a:p>
            <a:pPr marL="0" indent="0">
              <a:buNone/>
            </a:pPr>
            <a:r>
              <a:rPr lang="en-US" sz="13500" dirty="0">
                <a:latin typeface="Rockwell" panose="02060603020205020403" pitchFamily="18" charset="0"/>
              </a:rPr>
              <a:t>		  Sources of  Noise </a:t>
            </a:r>
          </a:p>
          <a:p>
            <a:pPr marL="0" indent="0">
              <a:buNone/>
            </a:pPr>
            <a:r>
              <a:rPr lang="en-US" sz="13500" dirty="0">
                <a:latin typeface="Rockwell" panose="02060603020205020403" pitchFamily="18" charset="0"/>
              </a:rPr>
              <a:t>		  Noise in AM System</a:t>
            </a:r>
          </a:p>
          <a:p>
            <a:pPr marL="0" indent="0">
              <a:buNone/>
            </a:pPr>
            <a:r>
              <a:rPr lang="en-US" sz="8000" dirty="0">
                <a:latin typeface="Rockwell" panose="02060603020205020403" pitchFamily="18" charset="0"/>
              </a:rPr>
              <a:t>Source:</a:t>
            </a:r>
            <a:r>
              <a:rPr lang="en-US" sz="13500" dirty="0">
                <a:latin typeface="Rockwell" panose="02060603020205020403" pitchFamily="18" charset="0"/>
              </a:rPr>
              <a:t> </a:t>
            </a:r>
            <a:r>
              <a:rPr lang="en-US" sz="8000" dirty="0">
                <a:latin typeface="Rockwell" panose="02060603020205020403" pitchFamily="18" charset="0"/>
              </a:rPr>
              <a:t>Singh. R. P &amp; Sapre. S. D, “Communication Systems: Analog &amp; Digital,” 3rd edition, McGrawHill Education, Seventh Reprint, 2016.</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59837"/>
                <a:ext cx="10515600" cy="5617126"/>
              </a:xfrm>
            </p:spPr>
            <p:txBody>
              <a:bodyPr>
                <a:normAutofit/>
              </a:bodyPr>
              <a:lstStyle/>
              <a:p>
                <a:r>
                  <a:rPr lang="en-IN" sz="2000" dirty="0">
                    <a:latin typeface="Times New Roman" panose="02020603050405020304" pitchFamily="18" charset="0"/>
                    <a:cs typeface="Times New Roman" panose="02020603050405020304" pitchFamily="18" charset="0"/>
                  </a:rPr>
                  <a:t>For LO section (LO frequency is kept higher by IF)</a:t>
                </a:r>
              </a:p>
              <a:p>
                <a:pPr marL="0" indent="0">
                  <a:buNone/>
                </a:pPr>
                <a14:m>
                  <m:oMathPara xmlns:m="http://schemas.openxmlformats.org/officeDocument/2006/math">
                    <m:oMathParaPr>
                      <m:jc m:val="centerGroup"/>
                    </m:oMathParaPr>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num>
                        <m:den>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𝑚𝑖𝑛</m:t>
                              </m:r>
                            </m:sub>
                          </m:sSub>
                        </m:den>
                      </m:f>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1650+455</m:t>
                                  </m:r>
                                </m:num>
                                <m:den>
                                  <m:r>
                                    <a:rPr lang="en-IN" sz="2000" i="1">
                                      <a:effectLst/>
                                      <a:latin typeface="Cambria Math" panose="02040503050406030204" pitchFamily="18" charset="0"/>
                                      <a:ea typeface="Calibri" panose="020F0502020204030204" pitchFamily="34" charset="0"/>
                                      <a:cs typeface="Times New Roman" panose="02020603050405020304" pitchFamily="18" charset="0"/>
                                    </a:rPr>
                                    <m:t>550+455</m:t>
                                  </m:r>
                                </m:den>
                              </m:f>
                            </m:e>
                          </m:d>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=4.4:1</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Which is quite close to that of signal section.</a:t>
                </a:r>
              </a:p>
              <a:p>
                <a:r>
                  <a:rPr lang="en-IN" sz="2000" dirty="0">
                    <a:latin typeface="Times New Roman" panose="02020603050405020304" pitchFamily="18" charset="0"/>
                    <a:ea typeface="Calibri" panose="020F0502020204030204" pitchFamily="34" charset="0"/>
                    <a:cs typeface="Times New Roman" panose="02020603050405020304" pitchFamily="18" charset="0"/>
                  </a:rPr>
                  <a:t>The usual ganged capacitors available have a capacitance ratio 10:1 which is well within the limit imposed by tuning capacitors of both sections.</a:t>
                </a:r>
              </a:p>
              <a:p>
                <a:r>
                  <a:rPr lang="en-IN" sz="2000" dirty="0">
                    <a:latin typeface="Times New Roman" panose="02020603050405020304" pitchFamily="18" charset="0"/>
                    <a:ea typeface="Calibri" panose="020F0502020204030204" pitchFamily="34" charset="0"/>
                    <a:cs typeface="Times New Roman" panose="02020603050405020304" pitchFamily="18" charset="0"/>
                  </a:rPr>
                  <a:t>If LO frequency is kept lower, </a:t>
                </a:r>
              </a:p>
              <a:p>
                <a:pPr marL="0" indent="0">
                  <a:buNone/>
                </a:pPr>
                <a14:m>
                  <m:oMathPara xmlns:m="http://schemas.openxmlformats.org/officeDocument/2006/math">
                    <m:oMathParaPr>
                      <m:jc m:val="centerGroup"/>
                    </m:oMathParaPr>
                    <m:oMath xmlns:m="http://schemas.openxmlformats.org/officeDocument/2006/math">
                      <m:f>
                        <m:fPr>
                          <m:ctrlPr>
                            <a:rPr lang="en-IN" sz="20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num>
                        <m:den>
                          <m:sSub>
                            <m:sSub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𝑚𝑖𝑛</m:t>
                              </m:r>
                            </m:sub>
                          </m:sSub>
                        </m:den>
                      </m:f>
                      <m:r>
                        <a:rPr lang="en-IN" sz="20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1650−455</m:t>
                                  </m:r>
                                </m:num>
                                <m:den>
                                  <m:r>
                                    <a:rPr lang="en-IN" sz="2000" i="1">
                                      <a:effectLst/>
                                      <a:latin typeface="Cambria Math" panose="02040503050406030204" pitchFamily="18" charset="0"/>
                                      <a:ea typeface="Calibri" panose="020F0502020204030204" pitchFamily="34" charset="0"/>
                                      <a:cs typeface="Times New Roman" panose="02020603050405020304" pitchFamily="18" charset="0"/>
                                    </a:rPr>
                                    <m:t>550−455</m:t>
                                  </m:r>
                                </m:den>
                              </m:f>
                            </m:e>
                          </m:d>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=156:1</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This is beyond the limit imposed by tuning capacitor of signal section and cannot be covered by oscillator in one sweep.</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 Tracking errors can be reduced to a great extent by keeping constant ratio of LO frequency to </a:t>
                </a:r>
                <a:r>
                  <a:rPr lang="en-IN" sz="2000" i="1" dirty="0">
                    <a:latin typeface="Times New Roman" panose="02020603050405020304" pitchFamily="18" charset="0"/>
                    <a:cs typeface="Times New Roman" panose="02020603050405020304" pitchFamily="18" charset="0"/>
                  </a:rPr>
                  <a:t>fc </a:t>
                </a:r>
                <a:r>
                  <a:rPr lang="en-IN" sz="2000" dirty="0">
                    <a:latin typeface="Times New Roman" panose="02020603050405020304" pitchFamily="18" charset="0"/>
                    <a:cs typeface="Times New Roman" panose="02020603050405020304" pitchFamily="18" charset="0"/>
                  </a:rPr>
                  <a:t>for entire band.</a:t>
                </a:r>
              </a:p>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2000" dirty="0">
                    <a:latin typeface="Times New Roman" panose="02020603050405020304" pitchFamily="18" charset="0"/>
                    <a:ea typeface="Calibri" panose="020F0502020204030204" pitchFamily="34" charset="0"/>
                    <a:cs typeface="Times New Roman" panose="02020603050405020304" pitchFamily="18" charset="0"/>
                  </a:rPr>
                  <a:t>medium wave band, the ratio varies between 1005/550 = 1.83 and 2105/1650 = 1.28 when </a:t>
                </a:r>
                <a:r>
                  <a:rPr lang="en-IN" sz="2000" i="1" dirty="0" err="1">
                    <a:latin typeface="Times New Roman" panose="02020603050405020304" pitchFamily="18" charset="0"/>
                    <a:cs typeface="Times New Roman" panose="02020603050405020304" pitchFamily="18" charset="0"/>
                  </a:rPr>
                  <a:t>fl</a:t>
                </a:r>
                <a:r>
                  <a:rPr lang="en-IN" sz="2000" i="1" dirty="0">
                    <a:latin typeface="Times New Roman" panose="02020603050405020304" pitchFamily="18" charset="0"/>
                    <a:cs typeface="Times New Roman" panose="02020603050405020304" pitchFamily="18" charset="0"/>
                  </a:rPr>
                  <a:t>&gt;fc</a:t>
                </a:r>
              </a:p>
              <a:p>
                <a:pPr marL="0" indent="0">
                  <a:buNone/>
                </a:pPr>
                <a:r>
                  <a:rPr lang="en-IN" sz="2000" dirty="0">
                    <a:latin typeface="Times New Roman" panose="02020603050405020304" pitchFamily="18" charset="0"/>
                    <a:cs typeface="Times New Roman" panose="02020603050405020304" pitchFamily="18" charset="0"/>
                  </a:rPr>
                  <a:t>When</a:t>
                </a:r>
                <a:r>
                  <a:rPr lang="en-IN" sz="2000" i="1" dirty="0" err="1">
                    <a:latin typeface="Times New Roman" panose="02020603050405020304" pitchFamily="18" charset="0"/>
                    <a:cs typeface="Times New Roman" panose="02020603050405020304" pitchFamily="18" charset="0"/>
                  </a:rPr>
                  <a:t>fl</a:t>
                </a:r>
                <a:r>
                  <a:rPr lang="en-IN" sz="2000" i="1" dirty="0">
                    <a:latin typeface="Times New Roman" panose="02020603050405020304" pitchFamily="18" charset="0"/>
                    <a:cs typeface="Times New Roman" panose="02020603050405020304" pitchFamily="18" charset="0"/>
                  </a:rPr>
                  <a:t>&lt;fc, 550/95 = 5.75 </a:t>
                </a:r>
                <a:r>
                  <a:rPr lang="en-IN" sz="2000" dirty="0">
                    <a:latin typeface="Times New Roman" panose="02020603050405020304" pitchFamily="18" charset="0"/>
                    <a:cs typeface="Times New Roman" panose="02020603050405020304" pitchFamily="18" charset="0"/>
                  </a:rPr>
                  <a:t>and</a:t>
                </a:r>
                <a:r>
                  <a:rPr lang="en-IN" sz="2000" i="1" dirty="0">
                    <a:latin typeface="Times New Roman" panose="02020603050405020304" pitchFamily="18" charset="0"/>
                    <a:cs typeface="Times New Roman" panose="02020603050405020304" pitchFamily="18" charset="0"/>
                  </a:rPr>
                  <a:t> 1650/1195 = 1.38 </a:t>
                </a:r>
                <a:r>
                  <a:rPr lang="en-IN" sz="2000" dirty="0">
                    <a:latin typeface="Times New Roman" panose="02020603050405020304" pitchFamily="18" charset="0"/>
                    <a:cs typeface="Times New Roman" panose="02020603050405020304" pitchFamily="18" charset="0"/>
                  </a:rPr>
                  <a:t>which is quite large and results in severe tracking problems</a:t>
                </a:r>
                <a:r>
                  <a:rPr lang="en-IN" sz="2000" i="1"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559837"/>
                <a:ext cx="10515600" cy="5617126"/>
              </a:xfrm>
              <a:blipFill>
                <a:blip r:embed="rId2"/>
                <a:stretch>
                  <a:fillRect l="-638" t="-1194" b="-1954"/>
                </a:stretch>
              </a:blipFill>
            </p:spPr>
            <p:txBody>
              <a:bodyPr/>
              <a:lstStyle/>
              <a:p>
                <a:r>
                  <a:rPr lang="en-IN">
                    <a:noFill/>
                  </a:rPr>
                  <a:t> </a:t>
                </a:r>
              </a:p>
            </p:txBody>
          </p:sp>
        </mc:Fallback>
      </mc:AlternateContent>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498"/>
            <a:ext cx="10515600" cy="5598465"/>
          </a:xfrm>
        </p:spPr>
        <p:txBody>
          <a:bodyPr>
            <a:normAutofit fontScale="92500"/>
          </a:bodyPr>
          <a:lstStyle/>
          <a:p>
            <a:pPr marL="0" indent="0">
              <a:buNone/>
            </a:pPr>
            <a:r>
              <a:rPr lang="en-IN" sz="2400" b="1" dirty="0">
                <a:latin typeface="Times New Roman" panose="02020603050405020304" pitchFamily="18" charset="0"/>
                <a:cs typeface="Times New Roman" panose="02020603050405020304" pitchFamily="18" charset="0"/>
              </a:rPr>
              <a:t>4. IF amplifier</a:t>
            </a:r>
          </a:p>
          <a:p>
            <a:r>
              <a:rPr lang="en-IN" sz="2400" dirty="0">
                <a:latin typeface="Times New Roman" panose="02020603050405020304" pitchFamily="18" charset="0"/>
                <a:cs typeface="Times New Roman" panose="02020603050405020304" pitchFamily="18" charset="0"/>
              </a:rPr>
              <a:t>Tuned voltage amplifiers and provides most of receiver gain. More than one stage may be used to improve selectivity. The output appears across a tuned transformer circuit.</a:t>
            </a:r>
          </a:p>
          <a:p>
            <a:pPr marL="0" indent="0">
              <a:buNone/>
            </a:pPr>
            <a:r>
              <a:rPr lang="en-IN" sz="2400" b="1" dirty="0">
                <a:latin typeface="Times New Roman" panose="02020603050405020304" pitchFamily="18" charset="0"/>
                <a:cs typeface="Times New Roman" panose="02020603050405020304" pitchFamily="18" charset="0"/>
              </a:rPr>
              <a:t>Choice of IF</a:t>
            </a:r>
          </a:p>
          <a:p>
            <a:pPr marL="0" indent="0">
              <a:buNone/>
            </a:pPr>
            <a:r>
              <a:rPr lang="en-IN" sz="2400" dirty="0">
                <a:latin typeface="Times New Roman" panose="02020603050405020304" pitchFamily="18" charset="0"/>
                <a:cs typeface="Times New Roman" panose="02020603050405020304" pitchFamily="18" charset="0"/>
              </a:rPr>
              <a:t>For commercial AM receivers, </a:t>
            </a:r>
            <a:r>
              <a:rPr lang="en-IN" sz="2400" i="1" dirty="0">
                <a:latin typeface="Times New Roman" panose="02020603050405020304" pitchFamily="18" charset="0"/>
                <a:cs typeface="Times New Roman" panose="02020603050405020304" pitchFamily="18" charset="0"/>
              </a:rPr>
              <a:t>fi = </a:t>
            </a:r>
            <a:r>
              <a:rPr lang="en-IN" sz="2400" dirty="0">
                <a:latin typeface="Times New Roman" panose="02020603050405020304" pitchFamily="18" charset="0"/>
                <a:cs typeface="Times New Roman" panose="02020603050405020304" pitchFamily="18" charset="0"/>
              </a:rPr>
              <a:t>455KHz. It is chosen as a compromise between 2 factors:</a:t>
            </a:r>
          </a:p>
          <a:p>
            <a:pPr marL="514350" indent="-514350">
              <a:buAutoNum type="romanLcParenBoth"/>
            </a:pPr>
            <a:r>
              <a:rPr lang="en-IN" sz="2400" dirty="0">
                <a:latin typeface="Times New Roman" panose="02020603050405020304" pitchFamily="18" charset="0"/>
                <a:cs typeface="Times New Roman" panose="02020603050405020304" pitchFamily="18" charset="0"/>
              </a:rPr>
              <a:t>For proper adjacent channel selectivity and easy tracking </a:t>
            </a:r>
            <a:r>
              <a:rPr lang="en-IN" sz="2400" i="1" dirty="0">
                <a:latin typeface="Times New Roman" panose="02020603050405020304" pitchFamily="18" charset="0"/>
                <a:cs typeface="Times New Roman" panose="02020603050405020304" pitchFamily="18" charset="0"/>
              </a:rPr>
              <a:t>fi </a:t>
            </a:r>
            <a:r>
              <a:rPr lang="en-IN" sz="2400" dirty="0">
                <a:latin typeface="Times New Roman" panose="02020603050405020304" pitchFamily="18" charset="0"/>
                <a:cs typeface="Times New Roman" panose="02020603050405020304" pitchFamily="18" charset="0"/>
              </a:rPr>
              <a:t>should be low.</a:t>
            </a:r>
          </a:p>
          <a:p>
            <a:pPr marL="514350" indent="-514350">
              <a:buAutoNum type="romanLcParenBoth"/>
            </a:pPr>
            <a:r>
              <a:rPr lang="en-IN" sz="2400" dirty="0">
                <a:latin typeface="Times New Roman" panose="02020603050405020304" pitchFamily="18" charset="0"/>
                <a:cs typeface="Times New Roman" panose="02020603050405020304" pitchFamily="18" charset="0"/>
              </a:rPr>
              <a:t>For Image frequency rejection, </a:t>
            </a:r>
            <a:r>
              <a:rPr lang="en-IN" sz="2400" i="1" dirty="0">
                <a:latin typeface="Times New Roman" panose="02020603050405020304" pitchFamily="18" charset="0"/>
                <a:cs typeface="Times New Roman" panose="02020603050405020304" pitchFamily="18" charset="0"/>
              </a:rPr>
              <a:t>fi </a:t>
            </a:r>
            <a:r>
              <a:rPr lang="en-IN" sz="2400" dirty="0">
                <a:latin typeface="Times New Roman" panose="02020603050405020304" pitchFamily="18" charset="0"/>
                <a:cs typeface="Times New Roman" panose="02020603050405020304" pitchFamily="18" charset="0"/>
              </a:rPr>
              <a:t>should be high.</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For </a:t>
            </a:r>
            <a:r>
              <a:rPr lang="en-IN" sz="2400" dirty="0" err="1">
                <a:latin typeface="Times New Roman" panose="02020603050405020304" pitchFamily="18" charset="0"/>
                <a:cs typeface="Times New Roman" panose="02020603050405020304" pitchFamily="18" charset="0"/>
              </a:rPr>
              <a:t>f</a:t>
            </a:r>
            <a:r>
              <a:rPr lang="en-IN" sz="1400" dirty="0" err="1">
                <a:latin typeface="Times New Roman" panose="02020603050405020304" pitchFamily="18" charset="0"/>
                <a:cs typeface="Times New Roman" panose="02020603050405020304" pitchFamily="18" charset="0"/>
              </a:rPr>
              <a:t>if</a:t>
            </a:r>
            <a:r>
              <a:rPr lang="en-IN" sz="1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455KHz , baseband frequency 10KHz, Q = 455/10 = 45.5</a:t>
            </a:r>
          </a:p>
          <a:p>
            <a:pPr marL="0" indent="0">
              <a:buNone/>
            </a:pPr>
            <a:r>
              <a:rPr lang="en-IN" sz="2400" dirty="0">
                <a:latin typeface="Times New Roman" panose="02020603050405020304" pitchFamily="18" charset="0"/>
                <a:cs typeface="Times New Roman" panose="02020603050405020304" pitchFamily="18" charset="0"/>
              </a:rPr>
              <a:t>	For </a:t>
            </a:r>
            <a:r>
              <a:rPr lang="en-IN" sz="2400" dirty="0" err="1">
                <a:latin typeface="Times New Roman" panose="02020603050405020304" pitchFamily="18" charset="0"/>
                <a:cs typeface="Times New Roman" panose="02020603050405020304" pitchFamily="18" charset="0"/>
              </a:rPr>
              <a:t>f</a:t>
            </a:r>
            <a:r>
              <a:rPr lang="en-IN" sz="1400" dirty="0" err="1">
                <a:latin typeface="Times New Roman" panose="02020603050405020304" pitchFamily="18" charset="0"/>
                <a:cs typeface="Times New Roman" panose="02020603050405020304" pitchFamily="18" charset="0"/>
              </a:rPr>
              <a:t>if</a:t>
            </a:r>
            <a:r>
              <a:rPr lang="en-IN" sz="1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10MHz , Q = (10*10^6)/(10*10^3) = 1000.</a:t>
            </a:r>
          </a:p>
          <a:p>
            <a:pPr marL="0" indent="0">
              <a:buNone/>
            </a:pPr>
            <a:r>
              <a:rPr lang="en-IN" sz="2400" dirty="0">
                <a:latin typeface="Times New Roman" panose="02020603050405020304" pitchFamily="18" charset="0"/>
                <a:cs typeface="Times New Roman" panose="02020603050405020304" pitchFamily="18" charset="0"/>
              </a:rPr>
              <a:t>     Design of tuned </a:t>
            </a:r>
            <a:r>
              <a:rPr lang="en-IN" sz="2400" dirty="0" smtClean="0">
                <a:latin typeface="Times New Roman" panose="02020603050405020304" pitchFamily="18" charset="0"/>
                <a:cs typeface="Times New Roman" panose="02020603050405020304" pitchFamily="18" charset="0"/>
              </a:rPr>
              <a:t>circuit </a:t>
            </a:r>
            <a:r>
              <a:rPr lang="en-IN" sz="2400" dirty="0">
                <a:latin typeface="Times New Roman" panose="02020603050405020304" pitchFamily="18" charset="0"/>
                <a:cs typeface="Times New Roman" panose="02020603050405020304" pitchFamily="18" charset="0"/>
              </a:rPr>
              <a:t>with such high Q is impractical. Thus </a:t>
            </a:r>
            <a:r>
              <a:rPr lang="en-IN" sz="2400" i="1" dirty="0">
                <a:latin typeface="Times New Roman" panose="02020603050405020304" pitchFamily="18" charset="0"/>
                <a:cs typeface="Times New Roman" panose="02020603050405020304" pitchFamily="18" charset="0"/>
              </a:rPr>
              <a:t>fi </a:t>
            </a:r>
            <a:r>
              <a:rPr lang="en-IN" sz="2400" dirty="0">
                <a:latin typeface="Times New Roman" panose="02020603050405020304" pitchFamily="18" charset="0"/>
                <a:cs typeface="Times New Roman" panose="02020603050405020304" pitchFamily="18" charset="0"/>
              </a:rPr>
              <a:t>should be low for proper selectivity. A low </a:t>
            </a:r>
            <a:r>
              <a:rPr lang="en-IN" sz="2400" i="1" dirty="0">
                <a:latin typeface="Times New Roman" panose="02020603050405020304" pitchFamily="18" charset="0"/>
                <a:cs typeface="Times New Roman" panose="02020603050405020304" pitchFamily="18" charset="0"/>
              </a:rPr>
              <a:t>fi </a:t>
            </a:r>
            <a:r>
              <a:rPr lang="en-IN" sz="2400" dirty="0">
                <a:latin typeface="Times New Roman" panose="02020603050405020304" pitchFamily="18" charset="0"/>
                <a:cs typeface="Times New Roman" panose="02020603050405020304" pitchFamily="18" charset="0"/>
              </a:rPr>
              <a:t>makes the difference between signal and Lo frequency small making the tracking easy.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8" y="827249"/>
            <a:ext cx="10515600" cy="4351338"/>
          </a:xfrm>
        </p:spPr>
        <p:txBody>
          <a:bodyPr/>
          <a:lstStyle/>
          <a:p>
            <a:r>
              <a:rPr lang="en-IN" dirty="0">
                <a:latin typeface="Times New Roman" panose="02020603050405020304" pitchFamily="18" charset="0"/>
                <a:cs typeface="Times New Roman" panose="02020603050405020304" pitchFamily="18" charset="0"/>
              </a:rPr>
              <a:t>For image rejection, </a:t>
            </a:r>
            <a:r>
              <a:rPr lang="en-IN" sz="2800" i="1" dirty="0">
                <a:latin typeface="Times New Roman" panose="02020603050405020304" pitchFamily="18" charset="0"/>
                <a:cs typeface="Times New Roman" panose="02020603050405020304" pitchFamily="18" charset="0"/>
              </a:rPr>
              <a:t>fi </a:t>
            </a:r>
            <a:r>
              <a:rPr lang="en-IN" sz="2800" dirty="0">
                <a:latin typeface="Times New Roman" panose="02020603050405020304" pitchFamily="18" charset="0"/>
                <a:cs typeface="Times New Roman" panose="02020603050405020304" pitchFamily="18" charset="0"/>
              </a:rPr>
              <a:t> should be large</a:t>
            </a:r>
          </a:p>
          <a:p>
            <a:pPr marL="0" indent="0" algn="ctr">
              <a:buNone/>
            </a:pPr>
            <a:r>
              <a:rPr lang="en-IN" i="1" dirty="0">
                <a:latin typeface="Times New Roman" panose="02020603050405020304" pitchFamily="18" charset="0"/>
                <a:cs typeface="Times New Roman" panose="02020603050405020304" pitchFamily="18" charset="0"/>
              </a:rPr>
              <a:t>fc’ = fc + </a:t>
            </a:r>
            <a:r>
              <a:rPr lang="en-IN" sz="2800" i="1" dirty="0">
                <a:latin typeface="Times New Roman" panose="02020603050405020304" pitchFamily="18" charset="0"/>
                <a:cs typeface="Times New Roman" panose="02020603050405020304" pitchFamily="18" charset="0"/>
              </a:rPr>
              <a:t>2</a:t>
            </a:r>
            <a:r>
              <a:rPr lang="en-IN" i="1" dirty="0">
                <a:latin typeface="Times New Roman" panose="02020603050405020304" pitchFamily="18" charset="0"/>
                <a:cs typeface="Times New Roman" panose="02020603050405020304" pitchFamily="18" charset="0"/>
              </a:rPr>
              <a:t>fi</a:t>
            </a:r>
          </a:p>
          <a:p>
            <a:pPr marL="0" indent="0" algn="ctr">
              <a:buNone/>
            </a:pPr>
            <a:r>
              <a:rPr lang="en-IN" i="1" dirty="0">
                <a:latin typeface="Times New Roman" panose="02020603050405020304" pitchFamily="18" charset="0"/>
                <a:cs typeface="Times New Roman" panose="02020603050405020304" pitchFamily="18" charset="0"/>
              </a:rPr>
              <a:t>fc’/ fc = </a:t>
            </a:r>
            <a:r>
              <a:rPr lang="en-IN" dirty="0">
                <a:latin typeface="Times New Roman" panose="02020603050405020304" pitchFamily="18" charset="0"/>
                <a:cs typeface="Times New Roman" panose="02020603050405020304" pitchFamily="18" charset="0"/>
              </a:rPr>
              <a:t>1+(</a:t>
            </a:r>
            <a:r>
              <a:rPr lang="en-IN" sz="2800" i="1" dirty="0">
                <a:latin typeface="Times New Roman" panose="02020603050405020304" pitchFamily="18" charset="0"/>
                <a:cs typeface="Times New Roman" panose="02020603050405020304" pitchFamily="18" charset="0"/>
              </a:rPr>
              <a:t>2</a:t>
            </a:r>
            <a:r>
              <a:rPr lang="en-IN" i="1" dirty="0">
                <a:latin typeface="Times New Roman" panose="02020603050405020304" pitchFamily="18" charset="0"/>
                <a:cs typeface="Times New Roman" panose="02020603050405020304" pitchFamily="18" charset="0"/>
              </a:rPr>
              <a:t>fi / fc)</a:t>
            </a:r>
          </a:p>
          <a:p>
            <a:pPr algn="just"/>
            <a:r>
              <a:rPr lang="en-IN" sz="2800" i="1" dirty="0">
                <a:latin typeface="Times New Roman" panose="02020603050405020304" pitchFamily="18" charset="0"/>
                <a:cs typeface="Times New Roman" panose="02020603050405020304" pitchFamily="18" charset="0"/>
              </a:rPr>
              <a:t>IF </a:t>
            </a:r>
            <a:r>
              <a:rPr lang="en-IN" i="1" dirty="0">
                <a:latin typeface="Times New Roman" panose="02020603050405020304" pitchFamily="18" charset="0"/>
                <a:cs typeface="Times New Roman" panose="02020603050405020304" pitchFamily="18" charset="0"/>
              </a:rPr>
              <a:t>fi </a:t>
            </a:r>
            <a:r>
              <a:rPr lang="en-IN" dirty="0">
                <a:latin typeface="Times New Roman" panose="02020603050405020304" pitchFamily="18" charset="0"/>
                <a:cs typeface="Times New Roman" panose="02020603050405020304" pitchFamily="18" charset="0"/>
              </a:rPr>
              <a:t>is kept large, the image signal can be easily rejected.</a:t>
            </a:r>
          </a:p>
          <a:p>
            <a:pPr algn="just"/>
            <a:r>
              <a:rPr lang="en-IN" sz="2800" dirty="0">
                <a:latin typeface="Times New Roman" panose="02020603050405020304" pitchFamily="18" charset="0"/>
                <a:cs typeface="Times New Roman" panose="02020603050405020304" pitchFamily="18" charset="0"/>
              </a:rPr>
              <a:t>At short waves</a:t>
            </a:r>
            <a:r>
              <a:rPr lang="en-IN" dirty="0">
                <a:latin typeface="Times New Roman" panose="02020603050405020304" pitchFamily="18" charset="0"/>
                <a:cs typeface="Times New Roman" panose="02020603050405020304" pitchFamily="18" charset="0"/>
              </a:rPr>
              <a:t>, the image signal rejection become poor due to </a:t>
            </a:r>
            <a:r>
              <a:rPr lang="en-IN" i="1" dirty="0">
                <a:latin typeface="Times New Roman" panose="02020603050405020304" pitchFamily="18" charset="0"/>
                <a:cs typeface="Times New Roman" panose="02020603050405020304" pitchFamily="18" charset="0"/>
              </a:rPr>
              <a:t>double spotting </a:t>
            </a:r>
            <a:r>
              <a:rPr lang="en-IN" dirty="0">
                <a:latin typeface="Times New Roman" panose="02020603050405020304" pitchFamily="18" charset="0"/>
                <a:cs typeface="Times New Roman" panose="02020603050405020304" pitchFamily="18" charset="0"/>
              </a:rPr>
              <a:t>(Signals from same short wave station is picked at two nearby points on the receiver tuning dial).</a:t>
            </a:r>
          </a:p>
          <a:p>
            <a:pPr algn="just"/>
            <a:r>
              <a:rPr lang="en-IN" sz="2800" dirty="0">
                <a:latin typeface="Times New Roman" panose="02020603050405020304" pitchFamily="18" charset="0"/>
                <a:cs typeface="Times New Roman" panose="02020603050405020304" pitchFamily="18" charset="0"/>
              </a:rPr>
              <a:t>Double spotting can be avoided by having good selectivity to reject image signal.</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78971"/>
            <a:ext cx="5519057" cy="5747658"/>
          </a:xfrm>
        </p:spPr>
        <p:txBody>
          <a:bodyPr>
            <a:normAutofit lnSpcReduction="10000"/>
          </a:bodyPr>
          <a:lstStyle/>
          <a:p>
            <a:pPr marL="0" indent="0" algn="just">
              <a:buNone/>
            </a:pPr>
            <a:r>
              <a:rPr lang="en-IN" b="1" dirty="0">
                <a:latin typeface="Times New Roman" panose="02020603050405020304" pitchFamily="18" charset="0"/>
                <a:cs typeface="Times New Roman" panose="02020603050405020304" pitchFamily="18" charset="0"/>
              </a:rPr>
              <a:t>5. II Detector</a:t>
            </a:r>
          </a:p>
          <a:p>
            <a:pPr algn="just"/>
            <a:r>
              <a:rPr lang="en-IN" dirty="0">
                <a:latin typeface="Times New Roman" panose="02020603050405020304" pitchFamily="18" charset="0"/>
                <a:cs typeface="Times New Roman" panose="02020603050405020304" pitchFamily="18" charset="0"/>
              </a:rPr>
              <a:t>Linear diode detector is used because of its simple circuit and low cost.</a:t>
            </a:r>
          </a:p>
          <a:p>
            <a:pPr algn="just"/>
            <a:r>
              <a:rPr lang="en-IN" dirty="0">
                <a:latin typeface="Times New Roman" panose="02020603050405020304" pitchFamily="18" charset="0"/>
                <a:cs typeface="Times New Roman" panose="02020603050405020304" pitchFamily="18" charset="0"/>
              </a:rPr>
              <a:t>To keep the receiver output constant with time for any variations in input voltage, automatic voltage control (AVC) bias is obtained from this stage.  </a:t>
            </a:r>
          </a:p>
          <a:p>
            <a:pPr algn="just"/>
            <a:r>
              <a:rPr lang="en-IN" dirty="0">
                <a:latin typeface="Times New Roman" panose="02020603050405020304" pitchFamily="18" charset="0"/>
                <a:cs typeface="Times New Roman" panose="02020603050405020304" pitchFamily="18" charset="0"/>
              </a:rPr>
              <a:t>Variations in input voltage occurs due to fading or when the receiver is tuned from one station to another having different signal strength. AVC eliminates the effects of these variations.                                                                                           </a:t>
            </a:r>
          </a:p>
        </p:txBody>
      </p:sp>
      <p:pic>
        <p:nvPicPr>
          <p:cNvPr id="2" name="Picture 1"/>
          <p:cNvPicPr>
            <a:picLocks noChangeAspect="1"/>
          </p:cNvPicPr>
          <p:nvPr/>
        </p:nvPicPr>
        <p:blipFill>
          <a:blip r:embed="rId2"/>
          <a:stretch>
            <a:fillRect/>
          </a:stretch>
        </p:blipFill>
        <p:spPr>
          <a:xfrm>
            <a:off x="6096000" y="1630232"/>
            <a:ext cx="4905375" cy="3914775"/>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2257"/>
            <a:ext cx="10515600" cy="5534706"/>
          </a:xfrm>
        </p:spPr>
        <p:txBody>
          <a:bodyPr/>
          <a:lstStyle/>
          <a:p>
            <a:r>
              <a:rPr lang="en-IN" dirty="0">
                <a:latin typeface="Times New Roman" panose="02020603050405020304" pitchFamily="18" charset="0"/>
                <a:cs typeface="Times New Roman" panose="02020603050405020304" pitchFamily="18" charset="0"/>
              </a:rPr>
              <a:t>AVC circuit samples a fraction of the detector output and convert it to AVC bias voltage, which is applied to RF and IF stages as negative bias.</a:t>
            </a:r>
          </a:p>
          <a:p>
            <a:r>
              <a:rPr lang="en-IN" dirty="0">
                <a:latin typeface="Times New Roman" panose="02020603050405020304" pitchFamily="18" charset="0"/>
                <a:cs typeface="Times New Roman" panose="02020603050405020304" pitchFamily="18" charset="0"/>
              </a:rPr>
              <a:t>As input of receiver increases, AVC bias voltage also increases and the negative bias to RF and IF amplifiers are increased thereby reducing the gain.</a:t>
            </a:r>
          </a:p>
          <a:p>
            <a:pPr marL="0" indent="0">
              <a:buNone/>
            </a:pPr>
            <a:r>
              <a:rPr lang="en-IN" b="1" dirty="0">
                <a:latin typeface="Times New Roman" panose="02020603050405020304" pitchFamily="18" charset="0"/>
                <a:cs typeface="Times New Roman" panose="02020603050405020304" pitchFamily="18" charset="0"/>
              </a:rPr>
              <a:t>6. Audio Amplifier</a:t>
            </a:r>
          </a:p>
          <a:p>
            <a:pPr marL="0" indent="0">
              <a:buNone/>
            </a:pPr>
            <a:r>
              <a:rPr lang="en-IN" dirty="0">
                <a:latin typeface="Times New Roman" panose="02020603050405020304" pitchFamily="18" charset="0"/>
                <a:cs typeface="Times New Roman" panose="02020603050405020304" pitchFamily="18" charset="0"/>
              </a:rPr>
              <a:t>RC coupled voltage amplifier followed by push pull power amplifier. Fidelity of receiver is determined by the frequency response characteristics of this stage.</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FM receiver</a:t>
            </a:r>
          </a:p>
        </p:txBody>
      </p:sp>
      <p:sp>
        <p:nvSpPr>
          <p:cNvPr id="3" name="Content Placeholder 2"/>
          <p:cNvSpPr>
            <a:spLocks noGrp="1"/>
          </p:cNvSpPr>
          <p:nvPr>
            <p:ph idx="1"/>
          </p:nvPr>
        </p:nvSpPr>
        <p:spPr>
          <a:xfrm>
            <a:off x="838200" y="1611086"/>
            <a:ext cx="10515600" cy="4565877"/>
          </a:xfrm>
        </p:spPr>
        <p:txBody>
          <a:bodyPr/>
          <a:lstStyle/>
          <a:p>
            <a:r>
              <a:rPr lang="en-IN" dirty="0">
                <a:latin typeface="Times New Roman" panose="02020603050405020304" pitchFamily="18" charset="0"/>
                <a:cs typeface="Times New Roman" panose="02020603050405020304" pitchFamily="18" charset="0"/>
              </a:rPr>
              <a:t>The function is to intercept the FM signal incoming from and FM transmitter and recover the original modulating signal.</a:t>
            </a:r>
          </a:p>
        </p:txBody>
      </p:sp>
      <p:pic>
        <p:nvPicPr>
          <p:cNvPr id="4" name="Picture 3"/>
          <p:cNvPicPr>
            <a:picLocks noChangeAspect="1"/>
          </p:cNvPicPr>
          <p:nvPr/>
        </p:nvPicPr>
        <p:blipFill>
          <a:blip r:embed="rId2"/>
          <a:stretch>
            <a:fillRect/>
          </a:stretch>
        </p:blipFill>
        <p:spPr>
          <a:xfrm>
            <a:off x="1353284" y="2936649"/>
            <a:ext cx="9131214" cy="2456164"/>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0743"/>
            <a:ext cx="10515600" cy="5676220"/>
          </a:xfrm>
        </p:spPr>
        <p:txBody>
          <a:bodyPr/>
          <a:lstStyle/>
          <a:p>
            <a:pPr marL="514350" indent="-514350" algn="just">
              <a:buAutoNum type="arabicPeriod"/>
            </a:pPr>
            <a:r>
              <a:rPr lang="en-IN" b="1" dirty="0">
                <a:latin typeface="Times New Roman" panose="02020603050405020304" pitchFamily="18" charset="0"/>
                <a:cs typeface="Times New Roman" panose="02020603050405020304" pitchFamily="18" charset="0"/>
              </a:rPr>
              <a:t>RF Amplifier:</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Amplifies the radio signal. FM uses RF range 40MHz to 1GHZ for various applications like FM broadcasting, police radio etc. RF amplifier also rejects image signal as in AM receivers.</a:t>
            </a:r>
          </a:p>
          <a:p>
            <a:pPr marL="0" indent="0" algn="just">
              <a:buNone/>
            </a:pPr>
            <a:r>
              <a:rPr lang="en-IN" b="1" dirty="0">
                <a:latin typeface="Times New Roman" panose="02020603050405020304" pitchFamily="18" charset="0"/>
                <a:cs typeface="Times New Roman" panose="02020603050405020304" pitchFamily="18" charset="0"/>
              </a:rPr>
              <a:t>2. Frequency mixer and Local oscillator</a:t>
            </a:r>
          </a:p>
          <a:p>
            <a:pPr marL="0" indent="0" algn="just">
              <a:buNone/>
            </a:pPr>
            <a:r>
              <a:rPr lang="en-IN" dirty="0">
                <a:latin typeface="Times New Roman" panose="02020603050405020304" pitchFamily="18" charset="0"/>
                <a:cs typeface="Times New Roman" panose="02020603050405020304" pitchFamily="18" charset="0"/>
              </a:rPr>
              <a:t> Separate active devices are used for mixer and LO as frequency involved is VHF and UHF. The IF of FM receiver is much higher than </a:t>
            </a:r>
            <a:r>
              <a:rPr lang="en-IN" dirty="0" smtClean="0">
                <a:latin typeface="Times New Roman" panose="02020603050405020304" pitchFamily="18" charset="0"/>
                <a:cs typeface="Times New Roman" panose="02020603050405020304" pitchFamily="18" charset="0"/>
              </a:rPr>
              <a:t>AM</a:t>
            </a:r>
            <a:r>
              <a:rPr lang="en-IN" dirty="0">
                <a:latin typeface="Times New Roman" panose="02020603050405020304" pitchFamily="18" charset="0"/>
                <a:cs typeface="Times New Roman" panose="02020603050405020304" pitchFamily="18" charset="0"/>
              </a:rPr>
              <a:t>, IF =10.7MHz.</a:t>
            </a:r>
          </a:p>
          <a:p>
            <a:pPr marL="0" indent="0" algn="just">
              <a:buNone/>
            </a:pPr>
            <a:r>
              <a:rPr lang="en-IN" b="1" dirty="0">
                <a:latin typeface="Times New Roman" panose="02020603050405020304" pitchFamily="18" charset="0"/>
                <a:cs typeface="Times New Roman" panose="02020603050405020304" pitchFamily="18" charset="0"/>
              </a:rPr>
              <a:t>3. IF Amplifier</a:t>
            </a:r>
          </a:p>
          <a:p>
            <a:pPr marL="0" indent="0" algn="just">
              <a:buNone/>
            </a:pPr>
            <a:r>
              <a:rPr lang="en-IN" dirty="0">
                <a:latin typeface="Times New Roman" panose="02020603050405020304" pitchFamily="18" charset="0"/>
                <a:cs typeface="Times New Roman" panose="02020603050405020304" pitchFamily="18" charset="0"/>
              </a:rPr>
              <a:t>Amplifies the intermediate frequency signals. It comprises multistage double tuned or stagger tuned amplifiers to provide high gain and overall BW.</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657" y="500743"/>
            <a:ext cx="11669485" cy="5842567"/>
          </a:xfrm>
        </p:spPr>
        <p:txBody>
          <a:bodyPr/>
          <a:lstStyle/>
          <a:p>
            <a:pPr marL="0" indent="0">
              <a:buNone/>
            </a:pPr>
            <a:r>
              <a:rPr lang="en-IN" b="1" dirty="0">
                <a:latin typeface="Times New Roman" panose="02020603050405020304" pitchFamily="18" charset="0"/>
                <a:cs typeface="Times New Roman" panose="02020603050405020304" pitchFamily="18" charset="0"/>
              </a:rPr>
              <a:t>4. Limiter</a:t>
            </a:r>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Keeps the IF amplifier output voltage constant to a pre-determined value and removes the amplitude fluctuations due to noise. This is essential because FM detector needs constant amplitude FM voltage at input for satisfactory operations.</a:t>
            </a:r>
          </a:p>
          <a:p>
            <a:r>
              <a:rPr lang="en-IN" sz="2000" dirty="0">
                <a:latin typeface="Times New Roman" panose="02020603050405020304" pitchFamily="18" charset="0"/>
                <a:cs typeface="Times New Roman" panose="02020603050405020304" pitchFamily="18" charset="0"/>
              </a:rPr>
              <a:t>As the input increase, the bias at CS increases and gain of amplifier is reduced to keep output voltage constant</a:t>
            </a:r>
            <a:r>
              <a:rPr lang="en-IN" sz="1800"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2687216" y="2393601"/>
            <a:ext cx="7277197" cy="4270787"/>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lstStyle/>
          <a:p>
            <a:pPr marL="0" indent="0">
              <a:buNone/>
            </a:pPr>
            <a:r>
              <a:rPr lang="en-IN" b="1" dirty="0">
                <a:latin typeface="Times New Roman" panose="02020603050405020304" pitchFamily="18" charset="0"/>
                <a:cs typeface="Times New Roman" panose="02020603050405020304" pitchFamily="18" charset="0"/>
              </a:rPr>
              <a:t>5. FM detector</a:t>
            </a:r>
          </a:p>
          <a:p>
            <a:pPr marL="0" indent="0">
              <a:buNone/>
            </a:pPr>
            <a:r>
              <a:rPr lang="en-IN" dirty="0">
                <a:latin typeface="Times New Roman" panose="02020603050405020304" pitchFamily="18" charset="0"/>
                <a:cs typeface="Times New Roman" panose="02020603050405020304" pitchFamily="18" charset="0"/>
              </a:rPr>
              <a:t>Recovers modulating signal from IF signal. De-emphasis circuit does the inverse job of pre-emphasis circuit. The high modulating frequency boosted by pre-emphasis are brought back to original amplitude level by de-emphasis circuit.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6. AF Amplifier and Speaker</a:t>
            </a:r>
          </a:p>
          <a:p>
            <a:pPr marL="0" indent="0">
              <a:buNone/>
            </a:pPr>
            <a:r>
              <a:rPr lang="en-IN" dirty="0">
                <a:latin typeface="Times New Roman" panose="02020603050405020304" pitchFamily="18" charset="0"/>
                <a:cs typeface="Times New Roman" panose="02020603050405020304" pitchFamily="18" charset="0"/>
              </a:rPr>
              <a:t>Amplifies the audio frequency modulating signal recovered by FM detector. The loud speaker converts the electrical signal to the sound signal.</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27" y="66546"/>
            <a:ext cx="10515600" cy="847855"/>
          </a:xfrm>
        </p:spPr>
        <p:txBody>
          <a:bodyPr/>
          <a:lstStyle/>
          <a:p>
            <a:r>
              <a:rPr lang="en-IN" dirty="0">
                <a:latin typeface="Times New Roman" panose="02020603050405020304" pitchFamily="18" charset="0"/>
                <a:cs typeface="Times New Roman" panose="02020603050405020304" pitchFamily="18" charset="0"/>
              </a:rPr>
              <a:t>Noise</a:t>
            </a:r>
          </a:p>
        </p:txBody>
      </p:sp>
      <p:sp>
        <p:nvSpPr>
          <p:cNvPr id="3" name="Content Placeholder 2"/>
          <p:cNvSpPr>
            <a:spLocks noGrp="1"/>
          </p:cNvSpPr>
          <p:nvPr>
            <p:ph idx="1"/>
          </p:nvPr>
        </p:nvSpPr>
        <p:spPr>
          <a:xfrm>
            <a:off x="838200" y="1035698"/>
            <a:ext cx="10515600" cy="5141265"/>
          </a:xfrm>
        </p:spPr>
        <p:txBody>
          <a:bodyPr>
            <a:normAutofit/>
          </a:bodyPr>
          <a:lstStyle/>
          <a:p>
            <a:pPr algn="just"/>
            <a:r>
              <a:rPr lang="en-IN" sz="2400" dirty="0">
                <a:latin typeface="Times New Roman" panose="02020603050405020304" pitchFamily="18" charset="0"/>
                <a:cs typeface="Times New Roman" panose="02020603050405020304" pitchFamily="18" charset="0"/>
              </a:rPr>
              <a:t>Undesired electrical signals which are introduced with a message signal during the transmission or processing are called Noise.</a:t>
            </a:r>
          </a:p>
          <a:p>
            <a:pPr algn="just"/>
            <a:r>
              <a:rPr lang="en-IN" sz="2400" dirty="0">
                <a:latin typeface="Times New Roman" panose="02020603050405020304" pitchFamily="18" charset="0"/>
                <a:cs typeface="Times New Roman" panose="02020603050405020304" pitchFamily="18" charset="0"/>
              </a:rPr>
              <a:t>Noise may be predictable or unpredictable. The predictable noises can be estimated and eliminated by proper design.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Power supply hum, spurious oscillations.</a:t>
            </a:r>
          </a:p>
          <a:p>
            <a:pPr algn="just"/>
            <a:r>
              <a:rPr lang="en-IN" sz="2400" dirty="0">
                <a:latin typeface="Times New Roman" panose="02020603050405020304" pitchFamily="18" charset="0"/>
                <a:cs typeface="Times New Roman" panose="02020603050405020304" pitchFamily="18" charset="0"/>
              </a:rPr>
              <a:t>The unpredictable noise varies randomly with time and cannot be controlled. The amount of noise power decides the minimum power level of the desired message at the transmitter</a:t>
            </a:r>
          </a:p>
          <a:p>
            <a:pPr marL="0" indent="0" algn="just">
              <a:buNone/>
            </a:pPr>
            <a:r>
              <a:rPr lang="en-IN" sz="2400" b="1" dirty="0">
                <a:latin typeface="Times New Roman" panose="02020603050405020304" pitchFamily="18" charset="0"/>
                <a:cs typeface="Times New Roman" panose="02020603050405020304" pitchFamily="18" charset="0"/>
              </a:rPr>
              <a:t>Sources:</a:t>
            </a:r>
          </a:p>
          <a:p>
            <a:pPr marL="457200" indent="-457200" algn="just">
              <a:buAutoNum type="arabicPeriod"/>
            </a:pPr>
            <a:r>
              <a:rPr lang="en-IN" sz="2400" i="1" dirty="0">
                <a:latin typeface="Times New Roman" panose="02020603050405020304" pitchFamily="18" charset="0"/>
                <a:cs typeface="Times New Roman" panose="02020603050405020304" pitchFamily="18" charset="0"/>
              </a:rPr>
              <a:t>External noise </a:t>
            </a:r>
            <a:r>
              <a:rPr lang="en-IN" sz="2400" dirty="0">
                <a:latin typeface="Times New Roman" panose="02020603050405020304" pitchFamily="18" charset="0"/>
                <a:cs typeface="Times New Roman" panose="02020603050405020304" pitchFamily="18" charset="0"/>
              </a:rPr>
              <a:t>: created outside the circuit. Includes Erratic Natural Disturbances and Man-made Noise.</a:t>
            </a:r>
          </a:p>
          <a:p>
            <a:pPr marL="457200" indent="-457200" algn="just">
              <a:buAutoNum type="arabicPeriod"/>
            </a:pPr>
            <a:r>
              <a:rPr lang="en-IN" sz="2400" i="1" dirty="0">
                <a:latin typeface="Times New Roman" panose="02020603050405020304" pitchFamily="18" charset="0"/>
                <a:cs typeface="Times New Roman" panose="02020603050405020304" pitchFamily="18" charset="0"/>
              </a:rPr>
              <a:t>Internal noise</a:t>
            </a:r>
            <a:r>
              <a:rPr lang="en-IN" sz="2400" dirty="0">
                <a:latin typeface="Times New Roman" panose="02020603050405020304" pitchFamily="18" charset="0"/>
                <a:cs typeface="Times New Roman" panose="02020603050405020304" pitchFamily="18" charset="0"/>
              </a:rPr>
              <a:t>: Created by the active and passive components present within the communication circuit itself.</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
            <a:ext cx="10515600" cy="1101012"/>
          </a:xfrm>
        </p:spPr>
        <p:txBody>
          <a:bodyPr/>
          <a:lstStyle/>
          <a:p>
            <a:r>
              <a:rPr lang="en-IN" dirty="0">
                <a:latin typeface="Times New Roman" panose="02020603050405020304" pitchFamily="18" charset="0"/>
                <a:cs typeface="Times New Roman" panose="02020603050405020304" pitchFamily="18" charset="0"/>
              </a:rPr>
              <a:t>Superheterodyne receiver - AM </a:t>
            </a:r>
          </a:p>
        </p:txBody>
      </p:sp>
      <p:pic>
        <p:nvPicPr>
          <p:cNvPr id="5" name="Picture 4"/>
          <p:cNvPicPr>
            <a:picLocks noChangeAspect="1"/>
          </p:cNvPicPr>
          <p:nvPr/>
        </p:nvPicPr>
        <p:blipFill>
          <a:blip r:embed="rId3"/>
          <a:stretch>
            <a:fillRect/>
          </a:stretch>
        </p:blipFill>
        <p:spPr>
          <a:xfrm>
            <a:off x="1491343" y="991960"/>
            <a:ext cx="8515350" cy="2600325"/>
          </a:xfrm>
          <a:prstGeom prst="rect">
            <a:avLst/>
          </a:prstGeom>
        </p:spPr>
      </p:pic>
      <p:pic>
        <p:nvPicPr>
          <p:cNvPr id="6" name="Picture 5"/>
          <p:cNvPicPr>
            <a:picLocks noChangeAspect="1"/>
          </p:cNvPicPr>
          <p:nvPr/>
        </p:nvPicPr>
        <p:blipFill>
          <a:blip r:embed="rId4"/>
          <a:stretch>
            <a:fillRect/>
          </a:stretch>
        </p:blipFill>
        <p:spPr>
          <a:xfrm>
            <a:off x="1690687" y="3731176"/>
            <a:ext cx="8810625" cy="2847975"/>
          </a:xfrm>
          <a:prstGeom prst="rect">
            <a:avLst/>
          </a:prstGeom>
        </p:spPr>
      </p:pic>
      <p:pic>
        <p:nvPicPr>
          <p:cNvPr id="5122" name="Picture 2"/>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1845"/>
            <a:ext cx="10515600" cy="5645118"/>
          </a:xfrm>
        </p:spPr>
        <p:txBody>
          <a:bodyPr/>
          <a:lstStyle/>
          <a:p>
            <a:pPr marL="0" indent="0" algn="just">
              <a:buNone/>
            </a:pPr>
            <a:r>
              <a:rPr lang="en-IN" b="1" dirty="0">
                <a:latin typeface="Times New Roman" panose="02020603050405020304" pitchFamily="18" charset="0"/>
                <a:cs typeface="Times New Roman" panose="02020603050405020304" pitchFamily="18" charset="0"/>
              </a:rPr>
              <a:t>External Noises:</a:t>
            </a:r>
          </a:p>
          <a:p>
            <a:pPr marL="514350" indent="-514350" algn="just">
              <a:buAutoNum type="arabicPeriod"/>
            </a:pPr>
            <a:r>
              <a:rPr lang="en-IN" b="1" dirty="0" err="1">
                <a:latin typeface="Times New Roman" panose="02020603050405020304" pitchFamily="18" charset="0"/>
                <a:cs typeface="Times New Roman" panose="02020603050405020304" pitchFamily="18" charset="0"/>
              </a:rPr>
              <a:t>Erractic</a:t>
            </a:r>
            <a:r>
              <a:rPr lang="en-IN" b="1" dirty="0">
                <a:latin typeface="Times New Roman" panose="02020603050405020304" pitchFamily="18" charset="0"/>
                <a:cs typeface="Times New Roman" panose="02020603050405020304" pitchFamily="18" charset="0"/>
              </a:rPr>
              <a:t> Noise Disturbances</a:t>
            </a:r>
          </a:p>
          <a:p>
            <a:pPr algn="just"/>
            <a:r>
              <a:rPr lang="en-IN" dirty="0">
                <a:latin typeface="Times New Roman" panose="02020603050405020304" pitchFamily="18" charset="0"/>
                <a:cs typeface="Times New Roman" panose="02020603050405020304" pitchFamily="18" charset="0"/>
              </a:rPr>
              <a:t>This type of noise does not occur regularly. It is caused by lightning, electrical storms and other atmospheric disturbances. </a:t>
            </a:r>
          </a:p>
          <a:p>
            <a:pPr algn="just"/>
            <a:r>
              <a:rPr lang="en-IN" dirty="0">
                <a:latin typeface="Times New Roman" panose="02020603050405020304" pitchFamily="18" charset="0"/>
                <a:cs typeface="Times New Roman" panose="02020603050405020304" pitchFamily="18" charset="0"/>
              </a:rPr>
              <a:t>This noise is unpredictable and known as atmospheric or static noise. It is less severe above 30MHz.</a:t>
            </a:r>
          </a:p>
          <a:p>
            <a:pPr marL="514350" indent="-514350" algn="just">
              <a:buAutoNum type="arabicPeriod" startAt="2"/>
            </a:pPr>
            <a:r>
              <a:rPr lang="en-IN" b="1" dirty="0">
                <a:latin typeface="Times New Roman" panose="02020603050405020304" pitchFamily="18" charset="0"/>
                <a:cs typeface="Times New Roman" panose="02020603050405020304" pitchFamily="18" charset="0"/>
              </a:rPr>
              <a:t>Man-made Noise</a:t>
            </a:r>
          </a:p>
          <a:p>
            <a:pPr algn="just"/>
            <a:r>
              <a:rPr lang="en-IN" dirty="0">
                <a:latin typeface="Times New Roman" panose="02020603050405020304" pitchFamily="18" charset="0"/>
                <a:cs typeface="Times New Roman" panose="02020603050405020304" pitchFamily="18" charset="0"/>
              </a:rPr>
              <a:t> This noise is because of undesired pick-ups from electrical appliances such as motors, switch gears, automobile and aircraft ignitions etc.</a:t>
            </a:r>
          </a:p>
          <a:p>
            <a:pPr algn="just"/>
            <a:r>
              <a:rPr lang="en-IN" dirty="0">
                <a:latin typeface="Times New Roman" panose="02020603050405020304" pitchFamily="18" charset="0"/>
                <a:cs typeface="Times New Roman" panose="02020603050405020304" pitchFamily="18" charset="0"/>
              </a:rPr>
              <a:t>This can be controlled and eliminated by removing the source of noise. It is effective in frequency range of 1MHz-500MHz.</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lgn="just">
              <a:buNone/>
            </a:pPr>
            <a:r>
              <a:rPr lang="en-IN" b="1" dirty="0">
                <a:latin typeface="Times New Roman" panose="02020603050405020304" pitchFamily="18" charset="0"/>
                <a:cs typeface="Times New Roman" panose="02020603050405020304" pitchFamily="18" charset="0"/>
              </a:rPr>
              <a:t>Internal Noise:</a:t>
            </a:r>
          </a:p>
          <a:p>
            <a:pPr algn="just"/>
            <a:r>
              <a:rPr lang="en-IN" dirty="0">
                <a:latin typeface="Times New Roman" panose="02020603050405020304" pitchFamily="18" charset="0"/>
                <a:cs typeface="Times New Roman" panose="02020603050405020304" pitchFamily="18" charset="0"/>
              </a:rPr>
              <a:t>Also known as fluctuation noise. It is caused by spontaneous fluctuations in the physical system.</a:t>
            </a:r>
          </a:p>
          <a:p>
            <a:pPr marL="0" indent="0" algn="just">
              <a:buNone/>
            </a:pP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(a) Thermal motion of free electrons inside resistors known as Brownian motion, which is random in nature.</a:t>
            </a:r>
          </a:p>
          <a:p>
            <a:pPr marL="0" indent="0" algn="just">
              <a:buNone/>
            </a:pPr>
            <a:r>
              <a:rPr lang="en-IN" dirty="0">
                <a:latin typeface="Times New Roman" panose="02020603050405020304" pitchFamily="18" charset="0"/>
                <a:cs typeface="Times New Roman" panose="02020603050405020304" pitchFamily="18" charset="0"/>
              </a:rPr>
              <a:t>(b) The random emission of electrons in vacuum tubes</a:t>
            </a:r>
          </a:p>
          <a:p>
            <a:pPr marL="0" indent="0" algn="just">
              <a:buNone/>
            </a:pPr>
            <a:r>
              <a:rPr lang="en-IN" dirty="0">
                <a:latin typeface="Times New Roman" panose="02020603050405020304" pitchFamily="18" charset="0"/>
                <a:cs typeface="Times New Roman" panose="02020603050405020304" pitchFamily="18" charset="0"/>
              </a:rPr>
              <a:t>(c) The random diffusion of electrons and holes in semiconductors</a:t>
            </a:r>
          </a:p>
          <a:p>
            <a:pPr algn="just"/>
            <a:r>
              <a:rPr lang="en-IN" dirty="0">
                <a:latin typeface="Times New Roman" panose="02020603050405020304" pitchFamily="18" charset="0"/>
                <a:cs typeface="Times New Roman" panose="02020603050405020304" pitchFamily="18" charset="0"/>
              </a:rPr>
              <a:t>The fluctuation noise is very significant. Types:</a:t>
            </a:r>
          </a:p>
          <a:p>
            <a:pPr marL="571500" indent="-571500" algn="just">
              <a:buAutoNum type="romanLcParenBoth"/>
            </a:pPr>
            <a:r>
              <a:rPr lang="en-IN" dirty="0">
                <a:latin typeface="Times New Roman" panose="02020603050405020304" pitchFamily="18" charset="0"/>
                <a:cs typeface="Times New Roman" panose="02020603050405020304" pitchFamily="18" charset="0"/>
              </a:rPr>
              <a:t>Shot Noise </a:t>
            </a:r>
          </a:p>
          <a:p>
            <a:pPr marL="571500" indent="-571500" algn="just">
              <a:buAutoNum type="romanLcParenBoth"/>
            </a:pPr>
            <a:r>
              <a:rPr lang="en-IN" dirty="0">
                <a:latin typeface="Times New Roman" panose="02020603050405020304" pitchFamily="18" charset="0"/>
                <a:cs typeface="Times New Roman" panose="02020603050405020304" pitchFamily="18" charset="0"/>
              </a:rPr>
              <a:t>Thermal Noise</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192" y="447868"/>
            <a:ext cx="10868608" cy="6111551"/>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Shot Noise</a:t>
            </a:r>
          </a:p>
          <a:p>
            <a:r>
              <a:rPr lang="en-IN" sz="2400" dirty="0">
                <a:latin typeface="Times New Roman" panose="02020603050405020304" pitchFamily="18" charset="0"/>
                <a:cs typeface="Times New Roman" panose="02020603050405020304" pitchFamily="18" charset="0"/>
              </a:rPr>
              <a:t>Appears in active devices due to the random behaviour of charge carriers.</a:t>
            </a:r>
          </a:p>
          <a:p>
            <a:r>
              <a:rPr lang="en-IN" sz="2400" dirty="0">
                <a:latin typeface="Times New Roman" panose="02020603050405020304" pitchFamily="18" charset="0"/>
                <a:cs typeface="Times New Roman" panose="02020603050405020304" pitchFamily="18" charset="0"/>
              </a:rPr>
              <a:t>In electron tubes, the shot noise is generated due to random emission of electrons from cathode.</a:t>
            </a:r>
          </a:p>
          <a:p>
            <a:r>
              <a:rPr lang="en-IN" sz="2400" dirty="0">
                <a:latin typeface="Times New Roman" panose="02020603050405020304" pitchFamily="18" charset="0"/>
                <a:cs typeface="Times New Roman" panose="02020603050405020304" pitchFamily="18" charset="0"/>
              </a:rPr>
              <a:t>In semiconductors, it is caused due to the random diffusion of minority carriers or random generation and recombination of electrons and hole pairs.</a:t>
            </a:r>
          </a:p>
          <a:p>
            <a:r>
              <a:rPr lang="en-IN" sz="2400" dirty="0">
                <a:latin typeface="Times New Roman" panose="02020603050405020304" pitchFamily="18" charset="0"/>
                <a:cs typeface="Times New Roman" panose="02020603050405020304" pitchFamily="18" charset="0"/>
              </a:rPr>
              <a:t>Current in electron devices flows in the form of discrete pulses, every time a charge carrier moves from one point to other.</a:t>
            </a:r>
          </a:p>
          <a:p>
            <a:r>
              <a:rPr lang="en-IN" sz="2400" dirty="0">
                <a:latin typeface="Times New Roman" panose="02020603050405020304" pitchFamily="18" charset="0"/>
                <a:cs typeface="Times New Roman" panose="02020603050405020304" pitchFamily="18" charset="0"/>
              </a:rPr>
              <a:t>Although the current appears to be continuous it is still discrete phenomenon. The nature of current variation with time is shown:</a:t>
            </a:r>
          </a:p>
          <a:p>
            <a:r>
              <a:rPr lang="en-IN" sz="2400" dirty="0">
                <a:latin typeface="Times New Roman" panose="02020603050405020304" pitchFamily="18" charset="0"/>
                <a:cs typeface="Times New Roman" panose="02020603050405020304" pitchFamily="18" charset="0"/>
              </a:rPr>
              <a:t>The current fluctuates about mean value I</a:t>
            </a:r>
            <a:r>
              <a:rPr lang="en-IN" sz="1800" dirty="0">
                <a:latin typeface="Times New Roman" panose="02020603050405020304" pitchFamily="18" charset="0"/>
                <a:cs typeface="Times New Roman" panose="02020603050405020304" pitchFamily="18" charset="0"/>
              </a:rPr>
              <a:t>o.</a:t>
            </a:r>
          </a:p>
          <a:p>
            <a:pPr marL="0" indent="0">
              <a:buNone/>
            </a:pPr>
            <a:r>
              <a:rPr lang="en-IN" sz="2400" dirty="0">
                <a:latin typeface="Times New Roman" panose="02020603050405020304" pitchFamily="18" charset="0"/>
                <a:cs typeface="Times New Roman" panose="02020603050405020304" pitchFamily="18" charset="0"/>
              </a:rPr>
              <a:t>This current</a:t>
            </a:r>
            <a:r>
              <a:rPr lang="en-IN" sz="2400" i="1" dirty="0">
                <a:latin typeface="Times New Roman" panose="02020603050405020304" pitchFamily="18" charset="0"/>
                <a:cs typeface="Times New Roman" panose="02020603050405020304" pitchFamily="18" charset="0"/>
              </a:rPr>
              <a:t> i</a:t>
            </a:r>
            <a:r>
              <a:rPr lang="en-IN" sz="1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(t) </a:t>
            </a:r>
            <a:r>
              <a:rPr lang="en-IN" sz="2400" dirty="0">
                <a:latin typeface="Times New Roman" panose="02020603050405020304" pitchFamily="18" charset="0"/>
                <a:cs typeface="Times New Roman" panose="02020603050405020304" pitchFamily="18" charset="0"/>
              </a:rPr>
              <a:t>which wiggles around the mean</a:t>
            </a:r>
          </a:p>
          <a:p>
            <a:pPr marL="0" indent="0">
              <a:buNone/>
            </a:pPr>
            <a:r>
              <a:rPr lang="en-IN" sz="2400" dirty="0">
                <a:latin typeface="Times New Roman" panose="02020603050405020304" pitchFamily="18" charset="0"/>
                <a:cs typeface="Times New Roman" panose="02020603050405020304" pitchFamily="18" charset="0"/>
              </a:rPr>
              <a:t>Value is known as Shot noise.</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i</a:t>
            </a:r>
            <a:r>
              <a:rPr lang="en-IN" sz="2400" i="1"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I</a:t>
            </a:r>
            <a:r>
              <a:rPr lang="en-IN" sz="1800" dirty="0">
                <a:latin typeface="Times New Roman" panose="02020603050405020304" pitchFamily="18" charset="0"/>
                <a:cs typeface="Times New Roman" panose="02020603050405020304" pitchFamily="18" charset="0"/>
              </a:rPr>
              <a:t>o + </a:t>
            </a:r>
            <a:r>
              <a:rPr lang="en-IN" sz="2400" i="1" dirty="0">
                <a:latin typeface="Times New Roman" panose="02020603050405020304" pitchFamily="18" charset="0"/>
                <a:cs typeface="Times New Roman" panose="02020603050405020304" pitchFamily="18" charset="0"/>
              </a:rPr>
              <a:t>i</a:t>
            </a:r>
            <a:r>
              <a:rPr lang="en-IN" sz="1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(t) </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28892" y="4219575"/>
            <a:ext cx="4191000" cy="2638425"/>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539" y="522514"/>
            <a:ext cx="10915261" cy="5654449"/>
          </a:xfrm>
        </p:spPr>
        <p:txBody>
          <a:bodyPr>
            <a:normAutofit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Partition Noise:</a:t>
            </a:r>
          </a:p>
          <a:p>
            <a:pPr marL="0" indent="0" algn="just">
              <a:buNone/>
            </a:pPr>
            <a:r>
              <a:rPr lang="en-IN" sz="2400" dirty="0">
                <a:latin typeface="Times New Roman" panose="02020603050405020304" pitchFamily="18" charset="0"/>
                <a:cs typeface="Times New Roman" panose="02020603050405020304" pitchFamily="18" charset="0"/>
              </a:rPr>
              <a:t>The multigrid tubes (tetrode, pentode etc.) contain more than one grid and the partition of electrons emitted from cathode among the various grids is random in nature. This gives rise to another source of noise in multigrid tubes, called Partition Noise.</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Flicker Noise:</a:t>
            </a:r>
          </a:p>
          <a:p>
            <a:pPr marL="0" indent="0" algn="just">
              <a:buNone/>
            </a:pPr>
            <a:r>
              <a:rPr lang="en-IN" sz="2400" dirty="0">
                <a:latin typeface="Times New Roman" panose="02020603050405020304" pitchFamily="18" charset="0"/>
                <a:cs typeface="Times New Roman" panose="02020603050405020304" pitchFamily="18" charset="0"/>
              </a:rPr>
              <a:t>Noise of his type arises due to imperfections in cathode surface of electron tubes and surfaces around the junctions of semiconductor devices.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Resistor Noise:</a:t>
            </a:r>
          </a:p>
          <a:p>
            <a:pPr algn="just"/>
            <a:r>
              <a:rPr lang="en-IN" sz="2400" dirty="0">
                <a:latin typeface="Times New Roman" panose="02020603050405020304" pitchFamily="18" charset="0"/>
                <a:cs typeface="Times New Roman" panose="02020603050405020304" pitchFamily="18" charset="0"/>
              </a:rPr>
              <a:t>The noise arising due to random motion of free charged particles in conducting media such as resistor is called </a:t>
            </a:r>
            <a:r>
              <a:rPr lang="en-IN" sz="2400" i="1" dirty="0">
                <a:latin typeface="Times New Roman" panose="02020603050405020304" pitchFamily="18" charset="0"/>
                <a:cs typeface="Times New Roman" panose="02020603050405020304" pitchFamily="18" charset="0"/>
              </a:rPr>
              <a:t>resistor noise </a:t>
            </a:r>
            <a:r>
              <a:rPr lang="en-IN" sz="2400" dirty="0">
                <a:latin typeface="Times New Roman" panose="02020603050405020304" pitchFamily="18" charset="0"/>
                <a:cs typeface="Times New Roman" panose="02020603050405020304" pitchFamily="18" charset="0"/>
              </a:rPr>
              <a:t>or </a:t>
            </a:r>
            <a:r>
              <a:rPr lang="en-IN" sz="2400" i="1" dirty="0">
                <a:latin typeface="Times New Roman" panose="02020603050405020304" pitchFamily="18" charset="0"/>
                <a:cs typeface="Times New Roman" panose="02020603050405020304" pitchFamily="18" charset="0"/>
              </a:rPr>
              <a:t>Johnson noise</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intensity of random motion is proportional to thermal energy supplied, and is zero at temperature of absolute zero. This noise is also known as </a:t>
            </a:r>
            <a:r>
              <a:rPr lang="en-IN" sz="2400" i="1" dirty="0">
                <a:latin typeface="Times New Roman" panose="02020603050405020304" pitchFamily="18" charset="0"/>
                <a:cs typeface="Times New Roman" panose="02020603050405020304" pitchFamily="18" charset="0"/>
              </a:rPr>
              <a:t>thermal noise</a:t>
            </a:r>
            <a:r>
              <a:rPr lang="en-IN" sz="2400" dirty="0">
                <a:latin typeface="Times New Roman" panose="02020603050405020304" pitchFamily="18" charset="0"/>
                <a:cs typeface="Times New Roman" panose="02020603050405020304" pitchFamily="18" charset="0"/>
              </a:rPr>
              <a:t>. </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5887"/>
          </a:xfrm>
        </p:spPr>
        <p:txBody>
          <a:bodyPr>
            <a:normAutofit/>
          </a:bodyPr>
          <a:lstStyle/>
          <a:p>
            <a:r>
              <a:rPr lang="en-IN" sz="3200" b="1" dirty="0">
                <a:latin typeface="Times New Roman" panose="02020603050405020304" pitchFamily="18" charset="0"/>
                <a:cs typeface="Times New Roman" panose="02020603050405020304" pitchFamily="18" charset="0"/>
              </a:rPr>
              <a:t>Noise in Amplitude modulated systems</a:t>
            </a:r>
          </a:p>
        </p:txBody>
      </p:sp>
      <p:sp>
        <p:nvSpPr>
          <p:cNvPr id="3" name="Content Placeholder 2"/>
          <p:cNvSpPr>
            <a:spLocks noGrp="1"/>
          </p:cNvSpPr>
          <p:nvPr>
            <p:ph idx="1"/>
          </p:nvPr>
        </p:nvSpPr>
        <p:spPr>
          <a:xfrm>
            <a:off x="838200" y="1184988"/>
            <a:ext cx="10515600" cy="5393093"/>
          </a:xfrm>
        </p:spPr>
        <p:txBody>
          <a:bodyPr>
            <a:normAutofit/>
          </a:bodyPr>
          <a:lstStyle/>
          <a:p>
            <a:pPr algn="just"/>
            <a:r>
              <a:rPr lang="en-IN" sz="2400" dirty="0">
                <a:latin typeface="Times New Roman" panose="02020603050405020304" pitchFamily="18" charset="0"/>
                <a:cs typeface="Times New Roman" panose="02020603050405020304" pitchFamily="18" charset="0"/>
              </a:rPr>
              <a:t>In communication systems, message signal travels from the transmitter to the receiver </a:t>
            </a:r>
            <a:r>
              <a:rPr lang="en-IN" sz="2400" dirty="0" smtClean="0">
                <a:latin typeface="Times New Roman" panose="02020603050405020304" pitchFamily="18" charset="0"/>
                <a:cs typeface="Times New Roman" panose="02020603050405020304" pitchFamily="18" charset="0"/>
              </a:rPr>
              <a:t>via </a:t>
            </a:r>
            <a:r>
              <a:rPr lang="en-IN" sz="2400" dirty="0">
                <a:latin typeface="Times New Roman" panose="02020603050405020304" pitchFamily="18" charset="0"/>
                <a:cs typeface="Times New Roman" panose="02020603050405020304" pitchFamily="18" charset="0"/>
              </a:rPr>
              <a:t>a channel.</a:t>
            </a:r>
          </a:p>
          <a:p>
            <a:pPr algn="just"/>
            <a:r>
              <a:rPr lang="en-IN" sz="2400" dirty="0">
                <a:latin typeface="Times New Roman" panose="02020603050405020304" pitchFamily="18" charset="0"/>
                <a:cs typeface="Times New Roman" panose="02020603050405020304" pitchFamily="18" charset="0"/>
              </a:rPr>
              <a:t>The channel introduces additive noise in the message signal.</a:t>
            </a:r>
          </a:p>
          <a:p>
            <a:pPr algn="just"/>
            <a:r>
              <a:rPr lang="en-IN" sz="2400" dirty="0">
                <a:latin typeface="Times New Roman" panose="02020603050405020304" pitchFamily="18" charset="0"/>
                <a:cs typeface="Times New Roman" panose="02020603050405020304" pitchFamily="18" charset="0"/>
              </a:rPr>
              <a:t>The noise characteristics of a modulation system is evaluated using a parameter known as </a:t>
            </a:r>
            <a:r>
              <a:rPr lang="en-IN" sz="2400" i="1" dirty="0">
                <a:latin typeface="Times New Roman" panose="02020603050405020304" pitchFamily="18" charset="0"/>
                <a:cs typeface="Times New Roman" panose="02020603050405020304" pitchFamily="18" charset="0"/>
              </a:rPr>
              <a:t>figure of merit </a:t>
            </a:r>
            <a:r>
              <a:rPr lang="en-IN" sz="2400" dirty="0">
                <a:latin typeface="Times New Roman" panose="02020603050405020304" pitchFamily="18" charset="0"/>
                <a:cs typeface="Times New Roman" panose="02020603050405020304" pitchFamily="18" charset="0"/>
              </a:rPr>
              <a:t>(</a:t>
            </a:r>
            <a:r>
              <a:rPr lang="el-GR" sz="2400" dirty="0">
                <a:latin typeface="Times New Roman" panose="02020603050405020304" pitchFamily="18" charset="0"/>
                <a:cs typeface="Times New Roman" panose="02020603050405020304" pitchFamily="18" charset="0"/>
              </a:rPr>
              <a:t>γ</a:t>
            </a:r>
            <a:r>
              <a:rPr lang="en-IN" sz="2400" dirty="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It is defined </a:t>
            </a:r>
            <a:r>
              <a:rPr lang="en-IN" sz="2400" dirty="0">
                <a:latin typeface="Times New Roman" panose="02020603050405020304" pitchFamily="18" charset="0"/>
                <a:cs typeface="Times New Roman" panose="02020603050405020304" pitchFamily="18" charset="0"/>
              </a:rPr>
              <a:t>as ratio of output signal to noise ratio to input signal to noise ratio of receiver.</a:t>
            </a:r>
          </a:p>
          <a:p>
            <a:pPr algn="just"/>
            <a:r>
              <a:rPr lang="en-IN" sz="2400" dirty="0">
                <a:latin typeface="Times New Roman" panose="02020603050405020304" pitchFamily="18" charset="0"/>
                <a:cs typeface="Times New Roman" panose="02020603050405020304" pitchFamily="18" charset="0"/>
              </a:rPr>
              <a:t>Higher the value of </a:t>
            </a:r>
            <a:r>
              <a:rPr lang="el-GR" sz="2400" dirty="0">
                <a:latin typeface="Times New Roman" panose="02020603050405020304" pitchFamily="18" charset="0"/>
                <a:cs typeface="Times New Roman" panose="02020603050405020304" pitchFamily="18" charset="0"/>
              </a:rPr>
              <a:t>γ</a:t>
            </a:r>
            <a:r>
              <a:rPr lang="en-IN" sz="2400" dirty="0">
                <a:latin typeface="Times New Roman" panose="02020603050405020304" pitchFamily="18" charset="0"/>
                <a:cs typeface="Times New Roman" panose="02020603050405020304" pitchFamily="18" charset="0"/>
              </a:rPr>
              <a:t>, better will be the noise performance.</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44331" y="4630024"/>
            <a:ext cx="6972300" cy="2085975"/>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910" y="195943"/>
            <a:ext cx="11045890" cy="6400800"/>
          </a:xfrm>
        </p:spPr>
        <p:txBody>
          <a:bodyPr/>
          <a:lstStyle/>
          <a:p>
            <a:pPr marL="0" indent="0">
              <a:buNone/>
            </a:pPr>
            <a:r>
              <a:rPr lang="en-IN" sz="2400" b="1" dirty="0">
                <a:latin typeface="Times New Roman" panose="02020603050405020304" pitchFamily="18" charset="0"/>
                <a:cs typeface="Times New Roman" panose="02020603050405020304" pitchFamily="18" charset="0"/>
              </a:rPr>
              <a:t>Calculation of Figure of Merit</a:t>
            </a:r>
          </a:p>
          <a:p>
            <a:pPr marL="0" indent="0">
              <a:buNone/>
            </a:pPr>
            <a:r>
              <a:rPr lang="en-IN" sz="2000" dirty="0">
                <a:latin typeface="Times New Roman" panose="02020603050405020304" pitchFamily="18" charset="0"/>
                <a:cs typeface="Times New Roman" panose="02020603050405020304" pitchFamily="18" charset="0"/>
              </a:rPr>
              <a:t>The following assumptions are made for noise analysis:</a:t>
            </a:r>
          </a:p>
          <a:p>
            <a:pPr marL="571500" indent="-571500">
              <a:buAutoNum type="romanLcParenBoth"/>
            </a:pPr>
            <a:r>
              <a:rPr lang="en-IN" sz="2000" b="1" dirty="0">
                <a:latin typeface="Times New Roman" panose="02020603050405020304" pitchFamily="18" charset="0"/>
                <a:cs typeface="Times New Roman" panose="02020603050405020304" pitchFamily="18" charset="0"/>
              </a:rPr>
              <a:t>Channel noise is additive</a:t>
            </a:r>
          </a:p>
          <a:p>
            <a:pPr marL="571500" indent="-571500">
              <a:buAutoNum type="romanLcParenBoth"/>
            </a:pPr>
            <a:r>
              <a:rPr lang="en-IN" sz="2000" b="1" dirty="0">
                <a:latin typeface="Times New Roman" panose="02020603050405020304" pitchFamily="18" charset="0"/>
                <a:cs typeface="Times New Roman" panose="02020603050405020304" pitchFamily="18" charset="0"/>
              </a:rPr>
              <a:t>Channel noise is white and Gaussian:</a:t>
            </a:r>
          </a:p>
          <a:p>
            <a:pPr marL="0" indent="0">
              <a:buNone/>
            </a:pPr>
            <a:r>
              <a:rPr lang="en-IN" sz="2000" dirty="0">
                <a:latin typeface="Times New Roman" panose="02020603050405020304" pitchFamily="18" charset="0"/>
                <a:cs typeface="Times New Roman" panose="02020603050405020304" pitchFamily="18" charset="0"/>
              </a:rPr>
              <a:t>	The power spectrum of white noise </a:t>
            </a:r>
            <a:r>
              <a:rPr lang="en-IN" sz="2000" i="1" dirty="0">
                <a:latin typeface="Times New Roman" panose="02020603050405020304" pitchFamily="18" charset="0"/>
                <a:cs typeface="Times New Roman" panose="02020603050405020304" pitchFamily="18" charset="0"/>
              </a:rPr>
              <a:t>n(t) </a:t>
            </a:r>
            <a:r>
              <a:rPr lang="en-IN" sz="2000" dirty="0">
                <a:latin typeface="Times New Roman" panose="02020603050405020304" pitchFamily="18" charset="0"/>
                <a:cs typeface="Times New Roman" panose="02020603050405020304" pitchFamily="18" charset="0"/>
              </a:rPr>
              <a:t> is uniform over entire frequency</a:t>
            </a:r>
            <a:r>
              <a:rPr lang="en-IN" sz="2000"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band. The total noise power is thus obtained by multiplying the noise power density spectrum </a:t>
            </a:r>
            <a:r>
              <a:rPr lang="el-GR" sz="2000" dirty="0">
                <a:latin typeface="Times New Roman" panose="02020603050405020304" pitchFamily="18" charset="0"/>
                <a:cs typeface="Times New Roman" panose="02020603050405020304" pitchFamily="18" charset="0"/>
              </a:rPr>
              <a:t>η</a:t>
            </a:r>
            <a:r>
              <a:rPr lang="en-IN" sz="2000" dirty="0">
                <a:latin typeface="Times New Roman" panose="02020603050405020304" pitchFamily="18" charset="0"/>
                <a:cs typeface="Times New Roman" panose="02020603050405020304" pitchFamily="18" charset="0"/>
              </a:rPr>
              <a:t>/2 with bandwidth</a:t>
            </a:r>
          </a:p>
          <a:p>
            <a:pPr marL="0" indent="0" algn="ctr">
              <a:buNone/>
            </a:pPr>
            <a:r>
              <a:rPr lang="en-IN" sz="2000" dirty="0">
                <a:latin typeface="Times New Roman" panose="02020603050405020304" pitchFamily="18" charset="0"/>
                <a:cs typeface="Times New Roman" panose="02020603050405020304" pitchFamily="18" charset="0"/>
              </a:rPr>
              <a:t>N = (</a:t>
            </a:r>
            <a:r>
              <a:rPr lang="el-GR" sz="2000" dirty="0">
                <a:latin typeface="Times New Roman" panose="02020603050405020304" pitchFamily="18" charset="0"/>
                <a:cs typeface="Times New Roman" panose="02020603050405020304" pitchFamily="18" charset="0"/>
              </a:rPr>
              <a:t>η</a:t>
            </a:r>
            <a:r>
              <a:rPr lang="en-IN" sz="2000" dirty="0">
                <a:latin typeface="Times New Roman" panose="02020603050405020304" pitchFamily="18" charset="0"/>
                <a:cs typeface="Times New Roman" panose="02020603050405020304" pitchFamily="18" charset="0"/>
              </a:rPr>
              <a:t>/2 ) x Bandwidth</a:t>
            </a:r>
          </a:p>
          <a:p>
            <a:pPr marL="0" indent="0" algn="just">
              <a:buNone/>
            </a:pPr>
            <a:r>
              <a:rPr lang="en-IN" sz="2000" dirty="0">
                <a:latin typeface="Times New Roman" panose="02020603050405020304" pitchFamily="18" charset="0"/>
                <a:cs typeface="Times New Roman" panose="02020603050405020304" pitchFamily="18" charset="0"/>
              </a:rPr>
              <a:t>The noise amplitude has a Gaussian distribution.</a:t>
            </a:r>
          </a:p>
          <a:p>
            <a:pPr marL="0" indent="0" algn="just">
              <a:buNone/>
            </a:pPr>
            <a:r>
              <a:rPr lang="en-IN" sz="2000" b="1" dirty="0">
                <a:latin typeface="Times New Roman" panose="02020603050405020304" pitchFamily="18" charset="0"/>
                <a:cs typeface="Times New Roman" panose="02020603050405020304" pitchFamily="18" charset="0"/>
              </a:rPr>
              <a:t>(iii) Band pass noise at input of detector:</a:t>
            </a:r>
          </a:p>
          <a:p>
            <a:pPr marL="0" indent="0" algn="just">
              <a:buNone/>
            </a:pPr>
            <a:r>
              <a:rPr lang="en-IN" sz="2000" dirty="0">
                <a:latin typeface="Times New Roman" panose="02020603050405020304" pitchFamily="18" charset="0"/>
                <a:cs typeface="Times New Roman" panose="02020603050405020304" pitchFamily="18" charset="0"/>
              </a:rPr>
              <a:t>	The bandpass filter at input of receiver allows a narrowband signal </a:t>
            </a:r>
            <a:r>
              <a:rPr lang="en-IN" sz="2000" dirty="0" err="1">
                <a:latin typeface="Times New Roman" panose="02020603050405020304" pitchFamily="18" charset="0"/>
                <a:cs typeface="Times New Roman" panose="02020603050405020304" pitchFamily="18" charset="0"/>
              </a:rPr>
              <a:t>centered</a:t>
            </a:r>
            <a:r>
              <a:rPr lang="en-IN" sz="2000" dirty="0">
                <a:latin typeface="Times New Roman" panose="02020603050405020304" pitchFamily="18" charset="0"/>
                <a:cs typeface="Times New Roman" panose="02020603050405020304" pitchFamily="18" charset="0"/>
              </a:rPr>
              <a:t> about ±</a:t>
            </a:r>
            <a:r>
              <a:rPr lang="en-IN" sz="2000" i="1" dirty="0">
                <a:latin typeface="Times New Roman" panose="02020603050405020304" pitchFamily="18" charset="0"/>
                <a:cs typeface="Times New Roman" panose="02020603050405020304" pitchFamily="18" charset="0"/>
              </a:rPr>
              <a:t>fc </a:t>
            </a:r>
            <a:r>
              <a:rPr lang="en-IN" sz="2000" dirty="0">
                <a:latin typeface="Times New Roman" panose="02020603050405020304" pitchFamily="18" charset="0"/>
                <a:cs typeface="Times New Roman" panose="02020603050405020304" pitchFamily="18" charset="0"/>
              </a:rPr>
              <a:t>and rejects other frequencies including noise. Thus the white noise at input of detector has power density spectrum shown.</a:t>
            </a:r>
          </a:p>
          <a:p>
            <a:pPr marL="0" indent="0" algn="just">
              <a:buNone/>
            </a:pPr>
            <a:r>
              <a:rPr lang="en-IN" sz="2000" dirty="0">
                <a:latin typeface="Times New Roman" panose="02020603050405020304" pitchFamily="18" charset="0"/>
                <a:cs typeface="Times New Roman" panose="02020603050405020304" pitchFamily="18" charset="0"/>
              </a:rPr>
              <a:t>The power density is </a:t>
            </a:r>
            <a:r>
              <a:rPr lang="en-IN" sz="2000" dirty="0" err="1">
                <a:latin typeface="Times New Roman" panose="02020603050405020304" pitchFamily="18" charset="0"/>
                <a:cs typeface="Times New Roman" panose="02020603050405020304" pitchFamily="18" charset="0"/>
              </a:rPr>
              <a:t>S</a:t>
            </a:r>
            <a:r>
              <a:rPr lang="en-IN" sz="16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 = </a:t>
            </a:r>
            <a:r>
              <a:rPr lang="el-GR" sz="2000" dirty="0">
                <a:latin typeface="Times New Roman" panose="02020603050405020304" pitchFamily="18" charset="0"/>
                <a:cs typeface="Times New Roman" panose="02020603050405020304" pitchFamily="18" charset="0"/>
              </a:rPr>
              <a:t>η</a:t>
            </a:r>
            <a:r>
              <a:rPr lang="en-IN" sz="2000" dirty="0">
                <a:latin typeface="Times New Roman" panose="02020603050405020304" pitchFamily="18" charset="0"/>
                <a:cs typeface="Times New Roman" panose="02020603050405020304" pitchFamily="18" charset="0"/>
              </a:rPr>
              <a:t>/2 .</a:t>
            </a:r>
          </a:p>
          <a:p>
            <a:pPr marL="0" indent="0" algn="just">
              <a:buNone/>
            </a:pPr>
            <a:r>
              <a:rPr lang="en-IN" sz="2000" b="1" dirty="0">
                <a:latin typeface="Times New Roman" panose="02020603050405020304" pitchFamily="18" charset="0"/>
                <a:cs typeface="Times New Roman" panose="02020603050405020304" pitchFamily="18" charset="0"/>
              </a:rPr>
              <a:t>(iv) Input noise power </a:t>
            </a:r>
            <a:r>
              <a:rPr lang="en-IN" sz="2000" b="1" i="1" dirty="0">
                <a:latin typeface="Times New Roman" panose="02020603050405020304" pitchFamily="18" charset="0"/>
                <a:cs typeface="Times New Roman" panose="02020603050405020304" pitchFamily="18" charset="0"/>
              </a:rPr>
              <a:t>Ni</a:t>
            </a:r>
          </a:p>
          <a:p>
            <a:pPr marL="0" indent="0" algn="just">
              <a:buNone/>
            </a:pPr>
            <a:r>
              <a:rPr lang="en-IN" sz="2000" dirty="0">
                <a:latin typeface="Times New Roman" panose="02020603050405020304" pitchFamily="18" charset="0"/>
                <a:cs typeface="Times New Roman" panose="02020603050405020304" pitchFamily="18" charset="0"/>
              </a:rPr>
              <a:t>	The input noise power is determined for baseband i.e. 2</a:t>
            </a:r>
            <a:r>
              <a:rPr lang="en-IN" sz="2000" i="1" dirty="0">
                <a:latin typeface="Times New Roman" panose="02020603050405020304" pitchFamily="18" charset="0"/>
                <a:cs typeface="Times New Roman" panose="02020603050405020304" pitchFamily="18" charset="0"/>
              </a:rPr>
              <a:t>f</a:t>
            </a:r>
            <a:r>
              <a:rPr lang="en-IN" sz="1600" i="1" dirty="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Hz.</a:t>
            </a:r>
          </a:p>
          <a:p>
            <a:pPr marL="0" indent="0" algn="ctr">
              <a:buNone/>
            </a:pPr>
            <a:r>
              <a:rPr lang="en-IN" sz="2000"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Ni</a:t>
            </a:r>
            <a:r>
              <a:rPr lang="en-IN" sz="2000" b="1"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η</a:t>
            </a:r>
            <a:r>
              <a:rPr lang="en-IN" sz="2000" dirty="0">
                <a:latin typeface="Times New Roman" panose="02020603050405020304" pitchFamily="18" charset="0"/>
                <a:cs typeface="Times New Roman" panose="02020603050405020304" pitchFamily="18" charset="0"/>
              </a:rPr>
              <a:t>/2 ) (2</a:t>
            </a:r>
            <a:r>
              <a:rPr lang="en-IN" sz="2000" i="1" dirty="0">
                <a:latin typeface="Times New Roman" panose="02020603050405020304" pitchFamily="18" charset="0"/>
                <a:cs typeface="Times New Roman" panose="02020603050405020304" pitchFamily="18" charset="0"/>
              </a:rPr>
              <a:t>f</a:t>
            </a:r>
            <a:r>
              <a:rPr lang="en-IN" sz="1600" i="1" dirty="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 </a:t>
            </a:r>
            <a:r>
              <a:rPr lang="el-GR" sz="2000" dirty="0">
                <a:latin typeface="Times New Roman" panose="02020603050405020304" pitchFamily="18" charset="0"/>
                <a:cs typeface="Times New Roman" panose="02020603050405020304" pitchFamily="18" charset="0"/>
              </a:rPr>
              <a:t>η</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f</a:t>
            </a:r>
            <a:r>
              <a:rPr lang="en-IN" sz="1600" i="1" dirty="0">
                <a:latin typeface="Times New Roman" panose="02020603050405020304" pitchFamily="18" charset="0"/>
                <a:cs typeface="Times New Roman" panose="02020603050405020304" pitchFamily="18" charset="0"/>
              </a:rPr>
              <a:t>m.</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883104" y="4400918"/>
            <a:ext cx="3470696" cy="1373078"/>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7" y="365125"/>
            <a:ext cx="11251163" cy="735887"/>
          </a:xfrm>
        </p:spPr>
        <p:txBody>
          <a:bodyPr>
            <a:normAutofit/>
          </a:bodyPr>
          <a:lstStyle/>
          <a:p>
            <a:r>
              <a:rPr lang="en-IN" sz="2800" b="1" dirty="0">
                <a:latin typeface="Times New Roman" panose="02020603050405020304" pitchFamily="18" charset="0"/>
                <a:cs typeface="Times New Roman" panose="02020603050405020304" pitchFamily="18" charset="0"/>
              </a:rPr>
              <a:t>Noise calculation for Amplitude Modulation System (Envelope detector)</a:t>
            </a:r>
          </a:p>
        </p:txBody>
      </p:sp>
      <p:sp>
        <p:nvSpPr>
          <p:cNvPr id="3" name="Content Placeholder 2"/>
          <p:cNvSpPr>
            <a:spLocks noGrp="1"/>
          </p:cNvSpPr>
          <p:nvPr>
            <p:ph idx="1"/>
          </p:nvPr>
        </p:nvSpPr>
        <p:spPr>
          <a:xfrm>
            <a:off x="298579" y="1268964"/>
            <a:ext cx="10859278" cy="4796032"/>
          </a:xfrm>
        </p:spPr>
        <p:txBody>
          <a:bodyPr>
            <a:normAutofit/>
          </a:bodyPr>
          <a:lstStyle/>
          <a:p>
            <a:r>
              <a:rPr lang="en-IN" sz="2400" dirty="0">
                <a:latin typeface="Times New Roman" panose="02020603050405020304" pitchFamily="18" charset="0"/>
                <a:cs typeface="Times New Roman" panose="02020603050405020304" pitchFamily="18" charset="0"/>
              </a:rPr>
              <a:t>The input to the AM detector is given by						   (1)</a:t>
            </a:r>
          </a:p>
          <a:p>
            <a:r>
              <a:rPr lang="en-IN" sz="2400" dirty="0">
                <a:latin typeface="Times New Roman" panose="02020603050405020304" pitchFamily="18" charset="0"/>
                <a:cs typeface="Times New Roman" panose="02020603050405020304" pitchFamily="18" charset="0"/>
              </a:rPr>
              <a:t>The input signal power </a:t>
            </a:r>
            <a:r>
              <a:rPr lang="en-IN" sz="2400" i="1" dirty="0">
                <a:latin typeface="Times New Roman" panose="02020603050405020304" pitchFamily="18" charset="0"/>
                <a:cs typeface="Times New Roman" panose="02020603050405020304" pitchFamily="18" charset="0"/>
              </a:rPr>
              <a:t>Si</a:t>
            </a:r>
            <a:r>
              <a:rPr lang="en-IN" sz="2400" dirty="0">
                <a:latin typeface="Times New Roman" panose="02020603050405020304" pitchFamily="18" charset="0"/>
                <a:cs typeface="Times New Roman" panose="02020603050405020304" pitchFamily="18" charset="0"/>
              </a:rPr>
              <a:t> is given by</a:t>
            </a:r>
          </a:p>
          <a:p>
            <a:endParaRPr lang="en-IN" sz="2400" dirty="0">
              <a:latin typeface="Times New Roman" panose="02020603050405020304" pitchFamily="18" charset="0"/>
              <a:cs typeface="Times New Roman" panose="02020603050405020304" pitchFamily="18" charset="0"/>
            </a:endParaRPr>
          </a:p>
          <a:p>
            <a:pPr marL="0" indent="0" algn="r">
              <a:buNone/>
            </a:pPr>
            <a:r>
              <a:rPr lang="en-IN" sz="2400" dirty="0">
                <a:latin typeface="Times New Roman" panose="02020603050405020304" pitchFamily="18" charset="0"/>
                <a:cs typeface="Times New Roman" panose="02020603050405020304" pitchFamily="18" charset="0"/>
              </a:rPr>
              <a:t>(2)</a:t>
            </a:r>
          </a:p>
          <a:p>
            <a:pPr marL="0" indent="0">
              <a:buNone/>
            </a:pPr>
            <a:r>
              <a:rPr lang="en-IN" sz="2400" b="1" dirty="0">
                <a:latin typeface="Times New Roman" panose="02020603050405020304" pitchFamily="18" charset="0"/>
                <a:cs typeface="Times New Roman" panose="02020603050405020304" pitchFamily="18" charset="0"/>
              </a:rPr>
              <a:t>Output power:</a:t>
            </a:r>
          </a:p>
          <a:p>
            <a:pPr marL="0" indent="0">
              <a:buNone/>
            </a:pPr>
            <a:r>
              <a:rPr lang="en-IN" sz="2400" dirty="0">
                <a:latin typeface="Times New Roman" panose="02020603050405020304" pitchFamily="18" charset="0"/>
                <a:cs typeface="Times New Roman" panose="02020603050405020304" pitchFamily="18" charset="0"/>
              </a:rPr>
              <a:t>Substituting quadrature representation for         in equation (1),</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After trigonometric manipulations,</a:t>
            </a:r>
          </a:p>
          <a:p>
            <a:pPr marL="0" indent="0">
              <a:buNone/>
            </a:pPr>
            <a:r>
              <a:rPr lang="en-IN" sz="2400" dirty="0">
                <a:latin typeface="Times New Roman" panose="02020603050405020304" pitchFamily="18" charset="0"/>
                <a:cs typeface="Times New Roman" panose="02020603050405020304" pitchFamily="18" charset="0"/>
              </a:rPr>
              <a:t>Where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28218" y="1268964"/>
            <a:ext cx="4321143" cy="602498"/>
          </a:xfrm>
          <a:prstGeom prst="rect">
            <a:avLst/>
          </a:prstGeom>
        </p:spPr>
      </p:pic>
      <p:pic>
        <p:nvPicPr>
          <p:cNvPr id="5" name="Picture 4"/>
          <p:cNvPicPr>
            <a:picLocks noChangeAspect="1"/>
          </p:cNvPicPr>
          <p:nvPr/>
        </p:nvPicPr>
        <p:blipFill>
          <a:blip r:embed="rId3"/>
          <a:stretch>
            <a:fillRect/>
          </a:stretch>
        </p:blipFill>
        <p:spPr>
          <a:xfrm>
            <a:off x="3326218" y="2239346"/>
            <a:ext cx="4804000" cy="1102470"/>
          </a:xfrm>
          <a:prstGeom prst="rect">
            <a:avLst/>
          </a:prstGeom>
        </p:spPr>
      </p:pic>
      <p:pic>
        <p:nvPicPr>
          <p:cNvPr id="6" name="Picture 5"/>
          <p:cNvPicPr>
            <a:picLocks noChangeAspect="1"/>
          </p:cNvPicPr>
          <p:nvPr/>
        </p:nvPicPr>
        <p:blipFill>
          <a:blip r:embed="rId4"/>
          <a:stretch>
            <a:fillRect/>
          </a:stretch>
        </p:blipFill>
        <p:spPr>
          <a:xfrm>
            <a:off x="5571493" y="3614345"/>
            <a:ext cx="524507" cy="353884"/>
          </a:xfrm>
          <a:prstGeom prst="rect">
            <a:avLst/>
          </a:prstGeom>
        </p:spPr>
      </p:pic>
      <p:pic>
        <p:nvPicPr>
          <p:cNvPr id="7" name="Picture 6"/>
          <p:cNvPicPr>
            <a:picLocks noChangeAspect="1"/>
          </p:cNvPicPr>
          <p:nvPr/>
        </p:nvPicPr>
        <p:blipFill>
          <a:blip r:embed="rId5"/>
          <a:stretch>
            <a:fillRect/>
          </a:stretch>
        </p:blipFill>
        <p:spPr>
          <a:xfrm>
            <a:off x="2939143" y="3972901"/>
            <a:ext cx="6012802" cy="864623"/>
          </a:xfrm>
          <a:prstGeom prst="rect">
            <a:avLst/>
          </a:prstGeom>
        </p:spPr>
      </p:pic>
      <p:pic>
        <p:nvPicPr>
          <p:cNvPr id="8" name="Picture 7"/>
          <p:cNvPicPr>
            <a:picLocks noChangeAspect="1"/>
          </p:cNvPicPr>
          <p:nvPr/>
        </p:nvPicPr>
        <p:blipFill>
          <a:blip r:embed="rId6"/>
          <a:stretch>
            <a:fillRect/>
          </a:stretch>
        </p:blipFill>
        <p:spPr>
          <a:xfrm>
            <a:off x="4824411" y="4972819"/>
            <a:ext cx="3305807" cy="362280"/>
          </a:xfrm>
          <a:prstGeom prst="rect">
            <a:avLst/>
          </a:prstGeom>
        </p:spPr>
      </p:pic>
      <p:pic>
        <p:nvPicPr>
          <p:cNvPr id="9" name="Picture 8"/>
          <p:cNvPicPr>
            <a:picLocks noChangeAspect="1"/>
          </p:cNvPicPr>
          <p:nvPr/>
        </p:nvPicPr>
        <p:blipFill>
          <a:blip r:embed="rId7"/>
          <a:stretch>
            <a:fillRect/>
          </a:stretch>
        </p:blipFill>
        <p:spPr>
          <a:xfrm>
            <a:off x="2752531" y="5496933"/>
            <a:ext cx="2713944" cy="1097640"/>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31" y="335902"/>
            <a:ext cx="10887269" cy="5841061"/>
          </a:xfrm>
        </p:spPr>
        <p:txBody>
          <a:bodyPr>
            <a:normAutofit/>
          </a:bodyPr>
          <a:lstStyle/>
          <a:p>
            <a:r>
              <a:rPr lang="en-IN" sz="2400" dirty="0">
                <a:latin typeface="Times New Roman" panose="02020603050405020304" pitchFamily="18" charset="0"/>
                <a:cs typeface="Times New Roman" panose="02020603050405020304" pitchFamily="18" charset="0"/>
              </a:rPr>
              <a:t>The envelope A(t) has both signal and noise components. The noise performance depends on relative magnitudes of signal and noise. The analysis can be carried out for two cases:</a:t>
            </a:r>
          </a:p>
          <a:p>
            <a:pPr marL="514350" indent="-514350">
              <a:buAutoNum type="romanLcParenBoth"/>
            </a:pPr>
            <a:r>
              <a:rPr lang="en-IN" sz="2400" b="1" dirty="0">
                <a:latin typeface="Times New Roman" panose="02020603050405020304" pitchFamily="18" charset="0"/>
                <a:cs typeface="Times New Roman" panose="02020603050405020304" pitchFamily="18" charset="0"/>
              </a:rPr>
              <a:t>Small-Noise Case</a:t>
            </a:r>
          </a:p>
          <a:p>
            <a:pPr marL="0" indent="0">
              <a:buNone/>
            </a:pPr>
            <a:r>
              <a:rPr lang="en-IN" sz="2400" dirty="0">
                <a:latin typeface="Times New Roman" panose="02020603050405020304" pitchFamily="18" charset="0"/>
                <a:cs typeface="Times New Roman" panose="02020603050405020304" pitchFamily="18" charset="0"/>
              </a:rPr>
              <a:t>Noise is taken to be much smaller than signal           &lt;&lt; [</a:t>
            </a:r>
            <a:r>
              <a:rPr lang="en-IN" sz="2400" i="1" dirty="0">
                <a:latin typeface="Times New Roman" panose="02020603050405020304" pitchFamily="18" charset="0"/>
                <a:cs typeface="Times New Roman" panose="02020603050405020304" pitchFamily="18" charset="0"/>
              </a:rPr>
              <a:t>A+ f(t)</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noise component         is in-phase with signal</a:t>
            </a:r>
          </a:p>
          <a:p>
            <a:pPr marL="0" indent="0">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A+ f(t)</a:t>
            </a:r>
            <a:r>
              <a:rPr lang="en-IN" sz="2400" dirty="0">
                <a:latin typeface="Times New Roman" panose="02020603050405020304" pitchFamily="18" charset="0"/>
                <a:cs typeface="Times New Roman" panose="02020603050405020304" pitchFamily="18" charset="0"/>
              </a:rPr>
              <a:t>],        is in phase quadrature. Since           &lt;&lt; [</a:t>
            </a:r>
            <a:r>
              <a:rPr lang="en-IN" sz="2400" i="1" dirty="0">
                <a:latin typeface="Times New Roman" panose="02020603050405020304" pitchFamily="18" charset="0"/>
                <a:cs typeface="Times New Roman" panose="02020603050405020304" pitchFamily="18" charset="0"/>
              </a:rPr>
              <a:t>A+ f(t)</a:t>
            </a:r>
            <a:r>
              <a:rPr lang="en-IN" sz="2400" dirty="0">
                <a:latin typeface="Times New Roman" panose="02020603050405020304" pitchFamily="18" charset="0"/>
                <a:cs typeface="Times New Roman" panose="02020603050405020304" pitchFamily="18" charset="0"/>
              </a:rPr>
              <a:t>],        is also smaller than [</a:t>
            </a:r>
            <a:r>
              <a:rPr lang="en-IN" sz="2400" i="1" dirty="0">
                <a:latin typeface="Times New Roman" panose="02020603050405020304" pitchFamily="18" charset="0"/>
                <a:cs typeface="Times New Roman" panose="02020603050405020304" pitchFamily="18" charset="0"/>
              </a:rPr>
              <a:t>A+ f(t)</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When        is much small, then        can be taken as zero.</a:t>
            </a:r>
          </a:p>
          <a:p>
            <a:pPr marL="0" indent="0">
              <a:buNone/>
            </a:pPr>
            <a:r>
              <a:rPr lang="en-IN" sz="2400" dirty="0">
                <a:latin typeface="Times New Roman" panose="02020603050405020304" pitchFamily="18" charset="0"/>
                <a:cs typeface="Times New Roman" panose="02020603050405020304" pitchFamily="18" charset="0"/>
              </a:rPr>
              <a:t>Then, the envelope becomes   </a:t>
            </a:r>
          </a:p>
        </p:txBody>
      </p:sp>
      <p:pic>
        <p:nvPicPr>
          <p:cNvPr id="4" name="Picture 3"/>
          <p:cNvPicPr>
            <a:picLocks noChangeAspect="1"/>
          </p:cNvPicPr>
          <p:nvPr/>
        </p:nvPicPr>
        <p:blipFill>
          <a:blip r:embed="rId2"/>
          <a:stretch>
            <a:fillRect/>
          </a:stretch>
        </p:blipFill>
        <p:spPr>
          <a:xfrm>
            <a:off x="6259128" y="1912776"/>
            <a:ext cx="625211" cy="388289"/>
          </a:xfrm>
          <a:prstGeom prst="rect">
            <a:avLst/>
          </a:prstGeom>
        </p:spPr>
      </p:pic>
      <p:pic>
        <p:nvPicPr>
          <p:cNvPr id="5" name="Picture 4"/>
          <p:cNvPicPr>
            <a:picLocks noChangeAspect="1"/>
          </p:cNvPicPr>
          <p:nvPr/>
        </p:nvPicPr>
        <p:blipFill>
          <a:blip r:embed="rId3"/>
          <a:stretch>
            <a:fillRect/>
          </a:stretch>
        </p:blipFill>
        <p:spPr>
          <a:xfrm>
            <a:off x="6884339" y="2273599"/>
            <a:ext cx="4756863" cy="1066374"/>
          </a:xfrm>
          <a:prstGeom prst="rect">
            <a:avLst/>
          </a:prstGeom>
        </p:spPr>
      </p:pic>
      <p:pic>
        <p:nvPicPr>
          <p:cNvPr id="6" name="Picture 5"/>
          <p:cNvPicPr>
            <a:picLocks noChangeAspect="1"/>
          </p:cNvPicPr>
          <p:nvPr/>
        </p:nvPicPr>
        <p:blipFill>
          <a:blip r:embed="rId4"/>
          <a:stretch>
            <a:fillRect/>
          </a:stretch>
        </p:blipFill>
        <p:spPr>
          <a:xfrm>
            <a:off x="3240736" y="2888827"/>
            <a:ext cx="603476" cy="278965"/>
          </a:xfrm>
          <a:prstGeom prst="rect">
            <a:avLst/>
          </a:prstGeom>
        </p:spPr>
      </p:pic>
      <p:pic>
        <p:nvPicPr>
          <p:cNvPr id="7" name="Picture 6"/>
          <p:cNvPicPr>
            <a:picLocks noChangeAspect="1"/>
          </p:cNvPicPr>
          <p:nvPr/>
        </p:nvPicPr>
        <p:blipFill>
          <a:blip r:embed="rId5"/>
          <a:stretch>
            <a:fillRect/>
          </a:stretch>
        </p:blipFill>
        <p:spPr>
          <a:xfrm>
            <a:off x="1857277" y="3316121"/>
            <a:ext cx="451413" cy="294923"/>
          </a:xfrm>
          <a:prstGeom prst="rect">
            <a:avLst/>
          </a:prstGeom>
        </p:spPr>
      </p:pic>
      <p:pic>
        <p:nvPicPr>
          <p:cNvPr id="9" name="Picture 8"/>
          <p:cNvPicPr>
            <a:picLocks noChangeAspect="1"/>
          </p:cNvPicPr>
          <p:nvPr/>
        </p:nvPicPr>
        <p:blipFill>
          <a:blip r:embed="rId2"/>
          <a:stretch>
            <a:fillRect/>
          </a:stretch>
        </p:blipFill>
        <p:spPr>
          <a:xfrm>
            <a:off x="5989026" y="3316121"/>
            <a:ext cx="625211" cy="388289"/>
          </a:xfrm>
          <a:prstGeom prst="rect">
            <a:avLst/>
          </a:prstGeom>
        </p:spPr>
      </p:pic>
      <p:pic>
        <p:nvPicPr>
          <p:cNvPr id="11" name="Picture 10"/>
          <p:cNvPicPr>
            <a:picLocks noChangeAspect="1"/>
          </p:cNvPicPr>
          <p:nvPr/>
        </p:nvPicPr>
        <p:blipFill>
          <a:blip r:embed="rId5"/>
          <a:stretch>
            <a:fillRect/>
          </a:stretch>
        </p:blipFill>
        <p:spPr>
          <a:xfrm>
            <a:off x="8306899" y="3339973"/>
            <a:ext cx="451413" cy="294923"/>
          </a:xfrm>
          <a:prstGeom prst="rect">
            <a:avLst/>
          </a:prstGeom>
        </p:spPr>
      </p:pic>
      <p:pic>
        <p:nvPicPr>
          <p:cNvPr id="13" name="Picture 12"/>
          <p:cNvPicPr>
            <a:picLocks noChangeAspect="1"/>
          </p:cNvPicPr>
          <p:nvPr/>
        </p:nvPicPr>
        <p:blipFill>
          <a:blip r:embed="rId5"/>
          <a:stretch>
            <a:fillRect/>
          </a:stretch>
        </p:blipFill>
        <p:spPr>
          <a:xfrm>
            <a:off x="1405864" y="4145516"/>
            <a:ext cx="451413" cy="294923"/>
          </a:xfrm>
          <a:prstGeom prst="rect">
            <a:avLst/>
          </a:prstGeom>
        </p:spPr>
      </p:pic>
      <p:pic>
        <p:nvPicPr>
          <p:cNvPr id="14" name="Picture 13"/>
          <p:cNvPicPr>
            <a:picLocks noChangeAspect="1"/>
          </p:cNvPicPr>
          <p:nvPr/>
        </p:nvPicPr>
        <p:blipFill>
          <a:blip r:embed="rId6"/>
          <a:stretch>
            <a:fillRect/>
          </a:stretch>
        </p:blipFill>
        <p:spPr>
          <a:xfrm>
            <a:off x="4368519" y="4131519"/>
            <a:ext cx="466293" cy="308919"/>
          </a:xfrm>
          <a:prstGeom prst="rect">
            <a:avLst/>
          </a:prstGeom>
        </p:spPr>
      </p:pic>
      <p:pic>
        <p:nvPicPr>
          <p:cNvPr id="15" name="Picture 14"/>
          <p:cNvPicPr>
            <a:picLocks noChangeAspect="1"/>
          </p:cNvPicPr>
          <p:nvPr/>
        </p:nvPicPr>
        <p:blipFill>
          <a:blip r:embed="rId7"/>
          <a:stretch>
            <a:fillRect/>
          </a:stretch>
        </p:blipFill>
        <p:spPr>
          <a:xfrm>
            <a:off x="4033199" y="4789192"/>
            <a:ext cx="2709333" cy="519508"/>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751"/>
            <a:ext cx="10515600" cy="5486498"/>
          </a:xfrm>
        </p:spPr>
        <p:txBody>
          <a:bodyPr/>
          <a:lstStyle/>
          <a:p>
            <a:pPr marL="514350" indent="-514350">
              <a:buAutoNum type="alphaLcParenBoth"/>
            </a:pPr>
            <a:r>
              <a:rPr lang="en-IN" b="1" dirty="0">
                <a:latin typeface="Times New Roman" panose="02020603050405020304" pitchFamily="18" charset="0"/>
                <a:cs typeface="Times New Roman" panose="02020603050405020304" pitchFamily="18" charset="0"/>
              </a:rPr>
              <a:t>Output Signal Power S</a:t>
            </a:r>
            <a:r>
              <a:rPr lang="en-IN" sz="1600" b="1" dirty="0">
                <a:latin typeface="Times New Roman" panose="02020603050405020304" pitchFamily="18" charset="0"/>
                <a:cs typeface="Times New Roman" panose="02020603050405020304" pitchFamily="18" charset="0"/>
              </a:rPr>
              <a:t>o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ms</a:t>
            </a:r>
            <a:r>
              <a:rPr lang="en-IN" dirty="0">
                <a:latin typeface="Times New Roman" panose="02020603050405020304" pitchFamily="18" charset="0"/>
                <a:cs typeface="Times New Roman" panose="02020603050405020304" pitchFamily="18" charset="0"/>
              </a:rPr>
              <a:t> value of useful signal </a:t>
            </a:r>
            <a:r>
              <a:rPr lang="en-IN" i="1" dirty="0">
                <a:latin typeface="Times New Roman" panose="02020603050405020304" pitchFamily="18" charset="0"/>
                <a:cs typeface="Times New Roman" panose="02020603050405020304" pitchFamily="18" charset="0"/>
              </a:rPr>
              <a:t>f(t)</a:t>
            </a:r>
          </a:p>
          <a:p>
            <a:pPr marL="342900" indent="-342900">
              <a:buAutoNum type="alphaLcParenBoth"/>
            </a:pPr>
            <a:endParaRPr lang="en-IN" sz="1600" b="1" i="1" dirty="0">
              <a:latin typeface="Times New Roman" panose="02020603050405020304" pitchFamily="18" charset="0"/>
              <a:cs typeface="Times New Roman" panose="02020603050405020304" pitchFamily="18" charset="0"/>
            </a:endParaRPr>
          </a:p>
          <a:p>
            <a:pPr marL="342900" indent="-342900">
              <a:buAutoNum type="alphaLcParenBoth"/>
            </a:pPr>
            <a:endParaRPr lang="en-IN" sz="1600" b="1" i="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 Output Noise power: </a:t>
            </a:r>
            <a:r>
              <a:rPr lang="en-IN" dirty="0">
                <a:latin typeface="Times New Roman" panose="02020603050405020304" pitchFamily="18" charset="0"/>
                <a:cs typeface="Times New Roman" panose="02020603050405020304" pitchFamily="18" charset="0"/>
              </a:rPr>
              <a:t>The noise signal         at the output of detector is        with power density given by</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output noise power is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figure of merit is thus given by</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91100" y="1258369"/>
            <a:ext cx="1174409" cy="551770"/>
          </a:xfrm>
          <a:prstGeom prst="rect">
            <a:avLst/>
          </a:prstGeom>
        </p:spPr>
      </p:pic>
      <p:pic>
        <p:nvPicPr>
          <p:cNvPr id="5" name="Picture 4"/>
          <p:cNvPicPr>
            <a:picLocks noChangeAspect="1"/>
          </p:cNvPicPr>
          <p:nvPr/>
        </p:nvPicPr>
        <p:blipFill>
          <a:blip r:embed="rId3"/>
          <a:stretch>
            <a:fillRect/>
          </a:stretch>
        </p:blipFill>
        <p:spPr>
          <a:xfrm>
            <a:off x="7137917" y="1901995"/>
            <a:ext cx="646145" cy="389156"/>
          </a:xfrm>
          <a:prstGeom prst="rect">
            <a:avLst/>
          </a:prstGeom>
        </p:spPr>
      </p:pic>
      <p:pic>
        <p:nvPicPr>
          <p:cNvPr id="7" name="Picture 6"/>
          <p:cNvPicPr>
            <a:picLocks noChangeAspect="1"/>
          </p:cNvPicPr>
          <p:nvPr/>
        </p:nvPicPr>
        <p:blipFill>
          <a:blip r:embed="rId4"/>
          <a:stretch>
            <a:fillRect/>
          </a:stretch>
        </p:blipFill>
        <p:spPr>
          <a:xfrm>
            <a:off x="1253316" y="2366313"/>
            <a:ext cx="603476" cy="278965"/>
          </a:xfrm>
          <a:prstGeom prst="rect">
            <a:avLst/>
          </a:prstGeom>
        </p:spPr>
      </p:pic>
      <p:pic>
        <p:nvPicPr>
          <p:cNvPr id="9" name="Picture 8"/>
          <p:cNvPicPr>
            <a:picLocks noChangeAspect="1"/>
          </p:cNvPicPr>
          <p:nvPr/>
        </p:nvPicPr>
        <p:blipFill>
          <a:blip r:embed="rId5"/>
          <a:stretch>
            <a:fillRect/>
          </a:stretch>
        </p:blipFill>
        <p:spPr>
          <a:xfrm>
            <a:off x="4398202" y="2785284"/>
            <a:ext cx="2477472" cy="435232"/>
          </a:xfrm>
          <a:prstGeom prst="rect">
            <a:avLst/>
          </a:prstGeom>
        </p:spPr>
      </p:pic>
      <p:pic>
        <p:nvPicPr>
          <p:cNvPr id="10" name="Picture 9"/>
          <p:cNvPicPr>
            <a:picLocks noChangeAspect="1"/>
          </p:cNvPicPr>
          <p:nvPr/>
        </p:nvPicPr>
        <p:blipFill>
          <a:blip r:embed="rId6"/>
          <a:stretch>
            <a:fillRect/>
          </a:stretch>
        </p:blipFill>
        <p:spPr>
          <a:xfrm>
            <a:off x="3948419" y="3756130"/>
            <a:ext cx="4434179" cy="475569"/>
          </a:xfrm>
          <a:prstGeom prst="rect">
            <a:avLst/>
          </a:prstGeom>
        </p:spPr>
      </p:pic>
      <p:pic>
        <p:nvPicPr>
          <p:cNvPr id="11" name="Picture 10"/>
          <p:cNvPicPr>
            <a:picLocks noChangeAspect="1"/>
          </p:cNvPicPr>
          <p:nvPr/>
        </p:nvPicPr>
        <p:blipFill>
          <a:blip r:embed="rId7"/>
          <a:stretch>
            <a:fillRect/>
          </a:stretch>
        </p:blipFill>
        <p:spPr>
          <a:xfrm>
            <a:off x="6165508" y="4252677"/>
            <a:ext cx="3481679" cy="2022994"/>
          </a:xfrm>
          <a:prstGeom prst="rect">
            <a:avLst/>
          </a:prstGeom>
        </p:spPr>
      </p:pic>
      <p:pic>
        <p:nvPicPr>
          <p:cNvPr id="5122" name="Picture 2"/>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3061"/>
            <a:ext cx="10515600" cy="5243902"/>
          </a:xfrm>
        </p:spPr>
        <p:txBody>
          <a:bodyPr/>
          <a:lstStyle/>
          <a:p>
            <a:pPr marL="0" indent="0">
              <a:buNone/>
            </a:pPr>
            <a:r>
              <a:rPr lang="en-IN" dirty="0">
                <a:latin typeface="Times New Roman" panose="02020603050405020304" pitchFamily="18" charset="0"/>
                <a:cs typeface="Times New Roman" panose="02020603050405020304" pitchFamily="18" charset="0"/>
              </a:rPr>
              <a:t>Figure of merit </a:t>
            </a:r>
            <a:r>
              <a:rPr lang="el-GR" sz="2800" dirty="0">
                <a:latin typeface="Times New Roman" panose="02020603050405020304" pitchFamily="18" charset="0"/>
                <a:cs typeface="Times New Roman" panose="02020603050405020304" pitchFamily="18" charset="0"/>
              </a:rPr>
              <a:t>γ</a:t>
            </a: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noise performance improves with reduction in carrier amplitude and is maximum when </a:t>
            </a:r>
            <a:r>
              <a:rPr lang="en-IN" sz="2400" i="1" dirty="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=0 i.e. supressed carrier systems.</a:t>
            </a:r>
          </a:p>
          <a:p>
            <a:pPr algn="just"/>
            <a:r>
              <a:rPr lang="en-IN" sz="2400" dirty="0">
                <a:latin typeface="Times New Roman" panose="02020603050405020304" pitchFamily="18" charset="0"/>
                <a:cs typeface="Times New Roman" panose="02020603050405020304" pitchFamily="18" charset="0"/>
              </a:rPr>
              <a:t>The greatest value of </a:t>
            </a:r>
            <a:r>
              <a:rPr lang="el-GR" sz="2400" dirty="0">
                <a:latin typeface="Times New Roman" panose="02020603050405020304" pitchFamily="18" charset="0"/>
                <a:cs typeface="Times New Roman" panose="02020603050405020304" pitchFamily="18" charset="0"/>
              </a:rPr>
              <a:t>γ</a:t>
            </a:r>
            <a:r>
              <a:rPr lang="en-IN" sz="2400" dirty="0">
                <a:latin typeface="Times New Roman" panose="02020603050405020304" pitchFamily="18" charset="0"/>
                <a:cs typeface="Times New Roman" panose="02020603050405020304" pitchFamily="18" charset="0"/>
              </a:rPr>
              <a:t> achieved depends on the minimum possible value of </a:t>
            </a:r>
            <a:r>
              <a:rPr lang="en-IN" sz="2400" i="1" dirty="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which is equal to maximum value of </a:t>
            </a:r>
            <a:r>
              <a:rPr lang="en-IN" sz="2400" i="1" dirty="0">
                <a:latin typeface="Times New Roman" panose="02020603050405020304" pitchFamily="18" charset="0"/>
                <a:cs typeface="Times New Roman" panose="02020603050405020304" pitchFamily="18" charset="0"/>
              </a:rPr>
              <a:t>f(t) </a:t>
            </a:r>
            <a:r>
              <a:rPr lang="en-IN" sz="2400" dirty="0">
                <a:latin typeface="Times New Roman" panose="02020603050405020304" pitchFamily="18" charset="0"/>
                <a:cs typeface="Times New Roman" panose="02020603050405020304" pitchFamily="18" charset="0"/>
              </a:rPr>
              <a:t>to avoid overmodulation.</a:t>
            </a:r>
          </a:p>
          <a:p>
            <a:pPr algn="just"/>
            <a:r>
              <a:rPr lang="en-IN" sz="2400" dirty="0">
                <a:latin typeface="Times New Roman" panose="02020603050405020304" pitchFamily="18" charset="0"/>
                <a:cs typeface="Times New Roman" panose="02020603050405020304" pitchFamily="18" charset="0"/>
              </a:rPr>
              <a:t>Thus the best noise performance is achieved when </a:t>
            </a:r>
            <a:r>
              <a:rPr lang="en-IN" sz="2400" i="1" dirty="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 is equal to maximum value of </a:t>
            </a:r>
            <a:r>
              <a:rPr lang="en-IN" sz="2400" i="1" dirty="0">
                <a:latin typeface="Times New Roman" panose="02020603050405020304" pitchFamily="18" charset="0"/>
                <a:cs typeface="Times New Roman" panose="02020603050405020304" pitchFamily="18" charset="0"/>
              </a:rPr>
              <a:t>f(t) </a:t>
            </a:r>
            <a:r>
              <a:rPr lang="en-IN" sz="2400" dirty="0">
                <a:latin typeface="Times New Roman" panose="02020603050405020304" pitchFamily="18" charset="0"/>
                <a:cs typeface="Times New Roman" panose="02020603050405020304" pitchFamily="18" charset="0"/>
              </a:rPr>
              <a:t>i.e. 100% modulation.</a:t>
            </a:r>
            <a:endParaRPr lang="en-IN" sz="24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14020" y="765012"/>
            <a:ext cx="1500577" cy="876808"/>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1722"/>
            <a:ext cx="10515600" cy="5225241"/>
          </a:xfrm>
        </p:spPr>
        <p:txBody>
          <a:bodyPr/>
          <a:lstStyle/>
          <a:p>
            <a:r>
              <a:rPr lang="en-IN" dirty="0">
                <a:latin typeface="Times New Roman" panose="02020603050405020304" pitchFamily="18" charset="0"/>
                <a:cs typeface="Times New Roman" panose="02020603050405020304" pitchFamily="18" charset="0"/>
              </a:rPr>
              <a:t>All the incoming radio frequencies are converted into a single </a:t>
            </a:r>
            <a:r>
              <a:rPr lang="en-IN" b="1" dirty="0">
                <a:latin typeface="Times New Roman" panose="02020603050405020304" pitchFamily="18" charset="0"/>
                <a:cs typeface="Times New Roman" panose="02020603050405020304" pitchFamily="18" charset="0"/>
              </a:rPr>
              <a:t>intermediate frequency</a:t>
            </a:r>
            <a:r>
              <a:rPr lang="en-IN" dirty="0">
                <a:latin typeface="Times New Roman" panose="02020603050405020304" pitchFamily="18" charset="0"/>
                <a:cs typeface="Times New Roman" panose="02020603050405020304" pitchFamily="18" charset="0"/>
              </a:rPr>
              <a:t> f</a:t>
            </a:r>
            <a:r>
              <a:rPr lang="en-IN" sz="1800" dirty="0">
                <a:latin typeface="Times New Roman" panose="02020603050405020304" pitchFamily="18" charset="0"/>
                <a:cs typeface="Times New Roman" panose="02020603050405020304" pitchFamily="18" charset="0"/>
              </a:rPr>
              <a:t>i </a:t>
            </a:r>
            <a:r>
              <a:rPr lang="en-IN" dirty="0">
                <a:latin typeface="Times New Roman" panose="02020603050405020304" pitchFamily="18" charset="0"/>
                <a:cs typeface="Times New Roman" panose="02020603050405020304" pitchFamily="18" charset="0"/>
              </a:rPr>
              <a:t>by heterodyning or mixing process.</a:t>
            </a:r>
          </a:p>
          <a:p>
            <a:r>
              <a:rPr lang="en-IN" dirty="0">
                <a:latin typeface="Times New Roman" panose="02020603050405020304" pitchFamily="18" charset="0"/>
                <a:cs typeface="Times New Roman" panose="02020603050405020304" pitchFamily="18" charset="0"/>
              </a:rPr>
              <a:t>Mixer is also called I detector. It generates sum and difference frequencies.</a:t>
            </a:r>
          </a:p>
          <a:p>
            <a:r>
              <a:rPr lang="en-IN" dirty="0">
                <a:latin typeface="Times New Roman" panose="02020603050405020304" pitchFamily="18" charset="0"/>
                <a:cs typeface="Times New Roman" panose="02020603050405020304" pitchFamily="18" charset="0"/>
              </a:rPr>
              <a:t>The difference frequency (</a:t>
            </a:r>
            <a:r>
              <a:rPr lang="en-IN" dirty="0" err="1">
                <a:latin typeface="Times New Roman" panose="02020603050405020304" pitchFamily="18" charset="0"/>
                <a:cs typeface="Times New Roman" panose="02020603050405020304" pitchFamily="18" charset="0"/>
              </a:rPr>
              <a:t>f</a:t>
            </a:r>
            <a:r>
              <a:rPr lang="en-IN" sz="1800" dirty="0" err="1">
                <a:latin typeface="Times New Roman" panose="02020603050405020304" pitchFamily="18" charset="0"/>
                <a:cs typeface="Times New Roman" panose="02020603050405020304" pitchFamily="18" charset="0"/>
              </a:rPr>
              <a:t>l</a:t>
            </a:r>
            <a:r>
              <a:rPr lang="en-IN" sz="1800"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f</a:t>
            </a:r>
            <a:r>
              <a:rPr lang="en-IN" sz="1800"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 is selected by tuned circuit.</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4441"/>
            <a:ext cx="10515600" cy="5402522"/>
          </a:xfrm>
        </p:spPr>
        <p:txBody>
          <a:bodyPr/>
          <a:lstStyle/>
          <a:p>
            <a:pPr marL="0" indent="0">
              <a:buNone/>
            </a:pPr>
            <a:r>
              <a:rPr lang="en-IN" b="1" dirty="0">
                <a:latin typeface="Times New Roman" panose="02020603050405020304" pitchFamily="18" charset="0"/>
                <a:cs typeface="Times New Roman" panose="02020603050405020304" pitchFamily="18" charset="0"/>
              </a:rPr>
              <a:t>(ii) Large Noise case</a:t>
            </a:r>
          </a:p>
          <a:p>
            <a:pPr marL="0" indent="0">
              <a:buNone/>
            </a:pPr>
            <a:r>
              <a:rPr lang="en-IN" sz="2400" dirty="0">
                <a:latin typeface="Times New Roman" panose="02020603050405020304" pitchFamily="18" charset="0"/>
                <a:cs typeface="Times New Roman" panose="02020603050405020304" pitchFamily="18" charset="0"/>
              </a:rPr>
              <a:t>Therefore, the quadrature component of           also higher than </a:t>
            </a:r>
            <a:r>
              <a:rPr lang="en-IN" sz="2800" dirty="0">
                <a:latin typeface="Times New Roman" panose="02020603050405020304" pitchFamily="18" charset="0"/>
                <a:cs typeface="Times New Roman" panose="02020603050405020304" pitchFamily="18" charset="0"/>
              </a:rPr>
              <a:t>[</a:t>
            </a:r>
            <a:r>
              <a:rPr lang="en-IN" sz="2800" i="1" dirty="0">
                <a:latin typeface="Times New Roman" panose="02020603050405020304" pitchFamily="18" charset="0"/>
                <a:cs typeface="Times New Roman" panose="02020603050405020304" pitchFamily="18" charset="0"/>
              </a:rPr>
              <a:t>A+ f(t)</a:t>
            </a:r>
            <a:r>
              <a:rPr lang="en-IN" sz="28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The envelope of modulated signal is given by</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Since noise components dominates over the signal, the first term can be ignored. Then </a:t>
            </a:r>
          </a:p>
          <a:p>
            <a:pPr marL="0" indent="0">
              <a:buNone/>
            </a:pPr>
            <a:r>
              <a:rPr lang="en-IN" b="1"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4187732" y="858416"/>
            <a:ext cx="625211" cy="388289"/>
          </a:xfrm>
          <a:prstGeom prst="rect">
            <a:avLst/>
          </a:prstGeom>
        </p:spPr>
      </p:pic>
      <p:sp>
        <p:nvSpPr>
          <p:cNvPr id="7" name="TextBox 6"/>
          <p:cNvSpPr txBox="1"/>
          <p:nvPr/>
        </p:nvSpPr>
        <p:spPr>
          <a:xfrm>
            <a:off x="4812943" y="877373"/>
            <a:ext cx="609755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&gt;&gt;</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A+ f(t)</a:t>
            </a:r>
            <a:r>
              <a:rPr lang="en-IN" sz="1800" dirty="0">
                <a:latin typeface="Times New Roman" panose="02020603050405020304" pitchFamily="18" charset="0"/>
                <a:cs typeface="Times New Roman" panose="02020603050405020304" pitchFamily="18" charset="0"/>
              </a:rPr>
              <a:t>]</a:t>
            </a:r>
            <a:endParaRPr lang="en-IN" dirty="0"/>
          </a:p>
        </p:txBody>
      </p:sp>
      <p:pic>
        <p:nvPicPr>
          <p:cNvPr id="9" name="Picture 8"/>
          <p:cNvPicPr>
            <a:picLocks noChangeAspect="1"/>
          </p:cNvPicPr>
          <p:nvPr/>
        </p:nvPicPr>
        <p:blipFill>
          <a:blip r:embed="rId2"/>
          <a:stretch>
            <a:fillRect/>
          </a:stretch>
        </p:blipFill>
        <p:spPr>
          <a:xfrm>
            <a:off x="5889014" y="1349637"/>
            <a:ext cx="625211" cy="388289"/>
          </a:xfrm>
          <a:prstGeom prst="rect">
            <a:avLst/>
          </a:prstGeom>
        </p:spPr>
      </p:pic>
      <p:pic>
        <p:nvPicPr>
          <p:cNvPr id="10" name="Picture 9"/>
          <p:cNvPicPr>
            <a:picLocks noChangeAspect="1"/>
          </p:cNvPicPr>
          <p:nvPr/>
        </p:nvPicPr>
        <p:blipFill>
          <a:blip r:embed="rId3"/>
          <a:stretch>
            <a:fillRect/>
          </a:stretch>
        </p:blipFill>
        <p:spPr>
          <a:xfrm>
            <a:off x="3320787" y="2315688"/>
            <a:ext cx="3891776" cy="545067"/>
          </a:xfrm>
          <a:prstGeom prst="rect">
            <a:avLst/>
          </a:prstGeom>
        </p:spPr>
      </p:pic>
      <p:pic>
        <p:nvPicPr>
          <p:cNvPr id="11" name="Picture 10"/>
          <p:cNvPicPr>
            <a:picLocks noChangeAspect="1"/>
          </p:cNvPicPr>
          <p:nvPr/>
        </p:nvPicPr>
        <p:blipFill>
          <a:blip r:embed="rId4"/>
          <a:stretch>
            <a:fillRect/>
          </a:stretch>
        </p:blipFill>
        <p:spPr>
          <a:xfrm>
            <a:off x="3871961" y="2960288"/>
            <a:ext cx="4448077" cy="468712"/>
          </a:xfrm>
          <a:prstGeom prst="rect">
            <a:avLst/>
          </a:prstGeom>
        </p:spPr>
      </p:pic>
      <p:pic>
        <p:nvPicPr>
          <p:cNvPr id="12" name="Picture 11"/>
          <p:cNvPicPr>
            <a:picLocks noChangeAspect="1"/>
          </p:cNvPicPr>
          <p:nvPr/>
        </p:nvPicPr>
        <p:blipFill>
          <a:blip r:embed="rId5"/>
          <a:stretch>
            <a:fillRect/>
          </a:stretch>
        </p:blipFill>
        <p:spPr>
          <a:xfrm>
            <a:off x="3125756" y="4112312"/>
            <a:ext cx="4888171" cy="579380"/>
          </a:xfrm>
          <a:prstGeom prst="rect">
            <a:avLst/>
          </a:prstGeom>
        </p:spPr>
      </p:pic>
      <p:pic>
        <p:nvPicPr>
          <p:cNvPr id="13" name="Picture 12"/>
          <p:cNvPicPr>
            <a:picLocks noChangeAspect="1"/>
          </p:cNvPicPr>
          <p:nvPr/>
        </p:nvPicPr>
        <p:blipFill>
          <a:blip r:embed="rId6"/>
          <a:stretch>
            <a:fillRect/>
          </a:stretch>
        </p:blipFill>
        <p:spPr>
          <a:xfrm>
            <a:off x="3871961" y="4895031"/>
            <a:ext cx="4258841" cy="959945"/>
          </a:xfrm>
          <a:prstGeom prst="rect">
            <a:avLst/>
          </a:prstGeom>
        </p:spPr>
      </p:pic>
      <p:pic>
        <p:nvPicPr>
          <p:cNvPr id="5122" name="Picture 2"/>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224"/>
            <a:ext cx="10515600" cy="630749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Putting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We get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Since the noise component                              , </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The envelope </a:t>
            </a:r>
            <a:r>
              <a:rPr lang="en-IN" sz="2400" i="1" dirty="0">
                <a:latin typeface="Times New Roman" panose="02020603050405020304" pitchFamily="18" charset="0"/>
                <a:cs typeface="Times New Roman" panose="02020603050405020304" pitchFamily="18" charset="0"/>
              </a:rPr>
              <a:t>A(t) </a:t>
            </a:r>
            <a:r>
              <a:rPr lang="en-IN" sz="2400" dirty="0">
                <a:latin typeface="Times New Roman" panose="02020603050405020304" pitchFamily="18" charset="0"/>
                <a:cs typeface="Times New Roman" panose="02020603050405020304" pitchFamily="18" charset="0"/>
              </a:rPr>
              <a:t>has no exclusive </a:t>
            </a:r>
            <a:r>
              <a:rPr lang="en-IN" sz="2400" i="1" dirty="0">
                <a:latin typeface="Times New Roman" panose="02020603050405020304" pitchFamily="18" charset="0"/>
                <a:cs typeface="Times New Roman" panose="02020603050405020304" pitchFamily="18" charset="0"/>
              </a:rPr>
              <a:t>f(t) </a:t>
            </a:r>
            <a:r>
              <a:rPr lang="en-IN" sz="2400" dirty="0">
                <a:latin typeface="Times New Roman" panose="02020603050405020304" pitchFamily="18" charset="0"/>
                <a:cs typeface="Times New Roman" panose="02020603050405020304" pitchFamily="18" charset="0"/>
              </a:rPr>
              <a:t>terms. As the modulating signal is completely mingled with noise, it caries no useful information. The loss of message </a:t>
            </a:r>
            <a:r>
              <a:rPr lang="en-IN" sz="2400" i="1" dirty="0">
                <a:latin typeface="Times New Roman" panose="02020603050405020304" pitchFamily="18" charset="0"/>
                <a:cs typeface="Times New Roman" panose="02020603050405020304" pitchFamily="18" charset="0"/>
              </a:rPr>
              <a:t>f(t) </a:t>
            </a:r>
            <a:r>
              <a:rPr lang="en-IN" sz="2400" dirty="0">
                <a:latin typeface="Times New Roman" panose="02020603050405020304" pitchFamily="18" charset="0"/>
                <a:cs typeface="Times New Roman" panose="02020603050405020304" pitchFamily="18" charset="0"/>
              </a:rPr>
              <a:t>in envelope detector due to large noise is referred to as </a:t>
            </a:r>
            <a:r>
              <a:rPr lang="en-IN" sz="2400" i="1" dirty="0">
                <a:latin typeface="Times New Roman" panose="02020603050405020304" pitchFamily="18" charset="0"/>
                <a:cs typeface="Times New Roman" panose="02020603050405020304" pitchFamily="18" charset="0"/>
              </a:rPr>
              <a:t>threshold effect.</a:t>
            </a:r>
          </a:p>
        </p:txBody>
      </p:sp>
      <p:pic>
        <p:nvPicPr>
          <p:cNvPr id="4" name="Picture 3"/>
          <p:cNvPicPr>
            <a:picLocks noChangeAspect="1"/>
          </p:cNvPicPr>
          <p:nvPr/>
        </p:nvPicPr>
        <p:blipFill>
          <a:blip r:embed="rId2"/>
          <a:stretch>
            <a:fillRect/>
          </a:stretch>
        </p:blipFill>
        <p:spPr>
          <a:xfrm>
            <a:off x="2587689" y="177282"/>
            <a:ext cx="4872038" cy="776287"/>
          </a:xfrm>
          <a:prstGeom prst="rect">
            <a:avLst/>
          </a:prstGeom>
        </p:spPr>
      </p:pic>
      <p:pic>
        <p:nvPicPr>
          <p:cNvPr id="5" name="Picture 4"/>
          <p:cNvPicPr>
            <a:picLocks noChangeAspect="1"/>
          </p:cNvPicPr>
          <p:nvPr/>
        </p:nvPicPr>
        <p:blipFill>
          <a:blip r:embed="rId3" cstate="print"/>
          <a:stretch>
            <a:fillRect/>
          </a:stretch>
        </p:blipFill>
        <p:spPr>
          <a:xfrm>
            <a:off x="2695805" y="1031130"/>
            <a:ext cx="3400195" cy="2397870"/>
          </a:xfrm>
          <a:prstGeom prst="rect">
            <a:avLst/>
          </a:prstGeom>
        </p:spPr>
      </p:pic>
      <p:pic>
        <p:nvPicPr>
          <p:cNvPr id="6" name="Picture 5"/>
          <p:cNvPicPr>
            <a:picLocks noChangeAspect="1"/>
          </p:cNvPicPr>
          <p:nvPr/>
        </p:nvPicPr>
        <p:blipFill>
          <a:blip r:embed="rId4"/>
          <a:stretch>
            <a:fillRect/>
          </a:stretch>
        </p:blipFill>
        <p:spPr>
          <a:xfrm>
            <a:off x="6942558" y="3429000"/>
            <a:ext cx="3848197" cy="1287397"/>
          </a:xfrm>
          <a:prstGeom prst="rect">
            <a:avLst/>
          </a:prstGeom>
        </p:spPr>
      </p:pic>
      <p:pic>
        <p:nvPicPr>
          <p:cNvPr id="7" name="Picture 6"/>
          <p:cNvPicPr>
            <a:picLocks noChangeAspect="1"/>
          </p:cNvPicPr>
          <p:nvPr/>
        </p:nvPicPr>
        <p:blipFill>
          <a:blip r:embed="rId5"/>
          <a:stretch>
            <a:fillRect/>
          </a:stretch>
        </p:blipFill>
        <p:spPr>
          <a:xfrm>
            <a:off x="4293732" y="3624942"/>
            <a:ext cx="2216604" cy="360335"/>
          </a:xfrm>
          <a:prstGeom prst="rect">
            <a:avLst/>
          </a:prstGeom>
        </p:spPr>
      </p:pic>
      <p:pic>
        <p:nvPicPr>
          <p:cNvPr id="5122" name="Picture 2"/>
          <p:cNvPicPr>
            <a:picLocks noGrp="1" noChangeAspect="1" noChangeArrowheads="1"/>
          </p:cNvPicPr>
          <p:nvPr>
            <p:ph sz="half" idx="2"/>
          </p:nvPr>
        </p:nvPicPr>
        <p:blipFill>
          <a:blip r:embed="rId6"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5739"/>
            <a:ext cx="10515600" cy="5281224"/>
          </a:xfrm>
        </p:spPr>
        <p:txBody>
          <a:bodyPr/>
          <a:lstStyle/>
          <a:p>
            <a:pPr marL="0" indent="0">
              <a:buNone/>
            </a:pPr>
            <a:r>
              <a:rPr lang="en-IN" b="1" dirty="0">
                <a:latin typeface="Times New Roman" panose="02020603050405020304" pitchFamily="18" charset="0"/>
                <a:cs typeface="Times New Roman" panose="02020603050405020304" pitchFamily="18" charset="0"/>
              </a:rPr>
              <a:t>Threshold effect in an envelope detector</a:t>
            </a:r>
          </a:p>
          <a:p>
            <a:pPr algn="just"/>
            <a:r>
              <a:rPr lang="en-IN" sz="2400" dirty="0">
                <a:latin typeface="Times New Roman" panose="02020603050405020304" pitchFamily="18" charset="0"/>
                <a:cs typeface="Times New Roman" panose="02020603050405020304" pitchFamily="18" charset="0"/>
              </a:rPr>
              <a:t>If the input SNR (</a:t>
            </a:r>
            <a:r>
              <a:rPr lang="en-IN" sz="2400" i="1" dirty="0">
                <a:latin typeface="Times New Roman" panose="02020603050405020304" pitchFamily="18" charset="0"/>
                <a:cs typeface="Times New Roman" panose="02020603050405020304" pitchFamily="18" charset="0"/>
              </a:rPr>
              <a:t>Si</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Ni</a:t>
            </a:r>
            <a:r>
              <a:rPr lang="en-IN" sz="2400" dirty="0">
                <a:latin typeface="Times New Roman" panose="02020603050405020304" pitchFamily="18" charset="0"/>
                <a:cs typeface="Times New Roman" panose="02020603050405020304" pitchFamily="18" charset="0"/>
              </a:rPr>
              <a:t>) is below a certain level called </a:t>
            </a:r>
            <a:r>
              <a:rPr lang="en-IN" sz="2400" i="1" dirty="0">
                <a:latin typeface="Times New Roman" panose="02020603050405020304" pitchFamily="18" charset="0"/>
                <a:cs typeface="Times New Roman" panose="02020603050405020304" pitchFamily="18" charset="0"/>
              </a:rPr>
              <a:t>threshold level</a:t>
            </a:r>
            <a:r>
              <a:rPr lang="en-IN" sz="2400" dirty="0">
                <a:latin typeface="Times New Roman" panose="02020603050405020304" pitchFamily="18" charset="0"/>
                <a:cs typeface="Times New Roman" panose="02020603050405020304" pitchFamily="18" charset="0"/>
              </a:rPr>
              <a:t>, the noise dominates over message signal.</a:t>
            </a:r>
          </a:p>
          <a:p>
            <a:pPr algn="just"/>
            <a:r>
              <a:rPr lang="en-IN" sz="2400" i="1" dirty="0">
                <a:latin typeface="Times New Roman" panose="02020603050405020304" pitchFamily="18" charset="0"/>
                <a:cs typeface="Times New Roman" panose="02020603050405020304" pitchFamily="18" charset="0"/>
              </a:rPr>
              <a:t>Threshold</a:t>
            </a:r>
            <a:r>
              <a:rPr lang="en-IN" sz="2400" dirty="0">
                <a:latin typeface="Times New Roman" panose="02020603050405020304" pitchFamily="18" charset="0"/>
                <a:cs typeface="Times New Roman" panose="02020603050405020304" pitchFamily="18" charset="0"/>
              </a:rPr>
              <a:t> is defined as value of input SNR (</a:t>
            </a:r>
            <a:r>
              <a:rPr lang="en-IN" sz="2400" i="1" dirty="0">
                <a:latin typeface="Times New Roman" panose="02020603050405020304" pitchFamily="18" charset="0"/>
                <a:cs typeface="Times New Roman" panose="02020603050405020304" pitchFamily="18" charset="0"/>
              </a:rPr>
              <a:t>Si</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Ni</a:t>
            </a:r>
            <a:r>
              <a:rPr lang="en-IN" sz="2400" dirty="0">
                <a:latin typeface="Times New Roman" panose="02020603050405020304" pitchFamily="18" charset="0"/>
                <a:cs typeface="Times New Roman" panose="02020603050405020304" pitchFamily="18" charset="0"/>
              </a:rPr>
              <a:t>) below which the output SNR (</a:t>
            </a:r>
            <a:r>
              <a:rPr lang="en-IN" sz="2400" i="1" dirty="0">
                <a:latin typeface="Times New Roman" panose="02020603050405020304" pitchFamily="18" charset="0"/>
                <a:cs typeface="Times New Roman" panose="02020603050405020304" pitchFamily="18" charset="0"/>
              </a:rPr>
              <a:t>So</a:t>
            </a:r>
            <a:r>
              <a:rPr lang="en-IN" sz="2400" dirty="0">
                <a:latin typeface="Times New Roman" panose="02020603050405020304" pitchFamily="18" charset="0"/>
                <a:cs typeface="Times New Roman" panose="02020603050405020304" pitchFamily="18" charset="0"/>
              </a:rPr>
              <a:t>/</a:t>
            </a:r>
            <a:r>
              <a:rPr lang="en-IN" sz="2400" i="1" dirty="0">
                <a:latin typeface="Times New Roman" panose="02020603050405020304" pitchFamily="18" charset="0"/>
                <a:cs typeface="Times New Roman" panose="02020603050405020304" pitchFamily="18" charset="0"/>
              </a:rPr>
              <a:t>No</a:t>
            </a:r>
            <a:r>
              <a:rPr lang="en-IN" sz="2400" dirty="0">
                <a:latin typeface="Times New Roman" panose="02020603050405020304" pitchFamily="18" charset="0"/>
                <a:cs typeface="Times New Roman" panose="02020603050405020304" pitchFamily="18" charset="0"/>
              </a:rPr>
              <a:t>) deteriorates much more rapidly than input SNR.</a:t>
            </a:r>
          </a:p>
          <a:p>
            <a:pPr algn="just"/>
            <a:r>
              <a:rPr lang="en-IN" sz="2400" dirty="0">
                <a:latin typeface="Times New Roman" panose="02020603050405020304" pitchFamily="18" charset="0"/>
                <a:cs typeface="Times New Roman" panose="02020603050405020304" pitchFamily="18" charset="0"/>
              </a:rPr>
              <a:t>The threshold effect starts in an envelope detector whenever the carrier power to noise power ratio approaches unity or less.</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16" y="0"/>
            <a:ext cx="10515600" cy="1325563"/>
          </a:xfrm>
        </p:spPr>
        <p:txBody>
          <a:bodyPr/>
          <a:lstStyle/>
          <a:p>
            <a:r>
              <a:rPr lang="en-IN" dirty="0">
                <a:latin typeface="Times New Roman" panose="02020603050405020304" pitchFamily="18" charset="0"/>
                <a:cs typeface="Times New Roman" panose="02020603050405020304" pitchFamily="18" charset="0"/>
              </a:rPr>
              <a:t>Stages of </a:t>
            </a:r>
            <a:r>
              <a:rPr lang="en-IN" dirty="0" err="1">
                <a:latin typeface="Times New Roman" panose="02020603050405020304" pitchFamily="18" charset="0"/>
                <a:cs typeface="Times New Roman" panose="02020603050405020304" pitchFamily="18" charset="0"/>
              </a:rPr>
              <a:t>Superheterodyne</a:t>
            </a:r>
            <a:r>
              <a:rPr lang="en-IN" dirty="0">
                <a:latin typeface="Times New Roman" panose="02020603050405020304" pitchFamily="18" charset="0"/>
                <a:cs typeface="Times New Roman" panose="02020603050405020304" pitchFamily="18" charset="0"/>
              </a:rPr>
              <a:t> receiver</a:t>
            </a:r>
          </a:p>
        </p:txBody>
      </p:sp>
      <p:sp>
        <p:nvSpPr>
          <p:cNvPr id="3" name="Content Placeholder 2"/>
          <p:cNvSpPr>
            <a:spLocks noGrp="1"/>
          </p:cNvSpPr>
          <p:nvPr>
            <p:ph idx="1"/>
          </p:nvPr>
        </p:nvSpPr>
        <p:spPr>
          <a:xfrm>
            <a:off x="391886" y="1231641"/>
            <a:ext cx="10961914" cy="5365102"/>
          </a:xfrm>
        </p:spPr>
        <p:txBody>
          <a:bodyPr/>
          <a:lstStyle/>
          <a:p>
            <a:pPr marL="514350" indent="-514350">
              <a:buAutoNum type="arabicPeriod"/>
            </a:pPr>
            <a:r>
              <a:rPr lang="en-IN" b="1" dirty="0">
                <a:latin typeface="Times New Roman" panose="02020603050405020304" pitchFamily="18" charset="0"/>
                <a:cs typeface="Times New Roman" panose="02020603050405020304" pitchFamily="18" charset="0"/>
              </a:rPr>
              <a:t>RF amplifier:</a:t>
            </a:r>
          </a:p>
          <a:p>
            <a:r>
              <a:rPr lang="en-IN" dirty="0">
                <a:latin typeface="Times New Roman" panose="02020603050405020304" pitchFamily="18" charset="0"/>
                <a:cs typeface="Times New Roman" panose="02020603050405020304" pitchFamily="18" charset="0"/>
              </a:rPr>
              <a:t> Amplification of received radio frequency to provide better sensitivity and improve SNR</a:t>
            </a:r>
          </a:p>
          <a:p>
            <a:r>
              <a:rPr lang="en-IN" dirty="0">
                <a:latin typeface="Times New Roman" panose="02020603050405020304" pitchFamily="18" charset="0"/>
                <a:cs typeface="Times New Roman" panose="02020603050405020304" pitchFamily="18" charset="0"/>
              </a:rPr>
              <a:t>Rejection of unwanted signals to improve selectivity</a:t>
            </a:r>
          </a:p>
          <a:p>
            <a:r>
              <a:rPr lang="en-IN" dirty="0">
                <a:latin typeface="Times New Roman" panose="02020603050405020304" pitchFamily="18" charset="0"/>
                <a:cs typeface="Times New Roman" panose="02020603050405020304" pitchFamily="18" charset="0"/>
              </a:rPr>
              <a:t>Rejection of image signals</a:t>
            </a:r>
          </a:p>
          <a:p>
            <a:pPr marL="0" indent="0">
              <a:buNone/>
            </a:pPr>
            <a:r>
              <a:rPr lang="en-IN" b="1" dirty="0">
                <a:latin typeface="Times New Roman" panose="02020603050405020304" pitchFamily="18" charset="0"/>
                <a:cs typeface="Times New Roman" panose="02020603050405020304" pitchFamily="18" charset="0"/>
              </a:rPr>
              <a:t>Image Signal</a:t>
            </a:r>
          </a:p>
          <a:p>
            <a:pPr marL="0" indent="0">
              <a:buNone/>
            </a:pPr>
            <a:r>
              <a:rPr lang="en-IN" dirty="0">
                <a:latin typeface="Times New Roman" panose="02020603050405020304" pitchFamily="18" charset="0"/>
                <a:cs typeface="Times New Roman" panose="02020603050405020304" pitchFamily="18" charset="0"/>
              </a:rPr>
              <a:t>This is a signal whose frequency (</a:t>
            </a:r>
            <a:r>
              <a:rPr lang="en-IN" i="1" dirty="0">
                <a:latin typeface="Times New Roman" panose="02020603050405020304" pitchFamily="18" charset="0"/>
                <a:cs typeface="Times New Roman" panose="02020603050405020304" pitchFamily="18" charset="0"/>
              </a:rPr>
              <a:t>fc’ </a:t>
            </a:r>
            <a:r>
              <a:rPr lang="en-IN" dirty="0">
                <a:latin typeface="Times New Roman" panose="02020603050405020304" pitchFamily="18" charset="0"/>
                <a:cs typeface="Times New Roman" panose="02020603050405020304" pitchFamily="18" charset="0"/>
              </a:rPr>
              <a:t>) is above local oscillator frequency (</a:t>
            </a:r>
            <a:r>
              <a:rPr lang="en-IN" i="1" dirty="0">
                <a:latin typeface="Times New Roman" panose="02020603050405020304" pitchFamily="18" charset="0"/>
                <a:cs typeface="Times New Roman" panose="02020603050405020304" pitchFamily="18" charset="0"/>
              </a:rPr>
              <a:t>fc</a:t>
            </a:r>
            <a:r>
              <a:rPr lang="en-IN" dirty="0">
                <a:latin typeface="Times New Roman" panose="02020603050405020304" pitchFamily="18" charset="0"/>
                <a:cs typeface="Times New Roman" panose="02020603050405020304" pitchFamily="18" charset="0"/>
              </a:rPr>
              <a:t>) by same amount as desired frequency:</a:t>
            </a:r>
          </a:p>
          <a:p>
            <a:pPr marL="0" indent="0" algn="ctr">
              <a:buNone/>
            </a:pP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fi      </a:t>
            </a:r>
            <a:r>
              <a:rPr lang="en-IN" dirty="0">
                <a:latin typeface="Times New Roman" panose="02020603050405020304" pitchFamily="18" charset="0"/>
                <a:cs typeface="Times New Roman" panose="02020603050405020304" pitchFamily="18" charset="0"/>
              </a:rPr>
              <a:t>or    </a:t>
            </a:r>
            <a:r>
              <a:rPr lang="en-IN" i="1" dirty="0">
                <a:latin typeface="Times New Roman" panose="02020603050405020304" pitchFamily="18" charset="0"/>
                <a:cs typeface="Times New Roman" panose="02020603050405020304" pitchFamily="18" charset="0"/>
              </a:rPr>
              <a:t>fc</a:t>
            </a:r>
            <a:r>
              <a:rPr lang="en-IN" sz="2800"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fi</a:t>
            </a:r>
          </a:p>
          <a:p>
            <a:pPr marL="0" indent="0" algn="just">
              <a:buNone/>
            </a:pPr>
            <a:r>
              <a:rPr lang="en-IN" dirty="0">
                <a:latin typeface="Times New Roman" panose="02020603050405020304" pitchFamily="18" charset="0"/>
                <a:cs typeface="Times New Roman" panose="02020603050405020304" pitchFamily="18" charset="0"/>
              </a:rPr>
              <a:t>Therefore, </a:t>
            </a:r>
            <a:r>
              <a:rPr lang="en-IN" i="1" dirty="0">
                <a:latin typeface="Times New Roman" panose="02020603050405020304" pitchFamily="18" charset="0"/>
                <a:cs typeface="Times New Roman" panose="02020603050405020304" pitchFamily="18" charset="0"/>
              </a:rPr>
              <a:t>fc’ = </a:t>
            </a: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fi  =&gt; fc’ -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fc</a:t>
            </a:r>
            <a:r>
              <a:rPr lang="en-IN" sz="2800" i="1" dirty="0">
                <a:latin typeface="Times New Roman" panose="02020603050405020304" pitchFamily="18" charset="0"/>
                <a:cs typeface="Times New Roman" panose="02020603050405020304" pitchFamily="18" charset="0"/>
              </a:rPr>
              <a:t> =2</a:t>
            </a:r>
            <a:r>
              <a:rPr lang="en-IN" i="1" dirty="0">
                <a:latin typeface="Times New Roman" panose="02020603050405020304" pitchFamily="18" charset="0"/>
                <a:cs typeface="Times New Roman" panose="02020603050405020304" pitchFamily="18" charset="0"/>
              </a:rPr>
              <a:t>fi</a:t>
            </a:r>
          </a:p>
          <a:p>
            <a:pPr marL="0" indent="0" algn="ctr">
              <a:buNone/>
            </a:pPr>
            <a:r>
              <a:rPr lang="en-IN" i="1" dirty="0">
                <a:latin typeface="Times New Roman" panose="02020603050405020304" pitchFamily="18" charset="0"/>
                <a:cs typeface="Times New Roman" panose="02020603050405020304" pitchFamily="18" charset="0"/>
              </a:rPr>
              <a:t>fc’ = fc + </a:t>
            </a:r>
            <a:r>
              <a:rPr lang="en-IN" sz="2800" i="1" dirty="0">
                <a:latin typeface="Times New Roman" panose="02020603050405020304" pitchFamily="18" charset="0"/>
                <a:cs typeface="Times New Roman" panose="02020603050405020304" pitchFamily="18" charset="0"/>
              </a:rPr>
              <a:t>2</a:t>
            </a:r>
            <a:r>
              <a:rPr lang="en-IN" i="1" dirty="0">
                <a:latin typeface="Times New Roman" panose="02020603050405020304" pitchFamily="18" charset="0"/>
                <a:cs typeface="Times New Roman" panose="02020603050405020304" pitchFamily="18" charset="0"/>
              </a:rPr>
              <a:t>fi</a:t>
            </a:r>
          </a:p>
          <a:p>
            <a:pPr marL="0" indent="0" algn="ctr">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799642" y="4776019"/>
            <a:ext cx="2040974" cy="1514271"/>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514" y="1060514"/>
            <a:ext cx="10515600" cy="4351338"/>
          </a:xfrm>
        </p:spPr>
        <p:txBody>
          <a:bodyPr/>
          <a:lstStyle/>
          <a:p>
            <a:r>
              <a:rPr lang="en-IN" dirty="0">
                <a:latin typeface="Times New Roman" panose="02020603050405020304" pitchFamily="18" charset="0"/>
                <a:cs typeface="Times New Roman" panose="02020603050405020304" pitchFamily="18" charset="0"/>
              </a:rPr>
              <a:t>If an image signal is intercepted by antenna and reaches the mixer, it produces same IF as produced by </a:t>
            </a:r>
            <a:r>
              <a:rPr lang="en-IN" i="1" dirty="0">
                <a:latin typeface="Times New Roman" panose="02020603050405020304" pitchFamily="18" charset="0"/>
                <a:cs typeface="Times New Roman" panose="02020603050405020304" pitchFamily="18" charset="0"/>
              </a:rPr>
              <a:t>fc.</a:t>
            </a:r>
          </a:p>
          <a:p>
            <a:pPr marL="0" indent="0" algn="ctr">
              <a:buNone/>
            </a:pPr>
            <a:r>
              <a:rPr lang="en-IN" i="1" dirty="0">
                <a:latin typeface="Times New Roman" panose="02020603050405020304" pitchFamily="18" charset="0"/>
                <a:cs typeface="Times New Roman" panose="02020603050405020304" pitchFamily="18" charset="0"/>
              </a:rPr>
              <a:t>fc’ - </a:t>
            </a:r>
            <a:r>
              <a:rPr lang="en-IN"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fl</a:t>
            </a:r>
            <a:r>
              <a:rPr lang="en-IN" sz="2800" i="1"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fi</a:t>
            </a:r>
          </a:p>
          <a:p>
            <a:pPr algn="just"/>
            <a:r>
              <a:rPr lang="en-IN" dirty="0">
                <a:latin typeface="Times New Roman" panose="02020603050405020304" pitchFamily="18" charset="0"/>
                <a:cs typeface="Times New Roman" panose="02020603050405020304" pitchFamily="18" charset="0"/>
              </a:rPr>
              <a:t>This spurious IF signal is also amplified by IF amplifier and produces interference in the receiver output.</a:t>
            </a:r>
          </a:p>
          <a:p>
            <a:pPr algn="just"/>
            <a:r>
              <a:rPr lang="en-IN" dirty="0">
                <a:latin typeface="Times New Roman" panose="02020603050405020304" pitchFamily="18" charset="0"/>
                <a:cs typeface="Times New Roman" panose="02020603050405020304" pitchFamily="18" charset="0"/>
              </a:rPr>
              <a:t>RF amplifier add one more tuned circuit per stage to attenuate the image frequency.</a:t>
            </a:r>
          </a:p>
          <a:p>
            <a:pPr marL="0" indent="0">
              <a:buNone/>
            </a:pPr>
            <a:r>
              <a:rPr lang="en-IN" i="1" dirty="0">
                <a:latin typeface="Times New Roman" panose="02020603050405020304" pitchFamily="18" charset="0"/>
                <a:cs typeface="Times New Roman" panose="02020603050405020304" pitchFamily="18" charset="0"/>
              </a:rPr>
              <a:t>			</a:t>
            </a:r>
            <a:endParaRPr lang="en-IN" dirty="0"/>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80" y="681136"/>
            <a:ext cx="11055220" cy="5495828"/>
          </a:xfrm>
        </p:spPr>
        <p:txBody>
          <a:bodyPr/>
          <a:lstStyle/>
          <a:p>
            <a:pPr marL="0" indent="0">
              <a:buNone/>
            </a:pPr>
            <a:r>
              <a:rPr lang="en-IN" b="1" dirty="0">
                <a:latin typeface="Times New Roman" panose="02020603050405020304" pitchFamily="18" charset="0"/>
                <a:cs typeface="Times New Roman" panose="02020603050405020304" pitchFamily="18" charset="0"/>
              </a:rPr>
              <a:t>2. Mixer Stage:</a:t>
            </a:r>
          </a:p>
          <a:p>
            <a:r>
              <a:rPr lang="en-IN" dirty="0">
                <a:latin typeface="Times New Roman" panose="02020603050405020304" pitchFamily="18" charset="0"/>
                <a:cs typeface="Times New Roman" panose="02020603050405020304" pitchFamily="18" charset="0"/>
              </a:rPr>
              <a:t>Non linear device that mixes the incoming signals </a:t>
            </a:r>
            <a:r>
              <a:rPr lang="en-IN" i="1" dirty="0">
                <a:latin typeface="Times New Roman" panose="02020603050405020304" pitchFamily="18" charset="0"/>
                <a:cs typeface="Times New Roman" panose="02020603050405020304" pitchFamily="18" charset="0"/>
              </a:rPr>
              <a:t> </a:t>
            </a: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and generates</a:t>
            </a:r>
          </a:p>
          <a:p>
            <a:pPr marL="0" indent="0" algn="ctr">
              <a:buNone/>
            </a:pPr>
            <a:r>
              <a:rPr lang="en-IN" i="1" dirty="0">
                <a:latin typeface="Times New Roman" panose="02020603050405020304" pitchFamily="18" charset="0"/>
                <a:cs typeface="Times New Roman" panose="02020603050405020304" pitchFamily="18" charset="0"/>
              </a:rPr>
              <a:t>fi = </a:t>
            </a: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a:t>
            </a:r>
            <a:r>
              <a:rPr lang="en-IN" sz="2800"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The desired IF is selected by a tuned circuit (IF transformer). The IFT is tuned by adjusting the core – inductive tuning.</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124886" y="3275044"/>
            <a:ext cx="5402608" cy="2766041"/>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61258"/>
            <a:ext cx="11644604" cy="276186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Self excited mixer</a:t>
            </a:r>
          </a:p>
          <a:p>
            <a:r>
              <a:rPr lang="en-IN" sz="2200" dirty="0">
                <a:latin typeface="Times New Roman" panose="02020603050405020304" pitchFamily="18" charset="0"/>
                <a:cs typeface="Times New Roman" panose="02020603050405020304" pitchFamily="18" charset="0"/>
              </a:rPr>
              <a:t>Uses a single device as local oscillator and mixer. Otherwise called Frequency tuning capacitor.</a:t>
            </a:r>
          </a:p>
          <a:p>
            <a:r>
              <a:rPr lang="en-IN" sz="2200" dirty="0">
                <a:latin typeface="Times New Roman" panose="02020603050405020304" pitchFamily="18" charset="0"/>
                <a:cs typeface="Times New Roman" panose="02020603050405020304" pitchFamily="18" charset="0"/>
              </a:rPr>
              <a:t>The received signal is applied to the base of transistor, local oscillator </a:t>
            </a:r>
            <a:r>
              <a:rPr lang="en-IN" sz="2200" dirty="0" smtClean="0">
                <a:latin typeface="Times New Roman" panose="02020603050405020304" pitchFamily="18" charset="0"/>
                <a:cs typeface="Times New Roman" panose="02020603050405020304" pitchFamily="18" charset="0"/>
              </a:rPr>
              <a:t>voltage develops across the emitter </a:t>
            </a:r>
            <a:r>
              <a:rPr lang="en-IN" sz="2200" dirty="0">
                <a:latin typeface="Times New Roman" panose="02020603050405020304" pitchFamily="18" charset="0"/>
                <a:cs typeface="Times New Roman" panose="02020603050405020304" pitchFamily="18" charset="0"/>
              </a:rPr>
              <a:t>of the transistor.</a:t>
            </a:r>
          </a:p>
          <a:p>
            <a:r>
              <a:rPr lang="en-IN" sz="2200" dirty="0">
                <a:latin typeface="Times New Roman" panose="02020603050405020304" pitchFamily="18" charset="0"/>
                <a:cs typeface="Times New Roman" panose="02020603050405020304" pitchFamily="18" charset="0"/>
              </a:rPr>
              <a:t>Tuning capacitor of antenna and LO circuit are mounted on same rotating shaft (ganged to provide single dial tuning) </a:t>
            </a:r>
          </a:p>
        </p:txBody>
      </p:sp>
      <p:pic>
        <p:nvPicPr>
          <p:cNvPr id="2" name="Picture 1"/>
          <p:cNvPicPr>
            <a:picLocks noChangeAspect="1"/>
          </p:cNvPicPr>
          <p:nvPr/>
        </p:nvPicPr>
        <p:blipFill>
          <a:blip r:embed="rId2"/>
          <a:stretch>
            <a:fillRect/>
          </a:stretch>
        </p:blipFill>
        <p:spPr>
          <a:xfrm>
            <a:off x="2808514" y="2552855"/>
            <a:ext cx="7398927" cy="4109301"/>
          </a:xfrm>
          <a:prstGeom prst="rect">
            <a:avLst/>
          </a:prstGeom>
        </p:spPr>
      </p:pic>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6223518"/>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Tracking and alignment:</a:t>
            </a:r>
          </a:p>
          <a:p>
            <a:pPr algn="just"/>
            <a:r>
              <a:rPr lang="en-IN" dirty="0">
                <a:latin typeface="Times New Roman" panose="02020603050405020304" pitchFamily="18" charset="0"/>
                <a:cs typeface="Times New Roman" panose="02020603050405020304" pitchFamily="18" charset="0"/>
              </a:rPr>
              <a:t>Ganged capacitor forms a mechanically coupled system for simultaneous tuning of a number of resonant circuits by a single knob.</a:t>
            </a:r>
          </a:p>
          <a:p>
            <a:pPr algn="just"/>
            <a:r>
              <a:rPr lang="en-IN" dirty="0">
                <a:latin typeface="Times New Roman" panose="02020603050405020304" pitchFamily="18" charset="0"/>
                <a:cs typeface="Times New Roman" panose="02020603050405020304" pitchFamily="18" charset="0"/>
              </a:rPr>
              <a:t>RF circuit and mixer are tuned to incoming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a:t>
            </a:r>
          </a:p>
          <a:p>
            <a:pPr algn="just"/>
            <a:r>
              <a:rPr lang="en-IN" dirty="0">
                <a:latin typeface="Times New Roman" panose="02020603050405020304" pitchFamily="18" charset="0"/>
                <a:cs typeface="Times New Roman" panose="02020603050405020304" pitchFamily="18" charset="0"/>
              </a:rPr>
              <a:t>LO has to be tuned to a frequency higher than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 </a:t>
            </a:r>
            <a:r>
              <a:rPr lang="en-IN" sz="2800" dirty="0">
                <a:latin typeface="Times New Roman" panose="02020603050405020304" pitchFamily="18" charset="0"/>
                <a:cs typeface="Times New Roman" panose="02020603050405020304" pitchFamily="18" charset="0"/>
              </a:rPr>
              <a:t>by </a:t>
            </a:r>
            <a:r>
              <a:rPr lang="en-IN" i="1" dirty="0">
                <a:latin typeface="Times New Roman" panose="02020603050405020304" pitchFamily="18" charset="0"/>
                <a:cs typeface="Times New Roman" panose="02020603050405020304" pitchFamily="18" charset="0"/>
              </a:rPr>
              <a:t>fi </a:t>
            </a:r>
            <a:r>
              <a:rPr lang="en-IN" dirty="0">
                <a:latin typeface="Times New Roman" panose="02020603050405020304" pitchFamily="18" charset="0"/>
                <a:cs typeface="Times New Roman" panose="02020603050405020304" pitchFamily="18" charset="0"/>
              </a:rPr>
              <a:t>(simultaneously done by ganged capacitor)</a:t>
            </a:r>
            <a:r>
              <a:rPr lang="en-IN" i="1"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The LO coil has less inductance than the coil of RF section to achieve tracking (</a:t>
            </a:r>
            <a:r>
              <a:rPr lang="en-IN" i="1" dirty="0">
                <a:latin typeface="Times New Roman" panose="02020603050405020304" pitchFamily="18" charset="0"/>
                <a:cs typeface="Times New Roman" panose="02020603050405020304" pitchFamily="18" charset="0"/>
              </a:rPr>
              <a:t>fi = </a:t>
            </a:r>
            <a:r>
              <a:rPr lang="en-IN" i="1" dirty="0" err="1">
                <a:latin typeface="Times New Roman" panose="02020603050405020304" pitchFamily="18" charset="0"/>
                <a:cs typeface="Times New Roman" panose="02020603050405020304" pitchFamily="18" charset="0"/>
              </a:rPr>
              <a:t>f</a:t>
            </a:r>
            <a:r>
              <a:rPr lang="en-IN" sz="2800" i="1" dirty="0" err="1">
                <a:latin typeface="Times New Roman" panose="02020603050405020304" pitchFamily="18" charset="0"/>
                <a:cs typeface="Times New Roman" panose="02020603050405020304" pitchFamily="18" charset="0"/>
              </a:rPr>
              <a:t>l</a:t>
            </a:r>
            <a:r>
              <a:rPr lang="en-IN" sz="2800" dirty="0">
                <a:latin typeface="Times New Roman" panose="02020603050405020304" pitchFamily="18" charset="0"/>
                <a:cs typeface="Times New Roman" panose="02020603050405020304" pitchFamily="18" charset="0"/>
              </a:rPr>
              <a:t> – </a:t>
            </a:r>
            <a:r>
              <a:rPr lang="en-IN" i="1" dirty="0">
                <a:latin typeface="Times New Roman" panose="02020603050405020304" pitchFamily="18" charset="0"/>
                <a:cs typeface="Times New Roman" panose="02020603050405020304" pitchFamily="18" charset="0"/>
              </a:rPr>
              <a:t>f</a:t>
            </a:r>
            <a:r>
              <a:rPr lang="en-IN" sz="2800" i="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Tracking is done such that the difference frequency matches IF at two points along the dial, allowing some errors along rest of the dial (Tracking error).</a:t>
            </a:r>
          </a:p>
          <a:p>
            <a:pPr algn="just"/>
            <a:r>
              <a:rPr lang="en-IN" dirty="0">
                <a:latin typeface="Times New Roman" panose="02020603050405020304" pitchFamily="18" charset="0"/>
                <a:cs typeface="Times New Roman" panose="02020603050405020304" pitchFamily="18" charset="0"/>
              </a:rPr>
              <a:t>The precise alignment of tuned circuit to achieve zero tracking error at two points along the dial is known as two point tracking.</a:t>
            </a:r>
          </a:p>
        </p:txBody>
      </p:sp>
      <p:pic>
        <p:nvPicPr>
          <p:cNvPr id="5122"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578498"/>
                <a:ext cx="10515600" cy="5971592"/>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3. Local Oscillator</a:t>
                </a:r>
              </a:p>
              <a:p>
                <a:r>
                  <a:rPr lang="en-IN" dirty="0">
                    <a:latin typeface="Times New Roman" panose="02020603050405020304" pitchFamily="18" charset="0"/>
                    <a:cs typeface="Times New Roman" panose="02020603050405020304" pitchFamily="18" charset="0"/>
                  </a:rPr>
                  <a:t>Type of LO depends on operating frequency, tuning range and stability.</a:t>
                </a:r>
              </a:p>
              <a:p>
                <a:r>
                  <a:rPr lang="en-IN" dirty="0" err="1">
                    <a:latin typeface="Times New Roman" panose="02020603050405020304" pitchFamily="18" charset="0"/>
                    <a:cs typeface="Times New Roman" panose="02020603050405020304" pitchFamily="18" charset="0"/>
                  </a:rPr>
                  <a:t>Superheterodyne</a:t>
                </a:r>
                <a:r>
                  <a:rPr lang="en-IN" dirty="0">
                    <a:latin typeface="Times New Roman" panose="02020603050405020304" pitchFamily="18" charset="0"/>
                    <a:cs typeface="Times New Roman" panose="02020603050405020304" pitchFamily="18" charset="0"/>
                  </a:rPr>
                  <a:t> receivers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 36MHz uses Armstrong or Hartley oscillators.</a:t>
                </a:r>
              </a:p>
              <a:p>
                <a:r>
                  <a:rPr lang="en-IN" dirty="0">
                    <a:latin typeface="Times New Roman" panose="02020603050405020304" pitchFamily="18" charset="0"/>
                    <a:cs typeface="Times New Roman" panose="02020603050405020304" pitchFamily="18" charset="0"/>
                  </a:rPr>
                  <a:t>In </a:t>
                </a:r>
                <a:r>
                  <a:rPr lang="en-IN" dirty="0" err="1">
                    <a:latin typeface="Times New Roman" panose="02020603050405020304" pitchFamily="18" charset="0"/>
                    <a:cs typeface="Times New Roman" panose="02020603050405020304" pitchFamily="18" charset="0"/>
                  </a:rPr>
                  <a:t>superheterodyne</a:t>
                </a:r>
                <a:r>
                  <a:rPr lang="en-IN" dirty="0">
                    <a:latin typeface="Times New Roman" panose="02020603050405020304" pitchFamily="18" charset="0"/>
                    <a:cs typeface="Times New Roman" panose="02020603050405020304" pitchFamily="18" charset="0"/>
                  </a:rPr>
                  <a:t> receivers, the LO frequency is always kept higher than signal frequency by an amount equal to IF for the following reasons:</a:t>
                </a:r>
              </a:p>
              <a:p>
                <a:pPr marL="514350" indent="-514350">
                  <a:buAutoNum type="alphaLcParenBoth"/>
                </a:pPr>
                <a:r>
                  <a:rPr lang="en-IN" dirty="0">
                    <a:latin typeface="Times New Roman" panose="02020603050405020304" pitchFamily="18" charset="0"/>
                    <a:cs typeface="Times New Roman" panose="02020603050405020304" pitchFamily="18" charset="0"/>
                  </a:rPr>
                  <a:t>Maximum to minimum capacitance ratio of two sections (signals and LO sections) of ganged capacitor is quite close.</a:t>
                </a:r>
              </a:p>
              <a:p>
                <a:pPr marL="0" indent="0">
                  <a:buNone/>
                </a:pPr>
                <a:r>
                  <a:rPr lang="en-IN" dirty="0">
                    <a:latin typeface="Times New Roman" panose="02020603050405020304" pitchFamily="18" charset="0"/>
                    <a:cs typeface="Times New Roman" panose="02020603050405020304" pitchFamily="18" charset="0"/>
                  </a:rPr>
                  <a:t>For medium wave (550-1650)</a:t>
                </a:r>
                <a:r>
                  <a:rPr lang="en-IN" dirty="0" err="1">
                    <a:latin typeface="Times New Roman" panose="02020603050405020304" pitchFamily="18" charset="0"/>
                    <a:cs typeface="Times New Roman" panose="02020603050405020304" pitchFamily="18" charset="0"/>
                  </a:rPr>
                  <a:t>KHz</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Max. to min. capacitance ratio required by signal section is:</a:t>
                </a:r>
              </a:p>
              <a:p>
                <a:pPr marL="0" indent="0">
                  <a:buNone/>
                </a:pPr>
                <a14:m>
                  <m:oMathPara xmlns:m="http://schemas.openxmlformats.org/officeDocument/2006/math">
                    <m:oMathParaPr>
                      <m:jc m:val="centerGroup"/>
                    </m:oMathParaPr>
                    <m:oMath xmlns:m="http://schemas.openxmlformats.org/officeDocument/2006/math">
                      <m:f>
                        <m:f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num>
                        <m:den>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𝑚𝑖𝑛</m:t>
                              </m:r>
                            </m:sub>
                          </m:sSub>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1650</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550</m:t>
                                  </m:r>
                                </m:den>
                              </m:f>
                            </m:e>
                          </m:d>
                        </m:e>
                        <m:sup>
                          <m:r>
                            <a:rPr lang="en-IN"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a:effectLst/>
                          <a:latin typeface="Cambria Math" panose="02040503050406030204" pitchFamily="18" charset="0"/>
                          <a:ea typeface="Calibri" panose="020F0502020204030204" pitchFamily="34" charset="0"/>
                          <a:cs typeface="Times New Roman" panose="02020603050405020304" pitchFamily="18" charset="0"/>
                        </a:rPr>
                        <m:t>=9:1</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Rot="1" noChangeAspect="1" noMove="1" noResize="1" noEditPoints="1" noAdjustHandles="1" noChangeArrowheads="1" noChangeShapeType="1" noTextEdit="1"/>
              </p:cNvSpPr>
              <p:nvPr>
                <p:ph idx="1"/>
              </p:nvPr>
            </p:nvSpPr>
            <p:spPr>
              <a:xfrm>
                <a:off x="838200" y="578498"/>
                <a:ext cx="10515600" cy="5971592"/>
              </a:xfrm>
              <a:blipFill rotWithShape="1">
                <a:blip r:embed="rId2"/>
                <a:stretch>
                  <a:fillRect t="-138" b="1"/>
                </a:stretch>
              </a:blipFill>
            </p:spPr>
            <p:txBody>
              <a:bodyPr/>
              <a:lstStyle/>
              <a:p>
                <a:r>
                  <a:rPr lang="en-US" altLang="en-US">
                    <a:noFill/>
                  </a:rPr>
                  <a:t> </a:t>
                </a:r>
              </a:p>
            </p:txBody>
          </p:sp>
        </mc:Fallback>
      </mc:AlternateContent>
      <p:pic>
        <p:nvPicPr>
          <p:cNvPr id="5122"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10495915" y="114935"/>
            <a:ext cx="1696085" cy="594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2223</Words>
  <Application>Microsoft Office PowerPoint</Application>
  <PresentationFormat>Widescreen</PresentationFormat>
  <Paragraphs>313</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Rockwell</vt:lpstr>
      <vt:lpstr>Times New Roman</vt:lpstr>
      <vt:lpstr>Office Theme</vt:lpstr>
      <vt:lpstr>    18ECC205J - Analog and Digital Communication      UNIT 2 </vt:lpstr>
      <vt:lpstr>Superheterodyne receiver - AM </vt:lpstr>
      <vt:lpstr>PowerPoint Presentation</vt:lpstr>
      <vt:lpstr>Stages of Superheterodyne receiver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FM receiver</vt:lpstr>
      <vt:lpstr>PowerPoint Presentation</vt:lpstr>
      <vt:lpstr>PowerPoint Presentation</vt:lpstr>
      <vt:lpstr>PowerPoint Presentation</vt:lpstr>
      <vt:lpstr>Noise</vt:lpstr>
      <vt:lpstr>PowerPoint Presentation</vt:lpstr>
      <vt:lpstr>PowerPoint Presentation</vt:lpstr>
      <vt:lpstr>PowerPoint Presentation</vt:lpstr>
      <vt:lpstr>PowerPoint Presentation</vt:lpstr>
      <vt:lpstr>Noise in Amplitude modulated systems</vt:lpstr>
      <vt:lpstr>PowerPoint Presentation</vt:lpstr>
      <vt:lpstr>Noise calculation for Amplitude Modulation System (Envelope detector)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S7 – S13</dc:title>
  <dc:creator>Jaba</dc:creator>
  <cp:lastModifiedBy>bashyam88@gmail.com</cp:lastModifiedBy>
  <cp:revision>71</cp:revision>
  <dcterms:created xsi:type="dcterms:W3CDTF">2020-08-21T07:03:00Z</dcterms:created>
  <dcterms:modified xsi:type="dcterms:W3CDTF">2021-08-18T04:24:08Z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