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5" r:id="rId16"/>
    <p:sldId id="270" r:id="rId17"/>
    <p:sldId id="276" r:id="rId18"/>
    <p:sldId id="286" r:id="rId19"/>
    <p:sldId id="289" r:id="rId20"/>
    <p:sldId id="290" r:id="rId21"/>
    <p:sldId id="277" r:id="rId22"/>
    <p:sldId id="280" r:id="rId23"/>
    <p:sldId id="281" r:id="rId24"/>
    <p:sldId id="278" r:id="rId25"/>
    <p:sldId id="287" r:id="rId26"/>
    <p:sldId id="291" r:id="rId27"/>
    <p:sldId id="279" r:id="rId28"/>
    <p:sldId id="27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12" autoAdjust="0"/>
    <p:restoredTop sz="86481" autoAdjust="0"/>
  </p:normalViewPr>
  <p:slideViewPr>
    <p:cSldViewPr>
      <p:cViewPr varScale="1">
        <p:scale>
          <a:sx n="72" d="100"/>
          <a:sy n="72" d="100"/>
        </p:scale>
        <p:origin x="1476" y="54"/>
      </p:cViewPr>
      <p:guideLst>
        <p:guide orient="horz" pos="2160"/>
        <p:guide pos="2880"/>
      </p:guideLst>
    </p:cSldViewPr>
  </p:slideViewPr>
  <p:outlineViewPr>
    <p:cViewPr>
      <p:scale>
        <a:sx n="33" d="100"/>
        <a:sy n="33" d="100"/>
      </p:scale>
      <p:origin x="0" y="-2407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Isosceles Triang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540544" y="776288"/>
            <a:ext cx="8062912" cy="1470025"/>
          </a:xfrm>
        </p:spPr>
        <p:txBody>
          <a:bodyPr anchor="b">
            <a:normAutofit/>
          </a:bodyPr>
          <a:lstStyle>
            <a:lvl1pPr algn="r">
              <a:defRPr sz="4400"/>
            </a:lvl1pPr>
          </a:lstStyle>
          <a:p>
            <a:r>
              <a:rPr kumimoji="0"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371600" y="6012656"/>
            <a:ext cx="5791200" cy="365125"/>
          </a:xfrm>
        </p:spPr>
        <p:txBody>
          <a:bodyPr tIns="0" bIns="0" anchor="t"/>
          <a:lstStyle>
            <a:lvl1pPr algn="r">
              <a:defRPr sz="1000"/>
            </a:lvl1pPr>
          </a:lstStyle>
          <a:p>
            <a:fld id="{1D8BD707-D9CF-40AE-B4C6-C98DA3205C09}" type="datetimeFigureOut">
              <a:rPr lang="en-US" smtClean="0"/>
              <a:pPr/>
              <a:t>11-Oct-22</a:t>
            </a:fld>
            <a:endParaRPr lang="en-US"/>
          </a:p>
        </p:txBody>
      </p:sp>
      <p:sp>
        <p:nvSpPr>
          <p:cNvPr id="17" name="Footer Placeholder 16"/>
          <p:cNvSpPr>
            <a:spLocks noGrp="1"/>
          </p:cNvSpPr>
          <p:nvPr>
            <p:ph type="ftr" sz="quarter" idx="11"/>
          </p:nvPr>
        </p:nvSpPr>
        <p:spPr>
          <a:xfrm>
            <a:off x="1371600" y="5650704"/>
            <a:ext cx="5791200" cy="365125"/>
          </a:xfrm>
        </p:spPr>
        <p:txBody>
          <a:bodyPr tIns="0" bIns="0" anchor="b"/>
          <a:lstStyle>
            <a:lvl1pPr algn="r">
              <a:defRPr sz="1100"/>
            </a:lvl1pPr>
          </a:lstStyle>
          <a:p>
            <a:endParaRPr lang="en-US"/>
          </a:p>
        </p:txBody>
      </p:sp>
      <p:sp>
        <p:nvSpPr>
          <p:cNvPr id="29" name="Slide Number Placeholder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kumimoji="0"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791456" y="6480048"/>
            <a:ext cx="2133600" cy="301752"/>
          </a:xfrm>
        </p:spPr>
        <p:txBody>
          <a:bodyPr/>
          <a:lstStyle/>
          <a:p>
            <a:fld id="{1D8BD707-D9CF-40AE-B4C6-C98DA3205C09}" type="datetimeFigureOut">
              <a:rPr lang="en-US" smtClean="0"/>
              <a:pPr/>
              <a:t>11-Oct-22</a:t>
            </a:fld>
            <a:endParaRPr lang="en-US"/>
          </a:p>
        </p:txBody>
      </p:sp>
      <p:sp>
        <p:nvSpPr>
          <p:cNvPr id="5" name="Footer Placeholder 4"/>
          <p:cNvSpPr>
            <a:spLocks noGrp="1"/>
          </p:cNvSpPr>
          <p:nvPr>
            <p:ph type="ftr" sz="quarter" idx="11"/>
          </p:nvPr>
        </p:nvSpPr>
        <p:spPr>
          <a:xfrm>
            <a:off x="457200" y="6480969"/>
            <a:ext cx="4260056" cy="300831"/>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9" name="Right Tri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Isosceles Triang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Date Placeholder 3"/>
          <p:cNvSpPr>
            <a:spLocks noGrp="1"/>
          </p:cNvSpPr>
          <p:nvPr>
            <p:ph type="dt" sz="half" idx="10"/>
          </p:nvPr>
        </p:nvSpPr>
        <p:spPr>
          <a:xfrm>
            <a:off x="6955632" y="6477000"/>
            <a:ext cx="2133600" cy="304800"/>
          </a:xfrm>
        </p:spPr>
        <p:txBody>
          <a:bodyPr/>
          <a:lstStyle/>
          <a:p>
            <a:fld id="{1D8BD707-D9CF-40AE-B4C6-C98DA3205C09}" type="datetimeFigureOut">
              <a:rPr lang="en-US" smtClean="0"/>
              <a:pPr/>
              <a:t>11-Oct-22</a:t>
            </a:fld>
            <a:endParaRPr lang="en-US"/>
          </a:p>
        </p:txBody>
      </p:sp>
      <p:sp>
        <p:nvSpPr>
          <p:cNvPr id="5" name="Footer Placeholder 4"/>
          <p:cNvSpPr>
            <a:spLocks noGrp="1"/>
          </p:cNvSpPr>
          <p:nvPr>
            <p:ph type="ftr" sz="quarter" idx="11"/>
          </p:nvPr>
        </p:nvSpPr>
        <p:spPr>
          <a:xfrm>
            <a:off x="2619376" y="6480969"/>
            <a:ext cx="4260056" cy="300831"/>
          </a:xfrm>
        </p:spPr>
        <p:txBody>
          <a:bodyPr/>
          <a:lstStyle/>
          <a:p>
            <a:endParaRPr lang="en-US"/>
          </a:p>
        </p:txBody>
      </p:sp>
      <p:sp>
        <p:nvSpPr>
          <p:cNvPr id="6" name="Slide Number Placeholder 5"/>
          <p:cNvSpPr>
            <a:spLocks noGrp="1"/>
          </p:cNvSpPr>
          <p:nvPr>
            <p:ph type="sldNum" sz="quarter" idx="12"/>
          </p:nvPr>
        </p:nvSpPr>
        <p:spPr>
          <a:xfrm>
            <a:off x="8451056" y="809624"/>
            <a:ext cx="502920" cy="300831"/>
          </a:xfrm>
        </p:spPr>
        <p:txBody>
          <a:bodyPr/>
          <a:lstStyle/>
          <a:p>
            <a:fld id="{B6F15528-21DE-4FAA-801E-634DDDAF4B2B}" type="slidenum">
              <a:rPr lang="en-US" smtClean="0"/>
              <a:pPr/>
              <a:t>‹#›</a:t>
            </a:fld>
            <a:endParaRPr lang="en-US"/>
          </a:p>
        </p:txBody>
      </p:sp>
      <p:cxnSp>
        <p:nvCxnSpPr>
          <p:cNvPr id="11" name="Straight Connector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en-US"/>
              <a:t>Click to edit Master title style</a:t>
            </a:r>
          </a:p>
        </p:txBody>
      </p:sp>
      <p:sp>
        <p:nvSpPr>
          <p:cNvPr id="3" name="Text Placeholder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kumimoji="0"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791456" y="6480969"/>
            <a:ext cx="2133600" cy="301752"/>
          </a:xfrm>
        </p:spPr>
        <p:txBody>
          <a:bodyPr/>
          <a:lstStyle/>
          <a:p>
            <a:fld id="{1D8BD707-D9CF-40AE-B4C6-C98DA3205C09}" type="datetimeFigureOut">
              <a:rPr lang="en-US" smtClean="0"/>
              <a:pPr/>
              <a:t>11-Oct-22</a:t>
            </a:fld>
            <a:endParaRPr lang="en-US"/>
          </a:p>
        </p:txBody>
      </p:sp>
      <p:sp>
        <p:nvSpPr>
          <p:cNvPr id="6" name="Footer Placeholder 5"/>
          <p:cNvSpPr>
            <a:spLocks noGrp="1"/>
          </p:cNvSpPr>
          <p:nvPr>
            <p:ph type="ftr" sz="quarter" idx="11"/>
          </p:nvPr>
        </p:nvSpPr>
        <p:spPr>
          <a:xfrm>
            <a:off x="457200" y="6480969"/>
            <a:ext cx="4260056" cy="301752"/>
          </a:xfrm>
        </p:spPr>
        <p:txBody>
          <a:bodyPr/>
          <a:lstStyle/>
          <a:p>
            <a:endParaRPr lang="en-US"/>
          </a:p>
        </p:txBody>
      </p:sp>
      <p:sp>
        <p:nvSpPr>
          <p:cNvPr id="7" name="Slide Number Placeholder 6"/>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791456" y="6480969"/>
            <a:ext cx="2130552" cy="301752"/>
          </a:xfrm>
        </p:spPr>
        <p:txBody>
          <a:bodyPr/>
          <a:lstStyle/>
          <a:p>
            <a:fld id="{1D8BD707-D9CF-40AE-B4C6-C98DA3205C09}" type="datetimeFigureOut">
              <a:rPr lang="en-US" smtClean="0"/>
              <a:pPr/>
              <a:t>11-Oct-22</a:t>
            </a:fld>
            <a:endParaRPr lang="en-US"/>
          </a:p>
        </p:txBody>
      </p:sp>
      <p:sp>
        <p:nvSpPr>
          <p:cNvPr id="8" name="Footer Placeholder 7"/>
          <p:cNvSpPr>
            <a:spLocks noGrp="1"/>
          </p:cNvSpPr>
          <p:nvPr>
            <p:ph type="ftr" sz="quarter" idx="11"/>
          </p:nvPr>
        </p:nvSpPr>
        <p:spPr>
          <a:xfrm>
            <a:off x="457200" y="6480969"/>
            <a:ext cx="4261104" cy="301752"/>
          </a:xfrm>
        </p:spPr>
        <p:txBody>
          <a:bodyPr/>
          <a:lstStyle/>
          <a:p>
            <a:endParaRPr lang="en-US"/>
          </a:p>
        </p:txBody>
      </p:sp>
      <p:sp>
        <p:nvSpPr>
          <p:cNvPr id="9" name="Slide Number Placeholder 8"/>
          <p:cNvSpPr>
            <a:spLocks noGrp="1"/>
          </p:cNvSpPr>
          <p:nvPr>
            <p:ph type="sldNum" sz="quarter" idx="12"/>
          </p:nvPr>
        </p:nvSpPr>
        <p:spPr>
          <a:xfrm>
            <a:off x="7589520" y="6483096"/>
            <a:ext cx="502920" cy="301752"/>
          </a:xfrm>
        </p:spPr>
        <p:txBody>
          <a:bodyPr/>
          <a:lstStyle>
            <a:lvl1pPr algn="ctr">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791456" y="6480969"/>
            <a:ext cx="2133600" cy="301752"/>
          </a:xfrm>
        </p:spPr>
        <p:txBody>
          <a:bodyPr/>
          <a:lstStyle/>
          <a:p>
            <a:fld id="{1D8BD707-D9CF-40AE-B4C6-C98DA3205C09}" type="datetimeFigureOut">
              <a:rPr lang="en-US" smtClean="0"/>
              <a:pPr/>
              <a:t>11-Oct-22</a:t>
            </a:fld>
            <a:endParaRPr lang="en-US"/>
          </a:p>
        </p:txBody>
      </p:sp>
      <p:sp>
        <p:nvSpPr>
          <p:cNvPr id="3" name="Footer Placeholder 2"/>
          <p:cNvSpPr>
            <a:spLocks noGrp="1"/>
          </p:cNvSpPr>
          <p:nvPr>
            <p:ph type="ftr" sz="quarter" idx="11"/>
          </p:nvPr>
        </p:nvSpPr>
        <p:spPr>
          <a:xfrm>
            <a:off x="457200" y="6481890"/>
            <a:ext cx="4260056" cy="300831"/>
          </a:xfrm>
        </p:spPr>
        <p:txBody>
          <a:bodyPr/>
          <a:lstStyle/>
          <a:p>
            <a:endParaRPr lang="en-US"/>
          </a:p>
        </p:txBody>
      </p:sp>
      <p:sp>
        <p:nvSpPr>
          <p:cNvPr id="4" name="Slide Number Placeholder 3"/>
          <p:cNvSpPr>
            <a:spLocks noGrp="1"/>
          </p:cNvSpPr>
          <p:nvPr>
            <p:ph type="sldNum" sz="quarter" idx="12"/>
          </p:nvPr>
        </p:nvSpPr>
        <p:spPr>
          <a:xfrm>
            <a:off x="7589520" y="6480969"/>
            <a:ext cx="502920" cy="301752"/>
          </a:xfrm>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en-US"/>
              <a:t>Click to edit Master title style</a:t>
            </a:r>
          </a:p>
        </p:txBody>
      </p:sp>
      <p:sp>
        <p:nvSpPr>
          <p:cNvPr id="3" name="Text Placeholder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278976" y="6556248"/>
            <a:ext cx="2133600" cy="301752"/>
          </a:xfrm>
        </p:spPr>
        <p:txBody>
          <a:bodyPr/>
          <a:lstStyle>
            <a:lvl1pPr>
              <a:defRPr sz="900"/>
            </a:lvl1pPr>
          </a:lstStyle>
          <a:p>
            <a:fld id="{1D8BD707-D9CF-40AE-B4C6-C98DA3205C09}" type="datetimeFigureOut">
              <a:rPr lang="en-US" smtClean="0"/>
              <a:pPr/>
              <a:t>11-Oct-22</a:t>
            </a:fld>
            <a:endParaRPr lang="en-US"/>
          </a:p>
        </p:txBody>
      </p:sp>
      <p:sp>
        <p:nvSpPr>
          <p:cNvPr id="6" name="Footer Placeholder 5"/>
          <p:cNvSpPr>
            <a:spLocks noGrp="1"/>
          </p:cNvSpPr>
          <p:nvPr>
            <p:ph type="ftr" sz="quarter" idx="11"/>
          </p:nvPr>
        </p:nvSpPr>
        <p:spPr>
          <a:xfrm>
            <a:off x="1135856" y="6556248"/>
            <a:ext cx="5143120"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410576" y="6556248"/>
            <a:ext cx="502920" cy="301752"/>
          </a:xfrm>
        </p:spPr>
        <p:txBody>
          <a:bodyPr/>
          <a:lstStyle>
            <a:lvl1pP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108192" y="6556248"/>
            <a:ext cx="2103120" cy="301752"/>
          </a:xfrm>
        </p:spPr>
        <p:txBody>
          <a:bodyPr/>
          <a:lstStyle>
            <a:lvl1pPr>
              <a:defRPr sz="900"/>
            </a:lvl1pPr>
          </a:lstStyle>
          <a:p>
            <a:fld id="{1D8BD707-D9CF-40AE-B4C6-C98DA3205C09}" type="datetimeFigureOut">
              <a:rPr lang="en-US" smtClean="0"/>
              <a:pPr/>
              <a:t>11-Oct-22</a:t>
            </a:fld>
            <a:endParaRPr lang="en-US"/>
          </a:p>
        </p:txBody>
      </p:sp>
      <p:sp>
        <p:nvSpPr>
          <p:cNvPr id="6" name="Footer Placeholder 5"/>
          <p:cNvSpPr>
            <a:spLocks noGrp="1"/>
          </p:cNvSpPr>
          <p:nvPr>
            <p:ph type="ftr" sz="quarter" idx="11"/>
          </p:nvPr>
        </p:nvSpPr>
        <p:spPr>
          <a:xfrm>
            <a:off x="1170432" y="6557169"/>
            <a:ext cx="4948072" cy="301752"/>
          </a:xfrm>
        </p:spPr>
        <p:txBody>
          <a:bodyPr/>
          <a:lstStyle>
            <a:lvl1pPr>
              <a:defRPr sz="900"/>
            </a:lvl1pPr>
          </a:lstStyle>
          <a:p>
            <a:endParaRPr lang="en-US"/>
          </a:p>
        </p:txBody>
      </p:sp>
      <p:sp>
        <p:nvSpPr>
          <p:cNvPr id="7" name="Slide Number Placeholder 6"/>
          <p:cNvSpPr>
            <a:spLocks noGrp="1"/>
          </p:cNvSpPr>
          <p:nvPr>
            <p:ph type="sldNum" sz="quarter" idx="12"/>
          </p:nvPr>
        </p:nvSpPr>
        <p:spPr>
          <a:xfrm>
            <a:off x="8217192" y="6556248"/>
            <a:ext cx="365760" cy="301752"/>
          </a:xfrm>
        </p:spPr>
        <p:txBody>
          <a:bodyPr/>
          <a:lstStyle>
            <a:lvl1pPr algn="ctr">
              <a:defRPr sz="900"/>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Right Tri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Straight Connector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p:cNvSpPr>
            <a:spLocks noGrp="1"/>
          </p:cNvSpPr>
          <p:nvPr>
            <p:ph type="title"/>
          </p:nvPr>
        </p:nvSpPr>
        <p:spPr>
          <a:xfrm>
            <a:off x="457200" y="267494"/>
            <a:ext cx="8229600" cy="1399032"/>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1D8BD707-D9CF-40AE-B4C6-C98DA3205C09}" type="datetimeFigureOut">
              <a:rPr lang="en-US" smtClean="0"/>
              <a:pPr/>
              <a:t>11-Oct-22</a:t>
            </a:fld>
            <a:endParaRPr lang="en-US"/>
          </a:p>
        </p:txBody>
      </p:sp>
      <p:sp>
        <p:nvSpPr>
          <p:cNvPr id="3" name="Footer Placeholder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23" name="Slide Number Placeholder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685800"/>
            <a:ext cx="8686800" cy="2514600"/>
          </a:xfrm>
          <a:effectLst>
            <a:glow rad="228600">
              <a:schemeClr val="accent3">
                <a:satMod val="175000"/>
                <a:alpha val="40000"/>
              </a:schemeClr>
            </a:glow>
            <a:innerShdw blurRad="114300">
              <a:prstClr val="black"/>
            </a:innerShdw>
          </a:effectLst>
          <a:scene3d>
            <a:camera prst="perspectiveFront"/>
            <a:lightRig rig="threePt" dir="t"/>
          </a:scene3d>
          <a:sp3d>
            <a:bevelT w="139700" prst="cross"/>
          </a:sp3d>
        </p:spPr>
        <p:style>
          <a:lnRef idx="1">
            <a:schemeClr val="accent3"/>
          </a:lnRef>
          <a:fillRef idx="2">
            <a:schemeClr val="accent3"/>
          </a:fillRef>
          <a:effectRef idx="1">
            <a:schemeClr val="accent3"/>
          </a:effectRef>
          <a:fontRef idx="minor">
            <a:schemeClr val="dk1"/>
          </a:fontRef>
        </p:style>
        <p:txBody>
          <a:bodyPr numCol="1">
            <a:noAutofit/>
          </a:bodyPr>
          <a:lstStyle/>
          <a:p>
            <a:pPr algn="ctr"/>
            <a:r>
              <a:rPr lang="en-US" sz="7200" b="1" i="1" dirty="0">
                <a:effectLst>
                  <a:outerShdw blurRad="38100" dist="38100" dir="2700000" algn="tl">
                    <a:srgbClr val="000000">
                      <a:alpha val="43137"/>
                    </a:srgbClr>
                  </a:outerShdw>
                </a:effectLst>
                <a:latin typeface="Candy Round BTN" pitchFamily="34" charset="0"/>
              </a:rPr>
              <a:t>COMMUNICATIVE  ENGLISH </a:t>
            </a:r>
          </a:p>
        </p:txBody>
      </p:sp>
    </p:spTree>
  </p:cSld>
  <p:clrMapOvr>
    <a:masterClrMapping/>
  </p:clrMapOvr>
  <p:transition>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spc="-150" dirty="0">
                <a:effectLst>
                  <a:outerShdw blurRad="38100" dist="38100" dir="2700000" algn="tl">
                    <a:srgbClr val="000000">
                      <a:alpha val="43137"/>
                    </a:srgbClr>
                  </a:outerShdw>
                </a:effectLst>
                <a:latin typeface="Aharoni" pitchFamily="2" charset="-79"/>
                <a:cs typeface="Aharoni" pitchFamily="2" charset="-79"/>
              </a:rPr>
              <a:t>ELON MUSK AND HIS </a:t>
            </a:r>
            <a:r>
              <a:rPr lang="en-US" sz="3600" dirty="0">
                <a:latin typeface="Aharoni" pitchFamily="2" charset="-79"/>
                <a:cs typeface="Aharoni" pitchFamily="2" charset="-79"/>
              </a:rPr>
              <a:t>INTERACTION WITH AUDIENCE</a:t>
            </a:r>
            <a:r>
              <a:rPr lang="en-US" sz="6000" dirty="0">
                <a:latin typeface="Aharoni" pitchFamily="2" charset="-79"/>
                <a:cs typeface="Aharoni" pitchFamily="2" charset="-79"/>
              </a:rPr>
              <a:t>:</a:t>
            </a:r>
          </a:p>
        </p:txBody>
      </p:sp>
      <p:sp>
        <p:nvSpPr>
          <p:cNvPr id="3" name="Content Placeholder 2"/>
          <p:cNvSpPr>
            <a:spLocks noGrp="1"/>
          </p:cNvSpPr>
          <p:nvPr>
            <p:ph idx="1"/>
          </p:nvPr>
        </p:nvSpPr>
        <p:spPr/>
        <p:txBody>
          <a:bodyPr>
            <a:normAutofit fontScale="85000" lnSpcReduction="20000"/>
          </a:bodyPr>
          <a:lstStyle/>
          <a:p>
            <a:r>
              <a:rPr lang="en-US" dirty="0"/>
              <a:t>•Musk may not be the most polished speaker in the world, but he is one of the most inspiring. Especially when he connects with the audience, using authenticity, humor, and vision.</a:t>
            </a:r>
          </a:p>
          <a:p>
            <a:r>
              <a:rPr lang="en-US" dirty="0"/>
              <a:t>•Musk connects with his audience because he inspires people with a vision of what is possible. Some CEOs talk about &amp; </a:t>
            </a:r>
            <a:r>
              <a:rPr lang="en-US" dirty="0" smtClean="0"/>
              <a:t>quote ; war </a:t>
            </a:r>
            <a:r>
              <a:rPr lang="en-US" dirty="0"/>
              <a:t>stories ,&amp; </a:t>
            </a:r>
            <a:r>
              <a:rPr lang="en-US" dirty="0" smtClean="0"/>
              <a:t>quote ; </a:t>
            </a:r>
            <a:r>
              <a:rPr lang="en-US" dirty="0"/>
              <a:t>money made, items sold, market share conquered--and he focuses on how the groups work will help individuals, the environment, and the  world. Even more inspiring, he shows genuine excitement about helping others.     </a:t>
            </a:r>
          </a:p>
          <a:p>
            <a:endParaRPr lang="en-US" dirty="0"/>
          </a:p>
          <a:p>
            <a:endParaRPr lang="en-US" dirty="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endParaRPr lang="en-US" dirty="0"/>
          </a:p>
        </p:txBody>
      </p:sp>
      <p:sp>
        <p:nvSpPr>
          <p:cNvPr id="3" name="Content Placeholder 2"/>
          <p:cNvSpPr>
            <a:spLocks noGrp="1"/>
          </p:cNvSpPr>
          <p:nvPr>
            <p:ph idx="1"/>
          </p:nvPr>
        </p:nvSpPr>
        <p:spPr>
          <a:xfrm>
            <a:off x="457200" y="304800"/>
            <a:ext cx="8229600" cy="6324600"/>
          </a:xfrm>
        </p:spPr>
        <p:txBody>
          <a:bodyPr>
            <a:noAutofit/>
          </a:bodyPr>
          <a:lstStyle/>
          <a:p>
            <a:pPr>
              <a:buFont typeface="Wingdings" pitchFamily="2" charset="2"/>
              <a:buChar char="v"/>
            </a:pPr>
            <a:r>
              <a:rPr lang="en-US" sz="2400" dirty="0"/>
              <a:t>Musk s speaking appeal is not solely due to his fame or him being a household name. Its not because he’s wealthy or his companies are changing industries and lifestyles. Between us, fame can create demand for speaking events, it wont guarantee hundreds of speaking offers--unless you have the goods to deliver on stage.</a:t>
            </a:r>
          </a:p>
          <a:p>
            <a:pPr>
              <a:buFont typeface="Wingdings" pitchFamily="2" charset="2"/>
              <a:buChar char="v"/>
            </a:pPr>
            <a:endParaRPr lang="en-US" sz="2400" dirty="0" smtClean="0"/>
          </a:p>
          <a:p>
            <a:pPr>
              <a:buFont typeface="Wingdings" pitchFamily="2" charset="2"/>
              <a:buChar char="v"/>
            </a:pPr>
            <a:endParaRPr lang="en-US" sz="2400" dirty="0"/>
          </a:p>
          <a:p>
            <a:pPr>
              <a:buFont typeface="Wingdings" pitchFamily="2" charset="2"/>
              <a:buChar char="v"/>
            </a:pPr>
            <a:r>
              <a:rPr lang="en-US" sz="2400" dirty="0" smtClean="0"/>
              <a:t>While </a:t>
            </a:r>
            <a:r>
              <a:rPr lang="en-US" sz="2400" dirty="0"/>
              <a:t>Musk and his speaking style </a:t>
            </a:r>
            <a:r>
              <a:rPr lang="en-US" sz="2400" dirty="0" err="1"/>
              <a:t>isnt</a:t>
            </a:r>
            <a:r>
              <a:rPr lang="en-US" sz="2400" dirty="0"/>
              <a:t> usually placed on the same shelf as Steve Jobs, he does a few things better than the &amp; </a:t>
            </a:r>
            <a:r>
              <a:rPr lang="en-US" sz="2400" dirty="0" err="1"/>
              <a:t>quot</a:t>
            </a:r>
            <a:r>
              <a:rPr lang="en-US" sz="2400" dirty="0"/>
              <a:t> ; connect the dots &amp; </a:t>
            </a:r>
            <a:r>
              <a:rPr lang="en-US" sz="2400" dirty="0" err="1"/>
              <a:t>quot</a:t>
            </a:r>
            <a:r>
              <a:rPr lang="en-US" sz="2400" dirty="0"/>
              <a:t> ; maestro. If you want to inspire audiences like Musk, be authentic, use humor, and share a common vision.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997608"/>
          </a:xfrm>
        </p:spPr>
        <p:txBody>
          <a:bodyPr>
            <a:normAutofit/>
          </a:bodyPr>
          <a:lstStyle/>
          <a:p>
            <a:r>
              <a:rPr lang="en-US" dirty="0"/>
              <a:t>•Surprise people and </a:t>
            </a:r>
            <a:r>
              <a:rPr lang="en-US" dirty="0" smtClean="0"/>
              <a:t>you will </a:t>
            </a:r>
            <a:r>
              <a:rPr lang="en-US" dirty="0"/>
              <a:t>grab their attention .In persuasion theory, we call it &amp;</a:t>
            </a:r>
            <a:r>
              <a:rPr lang="en-US" dirty="0" smtClean="0"/>
              <a:t>quote; </a:t>
            </a:r>
            <a:r>
              <a:rPr lang="en-US" dirty="0"/>
              <a:t>novelty &amp; </a:t>
            </a:r>
            <a:r>
              <a:rPr lang="en-US" dirty="0" smtClean="0"/>
              <a:t>quote </a:t>
            </a:r>
            <a:r>
              <a:rPr lang="en-US" dirty="0"/>
              <a:t>;or &amp; </a:t>
            </a:r>
            <a:r>
              <a:rPr lang="en-US" dirty="0" smtClean="0"/>
              <a:t>quote </a:t>
            </a:r>
            <a:r>
              <a:rPr lang="en-US" dirty="0"/>
              <a:t>; unexpectedness.&amp; </a:t>
            </a:r>
            <a:r>
              <a:rPr lang="en-US" dirty="0" smtClean="0"/>
              <a:t>quote; </a:t>
            </a:r>
            <a:r>
              <a:rPr lang="en-US" dirty="0"/>
              <a:t>The human brain finds it nearly impossible to ignore novel events: Something that’s new, surprising, or unexpected. </a:t>
            </a:r>
            <a:r>
              <a:rPr lang="en-US" dirty="0" smtClean="0"/>
              <a:t>Quote </a:t>
            </a:r>
            <a:r>
              <a:rPr lang="en-US" dirty="0"/>
              <a:t>; Our brains are trained to look for something brilliant and new, something that stands out, something that looks </a:t>
            </a:r>
            <a:r>
              <a:rPr lang="en-US" dirty="0" smtClean="0"/>
              <a:t>delicious ,&amp; quote; </a:t>
            </a:r>
            <a:r>
              <a:rPr lang="en-US" dirty="0"/>
              <a:t>says neuroscientist A.K. </a:t>
            </a:r>
            <a:r>
              <a:rPr lang="en-US" dirty="0" smtClean="0"/>
              <a:t>Pradeep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09600"/>
            <a:ext cx="8229600" cy="4572000"/>
          </a:xfrm>
        </p:spPr>
        <p:txBody>
          <a:bodyPr>
            <a:normAutofit/>
          </a:bodyPr>
          <a:lstStyle/>
          <a:p>
            <a:r>
              <a:rPr lang="en-US" dirty="0"/>
              <a:t>•One of the ways Musk charms his audience is </a:t>
            </a:r>
            <a:r>
              <a:rPr lang="en-US" dirty="0" smtClean="0"/>
              <a:t>humor . While </a:t>
            </a:r>
            <a:r>
              <a:rPr lang="en-US" dirty="0"/>
              <a:t>some jokes are thought out beforehand, much of the humor comes off the cuff and is sometimes self-deprecating. This naturalness to his humor only adds to his appeal.</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875506"/>
          </a:xfrm>
        </p:spPr>
        <p:txBody>
          <a:bodyPr>
            <a:normAutofit/>
          </a:bodyPr>
          <a:lstStyle/>
          <a:p>
            <a:r>
              <a:rPr lang="en-US" b="1" i="1" dirty="0">
                <a:latin typeface="Aharoni" pitchFamily="2" charset="-79"/>
                <a:cs typeface="Aharoni" pitchFamily="2" charset="-79"/>
              </a:rPr>
              <a:t>HIS INTENTIONS/VIEWS:</a:t>
            </a:r>
          </a:p>
        </p:txBody>
      </p:sp>
      <p:sp>
        <p:nvSpPr>
          <p:cNvPr id="3" name="Content Placeholder 2"/>
          <p:cNvSpPr>
            <a:spLocks noGrp="1"/>
          </p:cNvSpPr>
          <p:nvPr>
            <p:ph idx="1"/>
          </p:nvPr>
        </p:nvSpPr>
        <p:spPr>
          <a:xfrm>
            <a:off x="457200" y="1295400"/>
            <a:ext cx="8229600" cy="5159408"/>
          </a:xfrm>
        </p:spPr>
        <p:txBody>
          <a:bodyPr>
            <a:noAutofit/>
          </a:bodyPr>
          <a:lstStyle/>
          <a:p>
            <a:r>
              <a:rPr lang="en-US" sz="2600" dirty="0"/>
              <a:t>Musk talks about future AI and mars.</a:t>
            </a:r>
          </a:p>
          <a:p>
            <a:r>
              <a:rPr lang="en-US" sz="2600" dirty="0"/>
              <a:t>Musk intention on speech is to  inform, to persuade, or to entertain all with his views and ideas.</a:t>
            </a:r>
          </a:p>
          <a:p>
            <a:r>
              <a:rPr lang="en-US" sz="2600" dirty="0"/>
              <a:t>Mostly his views are mission to mars ,self driving cars and freedom of speech on twitter , also has some </a:t>
            </a:r>
            <a:r>
              <a:rPr lang="en-US" sz="2600" dirty="0" err="1" smtClean="0"/>
              <a:t>suprisingly</a:t>
            </a:r>
            <a:r>
              <a:rPr lang="en-US" sz="2600" dirty="0" smtClean="0"/>
              <a:t> </a:t>
            </a:r>
            <a:r>
              <a:rPr lang="en-US" sz="2600" dirty="0"/>
              <a:t>practical career advice for young people.</a:t>
            </a:r>
          </a:p>
          <a:p>
            <a:r>
              <a:rPr lang="en-US" sz="2600" dirty="0"/>
              <a:t>His main focus lands on youngsters ,he advices that young people focus on the jobs immediately in front of them and trust that over performing in that role will help them to rise up the career ladder.</a:t>
            </a:r>
          </a:p>
          <a:p>
            <a:endParaRPr lang="en-US" sz="2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99032"/>
          </a:xfrm>
        </p:spPr>
        <p:txBody>
          <a:bodyPr>
            <a:normAutofit fontScale="90000"/>
          </a:bodyPr>
          <a:lstStyle/>
          <a:p>
            <a:pPr algn="ctr"/>
            <a:r>
              <a:rPr lang="en-GB" sz="8000" b="1" dirty="0">
                <a:ln w="22225">
                  <a:solidFill>
                    <a:schemeClr val="accent2"/>
                  </a:solidFill>
                  <a:prstDash val="solid"/>
                </a:ln>
                <a:solidFill>
                  <a:schemeClr val="accent2">
                    <a:lumMod val="40000"/>
                    <a:lumOff val="60000"/>
                  </a:schemeClr>
                </a:solidFill>
                <a:effectLst/>
                <a:latin typeface="Calibri" panose="020F0502020204030204"/>
              </a:rPr>
              <a:t>Target Audience</a:t>
            </a:r>
            <a:r>
              <a:rPr lang="en-US" sz="4400" b="1" dirty="0">
                <a:ln w="22225">
                  <a:solidFill>
                    <a:srgbClr val="477BD1"/>
                  </a:solidFill>
                  <a:prstDash val="solid"/>
                </a:ln>
                <a:solidFill>
                  <a:srgbClr val="477BD1">
                    <a:lumMod val="40000"/>
                    <a:lumOff val="60000"/>
                  </a:srgbClr>
                </a:solidFill>
                <a:latin typeface="Calibri" panose="020F0502020204030204"/>
              </a:rPr>
              <a:t/>
            </a:r>
            <a:br>
              <a:rPr lang="en-US" sz="4400" b="1" dirty="0">
                <a:ln w="22225">
                  <a:solidFill>
                    <a:srgbClr val="477BD1"/>
                  </a:solidFill>
                  <a:prstDash val="solid"/>
                </a:ln>
                <a:solidFill>
                  <a:srgbClr val="477BD1">
                    <a:lumMod val="40000"/>
                    <a:lumOff val="60000"/>
                  </a:srgbClr>
                </a:solidFill>
                <a:latin typeface="Calibri" panose="020F0502020204030204"/>
              </a:rPr>
            </a:br>
            <a:endParaRPr lang="en-US" dirty="0"/>
          </a:p>
        </p:txBody>
      </p:sp>
      <p:sp>
        <p:nvSpPr>
          <p:cNvPr id="3" name="Content Placeholder 2"/>
          <p:cNvSpPr>
            <a:spLocks noGrp="1"/>
          </p:cNvSpPr>
          <p:nvPr>
            <p:ph idx="1"/>
          </p:nvPr>
        </p:nvSpPr>
        <p:spPr>
          <a:xfrm>
            <a:off x="457200" y="1371600"/>
            <a:ext cx="8229600" cy="4572000"/>
          </a:xfrm>
        </p:spPr>
        <p:txBody>
          <a:bodyPr/>
          <a:lstStyle/>
          <a:p>
            <a:pPr marL="214313" indent="-214313" defTabSz="342900">
              <a:buFont typeface="Wingdings" panose="05000000000000000000" pitchFamily="2" charset="2"/>
              <a:buChar char="v"/>
            </a:pPr>
            <a:r>
              <a:rPr lang="en-GB" dirty="0">
                <a:solidFill>
                  <a:prstClr val="white"/>
                </a:solidFill>
                <a:latin typeface="Calibri" panose="020F0502020204030204"/>
              </a:rPr>
              <a:t>Elon Musk being engaged in multiple kinds of businesses emphasizes on making his communication quite direct and objective oriented . </a:t>
            </a:r>
          </a:p>
          <a:p>
            <a:pPr marL="214313" indent="-214313" defTabSz="342900">
              <a:buFont typeface="Wingdings" panose="05000000000000000000" pitchFamily="2" charset="2"/>
              <a:buChar char="v"/>
            </a:pPr>
            <a:endParaRPr lang="en-GB" dirty="0">
              <a:solidFill>
                <a:prstClr val="white"/>
              </a:solidFill>
              <a:latin typeface="Calibri" panose="020F0502020204030204"/>
            </a:endParaRPr>
          </a:p>
          <a:p>
            <a:pPr marL="214313" indent="-214313" defTabSz="342900">
              <a:buFont typeface="Wingdings" panose="05000000000000000000" pitchFamily="2" charset="2"/>
              <a:buChar char="v"/>
            </a:pPr>
            <a:r>
              <a:rPr lang="en-GB" dirty="0">
                <a:solidFill>
                  <a:prstClr val="white"/>
                </a:solidFill>
                <a:latin typeface="Calibri" panose="020F0502020204030204"/>
              </a:rPr>
              <a:t> Elon musk uses a firm and commanding style of communication within the organization to energize his employees </a:t>
            </a:r>
            <a:endParaRPr lang="en-US" dirty="0">
              <a:solidFill>
                <a:prstClr val="white"/>
              </a:solidFill>
              <a:latin typeface="Calibri" panose="020F0502020204030204"/>
            </a:endParaRPr>
          </a:p>
          <a:p>
            <a:endParaRPr lang="en-US" dirty="0"/>
          </a:p>
        </p:txBody>
      </p:sp>
    </p:spTree>
    <p:extLst>
      <p:ext uri="{BB962C8B-B14F-4D97-AF65-F5344CB8AC3E}">
        <p14:creationId xmlns:p14="http://schemas.microsoft.com/office/powerpoint/2010/main" val="1724054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464208"/>
          </a:xfrm>
        </p:spPr>
        <p:txBody>
          <a:bodyPr>
            <a:normAutofit/>
          </a:bodyPr>
          <a:lstStyle/>
          <a:p>
            <a:r>
              <a:rPr lang="en-US" dirty="0"/>
              <a:t> Musk has become the CEO of both Tesla and </a:t>
            </a:r>
            <a:r>
              <a:rPr lang="en-US" dirty="0" smtClean="0"/>
              <a:t>Space X</a:t>
            </a:r>
            <a:r>
              <a:rPr lang="en-US" dirty="0"/>
              <a:t>, founder of The Boring Company, and cofounder of </a:t>
            </a:r>
            <a:r>
              <a:rPr lang="en-US" dirty="0" smtClean="0"/>
              <a:t>Open AI </a:t>
            </a:r>
            <a:r>
              <a:rPr lang="en-US" dirty="0"/>
              <a:t>and </a:t>
            </a:r>
            <a:r>
              <a:rPr lang="en-US" dirty="0" err="1" smtClean="0"/>
              <a:t>Neuralink</a:t>
            </a:r>
            <a:r>
              <a:rPr lang="en-US" dirty="0" smtClean="0"/>
              <a:t> , </a:t>
            </a:r>
            <a:r>
              <a:rPr lang="en-US" dirty="0"/>
              <a:t>all while focused on his long-term goal: </a:t>
            </a:r>
            <a:r>
              <a:rPr lang="en-US" b="1" dirty="0"/>
              <a:t>escaping Earth and colonizing Mars</a:t>
            </a:r>
            <a:r>
              <a:rPr lang="en-US" dirty="0"/>
              <a:t>. </a:t>
            </a:r>
          </a:p>
          <a:p>
            <a:r>
              <a:rPr lang="en-US" dirty="0"/>
              <a:t>He sees himself as an engineer and rarely as an investor.</a:t>
            </a:r>
          </a:p>
          <a:p>
            <a:r>
              <a:rPr lang="en-US" dirty="0"/>
              <a:t>The ambitious entrepreneurs must learn lessons from his innovation, entrepreneurship, and leadership.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406" y="152400"/>
            <a:ext cx="8229600" cy="1399032"/>
          </a:xfrm>
        </p:spPr>
        <p:txBody>
          <a:bodyPr>
            <a:normAutofit fontScale="90000"/>
          </a:bodyPr>
          <a:lstStyle/>
          <a:p>
            <a:pPr algn="ctr"/>
            <a:r>
              <a:rPr lang="en-US" sz="5300" b="1" dirty="0">
                <a:latin typeface="Belwe Cn BT" pitchFamily="18" charset="0"/>
              </a:rPr>
              <a:t>HOW DOES HE MAKE IT</a:t>
            </a:r>
            <a:r>
              <a:rPr lang="en-US" sz="9600" dirty="0">
                <a:latin typeface="Belwe Cn BT" pitchFamily="18" charset="0"/>
              </a:rPr>
              <a:t/>
            </a:r>
            <a:br>
              <a:rPr lang="en-US" sz="9600" dirty="0">
                <a:latin typeface="Belwe Cn BT" pitchFamily="18" charset="0"/>
              </a:rPr>
            </a:br>
            <a:endParaRPr lang="en-US" dirty="0"/>
          </a:p>
        </p:txBody>
      </p:sp>
      <p:sp>
        <p:nvSpPr>
          <p:cNvPr id="3" name="Content Placeholder 2"/>
          <p:cNvSpPr>
            <a:spLocks noGrp="1"/>
          </p:cNvSpPr>
          <p:nvPr>
            <p:ph idx="1"/>
          </p:nvPr>
        </p:nvSpPr>
        <p:spPr>
          <a:xfrm>
            <a:off x="304800" y="1066800"/>
            <a:ext cx="8229600" cy="5410200"/>
          </a:xfrm>
        </p:spPr>
        <p:txBody>
          <a:bodyPr>
            <a:normAutofit/>
          </a:bodyPr>
          <a:lstStyle/>
          <a:p>
            <a:r>
              <a:rPr lang="en-GB" dirty="0" smtClean="0"/>
              <a:t>Elon musk is a very big business magnet who is already planned that , he is not going to live a normal life .</a:t>
            </a:r>
          </a:p>
          <a:p>
            <a:r>
              <a:rPr lang="en-GB" dirty="0" smtClean="0"/>
              <a:t>He works double the amount a normal person works and sleeps in his factory to build a strong kingdom .</a:t>
            </a:r>
          </a:p>
          <a:p>
            <a:r>
              <a:rPr lang="en-GB" dirty="0" smtClean="0"/>
              <a:t>And saying that he is disciplined on activating his goals is meaningless because this is one of the  basic property of  successful people.</a:t>
            </a:r>
          </a:p>
        </p:txBody>
      </p:sp>
    </p:spTree>
    <p:extLst>
      <p:ext uri="{BB962C8B-B14F-4D97-AF65-F5344CB8AC3E}">
        <p14:creationId xmlns:p14="http://schemas.microsoft.com/office/powerpoint/2010/main" val="14921177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228600"/>
            <a:ext cx="8229600" cy="6324600"/>
          </a:xfrm>
        </p:spPr>
        <p:txBody>
          <a:bodyPr/>
          <a:lstStyle/>
          <a:p>
            <a:r>
              <a:rPr lang="en-GB" dirty="0"/>
              <a:t>2008 was a big </a:t>
            </a:r>
            <a:r>
              <a:rPr lang="en-GB" dirty="0" smtClean="0"/>
              <a:t> </a:t>
            </a:r>
            <a:r>
              <a:rPr lang="en-GB" dirty="0"/>
              <a:t>downfall for Elon but at that situation </a:t>
            </a:r>
            <a:r>
              <a:rPr lang="en-GB" dirty="0" smtClean="0"/>
              <a:t>he </a:t>
            </a:r>
            <a:r>
              <a:rPr lang="en-GB" dirty="0"/>
              <a:t>heard people </a:t>
            </a:r>
            <a:r>
              <a:rPr lang="en-GB" dirty="0" smtClean="0"/>
              <a:t>voice but listened to his mind . And worked on his failure .</a:t>
            </a:r>
          </a:p>
          <a:p>
            <a:r>
              <a:rPr lang="en-GB" dirty="0" smtClean="0"/>
              <a:t>He is not holding any rank in great speaker , </a:t>
            </a:r>
            <a:r>
              <a:rPr lang="en-GB" dirty="0"/>
              <a:t> It's because he talks about the present. More specifically, </a:t>
            </a:r>
            <a:r>
              <a:rPr lang="en-GB" b="1" dirty="0"/>
              <a:t>Musk uses the present tense four times as much as the average communicator</a:t>
            </a:r>
            <a:r>
              <a:rPr lang="en-GB" dirty="0"/>
              <a:t>, according to Noah </a:t>
            </a:r>
            <a:r>
              <a:rPr lang="en-GB" dirty="0" err="1"/>
              <a:t>Zandan</a:t>
            </a:r>
            <a:r>
              <a:rPr lang="en-GB" dirty="0"/>
              <a:t>, the founder and CEO of Quantified </a:t>
            </a:r>
            <a:r>
              <a:rPr lang="en-GB" dirty="0" smtClean="0"/>
              <a:t>Communications .</a:t>
            </a:r>
          </a:p>
          <a:p>
            <a:endParaRPr lang="en-GB" dirty="0" smtClean="0"/>
          </a:p>
          <a:p>
            <a:endParaRPr lang="en-GB" dirty="0"/>
          </a:p>
          <a:p>
            <a:endParaRPr lang="en-US" dirty="0"/>
          </a:p>
          <a:p>
            <a:endParaRPr lang="en-US" dirty="0"/>
          </a:p>
        </p:txBody>
      </p:sp>
    </p:spTree>
    <p:extLst>
      <p:ext uri="{BB962C8B-B14F-4D97-AF65-F5344CB8AC3E}">
        <p14:creationId xmlns:p14="http://schemas.microsoft.com/office/powerpoint/2010/main" val="1050952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477000"/>
          </a:xfrm>
        </p:spPr>
        <p:txBody>
          <a:bodyPr>
            <a:normAutofit/>
          </a:bodyPr>
          <a:lstStyle/>
          <a:p>
            <a:r>
              <a:rPr lang="en-GB" dirty="0" smtClean="0"/>
              <a:t>In 1984 , Elon at the age of 12 deigned a game called Blaster , a shooter game and sold it for 500 dollars today worth of 1,500 dollars .</a:t>
            </a:r>
          </a:p>
          <a:p>
            <a:r>
              <a:rPr lang="en-GB" dirty="0" smtClean="0"/>
              <a:t> </a:t>
            </a:r>
            <a:r>
              <a:rPr lang="en-GB" dirty="0"/>
              <a:t>Elon Musk's interpersonal skills encompass being able to listen to his colleagues, customers and audience. </a:t>
            </a:r>
            <a:endParaRPr lang="en-GB" dirty="0" smtClean="0"/>
          </a:p>
          <a:p>
            <a:r>
              <a:rPr lang="en-GB" b="1" dirty="0" smtClean="0"/>
              <a:t>He </a:t>
            </a:r>
            <a:r>
              <a:rPr lang="en-GB" b="1" dirty="0"/>
              <a:t>is always polite and attentive to people he engages </a:t>
            </a:r>
            <a:r>
              <a:rPr lang="en-GB" b="1" dirty="0" smtClean="0"/>
              <a:t>with . </a:t>
            </a:r>
          </a:p>
          <a:p>
            <a:pPr marL="64008" indent="0">
              <a:buNone/>
            </a:pPr>
            <a:r>
              <a:rPr lang="en-GB" dirty="0" smtClean="0"/>
              <a:t>Master </a:t>
            </a:r>
            <a:r>
              <a:rPr lang="en-GB" dirty="0"/>
              <a:t>Communicators are </a:t>
            </a:r>
            <a:r>
              <a:rPr lang="en-GB" b="1" dirty="0"/>
              <a:t>able to influence people with ease, they persuade people with passion and they motivate with a mission</a:t>
            </a:r>
            <a:r>
              <a:rPr lang="en-GB" dirty="0"/>
              <a:t>.</a:t>
            </a:r>
            <a:endParaRPr lang="en-GB" b="1" dirty="0" smtClean="0"/>
          </a:p>
          <a:p>
            <a:endParaRPr lang="en-GB" dirty="0" smtClean="0"/>
          </a:p>
        </p:txBody>
      </p:sp>
    </p:spTree>
    <p:extLst>
      <p:ext uri="{BB962C8B-B14F-4D97-AF65-F5344CB8AC3E}">
        <p14:creationId xmlns:p14="http://schemas.microsoft.com/office/powerpoint/2010/main" val="195142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126162"/>
          </a:xfrm>
          <a:effectLst>
            <a:innerShdw blurRad="63500" dist="50800" dir="16200000">
              <a:prstClr val="black">
                <a:alpha val="50000"/>
              </a:prstClr>
            </a:innerShdw>
          </a:effectLst>
        </p:spPr>
        <p:style>
          <a:lnRef idx="0">
            <a:schemeClr val="accent3"/>
          </a:lnRef>
          <a:fillRef idx="3">
            <a:schemeClr val="accent3"/>
          </a:fillRef>
          <a:effectRef idx="3">
            <a:schemeClr val="accent3"/>
          </a:effectRef>
          <a:fontRef idx="minor">
            <a:schemeClr val="lt1"/>
          </a:fontRef>
        </p:style>
        <p:txBody>
          <a:bodyPr>
            <a:noAutofit/>
          </a:bodyPr>
          <a:lstStyle/>
          <a:p>
            <a:r>
              <a:rPr lang="en-US" sz="11500" i="1" dirty="0">
                <a:solidFill>
                  <a:schemeClr val="tx1"/>
                </a:solidFill>
                <a:latin typeface="NATURALBORN" pitchFamily="2" charset="2"/>
              </a:rPr>
              <a:t>SPEECH       </a:t>
            </a:r>
            <a:br>
              <a:rPr lang="en-US" sz="11500" i="1" dirty="0">
                <a:solidFill>
                  <a:schemeClr val="tx1"/>
                </a:solidFill>
                <a:latin typeface="NATURALBORN" pitchFamily="2" charset="2"/>
              </a:rPr>
            </a:br>
            <a:r>
              <a:rPr lang="en-US" sz="11500" i="1" dirty="0">
                <a:solidFill>
                  <a:schemeClr val="tx1"/>
                </a:solidFill>
                <a:latin typeface="NATURALBORN" pitchFamily="2" charset="2"/>
              </a:rPr>
              <a:t>AND</a:t>
            </a:r>
            <a:br>
              <a:rPr lang="en-US" sz="11500" i="1" dirty="0">
                <a:solidFill>
                  <a:schemeClr val="tx1"/>
                </a:solidFill>
                <a:latin typeface="NATURALBORN" pitchFamily="2" charset="2"/>
              </a:rPr>
            </a:br>
            <a:r>
              <a:rPr lang="en-US" sz="11500" i="1" dirty="0">
                <a:solidFill>
                  <a:schemeClr val="tx1"/>
                </a:solidFill>
                <a:latin typeface="NATURALBORN" pitchFamily="2" charset="2"/>
              </a:rPr>
              <a:t>REVIEW</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150008"/>
          </a:xfrm>
        </p:spPr>
        <p:txBody>
          <a:bodyPr>
            <a:normAutofit lnSpcReduction="10000"/>
          </a:bodyPr>
          <a:lstStyle/>
          <a:p>
            <a:r>
              <a:rPr lang="en-GB" dirty="0" smtClean="0"/>
              <a:t>And if we do different things in our day to day life like </a:t>
            </a:r>
          </a:p>
          <a:p>
            <a:r>
              <a:rPr lang="en-GB" dirty="0" smtClean="0"/>
              <a:t>Exercising </a:t>
            </a:r>
          </a:p>
          <a:p>
            <a:r>
              <a:rPr lang="en-GB" dirty="0" smtClean="0"/>
              <a:t>Talking with family members</a:t>
            </a:r>
          </a:p>
          <a:p>
            <a:r>
              <a:rPr lang="en-GB" dirty="0" smtClean="0"/>
              <a:t>Learning new things about your interested field</a:t>
            </a:r>
          </a:p>
          <a:p>
            <a:r>
              <a:rPr lang="en-GB" dirty="0" smtClean="0"/>
              <a:t>Working on goals </a:t>
            </a:r>
          </a:p>
          <a:p>
            <a:r>
              <a:rPr lang="en-GB" dirty="0" smtClean="0"/>
              <a:t> Going outside with you’re your father or mother to gain experience .</a:t>
            </a:r>
          </a:p>
          <a:p>
            <a:endParaRPr lang="en-GB" dirty="0"/>
          </a:p>
          <a:p>
            <a:r>
              <a:rPr lang="en-GB" b="1" dirty="0" smtClean="0"/>
              <a:t>Instead of doing this we , including myself we use our e-devices majority of our time . Which also </a:t>
            </a:r>
            <a:endParaRPr lang="en-US" b="1" dirty="0"/>
          </a:p>
        </p:txBody>
      </p:sp>
    </p:spTree>
    <p:extLst>
      <p:ext uri="{BB962C8B-B14F-4D97-AF65-F5344CB8AC3E}">
        <p14:creationId xmlns:p14="http://schemas.microsoft.com/office/powerpoint/2010/main" val="402411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6000" b="1" dirty="0" smtClean="0"/>
              <a:t>Flow Of Speech</a:t>
            </a:r>
            <a:endParaRPr lang="en-US" sz="6000" b="1" dirty="0"/>
          </a:p>
        </p:txBody>
      </p:sp>
      <p:sp>
        <p:nvSpPr>
          <p:cNvPr id="3" name="Content Placeholder 2"/>
          <p:cNvSpPr>
            <a:spLocks noGrp="1"/>
          </p:cNvSpPr>
          <p:nvPr>
            <p:ph idx="1"/>
          </p:nvPr>
        </p:nvSpPr>
        <p:spPr/>
        <p:txBody>
          <a:bodyPr>
            <a:normAutofit fontScale="92500" lnSpcReduction="20000"/>
          </a:bodyPr>
          <a:lstStyle/>
          <a:p>
            <a:r>
              <a:rPr lang="en-US" dirty="0" err="1"/>
              <a:t>Ellon</a:t>
            </a:r>
            <a:r>
              <a:rPr lang="en-US" dirty="0"/>
              <a:t> Musk  shared his own views through his successful incidents during the university convocation.</a:t>
            </a:r>
          </a:p>
          <a:p>
            <a:r>
              <a:rPr lang="en-US" dirty="0"/>
              <a:t>When he was young, he didn’t really know what he was going to do when he got older. People kept asking him. Then eventually, he thought the idea of inventing things would be really cool because he read a quote from Arthur C. Clark which  said that “A sufficiently advanced technology is indistinguishable from magic.’</a:t>
            </a:r>
          </a:p>
          <a:p>
            <a:r>
              <a:rPr lang="en-US" dirty="0"/>
              <a:t>Being able to fly.</a:t>
            </a:r>
          </a:p>
          <a:p>
            <a:endParaRPr lang="en-US" dirty="0"/>
          </a:p>
        </p:txBody>
      </p:sp>
    </p:spTree>
    <p:extLst>
      <p:ext uri="{BB962C8B-B14F-4D97-AF65-F5344CB8AC3E}">
        <p14:creationId xmlns:p14="http://schemas.microsoft.com/office/powerpoint/2010/main" val="22576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7162800"/>
          </a:xfrm>
        </p:spPr>
        <p:txBody>
          <a:bodyPr>
            <a:normAutofit fontScale="77500" lnSpcReduction="20000"/>
          </a:bodyPr>
          <a:lstStyle/>
          <a:p>
            <a:r>
              <a:rPr lang="en-US" dirty="0"/>
              <a:t>He came out to California to try to figure out how to improve the energy density of electric vehicles – basically to try to figure out if there was an advanced</a:t>
            </a:r>
          </a:p>
          <a:p>
            <a:r>
              <a:rPr lang="en-US" dirty="0"/>
              <a:t> Capacitor that could serve as an alternative to batteries. And that was in 1995.</a:t>
            </a:r>
          </a:p>
          <a:p>
            <a:r>
              <a:rPr lang="en-US" dirty="0"/>
              <a:t>That’s also when the Internet started to happen. He thought well he could either pursue this technology, where success may not be one of the possible outcomes, which is always tricky, or participate in the Internet and be part of it. So, he decided to drop out.  And he did some Internet stuff. That is PayPal. The initial thought with PayPal was to create a conglomeration of financial services, could be seamlessly integrated and works smoothly. And all had a little feature, which was through e-mail payments. The next thing is the biggest terrestrial problem we’ve got is sustainable energy. But the production and consumption of energy in a sustainable manner for </a:t>
            </a:r>
            <a:r>
              <a:rPr lang="en-US" dirty="0" err="1"/>
              <a:t>SpaceX</a:t>
            </a:r>
            <a:r>
              <a:rPr lang="en-US" dirty="0"/>
              <a:t>.  When he started </a:t>
            </a:r>
            <a:r>
              <a:rPr lang="en-US" dirty="0" err="1"/>
              <a:t>SpaceX</a:t>
            </a:r>
            <a:r>
              <a:rPr lang="en-US" dirty="0"/>
              <a:t>, initially, he thought that well, there’s no way one could start a rocket company. That was actually his initial goal.</a:t>
            </a:r>
          </a:p>
        </p:txBody>
      </p:sp>
    </p:spTree>
    <p:extLst>
      <p:ext uri="{BB962C8B-B14F-4D97-AF65-F5344CB8AC3E}">
        <p14:creationId xmlns:p14="http://schemas.microsoft.com/office/powerpoint/2010/main" val="8471709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r>
              <a:rPr lang="en-US" dirty="0"/>
              <a:t>He thought well if he could do a low-cost mission to Mars, and one’s have this great short of money shot of green plants on a red background. The public tends to respond to precedence and superlatives. Then, Tesla was really to try to show what electric cars can do. Because people had the wrong impression, and they had to change people’s perceptions of electric vehicle. Finally he says that,</a:t>
            </a:r>
          </a:p>
          <a:p>
            <a:r>
              <a:rPr lang="en-US" dirty="0"/>
              <a:t>Don’t let anything hold you back.</a:t>
            </a:r>
          </a:p>
          <a:p>
            <a:r>
              <a:rPr lang="en-US" dirty="0"/>
              <a:t>Imagination is the limit.</a:t>
            </a:r>
          </a:p>
          <a:p>
            <a:r>
              <a:rPr lang="en-US" dirty="0"/>
              <a:t>Go out there and create some magic.</a:t>
            </a:r>
          </a:p>
          <a:p>
            <a:endParaRPr lang="en-US" dirty="0"/>
          </a:p>
        </p:txBody>
      </p:sp>
    </p:spTree>
    <p:extLst>
      <p:ext uri="{BB962C8B-B14F-4D97-AF65-F5344CB8AC3E}">
        <p14:creationId xmlns:p14="http://schemas.microsoft.com/office/powerpoint/2010/main" val="4010897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399032"/>
          </a:xfrm>
        </p:spPr>
        <p:txBody>
          <a:bodyPr>
            <a:normAutofit/>
          </a:bodyPr>
          <a:lstStyle/>
          <a:p>
            <a:pPr algn="ctr"/>
            <a:r>
              <a:rPr lang="en-GB" sz="6600" b="1" dirty="0" smtClean="0"/>
              <a:t>Purpose</a:t>
            </a:r>
            <a:endParaRPr lang="en-US" sz="6600" b="1" dirty="0"/>
          </a:p>
        </p:txBody>
      </p:sp>
      <p:sp>
        <p:nvSpPr>
          <p:cNvPr id="3" name="Content Placeholder 2"/>
          <p:cNvSpPr>
            <a:spLocks noGrp="1"/>
          </p:cNvSpPr>
          <p:nvPr>
            <p:ph idx="1"/>
          </p:nvPr>
        </p:nvSpPr>
        <p:spPr>
          <a:xfrm>
            <a:off x="304800" y="1295400"/>
            <a:ext cx="8229600" cy="5562600"/>
          </a:xfrm>
        </p:spPr>
        <p:txBody>
          <a:bodyPr>
            <a:normAutofit/>
          </a:bodyPr>
          <a:lstStyle/>
          <a:p>
            <a:r>
              <a:rPr lang="en-GB" dirty="0" smtClean="0"/>
              <a:t>Elon musk , the real-life ironman . I am going to be presenting to you today the life of Elon Musk , a multimillionaire and founder and CEO of multiple innovate and successful businesses . </a:t>
            </a:r>
            <a:endParaRPr lang="en-GB" dirty="0"/>
          </a:p>
          <a:p>
            <a:r>
              <a:rPr lang="en-GB" dirty="0" smtClean="0"/>
              <a:t>Musk’s free speech advocacy seems to apply mostly to his own speech or that of his fans and promoters . </a:t>
            </a:r>
          </a:p>
          <a:p>
            <a:r>
              <a:rPr lang="en-GB" dirty="0" smtClean="0"/>
              <a:t>When it comes to his employees  ‘ free speech , Musk demonstrates little tolerance .</a:t>
            </a:r>
          </a:p>
          <a:p>
            <a:endParaRPr lang="en-GB" dirty="0" smtClean="0"/>
          </a:p>
        </p:txBody>
      </p:sp>
    </p:spTree>
    <p:extLst>
      <p:ext uri="{BB962C8B-B14F-4D97-AF65-F5344CB8AC3E}">
        <p14:creationId xmlns:p14="http://schemas.microsoft.com/office/powerpoint/2010/main" val="868919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lstStyle/>
          <a:p>
            <a:r>
              <a:rPr lang="en-GB" dirty="0" smtClean="0"/>
              <a:t>Musk has repeatedly sought control over what journalists , blogger , analysts and other researches say about his businesses , their products , and himself . </a:t>
            </a:r>
            <a:endParaRPr lang="en-US" dirty="0"/>
          </a:p>
        </p:txBody>
      </p:sp>
    </p:spTree>
    <p:extLst>
      <p:ext uri="{BB962C8B-B14F-4D97-AF65-F5344CB8AC3E}">
        <p14:creationId xmlns:p14="http://schemas.microsoft.com/office/powerpoint/2010/main" val="3923449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26"/>
            <a:ext cx="8229600" cy="1399032"/>
          </a:xfrm>
        </p:spPr>
        <p:txBody>
          <a:bodyPr/>
          <a:lstStyle/>
          <a:p>
            <a:pPr algn="ctr"/>
            <a:r>
              <a:rPr lang="en-US" dirty="0" smtClean="0"/>
              <a:t>ELON MUSK DAILY ROUTINE</a:t>
            </a:r>
            <a:endParaRPr lang="en-US" dirty="0"/>
          </a:p>
        </p:txBody>
      </p:sp>
      <p:sp>
        <p:nvSpPr>
          <p:cNvPr id="3" name="Content Placeholder 2"/>
          <p:cNvSpPr>
            <a:spLocks noGrp="1"/>
          </p:cNvSpPr>
          <p:nvPr>
            <p:ph idx="1"/>
          </p:nvPr>
        </p:nvSpPr>
        <p:spPr>
          <a:xfrm>
            <a:off x="457200" y="1143000"/>
            <a:ext cx="8229600" cy="5791200"/>
          </a:xfrm>
        </p:spPr>
        <p:txBody>
          <a:bodyPr>
            <a:normAutofit fontScale="77500" lnSpcReduction="20000"/>
          </a:bodyPr>
          <a:lstStyle/>
          <a:p>
            <a:r>
              <a:rPr lang="en-GB" dirty="0"/>
              <a:t>Monday: He’s at </a:t>
            </a:r>
            <a:r>
              <a:rPr lang="en-GB" dirty="0" err="1"/>
              <a:t>SpaceX</a:t>
            </a:r>
            <a:r>
              <a:rPr lang="en-GB" dirty="0"/>
              <a:t> in Los Angeles</a:t>
            </a:r>
            <a:br>
              <a:rPr lang="en-GB" dirty="0"/>
            </a:br>
            <a:endParaRPr lang="en-GB" dirty="0" smtClean="0"/>
          </a:p>
          <a:p>
            <a:r>
              <a:rPr lang="en-GB" dirty="0" smtClean="0"/>
              <a:t>Tuesday </a:t>
            </a:r>
            <a:r>
              <a:rPr lang="en-GB" dirty="0"/>
              <a:t>and Wednesday: Tesla in Palo Alto, Calif.</a:t>
            </a:r>
            <a:br>
              <a:rPr lang="en-GB" dirty="0"/>
            </a:br>
            <a:endParaRPr lang="en-GB" dirty="0" smtClean="0"/>
          </a:p>
          <a:p>
            <a:r>
              <a:rPr lang="en-GB" dirty="0" smtClean="0"/>
              <a:t>Thursday </a:t>
            </a:r>
            <a:r>
              <a:rPr lang="en-GB" dirty="0"/>
              <a:t>and half of Friday: Back at </a:t>
            </a:r>
            <a:r>
              <a:rPr lang="en-GB" dirty="0" err="1"/>
              <a:t>SpaceX</a:t>
            </a:r>
            <a:r>
              <a:rPr lang="en-GB" dirty="0"/>
              <a:t/>
            </a:r>
            <a:br>
              <a:rPr lang="en-GB" dirty="0"/>
            </a:br>
            <a:r>
              <a:rPr lang="en-GB" dirty="0"/>
              <a:t>Remaining half of Friday: At Tesla Design Studio, which is adjacent to </a:t>
            </a:r>
            <a:r>
              <a:rPr lang="en-GB" dirty="0" err="1"/>
              <a:t>SpaceX</a:t>
            </a:r>
            <a:r>
              <a:rPr lang="en-GB" dirty="0"/>
              <a:t/>
            </a:r>
            <a:br>
              <a:rPr lang="en-GB" dirty="0"/>
            </a:br>
            <a:r>
              <a:rPr lang="en-GB" dirty="0"/>
              <a:t>Weekends: With family</a:t>
            </a:r>
          </a:p>
          <a:p>
            <a:r>
              <a:rPr lang="en-GB" dirty="0"/>
              <a:t>It was noted that he works around 100hrs per week, </a:t>
            </a:r>
            <a:r>
              <a:rPr lang="en-GB" dirty="0" err="1"/>
              <a:t>thats</a:t>
            </a:r>
            <a:r>
              <a:rPr lang="en-GB" dirty="0"/>
              <a:t> about 14 per day.</a:t>
            </a:r>
            <a:br>
              <a:rPr lang="en-GB" dirty="0"/>
            </a:br>
            <a:r>
              <a:rPr lang="en-GB" dirty="0"/>
              <a:t>His success principle is trying to optimize constantly. “I think it’s very important to have a feedback loop, where you're constantly thinking about what you've done and how you could be doing it better. I think that's the single best piece of advice: constantly think about how you could be doing things better and questioning yourself.</a:t>
            </a:r>
          </a:p>
        </p:txBody>
      </p:sp>
    </p:spTree>
    <p:extLst>
      <p:ext uri="{BB962C8B-B14F-4D97-AF65-F5344CB8AC3E}">
        <p14:creationId xmlns:p14="http://schemas.microsoft.com/office/powerpoint/2010/main" val="4247502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021"/>
            <a:ext cx="8229600" cy="1399032"/>
          </a:xfrm>
        </p:spPr>
        <p:txBody>
          <a:bodyPr>
            <a:normAutofit fontScale="90000"/>
          </a:bodyPr>
          <a:lstStyle/>
          <a:p>
            <a:pPr algn="ctr"/>
            <a:r>
              <a:rPr lang="en-GB" sz="6600" b="1" dirty="0" smtClean="0"/>
              <a:t>Real Time Example</a:t>
            </a:r>
            <a:endParaRPr lang="en-US" sz="6600" b="1" dirty="0"/>
          </a:p>
        </p:txBody>
      </p:sp>
      <p:sp>
        <p:nvSpPr>
          <p:cNvPr id="3" name="Content Placeholder 2"/>
          <p:cNvSpPr>
            <a:spLocks noGrp="1"/>
          </p:cNvSpPr>
          <p:nvPr>
            <p:ph idx="1"/>
          </p:nvPr>
        </p:nvSpPr>
        <p:spPr>
          <a:xfrm>
            <a:off x="457200" y="1143000"/>
            <a:ext cx="8229600" cy="5715000"/>
          </a:xfrm>
        </p:spPr>
        <p:txBody>
          <a:bodyPr>
            <a:normAutofit fontScale="92500" lnSpcReduction="20000"/>
          </a:bodyPr>
          <a:lstStyle/>
          <a:p>
            <a:pPr marL="64008" indent="0">
              <a:buNone/>
            </a:pPr>
            <a:r>
              <a:rPr lang="en-GB" dirty="0" smtClean="0"/>
              <a:t>Estimated </a:t>
            </a:r>
            <a:r>
              <a:rPr lang="en-GB" dirty="0"/>
              <a:t>net worth of </a:t>
            </a:r>
            <a:r>
              <a:rPr lang="en-GB" b="1" dirty="0"/>
              <a:t>$254 billion</a:t>
            </a:r>
            <a:r>
              <a:rPr lang="en-GB" dirty="0"/>
              <a:t> as of August 2022, making him the richest person in the world, according to Bloomberg. He is nearly $90 billion ahead of the man in second place, Amazon founder Jeff </a:t>
            </a:r>
            <a:r>
              <a:rPr lang="en-GB" dirty="0" smtClean="0"/>
              <a:t>Bezos</a:t>
            </a:r>
          </a:p>
          <a:p>
            <a:pPr marL="64008" indent="0">
              <a:buNone/>
            </a:pPr>
            <a:endParaRPr lang="en-GB" dirty="0" smtClean="0"/>
          </a:p>
          <a:p>
            <a:pPr marL="64008" indent="0">
              <a:buNone/>
            </a:pPr>
            <a:r>
              <a:rPr lang="en-GB" b="1" i="1" dirty="0" smtClean="0"/>
              <a:t>WHY ELON IS NOT SO VIGOROUS OR CONFIDENT IN HIS </a:t>
            </a:r>
            <a:r>
              <a:rPr lang="en-GB" dirty="0" smtClean="0"/>
              <a:t> PUBLIC SPEAKING ?</a:t>
            </a:r>
          </a:p>
          <a:p>
            <a:pPr marL="64008" indent="0">
              <a:buNone/>
            </a:pPr>
            <a:endParaRPr lang="en-GB" dirty="0" smtClean="0"/>
          </a:p>
          <a:p>
            <a:r>
              <a:rPr lang="en-GB" dirty="0"/>
              <a:t>The reason for it stems from the fact he’s a physicist.</a:t>
            </a:r>
          </a:p>
          <a:p>
            <a:r>
              <a:rPr lang="en-GB" dirty="0"/>
              <a:t>Physicists tend to be logically smart, but they also tend not to be the best orators out there. This is equally true for mathematicians.</a:t>
            </a:r>
          </a:p>
          <a:p>
            <a:pPr marL="64008" indent="0">
              <a:buNone/>
            </a:pPr>
            <a:endParaRPr lang="en-GB" dirty="0" smtClean="0"/>
          </a:p>
        </p:txBody>
      </p:sp>
    </p:spTree>
    <p:extLst>
      <p:ext uri="{BB962C8B-B14F-4D97-AF65-F5344CB8AC3E}">
        <p14:creationId xmlns:p14="http://schemas.microsoft.com/office/powerpoint/2010/main" val="3674588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83776"/>
            <a:ext cx="8229600" cy="1399032"/>
          </a:xfrm>
        </p:spPr>
        <p:txBody>
          <a:bodyPr>
            <a:normAutofit fontScale="90000"/>
          </a:bodyPr>
          <a:lstStyle/>
          <a:p>
            <a:pPr algn="ctr"/>
            <a:r>
              <a:rPr lang="en-US" sz="7300" b="1" dirty="0">
                <a:ln w="22225">
                  <a:solidFill>
                    <a:schemeClr val="accent2"/>
                  </a:solidFill>
                  <a:prstDash val="solid"/>
                </a:ln>
                <a:solidFill>
                  <a:schemeClr val="accent2">
                    <a:lumMod val="40000"/>
                    <a:lumOff val="60000"/>
                  </a:schemeClr>
                </a:solidFill>
              </a:rPr>
              <a:t>End Card</a:t>
            </a:r>
            <a:r>
              <a:rPr lang="en-US" sz="4400" b="1" dirty="0">
                <a:ln w="22225">
                  <a:solidFill>
                    <a:schemeClr val="accent2"/>
                  </a:solidFill>
                  <a:prstDash val="solid"/>
                </a:ln>
                <a:solidFill>
                  <a:schemeClr val="accent2">
                    <a:lumMod val="40000"/>
                    <a:lumOff val="60000"/>
                  </a:schemeClr>
                </a:solidFill>
              </a:rPr>
              <a:t/>
            </a:r>
            <a:br>
              <a:rPr lang="en-US" sz="4400" b="1" dirty="0">
                <a:ln w="22225">
                  <a:solidFill>
                    <a:schemeClr val="accent2"/>
                  </a:solidFill>
                  <a:prstDash val="solid"/>
                </a:ln>
                <a:solidFill>
                  <a:schemeClr val="accent2">
                    <a:lumMod val="40000"/>
                    <a:lumOff val="60000"/>
                  </a:schemeClr>
                </a:solidFill>
              </a:rPr>
            </a:br>
            <a:endParaRPr lang="en-US" dirty="0"/>
          </a:p>
        </p:txBody>
      </p:sp>
      <p:sp>
        <p:nvSpPr>
          <p:cNvPr id="3" name="Content Placeholder 2"/>
          <p:cNvSpPr>
            <a:spLocks noGrp="1"/>
          </p:cNvSpPr>
          <p:nvPr>
            <p:ph idx="1"/>
          </p:nvPr>
        </p:nvSpPr>
        <p:spPr>
          <a:xfrm>
            <a:off x="381000" y="1600200"/>
            <a:ext cx="8229600" cy="4572000"/>
          </a:xfrm>
        </p:spPr>
        <p:txBody>
          <a:bodyPr>
            <a:normAutofit fontScale="77500" lnSpcReduction="20000"/>
          </a:bodyPr>
          <a:lstStyle/>
          <a:p>
            <a:pPr marL="214313" indent="-214313">
              <a:buFont typeface="Wingdings" panose="05000000000000000000" pitchFamily="2" charset="2"/>
              <a:buChar char="v"/>
            </a:pPr>
            <a:r>
              <a:rPr lang="en-US" sz="3200" dirty="0"/>
              <a:t>Communication skills are very important in Engineers day to day life .</a:t>
            </a:r>
          </a:p>
          <a:p>
            <a:pPr marL="214313" indent="-214313">
              <a:buFont typeface="Wingdings" panose="05000000000000000000" pitchFamily="2" charset="2"/>
              <a:buChar char="v"/>
            </a:pPr>
            <a:endParaRPr lang="en-US" sz="3200" dirty="0"/>
          </a:p>
          <a:p>
            <a:pPr marL="214313" indent="-214313">
              <a:buFont typeface="Wingdings" panose="05000000000000000000" pitchFamily="2" charset="2"/>
              <a:buChar char="v"/>
            </a:pPr>
            <a:r>
              <a:rPr lang="en-US" sz="3200" dirty="0"/>
              <a:t>For an engineer communication skill is just like oxygen without which he can’t survive . </a:t>
            </a:r>
          </a:p>
          <a:p>
            <a:pPr marL="214313" indent="-214313">
              <a:buFont typeface="Wingdings" panose="05000000000000000000" pitchFamily="2" charset="2"/>
              <a:buChar char="v"/>
            </a:pPr>
            <a:endParaRPr lang="en-US" sz="3200" dirty="0"/>
          </a:p>
          <a:p>
            <a:pPr marL="214313" indent="-214313">
              <a:buFont typeface="Wingdings" panose="05000000000000000000" pitchFamily="2" charset="2"/>
              <a:buChar char="v"/>
            </a:pPr>
            <a:r>
              <a:rPr lang="en-US" sz="3200" dirty="0"/>
              <a:t>Importance of communication skills starts from their college days which is further carried out in interview , jobs and their day to day life .</a:t>
            </a:r>
          </a:p>
          <a:p>
            <a:pPr marL="214313" indent="-214313">
              <a:buFont typeface="Wingdings" panose="05000000000000000000" pitchFamily="2" charset="2"/>
              <a:buChar char="v"/>
            </a:pPr>
            <a:endParaRPr lang="en-US" sz="3200" dirty="0"/>
          </a:p>
          <a:p>
            <a:pPr marL="214313" indent="-214313">
              <a:buFont typeface="Wingdings" panose="05000000000000000000" pitchFamily="2" charset="2"/>
              <a:buChar char="v"/>
            </a:pPr>
            <a:r>
              <a:rPr lang="en-US" sz="3200" dirty="0"/>
              <a:t>As “the engineers design the future” communication is much needed to them for their there survival . </a:t>
            </a:r>
          </a:p>
          <a:p>
            <a:endParaRPr lang="en-US" dirty="0"/>
          </a:p>
        </p:txBody>
      </p:sp>
    </p:spTree>
    <p:extLst>
      <p:ext uri="{BB962C8B-B14F-4D97-AF65-F5344CB8AC3E}">
        <p14:creationId xmlns:p14="http://schemas.microsoft.com/office/powerpoint/2010/main" val="23351966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600" dirty="0">
                <a:latin typeface="Belwe Cn BT" pitchFamily="18" charset="0"/>
              </a:rPr>
              <a:t> TABLE OF CONTENTS:</a:t>
            </a:r>
          </a:p>
        </p:txBody>
      </p:sp>
      <p:sp>
        <p:nvSpPr>
          <p:cNvPr id="3" name="Content Placeholder 2"/>
          <p:cNvSpPr>
            <a:spLocks noGrp="1"/>
          </p:cNvSpPr>
          <p:nvPr>
            <p:ph idx="1"/>
          </p:nvPr>
        </p:nvSpPr>
        <p:spPr/>
        <p:txBody>
          <a:bodyPr>
            <a:normAutofit fontScale="25000" lnSpcReduction="20000"/>
          </a:bodyPr>
          <a:lstStyle/>
          <a:p>
            <a:pPr>
              <a:buFont typeface="Wingdings" pitchFamily="2" charset="2"/>
              <a:buChar char="ü"/>
            </a:pPr>
            <a:r>
              <a:rPr lang="en-US" sz="11200" dirty="0">
                <a:latin typeface="Belwe Cn BT" pitchFamily="18" charset="0"/>
              </a:rPr>
              <a:t>SPEECH</a:t>
            </a:r>
          </a:p>
          <a:p>
            <a:pPr>
              <a:buFont typeface="Wingdings" pitchFamily="2" charset="2"/>
              <a:buChar char="ü"/>
            </a:pPr>
            <a:r>
              <a:rPr lang="en-US" sz="11200" dirty="0">
                <a:latin typeface="Belwe Cn BT" pitchFamily="18" charset="0"/>
              </a:rPr>
              <a:t>ELON MUSK</a:t>
            </a:r>
          </a:p>
          <a:p>
            <a:pPr>
              <a:buFont typeface="Wingdings" pitchFamily="2" charset="2"/>
              <a:buChar char="ü"/>
            </a:pPr>
            <a:r>
              <a:rPr lang="en-US" sz="11200" dirty="0">
                <a:latin typeface="Belwe Cn BT" pitchFamily="18" charset="0"/>
              </a:rPr>
              <a:t>SPEECH-STARTING/BEGINNING</a:t>
            </a:r>
          </a:p>
          <a:p>
            <a:pPr>
              <a:buFont typeface="Wingdings" pitchFamily="2" charset="2"/>
              <a:buChar char="ü"/>
            </a:pPr>
            <a:r>
              <a:rPr lang="en-US" sz="11200" dirty="0">
                <a:latin typeface="Belwe Cn BT" pitchFamily="18" charset="0"/>
              </a:rPr>
              <a:t>HOW DOES HE MAKE IT</a:t>
            </a:r>
          </a:p>
          <a:p>
            <a:pPr>
              <a:buFont typeface="Wingdings" pitchFamily="2" charset="2"/>
              <a:buChar char="ü"/>
            </a:pPr>
            <a:r>
              <a:rPr lang="en-US" sz="11200" dirty="0">
                <a:latin typeface="Belwe Cn BT" pitchFamily="18" charset="0"/>
              </a:rPr>
              <a:t>INTENTION OF HIS SPEECH</a:t>
            </a:r>
          </a:p>
          <a:p>
            <a:pPr>
              <a:buFont typeface="Wingdings" pitchFamily="2" charset="2"/>
              <a:buChar char="ü"/>
            </a:pPr>
            <a:r>
              <a:rPr lang="en-US" sz="11200" dirty="0">
                <a:latin typeface="Belwe Cn BT" pitchFamily="18" charset="0"/>
              </a:rPr>
              <a:t>AUDIENCE INTRACTION</a:t>
            </a:r>
          </a:p>
          <a:p>
            <a:pPr>
              <a:buFont typeface="Wingdings" pitchFamily="2" charset="2"/>
              <a:buChar char="ü"/>
            </a:pPr>
            <a:r>
              <a:rPr lang="en-US" sz="11200" dirty="0">
                <a:latin typeface="Belwe Cn BT" pitchFamily="18" charset="0"/>
              </a:rPr>
              <a:t>TARETING AUDIENCE</a:t>
            </a:r>
          </a:p>
          <a:p>
            <a:pPr>
              <a:buFont typeface="Wingdings" pitchFamily="2" charset="2"/>
              <a:buChar char="ü"/>
            </a:pPr>
            <a:r>
              <a:rPr lang="en-US" sz="11200" dirty="0">
                <a:latin typeface="Belwe Cn BT" pitchFamily="18" charset="0"/>
              </a:rPr>
              <a:t>FLOW OF SPEECH  </a:t>
            </a:r>
          </a:p>
          <a:p>
            <a:pPr>
              <a:buFont typeface="Wingdings" pitchFamily="2" charset="2"/>
              <a:buChar char="ü"/>
            </a:pPr>
            <a:r>
              <a:rPr lang="en-US" sz="11200" dirty="0">
                <a:latin typeface="Belwe Cn BT" pitchFamily="18" charset="0"/>
              </a:rPr>
              <a:t>PURPOSE OF SPEECH</a:t>
            </a:r>
          </a:p>
          <a:p>
            <a:pPr>
              <a:buFont typeface="Wingdings" pitchFamily="2" charset="2"/>
              <a:buChar char="ü"/>
            </a:pPr>
            <a:r>
              <a:rPr lang="en-US" sz="11200" dirty="0">
                <a:latin typeface="Belwe Cn BT" pitchFamily="18" charset="0"/>
              </a:rPr>
              <a:t>REAL TIME EXAMPLE</a:t>
            </a:r>
          </a:p>
          <a:p>
            <a:pPr>
              <a:buFont typeface="Wingdings" pitchFamily="2" charset="2"/>
              <a:buChar char="ü"/>
            </a:pPr>
            <a:r>
              <a:rPr lang="en-US" sz="11200" dirty="0">
                <a:latin typeface="Belwe Cn BT" pitchFamily="18" charset="0"/>
              </a:rPr>
              <a:t>END CARD/CLOSURE</a:t>
            </a:r>
          </a:p>
          <a:p>
            <a:pPr>
              <a:buFont typeface="Wingdings" pitchFamily="2" charset="2"/>
              <a:buChar char="ü"/>
            </a:pPr>
            <a:r>
              <a:rPr lang="en-US" dirty="0">
                <a:latin typeface="Belwe Cn BT" pitchFamily="18" charset="0"/>
              </a:rPr>
              <a:t>	 		</a:t>
            </a:r>
            <a:r>
              <a:rPr lang="en-US" dirty="0"/>
              <a:t>																																																																																																								</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i="1" u="sng" dirty="0">
                <a:latin typeface="Comic Sans MS" pitchFamily="66" charset="0"/>
              </a:rPr>
              <a:t>SPEECH :</a:t>
            </a:r>
          </a:p>
        </p:txBody>
      </p:sp>
      <p:sp>
        <p:nvSpPr>
          <p:cNvPr id="3" name="Content Placeholder 2"/>
          <p:cNvSpPr>
            <a:spLocks noGrp="1"/>
          </p:cNvSpPr>
          <p:nvPr>
            <p:ph idx="1"/>
          </p:nvPr>
        </p:nvSpPr>
        <p:spPr/>
        <p:txBody>
          <a:bodyPr>
            <a:normAutofit fontScale="85000" lnSpcReduction="20000"/>
          </a:bodyPr>
          <a:lstStyle/>
          <a:p>
            <a:r>
              <a:rPr lang="en-US" sz="3300" dirty="0">
                <a:latin typeface="Comic Sans MS" pitchFamily="66" charset="0"/>
              </a:rPr>
              <a:t> </a:t>
            </a:r>
            <a:r>
              <a:rPr lang="en-US" sz="3300" b="1" dirty="0">
                <a:latin typeface="Comic Sans MS" pitchFamily="66" charset="0"/>
              </a:rPr>
              <a:t>Allows us to form connections, influence decisions, and motivate change</a:t>
            </a:r>
            <a:r>
              <a:rPr lang="en-US" sz="3300" dirty="0">
                <a:latin typeface="Comic Sans MS" pitchFamily="66" charset="0"/>
              </a:rPr>
              <a:t>. </a:t>
            </a:r>
          </a:p>
          <a:p>
            <a:r>
              <a:rPr lang="en-US" sz="3300" b="1" i="1" dirty="0">
                <a:latin typeface="Comic Sans MS" pitchFamily="66" charset="0"/>
              </a:rPr>
              <a:t>Without communication skills, the ability to progress in the working world and in life, itself, would be nearly impossible.  speaking is one of the most important and most dreaded forms of communication.</a:t>
            </a:r>
          </a:p>
          <a:p>
            <a:r>
              <a:rPr lang="en-US" sz="3300" b="1" i="1" dirty="0">
                <a:latin typeface="Comic Sans MS" pitchFamily="66" charset="0"/>
              </a:rPr>
              <a:t>Great speech practices may enhance a person’s opportunity of moving up within the company he or she works for, as well as venturing off to higher positions in a professional field. </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866106"/>
          </a:xfrm>
        </p:spPr>
        <p:txBody>
          <a:bodyPr>
            <a:normAutofit/>
          </a:bodyPr>
          <a:lstStyle/>
          <a:p>
            <a:r>
              <a:rPr lang="en-US" sz="6000" b="1" i="1" dirty="0">
                <a:latin typeface="Aharoni" pitchFamily="2" charset="-79"/>
                <a:cs typeface="Aharoni" pitchFamily="2" charset="-79"/>
              </a:rPr>
              <a:t>Speech:</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latin typeface="Comic Sans MS" pitchFamily="66" charset="0"/>
              </a:rPr>
              <a:t>The objective of the speech might be to instruct, influence, engage, educate, or entertain the listeners.</a:t>
            </a:r>
          </a:p>
          <a:p>
            <a:r>
              <a:rPr lang="en-US" dirty="0">
                <a:latin typeface="Comic Sans MS" pitchFamily="66" charset="0"/>
              </a:rPr>
              <a:t>Having the ability to speak well is closely related to the ability to listen well.</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welcome\Desktop\images 2.jpg"/>
          <p:cNvPicPr>
            <a:picLocks noChangeAspect="1" noChangeArrowheads="1"/>
          </p:cNvPicPr>
          <p:nvPr/>
        </p:nvPicPr>
        <p:blipFill>
          <a:blip r:embed="rId2"/>
          <a:srcRect/>
          <a:stretch>
            <a:fillRect/>
          </a:stretch>
        </p:blipFill>
        <p:spPr bwMode="auto">
          <a:xfrm>
            <a:off x="427300" y="381000"/>
            <a:ext cx="8275898" cy="59436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8100000" scaled="1"/>
            <a:tileRect/>
          </a:gradFill>
          <a:ln>
            <a:noFill/>
          </a:ln>
          <a:effectLst>
            <a:outerShdw blurRad="57785" dist="33020" dir="3180000" algn="ctr">
              <a:srgbClr val="000000">
                <a:alpha val="30000"/>
              </a:srgbClr>
            </a:outerShdw>
          </a:effectLst>
          <a:scene3d>
            <a:camera prst="perspectiveAbove"/>
            <a:lightRig rig="brightRoom" dir="t">
              <a:rot lat="0" lon="0" rev="600000"/>
            </a:lightRig>
          </a:scene3d>
          <a:sp3d prstMaterial="metal">
            <a:bevelT w="38100" h="57150" prst="slope"/>
          </a:sp3d>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ELON MUSK:</a:t>
            </a:r>
          </a:p>
        </p:txBody>
      </p:sp>
      <p:pic>
        <p:nvPicPr>
          <p:cNvPr id="3074" name="Picture 2" descr="C:\Users\welcome\Desktop\images.jpg"/>
          <p:cNvPicPr>
            <a:picLocks noGrp="1" noChangeAspect="1" noChangeArrowheads="1"/>
          </p:cNvPicPr>
          <p:nvPr>
            <p:ph idx="1"/>
          </p:nvPr>
        </p:nvPicPr>
        <p:blipFill>
          <a:blip r:embed="rId2"/>
          <a:srcRect l="5062" t="-4674" r="10173" b="-1369"/>
          <a:stretch>
            <a:fillRect/>
          </a:stretch>
        </p:blipFill>
        <p:spPr bwMode="auto">
          <a:xfrm rot="184885">
            <a:off x="4414581" y="560507"/>
            <a:ext cx="3917690" cy="2753763"/>
          </a:xfrm>
          <a:prstGeom prst="rect">
            <a:avLst/>
          </a:prstGeom>
          <a:ln>
            <a:noFill/>
          </a:ln>
          <a:effectLst>
            <a:softEdge rad="112500"/>
          </a:effectLst>
        </p:spPr>
      </p:pic>
      <p:sp>
        <p:nvSpPr>
          <p:cNvPr id="5" name="Rectangle 4"/>
          <p:cNvSpPr/>
          <p:nvPr/>
        </p:nvSpPr>
        <p:spPr>
          <a:xfrm>
            <a:off x="228600" y="3733800"/>
            <a:ext cx="8001000" cy="2677656"/>
          </a:xfrm>
          <a:prstGeom prst="rect">
            <a:avLst/>
          </a:prstGeom>
        </p:spPr>
        <p:txBody>
          <a:bodyPr wrap="square">
            <a:spAutoFit/>
          </a:bodyPr>
          <a:lstStyle/>
          <a:p>
            <a:r>
              <a:rPr lang="en-US" sz="2800" b="1" i="1" dirty="0" err="1">
                <a:latin typeface="Comic Sans MS" pitchFamily="66" charset="0"/>
              </a:rPr>
              <a:t>Elon</a:t>
            </a:r>
            <a:r>
              <a:rPr lang="en-US" sz="2800" b="1" i="1" dirty="0">
                <a:latin typeface="Comic Sans MS" pitchFamily="66" charset="0"/>
              </a:rPr>
              <a:t> Reeve Musk FRS is a business magnate and investor. He is the founder, CEO, and chief engineer of </a:t>
            </a:r>
            <a:r>
              <a:rPr lang="en-US" sz="2800" b="1" i="1" dirty="0" err="1">
                <a:latin typeface="Comic Sans MS" pitchFamily="66" charset="0"/>
              </a:rPr>
              <a:t>SpaceX</a:t>
            </a:r>
            <a:r>
              <a:rPr lang="en-US" sz="2800" b="1" i="1" dirty="0">
                <a:latin typeface="Comic Sans MS" pitchFamily="66" charset="0"/>
              </a:rPr>
              <a:t>, angel investor, CEO, and product architect of Tesla, Inc.</a:t>
            </a:r>
          </a:p>
          <a:p>
            <a:r>
              <a:rPr lang="en-US" sz="2800" b="1" i="1" dirty="0">
                <a:latin typeface="Comic Sans MS" pitchFamily="66" charset="0"/>
              </a:rPr>
              <a:t> founder of The Boring Company and co-founder of </a:t>
            </a:r>
            <a:r>
              <a:rPr lang="en-US" sz="2800" b="1" i="1" dirty="0" err="1">
                <a:latin typeface="Comic Sans MS" pitchFamily="66" charset="0"/>
              </a:rPr>
              <a:t>Neuralink</a:t>
            </a:r>
            <a:r>
              <a:rPr lang="en-US" sz="2800" b="1" i="1" dirty="0">
                <a:latin typeface="Comic Sans MS" pitchFamily="66" charset="0"/>
              </a:rPr>
              <a:t> and </a:t>
            </a:r>
            <a:r>
              <a:rPr lang="en-US" sz="2800" b="1" i="1" dirty="0" err="1">
                <a:latin typeface="Comic Sans MS" pitchFamily="66" charset="0"/>
              </a:rPr>
              <a:t>OpenAI</a:t>
            </a:r>
            <a:r>
              <a:rPr lang="en-US" sz="2800" b="1" i="1" dirty="0">
                <a:latin typeface="Comic Sans MS" pitchFamily="66" charset="0"/>
              </a:rPr>
              <a:t>.</a:t>
            </a:r>
          </a:p>
        </p:txBody>
      </p:sp>
      <p:sp>
        <p:nvSpPr>
          <p:cNvPr id="6" name="Rectangle 5"/>
          <p:cNvSpPr/>
          <p:nvPr/>
        </p:nvSpPr>
        <p:spPr>
          <a:xfrm>
            <a:off x="5029200" y="2667000"/>
            <a:ext cx="2241319" cy="369332"/>
          </a:xfrm>
          <a:prstGeom prst="rect">
            <a:avLst/>
          </a:prstGeom>
        </p:spPr>
        <p:txBody>
          <a:bodyPr wrap="square">
            <a:spAutoFit/>
          </a:bodyPr>
          <a:lstStyle/>
          <a:p>
            <a:r>
              <a:rPr lang="en-US" b="1" i="1" dirty="0" err="1">
                <a:solidFill>
                  <a:srgbClr val="FF0000"/>
                </a:solidFill>
                <a:effectLst>
                  <a:outerShdw blurRad="38100" dist="38100" dir="2700000" algn="tl">
                    <a:srgbClr val="000000">
                      <a:alpha val="43137"/>
                    </a:srgbClr>
                  </a:outerShdw>
                </a:effectLst>
                <a:latin typeface="Comic Sans MS" pitchFamily="66" charset="0"/>
              </a:rPr>
              <a:t>Elon</a:t>
            </a:r>
            <a:r>
              <a:rPr lang="en-US" b="1" i="1" dirty="0">
                <a:solidFill>
                  <a:srgbClr val="FF0000"/>
                </a:solidFill>
                <a:effectLst>
                  <a:outerShdw blurRad="38100" dist="38100" dir="2700000" algn="tl">
                    <a:srgbClr val="000000">
                      <a:alpha val="43137"/>
                    </a:srgbClr>
                  </a:outerShdw>
                </a:effectLst>
                <a:latin typeface="Comic Sans MS" pitchFamily="66" charset="0"/>
              </a:rPr>
              <a:t> Reeve Musk  </a:t>
            </a:r>
            <a:endParaRPr lang="en-US" dirty="0">
              <a:solidFill>
                <a:srgbClr val="FF0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SPEECH-STARTING/BEINING</a:t>
            </a:r>
          </a:p>
        </p:txBody>
      </p:sp>
      <p:sp>
        <p:nvSpPr>
          <p:cNvPr id="3" name="Content Placeholder 2"/>
          <p:cNvSpPr>
            <a:spLocks noGrp="1"/>
          </p:cNvSpPr>
          <p:nvPr>
            <p:ph idx="1"/>
          </p:nvPr>
        </p:nvSpPr>
        <p:spPr/>
        <p:txBody>
          <a:bodyPr>
            <a:normAutofit fontScale="77500" lnSpcReduction="20000"/>
          </a:bodyPr>
          <a:lstStyle/>
          <a:p>
            <a:r>
              <a:rPr lang="en-US" dirty="0" err="1"/>
              <a:t>Elon</a:t>
            </a:r>
            <a:r>
              <a:rPr lang="en-US" dirty="0"/>
              <a:t>  musk his speech on “FUTURE,AI AND MARS ”starts with a thank you note for his opportunities  for having him.</a:t>
            </a:r>
          </a:p>
          <a:p>
            <a:r>
              <a:rPr lang="en-US" dirty="0"/>
              <a:t>He makes the listeners focus on him by giving his life examples or childhood incident to gain attention.</a:t>
            </a:r>
          </a:p>
          <a:p>
            <a:r>
              <a:rPr lang="en-US" dirty="0"/>
              <a:t>He doesn’t sound overly formal or rehearsed and you get the impression that his words match  his beliefs and his actions.</a:t>
            </a:r>
          </a:p>
          <a:p>
            <a:r>
              <a:rPr lang="en-US" dirty="0"/>
              <a:t>And the main thing is his easygoing speaking style goes a long way in helping him connect with his fans.</a:t>
            </a:r>
          </a:p>
          <a:p>
            <a:r>
              <a:rPr lang="en-US" dirty="0"/>
              <a:t>His easy visionary language establish him as the kind guy who might just lead us into the future of transportation .  </a:t>
            </a:r>
          </a:p>
          <a:p>
            <a:r>
              <a:rPr lang="en-US" dirty="0"/>
              <a:t>Is just a way of beginning of his speech.</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latin typeface="Aharoni" pitchFamily="2" charset="-79"/>
                <a:cs typeface="Aharoni" pitchFamily="2" charset="-79"/>
              </a:rPr>
              <a:t>        COMMON WAYS OF STARTING A                                                                                      SPEECH:  </a:t>
            </a:r>
          </a:p>
        </p:txBody>
      </p:sp>
      <p:sp>
        <p:nvSpPr>
          <p:cNvPr id="3" name="Content Placeholder 2"/>
          <p:cNvSpPr>
            <a:spLocks noGrp="1"/>
          </p:cNvSpPr>
          <p:nvPr>
            <p:ph idx="1"/>
          </p:nvPr>
        </p:nvSpPr>
        <p:spPr>
          <a:xfrm>
            <a:off x="0" y="1600200"/>
            <a:ext cx="8991600" cy="5257800"/>
          </a:xfrm>
        </p:spPr>
        <p:txBody>
          <a:bodyPr>
            <a:normAutofit/>
          </a:bodyPr>
          <a:lstStyle/>
          <a:p>
            <a:r>
              <a:rPr lang="en-US" dirty="0">
                <a:latin typeface="Comic Sans MS" pitchFamily="66" charset="0"/>
              </a:rPr>
              <a:t>Start a speech with power and confidence.</a:t>
            </a:r>
          </a:p>
          <a:p>
            <a:r>
              <a:rPr lang="en-US" dirty="0">
                <a:latin typeface="Comic Sans MS" pitchFamily="66" charset="0"/>
              </a:rPr>
              <a:t>Quote. Opening with a relevant quote can help set the tone for the rest of your speech. ...</a:t>
            </a:r>
          </a:p>
          <a:p>
            <a:r>
              <a:rPr lang="en-US" dirty="0">
                <a:latin typeface="Comic Sans MS" pitchFamily="66" charset="0"/>
              </a:rPr>
              <a:t>“What If” Scenario. Immediately drawing your audience into your speech works wonders. ...</a:t>
            </a:r>
          </a:p>
          <a:p>
            <a:r>
              <a:rPr lang="en-US" dirty="0">
                <a:latin typeface="Comic Sans MS" pitchFamily="66" charset="0"/>
              </a:rPr>
              <a:t>“Imagine” Scenario. ...</a:t>
            </a:r>
          </a:p>
          <a:p>
            <a:r>
              <a:rPr lang="en-US" dirty="0">
                <a:latin typeface="Comic Sans MS" pitchFamily="66" charset="0"/>
              </a:rPr>
              <a:t>Start the speech with a question ,joke, shocking fact , etc…………</a:t>
            </a:r>
          </a:p>
          <a:p>
            <a:r>
              <a:rPr lang="en-US" dirty="0">
                <a:latin typeface="Comic Sans MS" pitchFamily="66" charset="0"/>
              </a:rPr>
              <a:t>Powerful Statement/Phrase.</a:t>
            </a:r>
          </a:p>
          <a:p>
            <a:endParaRPr lang="en-US" dirty="0"/>
          </a:p>
          <a:p>
            <a:endParaRPr lang="en-US" dirty="0"/>
          </a:p>
        </p:txBody>
      </p:sp>
      <p:cxnSp>
        <p:nvCxnSpPr>
          <p:cNvPr id="5" name="Elbow Connector 4"/>
          <p:cNvCxnSpPr/>
          <p:nvPr/>
        </p:nvCxnSpPr>
        <p:spPr>
          <a:xfrm>
            <a:off x="-2819400" y="914400"/>
            <a:ext cx="762000" cy="457200"/>
          </a:xfrm>
          <a:prstGeom prst="bentConnector3">
            <a:avLst>
              <a:gd name="adj1" fmla="val 10793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ight Arrow 7"/>
          <p:cNvSpPr/>
          <p:nvPr/>
        </p:nvSpPr>
        <p:spPr>
          <a:xfrm>
            <a:off x="457200" y="457200"/>
            <a:ext cx="1371600" cy="457200"/>
          </a:xfrm>
          <a:prstGeom prst="rightArrow">
            <a:avLst>
              <a:gd name="adj1" fmla="val 25309"/>
              <a:gd name="adj2" fmla="val 106790"/>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922</TotalTime>
  <Words>2189</Words>
  <Application>Microsoft Office PowerPoint</Application>
  <PresentationFormat>On-screen Show (4:3)</PresentationFormat>
  <Paragraphs>119</Paragraphs>
  <Slides>28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28</vt:i4>
      </vt:variant>
    </vt:vector>
  </HeadingPairs>
  <TitlesOfParts>
    <vt:vector size="40" baseType="lpstr">
      <vt:lpstr>Aharoni</vt:lpstr>
      <vt:lpstr>Algerian</vt:lpstr>
      <vt:lpstr>Belwe Cn BT</vt:lpstr>
      <vt:lpstr>Calibri</vt:lpstr>
      <vt:lpstr>Candy Round BTN</vt:lpstr>
      <vt:lpstr>Century Gothic</vt:lpstr>
      <vt:lpstr>Comic Sans MS</vt:lpstr>
      <vt:lpstr>NATURALBORN</vt:lpstr>
      <vt:lpstr>Verdana</vt:lpstr>
      <vt:lpstr>Wingdings</vt:lpstr>
      <vt:lpstr>Wingdings 2</vt:lpstr>
      <vt:lpstr>Verve</vt:lpstr>
      <vt:lpstr>COMMUNICATIVE  ENGLISH </vt:lpstr>
      <vt:lpstr>SPEECH        AND REVIEW</vt:lpstr>
      <vt:lpstr> TABLE OF CONTENTS:</vt:lpstr>
      <vt:lpstr>SPEECH :</vt:lpstr>
      <vt:lpstr>Speech: </vt:lpstr>
      <vt:lpstr>PowerPoint Presentation</vt:lpstr>
      <vt:lpstr>ELON MUSK:</vt:lpstr>
      <vt:lpstr>SPEECH-STARTING/BEINING</vt:lpstr>
      <vt:lpstr>        COMMON WAYS OF STARTING A                                                                                      SPEECH:  </vt:lpstr>
      <vt:lpstr>ELON MUSK AND HIS INTERACTION WITH AUDIENCE:</vt:lpstr>
      <vt:lpstr> </vt:lpstr>
      <vt:lpstr>PowerPoint Presentation</vt:lpstr>
      <vt:lpstr>PowerPoint Presentation</vt:lpstr>
      <vt:lpstr>HIS INTENTIONS/VIEWS:</vt:lpstr>
      <vt:lpstr>Target Audience </vt:lpstr>
      <vt:lpstr>PowerPoint Presentation</vt:lpstr>
      <vt:lpstr>HOW DOES HE MAKE IT </vt:lpstr>
      <vt:lpstr>PowerPoint Presentation</vt:lpstr>
      <vt:lpstr>PowerPoint Presentation</vt:lpstr>
      <vt:lpstr>PowerPoint Presentation</vt:lpstr>
      <vt:lpstr>Flow Of Speech</vt:lpstr>
      <vt:lpstr>PowerPoint Presentation</vt:lpstr>
      <vt:lpstr>PowerPoint Presentation</vt:lpstr>
      <vt:lpstr>Purpose</vt:lpstr>
      <vt:lpstr>PowerPoint Presentation</vt:lpstr>
      <vt:lpstr>ELON MUSK DAILY ROUTINE</vt:lpstr>
      <vt:lpstr>Real Time Example</vt:lpstr>
      <vt:lpstr>End Card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COMMUNICATIVE  ENGLISH </dc:title>
  <dc:creator>welcome</dc:creator>
  <cp:lastModifiedBy>prasana .</cp:lastModifiedBy>
  <cp:revision>63</cp:revision>
  <dcterms:created xsi:type="dcterms:W3CDTF">2006-08-16T00:00:00Z</dcterms:created>
  <dcterms:modified xsi:type="dcterms:W3CDTF">2022-10-11T09:15:18Z</dcterms:modified>
</cp:coreProperties>
</file>