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9" r:id="rId3"/>
    <p:sldId id="269" r:id="rId4"/>
    <p:sldId id="268" r:id="rId5"/>
    <p:sldId id="272" r:id="rId6"/>
    <p:sldId id="273" r:id="rId7"/>
    <p:sldId id="271" r:id="rId8"/>
    <p:sldId id="267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B1F"/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7764D-4179-4C8F-9CED-93F0E5DDF9DA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EC017-6217-4B52-A98C-AF3C85B89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17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0CC-D25C-41F1-99A5-9A36D16FAFB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3692-91C0-4C3E-A8AF-DFD31FD8E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34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0CC-D25C-41F1-99A5-9A36D16FAFB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3692-91C0-4C3E-A8AF-DFD31FD8E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7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0CC-D25C-41F1-99A5-9A36D16FAFB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3692-91C0-4C3E-A8AF-DFD31FD8E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0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0CC-D25C-41F1-99A5-9A36D16FAFB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3692-91C0-4C3E-A8AF-DFD31FD8E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60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0CC-D25C-41F1-99A5-9A36D16FAFB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3692-91C0-4C3E-A8AF-DFD31FD8E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0CC-D25C-41F1-99A5-9A36D16FAFB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3692-91C0-4C3E-A8AF-DFD31FD8E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92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0CC-D25C-41F1-99A5-9A36D16FAFB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3692-91C0-4C3E-A8AF-DFD31FD8E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0CC-D25C-41F1-99A5-9A36D16FAFB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3692-91C0-4C3E-A8AF-DFD31FD8E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3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0CC-D25C-41F1-99A5-9A36D16FAFB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3692-91C0-4C3E-A8AF-DFD31FD8E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82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0CC-D25C-41F1-99A5-9A36D16FAFB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3692-91C0-4C3E-A8AF-DFD31FD8E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3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0CC-D25C-41F1-99A5-9A36D16FAFB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63692-91C0-4C3E-A8AF-DFD31FD8E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6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80CC-D25C-41F1-99A5-9A36D16FAFB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63692-91C0-4C3E-A8AF-DFD31FD8E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6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94329"/>
            <a:ext cx="12192000" cy="2926197"/>
          </a:xfrm>
          <a:prstGeom prst="rect">
            <a:avLst/>
          </a:prstGeom>
          <a:solidFill>
            <a:srgbClr val="51484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514843"/>
              </a:solidFill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1" y="2089555"/>
            <a:ext cx="12191998" cy="22196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English</a:t>
            </a: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212035" y="1928191"/>
            <a:ext cx="11979965" cy="22196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5" y="190764"/>
            <a:ext cx="3133350" cy="105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3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32582" y="980719"/>
            <a:ext cx="100775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D2B1F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D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Question Tag is a Short Question at the end of a Statement</a:t>
            </a:r>
          </a:p>
          <a:p>
            <a:pPr marL="342900" indent="-342900" algn="just">
              <a:lnSpc>
                <a:spcPct val="150000"/>
              </a:lnSpc>
              <a:buClr>
                <a:srgbClr val="3D2B1F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D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Generally, question tag used to check if information is correct or not</a:t>
            </a:r>
          </a:p>
          <a:p>
            <a:pPr marL="342900" indent="-342900" algn="just">
              <a:lnSpc>
                <a:spcPct val="150000"/>
              </a:lnSpc>
              <a:buClr>
                <a:srgbClr val="3D2B1F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D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Rules: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32582" y="264097"/>
            <a:ext cx="10077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FRAMING QUESTION TAGS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5262" y="2493155"/>
            <a:ext cx="7839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 3" panose="05040102010807070707" pitchFamily="18" charset="2"/>
              <a:buChar char="A"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Auxiliary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VERB 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+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PRONOUN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2582" y="4277743"/>
            <a:ext cx="1622560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D2B1F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D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2400" dirty="0">
              <a:solidFill>
                <a:srgbClr val="3D2B1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2868" y="3066868"/>
            <a:ext cx="65666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 shouldn’t laugh,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Should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Sarah was winning,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wasn’t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she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?</a:t>
            </a:r>
            <a:b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" r="2560" b="80387"/>
          <a:stretch/>
        </p:blipFill>
        <p:spPr>
          <a:xfrm>
            <a:off x="2874790" y="4586356"/>
            <a:ext cx="3321424" cy="60350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6" r="1619" b="52996"/>
          <a:stretch/>
        </p:blipFill>
        <p:spPr>
          <a:xfrm>
            <a:off x="7283160" y="4573119"/>
            <a:ext cx="3439535" cy="68580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" t="53341" r="2078" b="26994"/>
          <a:stretch/>
        </p:blipFill>
        <p:spPr>
          <a:xfrm>
            <a:off x="2874791" y="5639585"/>
            <a:ext cx="3321423" cy="605117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76"/>
          <a:stretch/>
        </p:blipFill>
        <p:spPr>
          <a:xfrm>
            <a:off x="7359382" y="5629462"/>
            <a:ext cx="3496163" cy="6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7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18582" y="1798413"/>
            <a:ext cx="10216181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3D2B1F"/>
              </a:buClr>
            </a:pP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SAME</a:t>
            </a:r>
          </a:p>
          <a:p>
            <a:pPr marL="1250950" indent="-538163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  <a:tabLst>
                <a:tab pos="2420938" algn="l"/>
              </a:tabLst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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(Phone = sound) 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  <a:p>
            <a:pPr marL="3079750" lvl="4" indent="-538163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  <a:tabLst>
                <a:tab pos="2420938" algn="l"/>
              </a:tabLs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Words that sound the same but have different spellings</a:t>
            </a:r>
          </a:p>
          <a:p>
            <a:pPr marL="3079750" lvl="4" indent="-538163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  <a:tabLst>
                <a:tab pos="2420938" algn="l"/>
              </a:tabLs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Example: </a:t>
            </a:r>
            <a:r>
              <a:rPr lang="en-IN" sz="2200" dirty="0">
                <a:solidFill>
                  <a:srgbClr val="5148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Hole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/ </a:t>
            </a:r>
            <a:r>
              <a:rPr lang="en-IN" sz="2200" dirty="0">
                <a:solidFill>
                  <a:srgbClr val="5148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whole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– </a:t>
            </a:r>
            <a:r>
              <a:rPr lang="en-IN" sz="2200" dirty="0">
                <a:solidFill>
                  <a:srgbClr val="5148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Right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/</a:t>
            </a:r>
            <a:r>
              <a:rPr lang="en-IN" sz="2200" dirty="0">
                <a:solidFill>
                  <a:srgbClr val="5148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write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– </a:t>
            </a:r>
            <a:r>
              <a:rPr lang="en-IN" sz="2200" dirty="0">
                <a:solidFill>
                  <a:srgbClr val="5148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Cite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/</a:t>
            </a:r>
            <a:r>
              <a:rPr lang="en-IN" sz="2200" dirty="0">
                <a:solidFill>
                  <a:srgbClr val="5148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Site</a:t>
            </a:r>
            <a:endParaRPr lang="en-GB" sz="2200" dirty="0">
              <a:solidFill>
                <a:srgbClr val="51484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  <a:p>
            <a:pPr marL="1250950" indent="-538163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  <a:tabLst>
                <a:tab pos="2420938" algn="l"/>
              </a:tabLst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nym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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Nym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Name)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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nym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fake </a:t>
            </a:r>
            <a:r>
              <a:rPr lang="en-GB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3079750" lvl="4" indent="-538163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  <a:tabLst>
                <a:tab pos="2420938" algn="l"/>
              </a:tabLs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Words that sound the same and have the same spellings</a:t>
            </a:r>
          </a:p>
          <a:p>
            <a:pPr marL="3079750" lvl="4" indent="-538163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  <a:tabLst>
                <a:tab pos="2420938" algn="l"/>
              </a:tabLs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Example:</a:t>
            </a:r>
            <a:endParaRPr lang="en-GB" sz="2200" dirty="0">
              <a:solidFill>
                <a:srgbClr val="51484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7236" y="675697"/>
            <a:ext cx="10077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HOMOPHONE AND HOMONYM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74" t="79125" r="49628"/>
          <a:stretch/>
        </p:blipFill>
        <p:spPr>
          <a:xfrm>
            <a:off x="8686800" y="5306352"/>
            <a:ext cx="2934299" cy="6939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773" r="51047" b="70465"/>
          <a:stretch/>
        </p:blipFill>
        <p:spPr>
          <a:xfrm>
            <a:off x="5439897" y="5220916"/>
            <a:ext cx="2937622" cy="789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27478" y="54686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–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58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32582" y="1217110"/>
            <a:ext cx="1007752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D2B1F"/>
              </a:buClr>
            </a:pPr>
            <a:r>
              <a:rPr lang="en-IN" sz="2500" dirty="0">
                <a:solidFill>
                  <a:srgbClr val="3D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analogy is a comparison between two things, and the comparison is used to determined the relationship between different sets of things</a:t>
            </a:r>
          </a:p>
          <a:p>
            <a:pPr marL="712787" algn="ctr">
              <a:lnSpc>
                <a:spcPct val="150000"/>
              </a:lnSpc>
              <a:buClr>
                <a:srgbClr val="3D2B1F"/>
              </a:buClr>
              <a:tabLst>
                <a:tab pos="2420938" algn="l"/>
              </a:tabLst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2200" dirty="0">
              <a:solidFill>
                <a:srgbClr val="51484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2582" y="425462"/>
            <a:ext cx="10077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ANALOGY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365" y="3124448"/>
            <a:ext cx="78396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Life is like a race. The one who keeps running wins the race and the one who stops to catch a breath loses.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Just as a sword is the weapon of a warrior, a pen is the weapon of a writer.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How a doctor diagnoses diseases is like how a detective investigates crimes.</a:t>
            </a:r>
          </a:p>
        </p:txBody>
      </p:sp>
    </p:spTree>
    <p:extLst>
      <p:ext uri="{BB962C8B-B14F-4D97-AF65-F5344CB8AC3E}">
        <p14:creationId xmlns:p14="http://schemas.microsoft.com/office/powerpoint/2010/main" val="133679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18582" y="1798413"/>
            <a:ext cx="1021618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D2B1F"/>
              </a:buClr>
            </a:pPr>
            <a:r>
              <a:rPr lang="en-IN" sz="2500" dirty="0">
                <a:solidFill>
                  <a:srgbClr val="3D2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 is the use of components in a sentence that are grammatically the same; or similar in their construction, sound, meaning or meter. </a:t>
            </a:r>
          </a:p>
          <a:p>
            <a:pPr marL="712787" algn="ctr">
              <a:lnSpc>
                <a:spcPct val="150000"/>
              </a:lnSpc>
              <a:buClr>
                <a:srgbClr val="3D2B1F"/>
              </a:buClr>
              <a:tabLst>
                <a:tab pos="2420938" algn="l"/>
              </a:tabLst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2200" dirty="0">
              <a:solidFill>
                <a:srgbClr val="51484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7236" y="675697"/>
            <a:ext cx="10077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58816" y="4519572"/>
            <a:ext cx="30128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Like father, like 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Easy come, easy go.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grayscl/>
          </a:blip>
          <a:srcRect l="2641" t="6561" r="3584" b="8839"/>
          <a:stretch/>
        </p:blipFill>
        <p:spPr>
          <a:xfrm>
            <a:off x="1801907" y="3751730"/>
            <a:ext cx="4625788" cy="23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8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9729" y="1778000"/>
            <a:ext cx="10064750" cy="132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INITIALISM AND ACRONYM 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9729" y="3424535"/>
            <a:ext cx="100647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ACRONYMS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INITIALISMS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TYPES OF ABBREVIATION THAT TYPICALLY CONSIST OF THE FIRST LETTER OF EACH WORD IN A PHRASE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6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18583" y="1837586"/>
            <a:ext cx="10216181" cy="343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7" algn="just">
              <a:lnSpc>
                <a:spcPct val="150000"/>
              </a:lnSpc>
              <a:buClr>
                <a:srgbClr val="3D2B1F"/>
              </a:buClr>
              <a:tabLst>
                <a:tab pos="2420938" algn="l"/>
              </a:tabLst>
            </a:pPr>
            <a:r>
              <a:rPr lang="en-I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Initialisms are abbreviations created by using the first letters of each word in a phrase. However, </a:t>
            </a:r>
            <a:r>
              <a:rPr lang="en-IN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initialisms</a:t>
            </a:r>
            <a:r>
              <a:rPr lang="en-I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pronounced as a list of letters, not as a word: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  <a:p>
            <a:pPr marL="3079750" lvl="4" indent="-538163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  <a:tabLst>
                <a:tab pos="2420938" algn="l"/>
              </a:tabLs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Example:</a:t>
            </a:r>
          </a:p>
          <a:p>
            <a:pPr marL="4370387" lvl="7" indent="-457200">
              <a:lnSpc>
                <a:spcPct val="150000"/>
              </a:lnSpc>
              <a:buClr>
                <a:srgbClr val="3D2B1F"/>
              </a:buClr>
              <a:buFont typeface="+mj-lt"/>
              <a:buAutoNum type="arabicPeriod"/>
              <a:tabLst>
                <a:tab pos="2420938" algn="l"/>
              </a:tabLst>
            </a:pPr>
            <a:r>
              <a:rPr lang="en-GB" sz="2400" dirty="0"/>
              <a:t>BBC</a:t>
            </a:r>
            <a:r>
              <a:rPr lang="en-GB" sz="2400" i="1" dirty="0"/>
              <a:t> - </a:t>
            </a:r>
            <a:r>
              <a:rPr lang="en-GB" sz="2400" dirty="0">
                <a:solidFill>
                  <a:srgbClr val="FF0000"/>
                </a:solidFill>
              </a:rPr>
              <a:t>B</a:t>
            </a:r>
            <a:r>
              <a:rPr lang="en-GB" sz="2400" dirty="0"/>
              <a:t>ritish </a:t>
            </a:r>
            <a:r>
              <a:rPr lang="en-GB" sz="2400" dirty="0">
                <a:solidFill>
                  <a:srgbClr val="FF0000"/>
                </a:solidFill>
              </a:rPr>
              <a:t>B</a:t>
            </a:r>
            <a:r>
              <a:rPr lang="en-GB" sz="2400" dirty="0"/>
              <a:t>roadcasting </a:t>
            </a:r>
            <a:r>
              <a:rPr lang="en-GB" sz="2400" dirty="0">
                <a:solidFill>
                  <a:srgbClr val="FF0000"/>
                </a:solidFill>
              </a:rPr>
              <a:t>C</a:t>
            </a:r>
            <a:r>
              <a:rPr lang="en-GB" sz="2400" dirty="0"/>
              <a:t>orporation</a:t>
            </a:r>
          </a:p>
          <a:p>
            <a:pPr marL="4370387" lvl="7" indent="-457200">
              <a:lnSpc>
                <a:spcPct val="150000"/>
              </a:lnSpc>
              <a:buClr>
                <a:srgbClr val="3D2B1F"/>
              </a:buClr>
              <a:buFont typeface="+mj-lt"/>
              <a:buAutoNum type="arabicPeriod"/>
              <a:tabLst>
                <a:tab pos="2420938" algn="l"/>
              </a:tabLst>
            </a:pPr>
            <a:r>
              <a:rPr lang="en-IN" sz="2400" dirty="0">
                <a:sym typeface="Wingdings 3" panose="05040102010807070707" pitchFamily="18" charset="2"/>
              </a:rPr>
              <a:t>FBI - </a:t>
            </a:r>
            <a:r>
              <a:rPr lang="en-IN" sz="2400" dirty="0">
                <a:solidFill>
                  <a:srgbClr val="FF0000"/>
                </a:solidFill>
                <a:sym typeface="Wingdings 3" panose="05040102010807070707" pitchFamily="18" charset="2"/>
              </a:rPr>
              <a:t>F</a:t>
            </a:r>
            <a:r>
              <a:rPr lang="en-IN" sz="2400" dirty="0">
                <a:sym typeface="Wingdings 3" panose="05040102010807070707" pitchFamily="18" charset="2"/>
              </a:rPr>
              <a:t>ederal </a:t>
            </a:r>
            <a:r>
              <a:rPr lang="en-IN" sz="2400" dirty="0">
                <a:solidFill>
                  <a:srgbClr val="FF0000"/>
                </a:solidFill>
                <a:sym typeface="Wingdings 3" panose="05040102010807070707" pitchFamily="18" charset="2"/>
              </a:rPr>
              <a:t>B</a:t>
            </a:r>
            <a:r>
              <a:rPr lang="en-IN" sz="2400" dirty="0">
                <a:sym typeface="Wingdings 3" panose="05040102010807070707" pitchFamily="18" charset="2"/>
              </a:rPr>
              <a:t>ureau of </a:t>
            </a:r>
            <a:r>
              <a:rPr lang="en-IN" sz="2400" dirty="0">
                <a:solidFill>
                  <a:srgbClr val="FF0000"/>
                </a:solidFill>
                <a:sym typeface="Wingdings 3" panose="05040102010807070707" pitchFamily="18" charset="2"/>
              </a:rPr>
              <a:t>I</a:t>
            </a:r>
            <a:r>
              <a:rPr lang="en-IN" sz="2400" dirty="0">
                <a:sym typeface="Wingdings 3" panose="05040102010807070707" pitchFamily="18" charset="2"/>
              </a:rPr>
              <a:t>nvestigation)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7236" y="675697"/>
            <a:ext cx="10077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INITIALISM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7478" y="54686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–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52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18583" y="1962277"/>
            <a:ext cx="102161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7" algn="just">
              <a:lnSpc>
                <a:spcPct val="150000"/>
              </a:lnSpc>
              <a:buClr>
                <a:srgbClr val="3D2B1F"/>
              </a:buClr>
              <a:tabLst>
                <a:tab pos="2420938" algn="l"/>
              </a:tabLst>
            </a:pPr>
            <a:r>
              <a:rPr lang="en-I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acronym is an abbreviation of a phrase created by using the first letter of each word (or some of the words) in the phrase. 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  <a:p>
            <a:pPr marL="3079750" lvl="4" indent="-538163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  <a:tabLst>
                <a:tab pos="2420938" algn="l"/>
              </a:tabLs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Example:</a:t>
            </a:r>
          </a:p>
          <a:p>
            <a:pPr marL="4370387" lvl="7" indent="-457200">
              <a:lnSpc>
                <a:spcPct val="150000"/>
              </a:lnSpc>
              <a:buClr>
                <a:srgbClr val="3D2B1F"/>
              </a:buClr>
              <a:buFont typeface="+mj-lt"/>
              <a:buAutoNum type="arabicPeriod"/>
              <a:tabLst>
                <a:tab pos="2420938" algn="l"/>
              </a:tabLst>
            </a:pPr>
            <a:r>
              <a:rPr lang="en-IN" sz="2400" dirty="0"/>
              <a:t>NATO - </a:t>
            </a:r>
            <a:r>
              <a:rPr lang="en-IN" sz="2400" dirty="0">
                <a:solidFill>
                  <a:srgbClr val="C00000"/>
                </a:solidFill>
              </a:rPr>
              <a:t>N</a:t>
            </a:r>
            <a:r>
              <a:rPr lang="en-IN" sz="2400" dirty="0"/>
              <a:t>orth </a:t>
            </a:r>
            <a:r>
              <a:rPr lang="en-IN" sz="2400" dirty="0">
                <a:solidFill>
                  <a:srgbClr val="C00000"/>
                </a:solidFill>
              </a:rPr>
              <a:t>A</a:t>
            </a:r>
            <a:r>
              <a:rPr lang="en-IN" sz="2400" dirty="0"/>
              <a:t>tlantic </a:t>
            </a:r>
            <a:r>
              <a:rPr lang="en-IN" sz="2400" dirty="0">
                <a:solidFill>
                  <a:srgbClr val="C00000"/>
                </a:solidFill>
              </a:rPr>
              <a:t>T</a:t>
            </a:r>
            <a:r>
              <a:rPr lang="en-IN" sz="2400" dirty="0"/>
              <a:t>reaty Organization</a:t>
            </a:r>
          </a:p>
          <a:p>
            <a:pPr marL="4370387" lvl="7" indent="-457200">
              <a:lnSpc>
                <a:spcPct val="150000"/>
              </a:lnSpc>
              <a:buClr>
                <a:srgbClr val="3D2B1F"/>
              </a:buClr>
              <a:buFont typeface="+mj-lt"/>
              <a:buAutoNum type="arabicPeriod"/>
              <a:tabLst>
                <a:tab pos="2420938" algn="l"/>
              </a:tabLst>
            </a:pPr>
            <a:r>
              <a:rPr lang="en-GB" sz="2400" dirty="0"/>
              <a:t>RADAR - </a:t>
            </a:r>
            <a:r>
              <a:rPr lang="en-GB" sz="2400" dirty="0">
                <a:solidFill>
                  <a:srgbClr val="C00000"/>
                </a:solidFill>
              </a:rPr>
              <a:t>R</a:t>
            </a:r>
            <a:r>
              <a:rPr lang="en-GB" sz="2400" dirty="0"/>
              <a:t>adio </a:t>
            </a:r>
            <a:r>
              <a:rPr lang="en-GB" sz="2400" dirty="0">
                <a:solidFill>
                  <a:srgbClr val="C00000"/>
                </a:solidFill>
              </a:rPr>
              <a:t>D</a:t>
            </a:r>
            <a:r>
              <a:rPr lang="en-GB" sz="2400" dirty="0"/>
              <a:t>etection and </a:t>
            </a:r>
            <a:r>
              <a:rPr lang="en-GB" sz="2400" dirty="0">
                <a:solidFill>
                  <a:srgbClr val="C00000"/>
                </a:solidFill>
              </a:rPr>
              <a:t>R</a:t>
            </a:r>
            <a:r>
              <a:rPr lang="en-GB" sz="2400" dirty="0"/>
              <a:t>anging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7236" y="675697"/>
            <a:ext cx="10077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ACRONYM 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7478" y="54686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–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62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57235" y="1485345"/>
            <a:ext cx="1007752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D2B1F"/>
              </a:buClr>
            </a:pPr>
            <a:r>
              <a:rPr lang="en-IN" sz="2200" dirty="0">
                <a:solidFill>
                  <a:srgbClr val="5148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EXCHANGE OF INFORMATION USING THE INTERNET OR A MOBILE COMMUNICATION NETWORK FOR ANY PURPOSE IS ONLINE COMMUNICATION.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7235" y="447096"/>
            <a:ext cx="10077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COMMUNICATION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235" y="3343855"/>
            <a:ext cx="10077528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3D2B1F"/>
              </a:buClr>
            </a:pPr>
            <a:r>
              <a:rPr lang="en-GB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ONLINE COMMUNICATION:</a:t>
            </a:r>
            <a:endParaRPr lang="en-GB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 pitchFamily="18" charset="2"/>
            </a:endParaRPr>
          </a:p>
          <a:p>
            <a:pPr marL="3079750" lvl="4" indent="-538163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  <a:tabLst>
                <a:tab pos="2420938" algn="l"/>
                <a:tab pos="4491038" algn="l"/>
              </a:tabLs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Video Conferencing</a:t>
            </a:r>
          </a:p>
          <a:p>
            <a:pPr marL="3079750" lvl="4" indent="-538163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  <a:tabLst>
                <a:tab pos="2420938" algn="l"/>
                <a:tab pos="4491038" algn="l"/>
              </a:tabLs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Chats</a:t>
            </a:r>
          </a:p>
          <a:p>
            <a:pPr marL="3079750" lvl="4" indent="-538163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  <a:tabLst>
                <a:tab pos="2420938" algn="l"/>
              </a:tabLs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Emails · </a:t>
            </a:r>
          </a:p>
          <a:p>
            <a:pPr marL="3079750" lvl="4" indent="-538163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  <a:tabLst>
                <a:tab pos="2420938" algn="l"/>
              </a:tabLs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264481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57235" y="1924093"/>
            <a:ext cx="1007752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D2B1F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5148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COMMUNICATION </a:t>
            </a:r>
            <a:r>
              <a:rPr lang="en-IN" sz="2200" dirty="0">
                <a:solidFill>
                  <a:srgbClr val="5148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happens in real time, where at least two individuals are exchanging information, at the same time with each other.</a:t>
            </a:r>
          </a:p>
          <a:p>
            <a:pPr marL="1257300" lvl="2" indent="-342900" algn="just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</a:pPr>
            <a:r>
              <a:rPr lang="en-IN" sz="2200" dirty="0">
                <a:solidFill>
                  <a:srgbClr val="5148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In-person meeting, Phone call, Video conference, Coffee break conversations</a:t>
            </a:r>
          </a:p>
          <a:p>
            <a:pPr marL="342900" indent="-342900" algn="just">
              <a:lnSpc>
                <a:spcPct val="150000"/>
              </a:lnSpc>
              <a:buClr>
                <a:srgbClr val="3D2B1F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5148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COMMUNICATION happens not in real-time, where there is generally a time gap between sender and receiver.</a:t>
            </a:r>
          </a:p>
          <a:p>
            <a:pPr marL="1257300" lvl="2" indent="-342900" algn="just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</a:pPr>
            <a:r>
              <a:rPr lang="en-IN" sz="2200" dirty="0">
                <a:solidFill>
                  <a:srgbClr val="5148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Email, Letters, Text messaging </a:t>
            </a:r>
          </a:p>
          <a:p>
            <a:pPr marL="1257300" lvl="2" indent="-342900" algn="just">
              <a:lnSpc>
                <a:spcPct val="150000"/>
              </a:lnSpc>
              <a:buClr>
                <a:srgbClr val="3D2B1F"/>
              </a:buClr>
              <a:buFont typeface="Wingdings 3" panose="05040102010807070707" pitchFamily="18" charset="2"/>
              <a:buChar char="A"/>
            </a:pPr>
            <a:endParaRPr lang="en-IN" sz="2200" dirty="0">
              <a:solidFill>
                <a:srgbClr val="5148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D2B1F"/>
              </a:buClr>
              <a:buFont typeface="Arial" panose="020B0604020202020204" pitchFamily="34" charset="0"/>
              <a:buChar char="•"/>
            </a:pPr>
            <a:endParaRPr lang="en-IN" sz="2200" dirty="0">
              <a:solidFill>
                <a:srgbClr val="5148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D2B1F"/>
              </a:buClr>
              <a:buFont typeface="Arial" panose="020B0604020202020204" pitchFamily="34" charset="0"/>
              <a:buChar char="•"/>
            </a:pPr>
            <a:endParaRPr lang="en-IN" sz="2200" dirty="0">
              <a:solidFill>
                <a:srgbClr val="5148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7235" y="447096"/>
            <a:ext cx="10077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AND SYNCHRONOUS COMMUNICATION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6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456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INITIALISM AND ACRONYM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George Orwell</dc:title>
  <dc:creator>Microsoft account</dc:creator>
  <cp:lastModifiedBy>J.Michael Raj</cp:lastModifiedBy>
  <cp:revision>94</cp:revision>
  <dcterms:created xsi:type="dcterms:W3CDTF">2022-07-09T15:38:56Z</dcterms:created>
  <dcterms:modified xsi:type="dcterms:W3CDTF">2022-12-07T04:45:58Z</dcterms:modified>
</cp:coreProperties>
</file>