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0" r:id="rId5"/>
    <p:sldId id="271" r:id="rId6"/>
    <p:sldId id="272" r:id="rId7"/>
    <p:sldId id="273" r:id="rId8"/>
    <p:sldId id="274" r:id="rId9"/>
    <p:sldId id="295" r:id="rId10"/>
    <p:sldId id="316" r:id="rId11"/>
    <p:sldId id="315" r:id="rId12"/>
    <p:sldId id="275" r:id="rId13"/>
    <p:sldId id="276" r:id="rId14"/>
    <p:sldId id="277" r:id="rId15"/>
    <p:sldId id="278" r:id="rId16"/>
    <p:sldId id="279" r:id="rId17"/>
    <p:sldId id="294" r:id="rId18"/>
    <p:sldId id="280" r:id="rId19"/>
    <p:sldId id="292" r:id="rId20"/>
    <p:sldId id="293" r:id="rId21"/>
    <p:sldId id="282" r:id="rId22"/>
    <p:sldId id="286" r:id="rId23"/>
    <p:sldId id="259" r:id="rId24"/>
    <p:sldId id="260" r:id="rId25"/>
    <p:sldId id="261" r:id="rId26"/>
    <p:sldId id="262" r:id="rId27"/>
    <p:sldId id="263" r:id="rId28"/>
    <p:sldId id="264" r:id="rId29"/>
    <p:sldId id="265" r:id="rId30"/>
    <p:sldId id="266" r:id="rId31"/>
    <p:sldId id="267" r:id="rId32"/>
    <p:sldId id="268" r:id="rId33"/>
    <p:sldId id="269" r:id="rId34"/>
    <p:sldId id="296" r:id="rId35"/>
    <p:sldId id="297" r:id="rId36"/>
    <p:sldId id="298" r:id="rId37"/>
    <p:sldId id="299" r:id="rId38"/>
    <p:sldId id="300" r:id="rId39"/>
    <p:sldId id="317" r:id="rId40"/>
    <p:sldId id="318" r:id="rId41"/>
    <p:sldId id="319" r:id="rId42"/>
    <p:sldId id="320" r:id="rId43"/>
    <p:sldId id="321" r:id="rId44"/>
    <p:sldId id="322" r:id="rId45"/>
    <p:sldId id="323" r:id="rId46"/>
    <p:sldId id="326" r:id="rId47"/>
    <p:sldId id="327" r:id="rId48"/>
    <p:sldId id="328" r:id="rId49"/>
    <p:sldId id="32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70CDAF-A448-49AC-8F4D-EEC5236C2CF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6FD89-74FD-48B3-8204-A86E23966A7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F86FD89-74FD-48B3-8204-A86E23966A7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5B51FD-11AE-41A0-BFB5-F96C90211F2C}" type="datetime1">
              <a:rPr lang="en-US" smtClean="0"/>
            </a:fld>
            <a:endParaRPr lang="en-US"/>
          </a:p>
        </p:txBody>
      </p:sp>
      <p:sp>
        <p:nvSpPr>
          <p:cNvPr id="5" name="Footer Placeholder 4"/>
          <p:cNvSpPr>
            <a:spLocks noGrp="1"/>
          </p:cNvSpPr>
          <p:nvPr>
            <p:ph type="ftr" sz="quarter" idx="11"/>
          </p:nvPr>
        </p:nvSpPr>
        <p:spPr/>
        <p:txBody>
          <a:bodyPr/>
          <a:lstStyle/>
          <a:p>
            <a:r>
              <a:rPr lang="en-US" smtClean="0"/>
              <a:t>AU_FDP_BIT_JI</a:t>
            </a:r>
            <a:endParaRPr lang="en-US"/>
          </a:p>
        </p:txBody>
      </p:sp>
      <p:sp>
        <p:nvSpPr>
          <p:cNvPr id="6" name="Slide Number Placeholder 5"/>
          <p:cNvSpPr>
            <a:spLocks noGrp="1"/>
          </p:cNvSpPr>
          <p:nvPr>
            <p:ph type="sldNum" sz="quarter" idx="12"/>
          </p:nvPr>
        </p:nvSpPr>
        <p:spPr/>
        <p:txBody>
          <a:bodyPr/>
          <a:lstStyle/>
          <a:p>
            <a:fld id="{870EB66E-BDA2-41A7-ABA0-2AD67DF9B95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01EE73BF-39C8-4364-9141-F8F406B42FD9}" type="datetime1">
              <a:rPr lang="en-US" smtClean="0"/>
            </a:fld>
            <a:endParaRPr lang="en-US"/>
          </a:p>
        </p:txBody>
      </p:sp>
      <p:sp>
        <p:nvSpPr>
          <p:cNvPr id="5" name="Footer Placeholder 4"/>
          <p:cNvSpPr>
            <a:spLocks noGrp="1"/>
          </p:cNvSpPr>
          <p:nvPr>
            <p:ph type="ftr" sz="quarter" idx="11"/>
          </p:nvPr>
        </p:nvSpPr>
        <p:spPr/>
        <p:txBody>
          <a:bodyPr/>
          <a:lstStyle/>
          <a:p>
            <a:r>
              <a:rPr lang="en-US" smtClean="0"/>
              <a:t>AU_FDP_BIT_JI</a:t>
            </a:r>
            <a:endParaRPr lang="en-US"/>
          </a:p>
        </p:txBody>
      </p:sp>
      <p:sp>
        <p:nvSpPr>
          <p:cNvPr id="6" name="Slide Number Placeholder 5"/>
          <p:cNvSpPr>
            <a:spLocks noGrp="1"/>
          </p:cNvSpPr>
          <p:nvPr>
            <p:ph type="sldNum" sz="quarter" idx="12"/>
          </p:nvPr>
        </p:nvSpPr>
        <p:spPr/>
        <p:txBody>
          <a:bodyPr/>
          <a:lstStyle/>
          <a:p>
            <a:fld id="{870EB66E-BDA2-41A7-ABA0-2AD67DF9B95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566AEB-644B-4464-AF80-FB0E5218BD45}" type="datetime1">
              <a:rPr lang="en-US" smtClean="0"/>
            </a:fld>
            <a:endParaRPr lang="en-US"/>
          </a:p>
        </p:txBody>
      </p:sp>
      <p:sp>
        <p:nvSpPr>
          <p:cNvPr id="5" name="Footer Placeholder 4"/>
          <p:cNvSpPr>
            <a:spLocks noGrp="1"/>
          </p:cNvSpPr>
          <p:nvPr>
            <p:ph type="ftr" sz="quarter" idx="11"/>
          </p:nvPr>
        </p:nvSpPr>
        <p:spPr/>
        <p:txBody>
          <a:bodyPr/>
          <a:lstStyle/>
          <a:p>
            <a:r>
              <a:rPr lang="en-US" smtClean="0"/>
              <a:t>AU_FDP_BIT_JI</a:t>
            </a:r>
            <a:endParaRPr lang="en-US"/>
          </a:p>
        </p:txBody>
      </p:sp>
      <p:sp>
        <p:nvSpPr>
          <p:cNvPr id="6" name="Slide Number Placeholder 5"/>
          <p:cNvSpPr>
            <a:spLocks noGrp="1"/>
          </p:cNvSpPr>
          <p:nvPr>
            <p:ph type="sldNum" sz="quarter" idx="12"/>
          </p:nvPr>
        </p:nvSpPr>
        <p:spPr/>
        <p:txBody>
          <a:bodyPr/>
          <a:lstStyle/>
          <a:p>
            <a:fld id="{870EB66E-BDA2-41A7-ABA0-2AD67DF9B95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09E1822-EFD3-4858-A37D-D5061C742CF3}" type="datetime1">
              <a:rPr lang="en-US" smtClean="0"/>
            </a:fld>
            <a:endParaRPr lang="en-US"/>
          </a:p>
        </p:txBody>
      </p:sp>
      <p:sp>
        <p:nvSpPr>
          <p:cNvPr id="5" name="Footer Placeholder 4"/>
          <p:cNvSpPr>
            <a:spLocks noGrp="1"/>
          </p:cNvSpPr>
          <p:nvPr>
            <p:ph type="ftr" sz="quarter" idx="11"/>
          </p:nvPr>
        </p:nvSpPr>
        <p:spPr/>
        <p:txBody>
          <a:bodyPr/>
          <a:lstStyle/>
          <a:p>
            <a:r>
              <a:rPr lang="en-US" smtClean="0"/>
              <a:t>AU_FDP_BIT_JI</a:t>
            </a:r>
            <a:endParaRPr lang="en-US"/>
          </a:p>
        </p:txBody>
      </p:sp>
      <p:sp>
        <p:nvSpPr>
          <p:cNvPr id="6" name="Slide Number Placeholder 5"/>
          <p:cNvSpPr>
            <a:spLocks noGrp="1"/>
          </p:cNvSpPr>
          <p:nvPr>
            <p:ph type="sldNum" sz="quarter" idx="12"/>
          </p:nvPr>
        </p:nvSpPr>
        <p:spPr/>
        <p:txBody>
          <a:bodyPr/>
          <a:lstStyle/>
          <a:p>
            <a:fld id="{870EB66E-BDA2-41A7-ABA0-2AD67DF9B95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0891FBE9-591C-43FF-9176-F99434480564}" type="datetime1">
              <a:rPr lang="en-US" smtClean="0"/>
            </a:fld>
            <a:endParaRPr lang="en-US"/>
          </a:p>
        </p:txBody>
      </p:sp>
      <p:sp>
        <p:nvSpPr>
          <p:cNvPr id="5" name="Footer Placeholder 4"/>
          <p:cNvSpPr>
            <a:spLocks noGrp="1"/>
          </p:cNvSpPr>
          <p:nvPr>
            <p:ph type="ftr" sz="quarter" idx="11"/>
          </p:nvPr>
        </p:nvSpPr>
        <p:spPr/>
        <p:txBody>
          <a:bodyPr/>
          <a:lstStyle/>
          <a:p>
            <a:r>
              <a:rPr lang="en-US" smtClean="0"/>
              <a:t>AU_FDP_BIT_JI</a:t>
            </a:r>
            <a:endParaRPr lang="en-US"/>
          </a:p>
        </p:txBody>
      </p:sp>
      <p:sp>
        <p:nvSpPr>
          <p:cNvPr id="6" name="Slide Number Placeholder 5"/>
          <p:cNvSpPr>
            <a:spLocks noGrp="1"/>
          </p:cNvSpPr>
          <p:nvPr>
            <p:ph type="sldNum" sz="quarter" idx="12"/>
          </p:nvPr>
        </p:nvSpPr>
        <p:spPr/>
        <p:txBody>
          <a:bodyPr/>
          <a:lstStyle/>
          <a:p>
            <a:fld id="{870EB66E-BDA2-41A7-ABA0-2AD67DF9B95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40D0575-EA23-48B2-841F-6A57C921736B}" type="datetime1">
              <a:rPr lang="en-US" smtClean="0"/>
            </a:fld>
            <a:endParaRPr lang="en-US"/>
          </a:p>
        </p:txBody>
      </p:sp>
      <p:sp>
        <p:nvSpPr>
          <p:cNvPr id="6" name="Footer Placeholder 5"/>
          <p:cNvSpPr>
            <a:spLocks noGrp="1"/>
          </p:cNvSpPr>
          <p:nvPr>
            <p:ph type="ftr" sz="quarter" idx="11"/>
          </p:nvPr>
        </p:nvSpPr>
        <p:spPr/>
        <p:txBody>
          <a:bodyPr/>
          <a:lstStyle/>
          <a:p>
            <a:r>
              <a:rPr lang="en-US" smtClean="0"/>
              <a:t>AU_FDP_BIT_JI</a:t>
            </a:r>
            <a:endParaRPr lang="en-US"/>
          </a:p>
        </p:txBody>
      </p:sp>
      <p:sp>
        <p:nvSpPr>
          <p:cNvPr id="7" name="Slide Number Placeholder 6"/>
          <p:cNvSpPr>
            <a:spLocks noGrp="1"/>
          </p:cNvSpPr>
          <p:nvPr>
            <p:ph type="sldNum" sz="quarter" idx="12"/>
          </p:nvPr>
        </p:nvSpPr>
        <p:spPr/>
        <p:txBody>
          <a:bodyPr/>
          <a:lstStyle/>
          <a:p>
            <a:fld id="{870EB66E-BDA2-41A7-ABA0-2AD67DF9B95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4D2090-9195-4148-9EA8-F2C2010D9476}" type="datetime1">
              <a:rPr lang="en-US" smtClean="0"/>
            </a:fld>
            <a:endParaRPr lang="en-US"/>
          </a:p>
        </p:txBody>
      </p:sp>
      <p:sp>
        <p:nvSpPr>
          <p:cNvPr id="8" name="Footer Placeholder 7"/>
          <p:cNvSpPr>
            <a:spLocks noGrp="1"/>
          </p:cNvSpPr>
          <p:nvPr>
            <p:ph type="ftr" sz="quarter" idx="11"/>
          </p:nvPr>
        </p:nvSpPr>
        <p:spPr/>
        <p:txBody>
          <a:bodyPr/>
          <a:lstStyle/>
          <a:p>
            <a:r>
              <a:rPr lang="en-US" smtClean="0"/>
              <a:t>AU_FDP_BIT_JI</a:t>
            </a:r>
            <a:endParaRPr lang="en-US"/>
          </a:p>
        </p:txBody>
      </p:sp>
      <p:sp>
        <p:nvSpPr>
          <p:cNvPr id="9" name="Slide Number Placeholder 8"/>
          <p:cNvSpPr>
            <a:spLocks noGrp="1"/>
          </p:cNvSpPr>
          <p:nvPr>
            <p:ph type="sldNum" sz="quarter" idx="12"/>
          </p:nvPr>
        </p:nvSpPr>
        <p:spPr/>
        <p:txBody>
          <a:bodyPr/>
          <a:lstStyle/>
          <a:p>
            <a:fld id="{870EB66E-BDA2-41A7-ABA0-2AD67DF9B95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4C78FB-7A3A-4FEE-B981-D5B84DB720E6}" type="datetime1">
              <a:rPr lang="en-US" smtClean="0"/>
            </a:fld>
            <a:endParaRPr lang="en-US"/>
          </a:p>
        </p:txBody>
      </p:sp>
      <p:sp>
        <p:nvSpPr>
          <p:cNvPr id="4" name="Footer Placeholder 3"/>
          <p:cNvSpPr>
            <a:spLocks noGrp="1"/>
          </p:cNvSpPr>
          <p:nvPr>
            <p:ph type="ftr" sz="quarter" idx="11"/>
          </p:nvPr>
        </p:nvSpPr>
        <p:spPr/>
        <p:txBody>
          <a:bodyPr/>
          <a:lstStyle/>
          <a:p>
            <a:r>
              <a:rPr lang="en-US" smtClean="0"/>
              <a:t>AU_FDP_BIT_JI</a:t>
            </a:r>
            <a:endParaRPr lang="en-US"/>
          </a:p>
        </p:txBody>
      </p:sp>
      <p:sp>
        <p:nvSpPr>
          <p:cNvPr id="5" name="Slide Number Placeholder 4"/>
          <p:cNvSpPr>
            <a:spLocks noGrp="1"/>
          </p:cNvSpPr>
          <p:nvPr>
            <p:ph type="sldNum" sz="quarter" idx="12"/>
          </p:nvPr>
        </p:nvSpPr>
        <p:spPr/>
        <p:txBody>
          <a:bodyPr/>
          <a:lstStyle/>
          <a:p>
            <a:fld id="{870EB66E-BDA2-41A7-ABA0-2AD67DF9B95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6C244-A829-43CF-AA97-42B168E7F7DA}" type="datetime1">
              <a:rPr lang="en-US" smtClean="0"/>
            </a:fld>
            <a:endParaRPr lang="en-US"/>
          </a:p>
        </p:txBody>
      </p:sp>
      <p:sp>
        <p:nvSpPr>
          <p:cNvPr id="3" name="Footer Placeholder 2"/>
          <p:cNvSpPr>
            <a:spLocks noGrp="1"/>
          </p:cNvSpPr>
          <p:nvPr>
            <p:ph type="ftr" sz="quarter" idx="11"/>
          </p:nvPr>
        </p:nvSpPr>
        <p:spPr/>
        <p:txBody>
          <a:bodyPr/>
          <a:lstStyle/>
          <a:p>
            <a:r>
              <a:rPr lang="en-US" smtClean="0"/>
              <a:t>AU_FDP_BIT_JI</a:t>
            </a:r>
            <a:endParaRPr lang="en-US"/>
          </a:p>
        </p:txBody>
      </p:sp>
      <p:sp>
        <p:nvSpPr>
          <p:cNvPr id="4" name="Slide Number Placeholder 3"/>
          <p:cNvSpPr>
            <a:spLocks noGrp="1"/>
          </p:cNvSpPr>
          <p:nvPr>
            <p:ph type="sldNum" sz="quarter" idx="12"/>
          </p:nvPr>
        </p:nvSpPr>
        <p:spPr/>
        <p:txBody>
          <a:bodyPr/>
          <a:lstStyle/>
          <a:p>
            <a:fld id="{870EB66E-BDA2-41A7-ABA0-2AD67DF9B95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F323387-9D98-42E4-B534-C488FA7A4AA1}" type="datetime1">
              <a:rPr lang="en-US" smtClean="0"/>
            </a:fld>
            <a:endParaRPr lang="en-US"/>
          </a:p>
        </p:txBody>
      </p:sp>
      <p:sp>
        <p:nvSpPr>
          <p:cNvPr id="6" name="Footer Placeholder 5"/>
          <p:cNvSpPr>
            <a:spLocks noGrp="1"/>
          </p:cNvSpPr>
          <p:nvPr>
            <p:ph type="ftr" sz="quarter" idx="11"/>
          </p:nvPr>
        </p:nvSpPr>
        <p:spPr/>
        <p:txBody>
          <a:bodyPr/>
          <a:lstStyle/>
          <a:p>
            <a:r>
              <a:rPr lang="en-US" smtClean="0"/>
              <a:t>AU_FDP_BIT_JI</a:t>
            </a:r>
            <a:endParaRPr lang="en-US"/>
          </a:p>
        </p:txBody>
      </p:sp>
      <p:sp>
        <p:nvSpPr>
          <p:cNvPr id="7" name="Slide Number Placeholder 6"/>
          <p:cNvSpPr>
            <a:spLocks noGrp="1"/>
          </p:cNvSpPr>
          <p:nvPr>
            <p:ph type="sldNum" sz="quarter" idx="12"/>
          </p:nvPr>
        </p:nvSpPr>
        <p:spPr/>
        <p:txBody>
          <a:bodyPr/>
          <a:lstStyle/>
          <a:p>
            <a:fld id="{870EB66E-BDA2-41A7-ABA0-2AD67DF9B95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511ADC2-72E2-4254-8F08-8B23628CC9D2}" type="datetime1">
              <a:rPr lang="en-US" smtClean="0"/>
            </a:fld>
            <a:endParaRPr lang="en-US"/>
          </a:p>
        </p:txBody>
      </p:sp>
      <p:sp>
        <p:nvSpPr>
          <p:cNvPr id="6" name="Footer Placeholder 5"/>
          <p:cNvSpPr>
            <a:spLocks noGrp="1"/>
          </p:cNvSpPr>
          <p:nvPr>
            <p:ph type="ftr" sz="quarter" idx="11"/>
          </p:nvPr>
        </p:nvSpPr>
        <p:spPr/>
        <p:txBody>
          <a:bodyPr/>
          <a:lstStyle/>
          <a:p>
            <a:r>
              <a:rPr lang="en-US" smtClean="0"/>
              <a:t>AU_FDP_BIT_JI</a:t>
            </a:r>
            <a:endParaRPr lang="en-US"/>
          </a:p>
        </p:txBody>
      </p:sp>
      <p:sp>
        <p:nvSpPr>
          <p:cNvPr id="7" name="Slide Number Placeholder 6"/>
          <p:cNvSpPr>
            <a:spLocks noGrp="1"/>
          </p:cNvSpPr>
          <p:nvPr>
            <p:ph type="sldNum" sz="quarter" idx="12"/>
          </p:nvPr>
        </p:nvSpPr>
        <p:spPr/>
        <p:txBody>
          <a:bodyPr/>
          <a:lstStyle/>
          <a:p>
            <a:fld id="{870EB66E-BDA2-41A7-ABA0-2AD67DF9B95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2C0372-EC4E-433B-A580-C18DC047EF38}"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AU_FDP_BIT_JI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EB66E-BDA2-41A7-ABA0-2AD67DF9B95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GIF"/><Relationship Id="rId1" Type="http://schemas.openxmlformats.org/officeDocument/2006/relationships/image" Target="../media/image5.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GI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p:txBody>
          <a:bodyPr/>
          <a:lstStyle/>
          <a:p>
            <a:r>
              <a:rPr lang="en-US" smtClean="0"/>
              <a:t>AU_FDP_BIT_JI</a:t>
            </a:r>
            <a:endParaRPr lang="en-US"/>
          </a:p>
        </p:txBody>
      </p:sp>
      <p:sp>
        <p:nvSpPr>
          <p:cNvPr id="6" name="Title 1"/>
          <p:cNvSpPr txBox="1"/>
          <p:nvPr/>
        </p:nvSpPr>
        <p:spPr>
          <a:xfrm>
            <a:off x="990600" y="0"/>
            <a:ext cx="7772400" cy="1470025"/>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tx1"/>
                </a:solidFill>
                <a:effectLst/>
                <a:uLnTx/>
                <a:uFillTx/>
                <a:latin typeface="Arial" panose="020B0604020202020204" pitchFamily="34" charset="0"/>
                <a:ea typeface="+mj-ea"/>
                <a:cs typeface="Arial" panose="020B0604020202020204" pitchFamily="34" charset="0"/>
              </a:rPr>
              <a:t>UNIT V - SPECIAL ICs </a:t>
            </a:r>
            <a:endParaRPr kumimoji="0" lang="en-US" sz="3200" b="0" i="0" u="none" strike="noStrike" kern="1200" cap="none" spc="0" normalizeH="0" baseline="0" noProof="0" dirty="0">
              <a:ln>
                <a:noFill/>
              </a:ln>
              <a:solidFill>
                <a:schemeClr val="tx1"/>
              </a:solidFill>
              <a:effectLst/>
              <a:uLnTx/>
              <a:uFillTx/>
              <a:latin typeface="Arial" panose="020B0604020202020204" pitchFamily="34" charset="0"/>
              <a:ea typeface="+mj-ea"/>
              <a:cs typeface="Arial" panose="020B0604020202020204" pitchFamily="34" charset="0"/>
            </a:endParaRPr>
          </a:p>
        </p:txBody>
      </p:sp>
      <p:pic>
        <p:nvPicPr>
          <p:cNvPr id="4" name="Picture 2" descr="C:\Program Files\Common Files\Microsoft Shared\Clipart\cagcat50\pe01460_.wmf"/>
          <p:cNvPicPr>
            <a:picLocks noChangeAspect="1" noChangeArrowheads="1"/>
          </p:cNvPicPr>
          <p:nvPr/>
        </p:nvPicPr>
        <p:blipFill>
          <a:blip r:embed="rId1"/>
          <a:srcRect/>
          <a:stretch>
            <a:fillRect/>
          </a:stretch>
        </p:blipFill>
        <p:spPr bwMode="auto">
          <a:xfrm>
            <a:off x="2438401" y="1018226"/>
            <a:ext cx="3962400" cy="49253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437"/>
          </a:xfrm>
        </p:spPr>
        <p:txBody>
          <a:bodyPr rtlCol="0">
            <a:noAutofit/>
          </a:bodyPr>
          <a:lstStyle/>
          <a:p>
            <a:pPr eaLnBrk="1" fontAlgn="auto" hangingPunct="1">
              <a:spcAft>
                <a:spcPts val="0"/>
              </a:spcAft>
              <a:defRPr/>
            </a:pPr>
            <a:r>
              <a:rPr lang="en-GB" b="1" dirty="0">
                <a:latin typeface="Arial" panose="020B0604020202020204" pitchFamily="34" charset="0"/>
                <a:cs typeface="Arial" panose="020B0604020202020204" pitchFamily="34" charset="0"/>
              </a:rPr>
              <a:t>555 timer- </a:t>
            </a:r>
            <a:r>
              <a:rPr lang="en-GB" b="1" dirty="0" smtClean="0">
                <a:latin typeface="Arial" panose="020B0604020202020204" pitchFamily="34" charset="0"/>
                <a:cs typeface="Arial" panose="020B0604020202020204" pitchFamily="34" charset="0"/>
              </a:rPr>
              <a:t>Pin Description</a:t>
            </a:r>
            <a:endParaRPr lang="en-IN"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141288" y="1103313"/>
          <a:ext cx="8818884" cy="5589241"/>
        </p:xfrm>
        <a:graphic>
          <a:graphicData uri="http://schemas.openxmlformats.org/drawingml/2006/table">
            <a:tbl>
              <a:tblPr firstRow="1" bandRow="1">
                <a:tableStyleId>{5C22544A-7EE6-4342-B048-85BDC9FD1C3A}</a:tableStyleId>
              </a:tblPr>
              <a:tblGrid>
                <a:gridCol w="614164"/>
                <a:gridCol w="936104"/>
                <a:gridCol w="7268616"/>
              </a:tblGrid>
              <a:tr h="433820">
                <a:tc>
                  <a:txBody>
                    <a:bodyPr/>
                    <a:lstStyle/>
                    <a:p>
                      <a:r>
                        <a:rPr lang="en-IN" sz="2000" dirty="0"/>
                        <a:t>Pin</a:t>
                      </a:r>
                      <a:endParaRPr lang="en-IN" sz="2000" dirty="0"/>
                    </a:p>
                  </a:txBody>
                  <a:tcPr anchor="ctr"/>
                </a:tc>
                <a:tc>
                  <a:txBody>
                    <a:bodyPr/>
                    <a:lstStyle/>
                    <a:p>
                      <a:r>
                        <a:rPr lang="en-IN" sz="2000" dirty="0"/>
                        <a:t>Name</a:t>
                      </a:r>
                      <a:endParaRPr lang="en-IN" sz="2000" dirty="0"/>
                    </a:p>
                  </a:txBody>
                  <a:tcPr anchor="ctr"/>
                </a:tc>
                <a:tc>
                  <a:txBody>
                    <a:bodyPr/>
                    <a:lstStyle/>
                    <a:p>
                      <a:r>
                        <a:rPr lang="en-IN" sz="2000" dirty="0"/>
                        <a:t>Purpose</a:t>
                      </a:r>
                      <a:endParaRPr lang="en-IN" sz="2000" dirty="0"/>
                    </a:p>
                  </a:txBody>
                  <a:tcPr anchor="ctr"/>
                </a:tc>
              </a:tr>
              <a:tr h="433820">
                <a:tc>
                  <a:txBody>
                    <a:bodyPr/>
                    <a:lstStyle/>
                    <a:p>
                      <a:r>
                        <a:rPr lang="en-IN" sz="2000" dirty="0"/>
                        <a:t>1</a:t>
                      </a:r>
                      <a:endParaRPr lang="en-IN" sz="2000" dirty="0"/>
                    </a:p>
                  </a:txBody>
                  <a:tcPr anchor="ctr"/>
                </a:tc>
                <a:tc>
                  <a:txBody>
                    <a:bodyPr/>
                    <a:lstStyle/>
                    <a:p>
                      <a:r>
                        <a:rPr lang="en-IN" sz="2000" dirty="0"/>
                        <a:t>GND</a:t>
                      </a:r>
                      <a:endParaRPr lang="en-IN" sz="2000" dirty="0"/>
                    </a:p>
                  </a:txBody>
                  <a:tcPr anchor="ctr"/>
                </a:tc>
                <a:tc>
                  <a:txBody>
                    <a:bodyPr/>
                    <a:lstStyle/>
                    <a:p>
                      <a:r>
                        <a:rPr lang="en-IN" sz="2000" dirty="0"/>
                        <a:t>Ground, low level (0 V)</a:t>
                      </a:r>
                      <a:endParaRPr lang="en-IN" sz="2000" dirty="0"/>
                    </a:p>
                  </a:txBody>
                  <a:tcPr anchor="ctr"/>
                </a:tc>
              </a:tr>
              <a:tr h="678494">
                <a:tc>
                  <a:txBody>
                    <a:bodyPr/>
                    <a:lstStyle/>
                    <a:p>
                      <a:r>
                        <a:rPr lang="en-IN" sz="2000" dirty="0"/>
                        <a:t>2</a:t>
                      </a:r>
                      <a:endParaRPr lang="en-IN" sz="2000" dirty="0"/>
                    </a:p>
                  </a:txBody>
                  <a:tcPr anchor="ctr"/>
                </a:tc>
                <a:tc>
                  <a:txBody>
                    <a:bodyPr/>
                    <a:lstStyle/>
                    <a:p>
                      <a:r>
                        <a:rPr lang="en-IN" sz="2000" dirty="0"/>
                        <a:t>TRIG</a:t>
                      </a:r>
                      <a:endParaRPr lang="en-IN" sz="2000" dirty="0"/>
                    </a:p>
                  </a:txBody>
                  <a:tcPr anchor="ctr"/>
                </a:tc>
                <a:tc>
                  <a:txBody>
                    <a:bodyPr/>
                    <a:lstStyle/>
                    <a:p>
                      <a:r>
                        <a:rPr lang="en-IN" sz="2000" dirty="0"/>
                        <a:t>OUT rises, and interval starts, when this input falls below 1/3 </a:t>
                      </a:r>
                      <a:r>
                        <a:rPr lang="en-IN" sz="2000" i="1" dirty="0"/>
                        <a:t>V</a:t>
                      </a:r>
                      <a:r>
                        <a:rPr lang="en-IN" sz="2000" baseline="-25000" dirty="0"/>
                        <a:t>CC</a:t>
                      </a:r>
                      <a:r>
                        <a:rPr lang="en-IN" sz="2000" dirty="0"/>
                        <a:t>.</a:t>
                      </a:r>
                      <a:endParaRPr lang="en-IN" sz="2000" dirty="0"/>
                    </a:p>
                  </a:txBody>
                  <a:tcPr anchor="ctr"/>
                </a:tc>
              </a:tr>
              <a:tr h="433820">
                <a:tc>
                  <a:txBody>
                    <a:bodyPr/>
                    <a:lstStyle/>
                    <a:p>
                      <a:r>
                        <a:rPr lang="en-IN" sz="2000" dirty="0"/>
                        <a:t>3</a:t>
                      </a:r>
                      <a:endParaRPr lang="en-IN" sz="2000" dirty="0"/>
                    </a:p>
                  </a:txBody>
                  <a:tcPr anchor="ctr"/>
                </a:tc>
                <a:tc>
                  <a:txBody>
                    <a:bodyPr/>
                    <a:lstStyle/>
                    <a:p>
                      <a:r>
                        <a:rPr lang="en-IN" sz="2000" dirty="0"/>
                        <a:t>OUT</a:t>
                      </a:r>
                      <a:endParaRPr lang="en-IN" sz="2000" dirty="0"/>
                    </a:p>
                  </a:txBody>
                  <a:tcPr anchor="ctr"/>
                </a:tc>
                <a:tc>
                  <a:txBody>
                    <a:bodyPr/>
                    <a:lstStyle/>
                    <a:p>
                      <a:r>
                        <a:rPr lang="en-IN" sz="2000" dirty="0"/>
                        <a:t>This output is driven to approximately 1.7V below +</a:t>
                      </a:r>
                      <a:r>
                        <a:rPr lang="en-IN" sz="2000" i="1" dirty="0"/>
                        <a:t>V</a:t>
                      </a:r>
                      <a:r>
                        <a:rPr lang="en-IN" sz="2000" baseline="-25000" dirty="0"/>
                        <a:t>CC</a:t>
                      </a:r>
                      <a:r>
                        <a:rPr lang="en-IN" sz="2000" dirty="0"/>
                        <a:t> or GND.</a:t>
                      </a:r>
                      <a:endParaRPr lang="en-IN" sz="2000" dirty="0"/>
                    </a:p>
                  </a:txBody>
                  <a:tcPr anchor="ctr"/>
                </a:tc>
              </a:tr>
              <a:tr h="1069694">
                <a:tc>
                  <a:txBody>
                    <a:bodyPr/>
                    <a:lstStyle/>
                    <a:p>
                      <a:r>
                        <a:rPr lang="en-IN" sz="2000" dirty="0"/>
                        <a:t>4</a:t>
                      </a:r>
                      <a:endParaRPr lang="en-IN" sz="2000" dirty="0"/>
                    </a:p>
                  </a:txBody>
                  <a:tcPr anchor="ctr"/>
                </a:tc>
                <a:tc>
                  <a:txBody>
                    <a:bodyPr/>
                    <a:lstStyle/>
                    <a:p>
                      <a:r>
                        <a:rPr lang="en-IN" sz="2000" dirty="0">
                          <a:effectLst/>
                        </a:rPr>
                        <a:t>RESET</a:t>
                      </a:r>
                      <a:endParaRPr lang="en-IN" sz="2000" dirty="0"/>
                    </a:p>
                  </a:txBody>
                  <a:tcPr anchor="ctr"/>
                </a:tc>
                <a:tc>
                  <a:txBody>
                    <a:bodyPr/>
                    <a:lstStyle/>
                    <a:p>
                      <a:r>
                        <a:rPr lang="en-IN" sz="2000" dirty="0"/>
                        <a:t>A timing interval may be reset by driving this input to GND, but the timing does not begin again until RESET rises above approximately 0.7 volts. Overrides TRIG which overrides THR.</a:t>
                      </a:r>
                      <a:endParaRPr lang="en-IN" sz="2000" dirty="0"/>
                    </a:p>
                  </a:txBody>
                  <a:tcPr anchor="ctr"/>
                </a:tc>
              </a:tr>
              <a:tr h="678494">
                <a:tc>
                  <a:txBody>
                    <a:bodyPr/>
                    <a:lstStyle/>
                    <a:p>
                      <a:r>
                        <a:rPr lang="en-IN" sz="2000" dirty="0"/>
                        <a:t>5</a:t>
                      </a:r>
                      <a:endParaRPr lang="en-IN" sz="2000" dirty="0"/>
                    </a:p>
                  </a:txBody>
                  <a:tcPr anchor="ctr"/>
                </a:tc>
                <a:tc>
                  <a:txBody>
                    <a:bodyPr/>
                    <a:lstStyle/>
                    <a:p>
                      <a:r>
                        <a:rPr lang="en-IN" sz="2000" dirty="0"/>
                        <a:t>CTRL</a:t>
                      </a:r>
                      <a:endParaRPr lang="en-IN" sz="2000" dirty="0"/>
                    </a:p>
                  </a:txBody>
                  <a:tcPr anchor="ctr"/>
                </a:tc>
                <a:tc>
                  <a:txBody>
                    <a:bodyPr/>
                    <a:lstStyle/>
                    <a:p>
                      <a:r>
                        <a:rPr lang="en-IN" sz="2000" dirty="0"/>
                        <a:t>"Control" access to the internal voltage divider (by default, 2/3 </a:t>
                      </a:r>
                      <a:r>
                        <a:rPr lang="en-IN" sz="2000" i="1" dirty="0"/>
                        <a:t>V</a:t>
                      </a:r>
                      <a:r>
                        <a:rPr lang="en-IN" sz="2000" baseline="-25000" dirty="0"/>
                        <a:t>CC</a:t>
                      </a:r>
                      <a:r>
                        <a:rPr lang="en-IN" sz="2000" dirty="0"/>
                        <a:t>).</a:t>
                      </a:r>
                      <a:endParaRPr lang="en-IN" sz="2000" dirty="0"/>
                    </a:p>
                  </a:txBody>
                  <a:tcPr anchor="ctr"/>
                </a:tc>
              </a:tr>
              <a:tr h="678494">
                <a:tc>
                  <a:txBody>
                    <a:bodyPr/>
                    <a:lstStyle/>
                    <a:p>
                      <a:r>
                        <a:rPr lang="en-IN" sz="2000" dirty="0"/>
                        <a:t>6</a:t>
                      </a:r>
                      <a:endParaRPr lang="en-IN" sz="2000" dirty="0"/>
                    </a:p>
                  </a:txBody>
                  <a:tcPr anchor="ctr"/>
                </a:tc>
                <a:tc>
                  <a:txBody>
                    <a:bodyPr/>
                    <a:lstStyle/>
                    <a:p>
                      <a:r>
                        <a:rPr lang="en-IN" sz="2000" dirty="0"/>
                        <a:t>THR</a:t>
                      </a:r>
                      <a:endParaRPr lang="en-IN" sz="2000" dirty="0"/>
                    </a:p>
                  </a:txBody>
                  <a:tcPr anchor="ctr"/>
                </a:tc>
                <a:tc>
                  <a:txBody>
                    <a:bodyPr/>
                    <a:lstStyle/>
                    <a:p>
                      <a:r>
                        <a:rPr lang="en-IN" sz="2000" dirty="0"/>
                        <a:t>The interval ends when the voltage at THR is greater than at CTRL.</a:t>
                      </a:r>
                      <a:endParaRPr lang="en-IN" sz="2000" dirty="0"/>
                    </a:p>
                  </a:txBody>
                  <a:tcPr anchor="ctr"/>
                </a:tc>
              </a:tr>
              <a:tr h="748785">
                <a:tc>
                  <a:txBody>
                    <a:bodyPr/>
                    <a:lstStyle/>
                    <a:p>
                      <a:r>
                        <a:rPr lang="en-IN" sz="2000" dirty="0"/>
                        <a:t>7</a:t>
                      </a:r>
                      <a:endParaRPr lang="en-IN" sz="2000" dirty="0"/>
                    </a:p>
                  </a:txBody>
                  <a:tcPr anchor="ctr"/>
                </a:tc>
                <a:tc>
                  <a:txBody>
                    <a:bodyPr/>
                    <a:lstStyle/>
                    <a:p>
                      <a:r>
                        <a:rPr lang="en-IN" sz="2000" dirty="0"/>
                        <a:t>DIS</a:t>
                      </a:r>
                      <a:endParaRPr lang="en-IN" sz="2000" dirty="0"/>
                    </a:p>
                  </a:txBody>
                  <a:tcPr anchor="ctr"/>
                </a:tc>
                <a:tc>
                  <a:txBody>
                    <a:bodyPr/>
                    <a:lstStyle/>
                    <a:p>
                      <a:r>
                        <a:rPr lang="en-IN" sz="2000" dirty="0"/>
                        <a:t>Open collector output; may discharge a capacitor between intervals. In phase with output.</a:t>
                      </a:r>
                      <a:endParaRPr lang="en-IN" sz="2000" dirty="0"/>
                    </a:p>
                  </a:txBody>
                  <a:tcPr anchor="ctr"/>
                </a:tc>
              </a:tr>
              <a:tr h="433820">
                <a:tc>
                  <a:txBody>
                    <a:bodyPr/>
                    <a:lstStyle/>
                    <a:p>
                      <a:r>
                        <a:rPr lang="en-IN" sz="2000" dirty="0"/>
                        <a:t>8</a:t>
                      </a:r>
                      <a:endParaRPr lang="en-IN" sz="2000" dirty="0"/>
                    </a:p>
                  </a:txBody>
                  <a:tcPr anchor="ctr"/>
                </a:tc>
                <a:tc>
                  <a:txBody>
                    <a:bodyPr/>
                    <a:lstStyle/>
                    <a:p>
                      <a:r>
                        <a:rPr lang="en-IN" sz="2000" i="1" dirty="0"/>
                        <a:t>V</a:t>
                      </a:r>
                      <a:r>
                        <a:rPr lang="en-IN" sz="2000" dirty="0"/>
                        <a:t>+, </a:t>
                      </a:r>
                      <a:r>
                        <a:rPr lang="en-IN" sz="2000" i="1" dirty="0"/>
                        <a:t>V</a:t>
                      </a:r>
                      <a:r>
                        <a:rPr lang="en-IN" sz="2000" baseline="-25000" dirty="0"/>
                        <a:t>CC</a:t>
                      </a:r>
                      <a:endParaRPr lang="en-IN" sz="2000" dirty="0"/>
                    </a:p>
                  </a:txBody>
                  <a:tcPr anchor="ctr"/>
                </a:tc>
                <a:tc>
                  <a:txBody>
                    <a:bodyPr/>
                    <a:lstStyle/>
                    <a:p>
                      <a:r>
                        <a:rPr lang="en-IN" sz="2000" dirty="0"/>
                        <a:t>Positive supply voltage is usually between 3 and 15 V.</a:t>
                      </a:r>
                      <a:endParaRPr lang="en-IN" sz="2000" dirty="0"/>
                    </a:p>
                  </a:txBody>
                  <a:tcPr anchor="ctr"/>
                </a:tc>
              </a:tr>
            </a:tbl>
          </a:graphicData>
        </a:graphic>
      </p:graphicFrame>
      <p:sp>
        <p:nvSpPr>
          <p:cNvPr id="3" name="Slide Number Placeholder 2"/>
          <p:cNvSpPr>
            <a:spLocks noGrp="1"/>
          </p:cNvSpPr>
          <p:nvPr>
            <p:ph type="sldNum" sz="quarter" idx="12"/>
          </p:nvPr>
        </p:nvSpPr>
        <p:spPr/>
        <p:txBody>
          <a:bodyPr/>
          <a:lstStyle/>
          <a:p>
            <a:pPr>
              <a:defRPr/>
            </a:pPr>
            <a:fld id="{D230920A-A0B4-4EAE-A1DE-E96F7BCCA91A}" type="slidenum">
              <a:rPr lang="en-IN"/>
            </a:fld>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rtlCol="0">
            <a:normAutofit/>
          </a:bodyPr>
          <a:lstStyle/>
          <a:p>
            <a:pPr eaLnBrk="1" fontAlgn="auto" hangingPunct="1">
              <a:spcAft>
                <a:spcPts val="0"/>
              </a:spcAft>
              <a:defRPr/>
            </a:pPr>
            <a:r>
              <a:rPr lang="en-US" b="1" dirty="0" smtClean="0">
                <a:latin typeface="Arial" panose="020B0604020202020204" pitchFamily="34" charset="0"/>
                <a:cs typeface="Arial" panose="020B0604020202020204" pitchFamily="34" charset="0"/>
              </a:rPr>
              <a:t>555 Timer</a:t>
            </a:r>
            <a:endParaRPr lang="en-IN" b="1" dirty="0">
              <a:latin typeface="Arial" panose="020B0604020202020204" pitchFamily="34" charset="0"/>
              <a:cs typeface="Arial" panose="020B0604020202020204" pitchFamily="34" charset="0"/>
            </a:endParaRPr>
          </a:p>
        </p:txBody>
      </p:sp>
      <p:grpSp>
        <p:nvGrpSpPr>
          <p:cNvPr id="4" name="Group 3"/>
          <p:cNvGrpSpPr/>
          <p:nvPr/>
        </p:nvGrpSpPr>
        <p:grpSpPr bwMode="auto">
          <a:xfrm>
            <a:off x="509588" y="1238250"/>
            <a:ext cx="8321675" cy="4160838"/>
            <a:chOff x="365125" y="868363"/>
            <a:chExt cx="8321675" cy="4160837"/>
          </a:xfrm>
        </p:grpSpPr>
        <p:sp>
          <p:nvSpPr>
            <p:cNvPr id="5" name="Text Box 4"/>
            <p:cNvSpPr txBox="1">
              <a:spLocks noChangeArrowheads="1"/>
            </p:cNvSpPr>
            <p:nvPr/>
          </p:nvSpPr>
          <p:spPr bwMode="auto">
            <a:xfrm>
              <a:off x="366712" y="868363"/>
              <a:ext cx="8320088" cy="2123658"/>
            </a:xfrm>
            <a:prstGeom prst="rect">
              <a:avLst/>
            </a:prstGeom>
            <a:noFill/>
            <a:ln>
              <a:noFill/>
            </a:ln>
            <a:effectLst/>
          </p:spPr>
          <p:txBody>
            <a:bodyPr>
              <a:spAutoFit/>
            </a:bodyPr>
            <a:lstStyle/>
            <a:p>
              <a:pPr fontAlgn="auto">
                <a:spcBef>
                  <a:spcPct val="50000"/>
                </a:spcBef>
                <a:spcAft>
                  <a:spcPts val="0"/>
                </a:spcAft>
                <a:defRPr/>
              </a:pPr>
              <a:r>
                <a:rPr lang="en-GB" sz="2400" b="1" dirty="0">
                  <a:latin typeface="Arial" panose="020B0604020202020204" pitchFamily="34" charset="0"/>
                  <a:cs typeface="Arial" panose="020B0604020202020204" pitchFamily="34" charset="0"/>
                </a:rPr>
                <a:t>Description:</a:t>
              </a:r>
              <a:endParaRPr lang="en-GB" sz="2400" b="1" dirty="0">
                <a:latin typeface="Arial" panose="020B0604020202020204" pitchFamily="34" charset="0"/>
                <a:cs typeface="Arial" panose="020B0604020202020204" pitchFamily="34" charset="0"/>
              </a:endParaRPr>
            </a:p>
            <a:p>
              <a:pPr fontAlgn="auto">
                <a:spcBef>
                  <a:spcPct val="50000"/>
                </a:spcBef>
                <a:spcAft>
                  <a:spcPts val="0"/>
                </a:spcAft>
                <a:buFontTx/>
                <a:buChar char="•"/>
                <a:defRPr/>
              </a:pPr>
              <a:r>
                <a:rPr lang="en-GB" sz="2400" dirty="0">
                  <a:latin typeface="Arial" panose="020B0604020202020204" pitchFamily="34" charset="0"/>
                  <a:cs typeface="Arial" panose="020B0604020202020204" pitchFamily="34" charset="0"/>
                </a:rPr>
                <a:t>Contains 25 transistors, 2 diodes and 16 resistors</a:t>
              </a:r>
              <a:endParaRPr lang="en-GB" sz="2400" dirty="0">
                <a:latin typeface="Arial" panose="020B0604020202020204" pitchFamily="34" charset="0"/>
                <a:cs typeface="Arial" panose="020B0604020202020204" pitchFamily="34" charset="0"/>
              </a:endParaRPr>
            </a:p>
            <a:p>
              <a:pPr fontAlgn="auto">
                <a:spcBef>
                  <a:spcPct val="50000"/>
                </a:spcBef>
                <a:spcAft>
                  <a:spcPts val="0"/>
                </a:spcAft>
                <a:buFontTx/>
                <a:buChar char="•"/>
                <a:defRPr/>
              </a:pPr>
              <a:r>
                <a:rPr lang="en-GB" sz="2400" dirty="0">
                  <a:latin typeface="Arial" panose="020B0604020202020204" pitchFamily="34" charset="0"/>
                  <a:cs typeface="Arial" panose="020B0604020202020204" pitchFamily="34" charset="0"/>
                </a:rPr>
                <a:t> Maximum operating voltage 16V</a:t>
              </a:r>
              <a:endParaRPr lang="en-GB" sz="2400" dirty="0">
                <a:latin typeface="Arial" panose="020B0604020202020204" pitchFamily="34" charset="0"/>
                <a:cs typeface="Arial" panose="020B0604020202020204" pitchFamily="34" charset="0"/>
              </a:endParaRPr>
            </a:p>
            <a:p>
              <a:pPr fontAlgn="auto">
                <a:spcBef>
                  <a:spcPct val="50000"/>
                </a:spcBef>
                <a:spcAft>
                  <a:spcPts val="0"/>
                </a:spcAft>
                <a:buFontTx/>
                <a:buChar char="•"/>
                <a:defRPr/>
              </a:pPr>
              <a:r>
                <a:rPr lang="en-GB" sz="2400" dirty="0">
                  <a:latin typeface="Arial" panose="020B0604020202020204" pitchFamily="34" charset="0"/>
                  <a:cs typeface="Arial" panose="020B0604020202020204" pitchFamily="34" charset="0"/>
                </a:rPr>
                <a:t> Maximum output current 200mA</a:t>
              </a:r>
              <a:endParaRPr lang="en-GB" sz="2400" dirty="0">
                <a:latin typeface="Arial" panose="020B0604020202020204" pitchFamily="34" charset="0"/>
                <a:cs typeface="Arial" panose="020B0604020202020204" pitchFamily="34" charset="0"/>
              </a:endParaRPr>
            </a:p>
          </p:txBody>
        </p:sp>
        <p:grpSp>
          <p:nvGrpSpPr>
            <p:cNvPr id="6" name="Group 23"/>
            <p:cNvGrpSpPr/>
            <p:nvPr/>
          </p:nvGrpSpPr>
          <p:grpSpPr bwMode="auto">
            <a:xfrm>
              <a:off x="365125" y="3200400"/>
              <a:ext cx="7134225" cy="1828800"/>
              <a:chOff x="230" y="2016"/>
              <a:chExt cx="4494" cy="1152"/>
            </a:xfrm>
          </p:grpSpPr>
          <p:grpSp>
            <p:nvGrpSpPr>
              <p:cNvPr id="7" name="Group 21"/>
              <p:cNvGrpSpPr/>
              <p:nvPr/>
            </p:nvGrpSpPr>
            <p:grpSpPr bwMode="auto">
              <a:xfrm>
                <a:off x="346" y="2793"/>
                <a:ext cx="4378" cy="375"/>
                <a:chOff x="432" y="2189"/>
                <a:chExt cx="4378" cy="375"/>
              </a:xfrm>
            </p:grpSpPr>
            <p:grpSp>
              <p:nvGrpSpPr>
                <p:cNvPr id="8" name="Group 18"/>
                <p:cNvGrpSpPr/>
                <p:nvPr/>
              </p:nvGrpSpPr>
              <p:grpSpPr bwMode="auto">
                <a:xfrm>
                  <a:off x="432" y="2189"/>
                  <a:ext cx="1037" cy="375"/>
                  <a:chOff x="432" y="2189"/>
                  <a:chExt cx="1037" cy="375"/>
                </a:xfrm>
              </p:grpSpPr>
              <p:sp>
                <p:nvSpPr>
                  <p:cNvPr id="19" name="Rectangle 5"/>
                  <p:cNvSpPr>
                    <a:spLocks noChangeArrowheads="1"/>
                  </p:cNvSpPr>
                  <p:nvPr/>
                </p:nvSpPr>
                <p:spPr bwMode="auto">
                  <a:xfrm>
                    <a:off x="432" y="2189"/>
                    <a:ext cx="1037" cy="375"/>
                  </a:xfrm>
                  <a:prstGeom prst="rect">
                    <a:avLst/>
                  </a:prstGeom>
                  <a:solidFill>
                    <a:srgbClr val="FFFF00"/>
                  </a:solidFill>
                  <a:ln w="28575" algn="ctr">
                    <a:solidFill>
                      <a:schemeClr val="tx1"/>
                    </a:solidFill>
                    <a:miter lim="800000"/>
                  </a:ln>
                  <a:effectLst>
                    <a:outerShdw dist="107763" dir="2700000" algn="ctr" rotWithShape="0">
                      <a:schemeClr val="bg2">
                        <a:alpha val="50000"/>
                      </a:schemeClr>
                    </a:outerShdw>
                  </a:effectLst>
                </p:spPr>
                <p:txBody>
                  <a:bodyPr wrap="none" anchor="ctr"/>
                  <a:lstStyle/>
                  <a:p>
                    <a:pPr algn="ctr" fontAlgn="auto">
                      <a:spcBef>
                        <a:spcPts val="0"/>
                      </a:spcBef>
                      <a:spcAft>
                        <a:spcPts val="0"/>
                      </a:spcAft>
                      <a:defRPr/>
                    </a:pPr>
                    <a:endParaRPr lang="en-US" dirty="0">
                      <a:latin typeface="+mn-lt"/>
                      <a:cs typeface="+mn-cs"/>
                    </a:endParaRPr>
                  </a:p>
                </p:txBody>
              </p:sp>
              <p:sp>
                <p:nvSpPr>
                  <p:cNvPr id="26644" name="Text Box 6"/>
                  <p:cNvSpPr txBox="1">
                    <a:spLocks noChangeArrowheads="1"/>
                  </p:cNvSpPr>
                  <p:nvPr/>
                </p:nvSpPr>
                <p:spPr bwMode="auto">
                  <a:xfrm>
                    <a:off x="633" y="2276"/>
                    <a:ext cx="663" cy="230"/>
                  </a:xfrm>
                  <a:prstGeom prst="rect">
                    <a:avLst/>
                  </a:prstGeom>
                  <a:noFill/>
                  <a:ln w="9525">
                    <a:noFill/>
                    <a:miter lim="800000"/>
                  </a:ln>
                </p:spPr>
                <p:txBody>
                  <a:bodyPr>
                    <a:spAutoFit/>
                  </a:bodyPr>
                  <a:lstStyle/>
                  <a:p>
                    <a:pPr>
                      <a:spcBef>
                        <a:spcPct val="50000"/>
                      </a:spcBef>
                    </a:pPr>
                    <a:r>
                      <a:rPr lang="en-GB">
                        <a:latin typeface="Calibri" panose="020F0502020204030204" charset="0"/>
                      </a:rPr>
                      <a:t>INPUT</a:t>
                    </a:r>
                    <a:endParaRPr lang="en-US">
                      <a:latin typeface="Calibri" panose="020F0502020204030204" charset="0"/>
                    </a:endParaRPr>
                  </a:p>
                </p:txBody>
              </p:sp>
            </p:grpSp>
            <p:grpSp>
              <p:nvGrpSpPr>
                <p:cNvPr id="9" name="Group 17"/>
                <p:cNvGrpSpPr/>
                <p:nvPr/>
              </p:nvGrpSpPr>
              <p:grpSpPr bwMode="auto">
                <a:xfrm>
                  <a:off x="2102" y="2189"/>
                  <a:ext cx="1037" cy="375"/>
                  <a:chOff x="2102" y="2189"/>
                  <a:chExt cx="1037" cy="375"/>
                </a:xfrm>
              </p:grpSpPr>
              <p:sp>
                <p:nvSpPr>
                  <p:cNvPr id="17" name="Rectangle 7"/>
                  <p:cNvSpPr>
                    <a:spLocks noChangeArrowheads="1"/>
                  </p:cNvSpPr>
                  <p:nvPr/>
                </p:nvSpPr>
                <p:spPr bwMode="auto">
                  <a:xfrm>
                    <a:off x="2102" y="2189"/>
                    <a:ext cx="1037" cy="375"/>
                  </a:xfrm>
                  <a:prstGeom prst="rect">
                    <a:avLst/>
                  </a:prstGeom>
                  <a:solidFill>
                    <a:srgbClr val="0000FF"/>
                  </a:solidFill>
                  <a:ln w="28575" algn="ctr">
                    <a:solidFill>
                      <a:schemeClr val="tx1"/>
                    </a:solidFill>
                    <a:miter lim="800000"/>
                  </a:ln>
                  <a:effectLst>
                    <a:outerShdw dist="107763" dir="2700000" algn="ctr" rotWithShape="0">
                      <a:schemeClr val="bg2">
                        <a:alpha val="50000"/>
                      </a:schemeClr>
                    </a:outerShdw>
                  </a:effectLst>
                </p:spPr>
                <p:txBody>
                  <a:bodyPr wrap="none" anchor="ctr"/>
                  <a:lstStyle/>
                  <a:p>
                    <a:pPr algn="ctr" fontAlgn="auto">
                      <a:spcBef>
                        <a:spcPts val="0"/>
                      </a:spcBef>
                      <a:spcAft>
                        <a:spcPts val="0"/>
                      </a:spcAft>
                      <a:defRPr/>
                    </a:pPr>
                    <a:endParaRPr lang="en-US" dirty="0">
                      <a:latin typeface="+mn-lt"/>
                      <a:cs typeface="+mn-cs"/>
                    </a:endParaRPr>
                  </a:p>
                </p:txBody>
              </p:sp>
              <p:sp>
                <p:nvSpPr>
                  <p:cNvPr id="26642" name="Rectangle 8"/>
                  <p:cNvSpPr>
                    <a:spLocks noChangeArrowheads="1"/>
                  </p:cNvSpPr>
                  <p:nvPr/>
                </p:nvSpPr>
                <p:spPr bwMode="auto">
                  <a:xfrm>
                    <a:off x="2203" y="2247"/>
                    <a:ext cx="645" cy="233"/>
                  </a:xfrm>
                  <a:prstGeom prst="rect">
                    <a:avLst/>
                  </a:prstGeom>
                  <a:noFill/>
                  <a:ln w="9525">
                    <a:noFill/>
                    <a:miter lim="800000"/>
                  </a:ln>
                </p:spPr>
                <p:txBody>
                  <a:bodyPr wrap="none">
                    <a:spAutoFit/>
                  </a:bodyPr>
                  <a:lstStyle/>
                  <a:p>
                    <a:pPr>
                      <a:spcBef>
                        <a:spcPct val="50000"/>
                      </a:spcBef>
                    </a:pPr>
                    <a:r>
                      <a:rPr lang="en-GB">
                        <a:solidFill>
                          <a:srgbClr val="FF0000"/>
                        </a:solidFill>
                        <a:latin typeface="Calibri" panose="020F0502020204030204" charset="0"/>
                      </a:rPr>
                      <a:t>PROCESS</a:t>
                    </a:r>
                    <a:endParaRPr lang="en-US">
                      <a:latin typeface="Calibri" panose="020F0502020204030204" charset="0"/>
                    </a:endParaRPr>
                  </a:p>
                </p:txBody>
              </p:sp>
            </p:grpSp>
            <p:grpSp>
              <p:nvGrpSpPr>
                <p:cNvPr id="10" name="Group 16"/>
                <p:cNvGrpSpPr/>
                <p:nvPr/>
              </p:nvGrpSpPr>
              <p:grpSpPr bwMode="auto">
                <a:xfrm>
                  <a:off x="3773" y="2189"/>
                  <a:ext cx="1037" cy="375"/>
                  <a:chOff x="3773" y="2189"/>
                  <a:chExt cx="1037" cy="375"/>
                </a:xfrm>
              </p:grpSpPr>
              <p:sp>
                <p:nvSpPr>
                  <p:cNvPr id="15" name="Rectangle 9"/>
                  <p:cNvSpPr>
                    <a:spLocks noChangeArrowheads="1"/>
                  </p:cNvSpPr>
                  <p:nvPr/>
                </p:nvSpPr>
                <p:spPr bwMode="auto">
                  <a:xfrm>
                    <a:off x="3773" y="2189"/>
                    <a:ext cx="1037" cy="375"/>
                  </a:xfrm>
                  <a:prstGeom prst="rect">
                    <a:avLst/>
                  </a:prstGeom>
                  <a:solidFill>
                    <a:srgbClr val="00FF00"/>
                  </a:solidFill>
                  <a:ln w="28575" algn="ctr">
                    <a:solidFill>
                      <a:schemeClr val="tx1"/>
                    </a:solidFill>
                    <a:miter lim="800000"/>
                  </a:ln>
                  <a:effectLst>
                    <a:outerShdw dist="107763" dir="2700000" algn="ctr" rotWithShape="0">
                      <a:schemeClr val="bg2">
                        <a:alpha val="50000"/>
                      </a:schemeClr>
                    </a:outerShdw>
                  </a:effectLst>
                </p:spPr>
                <p:txBody>
                  <a:bodyPr wrap="none" anchor="ctr"/>
                  <a:lstStyle/>
                  <a:p>
                    <a:pPr algn="ctr" fontAlgn="auto">
                      <a:spcBef>
                        <a:spcPts val="0"/>
                      </a:spcBef>
                      <a:spcAft>
                        <a:spcPts val="0"/>
                      </a:spcAft>
                      <a:defRPr/>
                    </a:pPr>
                    <a:endParaRPr lang="en-US" dirty="0">
                      <a:latin typeface="+mn-lt"/>
                      <a:cs typeface="+mn-cs"/>
                    </a:endParaRPr>
                  </a:p>
                </p:txBody>
              </p:sp>
              <p:sp>
                <p:nvSpPr>
                  <p:cNvPr id="26640" name="Rectangle 11"/>
                  <p:cNvSpPr>
                    <a:spLocks noChangeArrowheads="1"/>
                  </p:cNvSpPr>
                  <p:nvPr/>
                </p:nvSpPr>
                <p:spPr bwMode="auto">
                  <a:xfrm>
                    <a:off x="3946" y="2246"/>
                    <a:ext cx="708" cy="231"/>
                  </a:xfrm>
                  <a:prstGeom prst="rect">
                    <a:avLst/>
                  </a:prstGeom>
                  <a:noFill/>
                  <a:ln w="9525">
                    <a:noFill/>
                    <a:miter lim="800000"/>
                  </a:ln>
                </p:spPr>
                <p:txBody>
                  <a:bodyPr wrap="none">
                    <a:spAutoFit/>
                  </a:bodyPr>
                  <a:lstStyle/>
                  <a:p>
                    <a:pPr>
                      <a:spcBef>
                        <a:spcPct val="50000"/>
                      </a:spcBef>
                    </a:pPr>
                    <a:r>
                      <a:rPr lang="en-GB">
                        <a:latin typeface="Calibri" panose="020F0502020204030204" charset="0"/>
                      </a:rPr>
                      <a:t>OUTPUT</a:t>
                    </a:r>
                    <a:endParaRPr lang="en-US">
                      <a:latin typeface="Calibri" panose="020F0502020204030204" charset="0"/>
                    </a:endParaRPr>
                  </a:p>
                </p:txBody>
              </p:sp>
            </p:grpSp>
            <p:sp>
              <p:nvSpPr>
                <p:cNvPr id="26637" name="Line 19"/>
                <p:cNvSpPr>
                  <a:spLocks noChangeShapeType="1"/>
                </p:cNvSpPr>
                <p:nvPr/>
              </p:nvSpPr>
              <p:spPr bwMode="auto">
                <a:xfrm>
                  <a:off x="1469" y="2362"/>
                  <a:ext cx="633" cy="0"/>
                </a:xfrm>
                <a:prstGeom prst="line">
                  <a:avLst/>
                </a:prstGeom>
                <a:noFill/>
                <a:ln w="9525">
                  <a:solidFill>
                    <a:schemeClr val="tx1"/>
                  </a:solidFill>
                  <a:round/>
                </a:ln>
              </p:spPr>
              <p:txBody>
                <a:bodyPr/>
                <a:lstStyle/>
                <a:p>
                  <a:endParaRPr lang="en-US"/>
                </a:p>
              </p:txBody>
            </p:sp>
            <p:sp>
              <p:nvSpPr>
                <p:cNvPr id="26638" name="Line 20"/>
                <p:cNvSpPr>
                  <a:spLocks noChangeShapeType="1"/>
                </p:cNvSpPr>
                <p:nvPr/>
              </p:nvSpPr>
              <p:spPr bwMode="auto">
                <a:xfrm>
                  <a:off x="3139" y="2362"/>
                  <a:ext cx="633" cy="0"/>
                </a:xfrm>
                <a:prstGeom prst="line">
                  <a:avLst/>
                </a:prstGeom>
                <a:noFill/>
                <a:ln w="9525">
                  <a:solidFill>
                    <a:schemeClr val="tx1"/>
                  </a:solidFill>
                  <a:round/>
                </a:ln>
              </p:spPr>
              <p:txBody>
                <a:bodyPr/>
                <a:lstStyle/>
                <a:p>
                  <a:endParaRPr lang="en-US"/>
                </a:p>
              </p:txBody>
            </p:sp>
          </p:grpSp>
          <p:sp>
            <p:nvSpPr>
              <p:cNvPr id="26633" name="Rectangle 22"/>
              <p:cNvSpPr>
                <a:spLocks noChangeArrowheads="1"/>
              </p:cNvSpPr>
              <p:nvPr/>
            </p:nvSpPr>
            <p:spPr bwMode="auto">
              <a:xfrm>
                <a:off x="230" y="2016"/>
                <a:ext cx="4406" cy="523"/>
              </a:xfrm>
              <a:prstGeom prst="rect">
                <a:avLst/>
              </a:prstGeom>
              <a:noFill/>
              <a:ln w="9525">
                <a:noFill/>
                <a:miter lim="800000"/>
              </a:ln>
            </p:spPr>
            <p:txBody>
              <a:bodyPr>
                <a:spAutoFit/>
              </a:bodyPr>
              <a:lstStyle/>
              <a:p>
                <a:pPr>
                  <a:buFontTx/>
                  <a:buChar char="•"/>
                </a:pPr>
                <a:r>
                  <a:rPr lang="en-GB" sz="2400" dirty="0">
                    <a:latin typeface="Arial" panose="020B0604020202020204" pitchFamily="34" charset="0"/>
                    <a:cs typeface="Arial" panose="020B0604020202020204" pitchFamily="34" charset="0"/>
                  </a:rPr>
                  <a:t> Best treated as a single component with required </a:t>
                </a: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  input and output</a:t>
                </a:r>
                <a:endParaRPr lang="en-US" sz="2400" dirty="0">
                  <a:latin typeface="Arial" panose="020B0604020202020204" pitchFamily="34" charset="0"/>
                  <a:cs typeface="Arial" panose="020B0604020202020204" pitchFamily="34" charset="0"/>
                </a:endParaRPr>
              </a:p>
            </p:txBody>
          </p:sp>
        </p:grpSp>
      </p:grpSp>
      <p:sp>
        <p:nvSpPr>
          <p:cNvPr id="3" name="Slide Number Placeholder 2"/>
          <p:cNvSpPr>
            <a:spLocks noGrp="1"/>
          </p:cNvSpPr>
          <p:nvPr>
            <p:ph type="sldNum" sz="quarter" idx="12"/>
          </p:nvPr>
        </p:nvSpPr>
        <p:spPr/>
        <p:txBody>
          <a:bodyPr/>
          <a:lstStyle/>
          <a:p>
            <a:pPr>
              <a:defRPr/>
            </a:pPr>
            <a:fld id="{6D6463FA-97BC-4D17-91F5-A3D8CDFE35E4}" type="slidenum">
              <a:rPr lang="en-IN"/>
            </a:fld>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3" y="503238"/>
            <a:ext cx="8229600" cy="792162"/>
          </a:xfrm>
        </p:spPr>
        <p:txBody>
          <a:bodyPr rtlCol="0">
            <a:noAutofit/>
          </a:bodyPr>
          <a:lstStyle/>
          <a:p>
            <a:pPr eaLnBrk="1" fontAlgn="auto" hangingPunct="1">
              <a:spcAft>
                <a:spcPts val="0"/>
              </a:spcAft>
              <a:defRPr/>
            </a:pPr>
            <a:r>
              <a:rPr lang="en-US" b="1" dirty="0" smtClean="0">
                <a:latin typeface="Arial" panose="020B0604020202020204" pitchFamily="34" charset="0"/>
                <a:cs typeface="Arial" panose="020B0604020202020204" pitchFamily="34" charset="0"/>
              </a:rPr>
              <a:t>Inside the 555 Timer</a:t>
            </a:r>
            <a:br>
              <a:rPr lang="en-US" b="1" dirty="0" smtClean="0">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nvGraphicFramePr>
        <p:xfrm>
          <a:off x="6540500" y="1725613"/>
          <a:ext cx="2353962" cy="1882511"/>
        </p:xfrm>
        <a:graphic>
          <a:graphicData uri="http://schemas.openxmlformats.org/drawingml/2006/table">
            <a:tbl>
              <a:tblPr firstRow="1" bandRow="1">
                <a:tableStyleId>{5C22544A-7EE6-4342-B048-85BDC9FD1C3A}</a:tableStyleId>
              </a:tblPr>
              <a:tblGrid>
                <a:gridCol w="441368"/>
                <a:gridCol w="441368"/>
                <a:gridCol w="514929"/>
                <a:gridCol w="956297"/>
              </a:tblGrid>
              <a:tr h="371821">
                <a:tc>
                  <a:txBody>
                    <a:bodyPr/>
                    <a:lstStyle/>
                    <a:p>
                      <a:r>
                        <a:rPr lang="en-US" dirty="0" smtClean="0"/>
                        <a:t>S</a:t>
                      </a:r>
                      <a:endParaRPr lang="en-IN" dirty="0"/>
                    </a:p>
                  </a:txBody>
                  <a:tcPr/>
                </a:tc>
                <a:tc>
                  <a:txBody>
                    <a:bodyPr/>
                    <a:lstStyle/>
                    <a:p>
                      <a:r>
                        <a:rPr lang="en-US" dirty="0" smtClean="0"/>
                        <a:t>R</a:t>
                      </a:r>
                      <a:endParaRPr lang="en-IN" dirty="0"/>
                    </a:p>
                  </a:txBody>
                  <a:tcPr/>
                </a:tc>
                <a:tc>
                  <a:txBody>
                    <a:bodyPr/>
                    <a:lstStyle/>
                    <a:p>
                      <a:r>
                        <a:rPr lang="en-US" dirty="0" smtClean="0"/>
                        <a:t>Q</a:t>
                      </a:r>
                      <a:endParaRPr lang="en-IN" dirty="0"/>
                    </a:p>
                  </a:txBody>
                  <a:tcPr/>
                </a:tc>
                <a:tc>
                  <a:txBody>
                    <a:bodyPr/>
                    <a:lstStyle/>
                    <a:p>
                      <a:r>
                        <a:rPr lang="en-US" dirty="0" smtClean="0"/>
                        <a:t>Q</a:t>
                      </a:r>
                      <a:endParaRPr lang="en-IN" dirty="0"/>
                    </a:p>
                  </a:txBody>
                  <a:tcPr/>
                </a:tc>
              </a:tr>
              <a:tr h="395227">
                <a:tc>
                  <a:txBody>
                    <a:bodyPr/>
                    <a:lstStyle/>
                    <a:p>
                      <a:r>
                        <a:rPr lang="en-US" dirty="0" smtClean="0"/>
                        <a:t>0</a:t>
                      </a:r>
                      <a:endParaRPr lang="en-IN" dirty="0"/>
                    </a:p>
                  </a:txBody>
                  <a:tcPr/>
                </a:tc>
                <a:tc>
                  <a:txBody>
                    <a:bodyPr/>
                    <a:lstStyle/>
                    <a:p>
                      <a:r>
                        <a:rPr lang="en-US" dirty="0" smtClean="0"/>
                        <a:t>0</a:t>
                      </a:r>
                      <a:endParaRPr lang="en-IN" dirty="0"/>
                    </a:p>
                  </a:txBody>
                  <a:tcPr/>
                </a:tc>
                <a:tc gridSpan="2">
                  <a:txBody>
                    <a:bodyPr/>
                    <a:lstStyle/>
                    <a:p>
                      <a:r>
                        <a:rPr lang="en-US" dirty="0" smtClean="0"/>
                        <a:t>No Change</a:t>
                      </a:r>
                      <a:endParaRPr lang="en-IN" dirty="0"/>
                    </a:p>
                  </a:txBody>
                  <a:tcPr/>
                </a:tc>
                <a:tc hMerge="1">
                  <a:tcPr/>
                </a:tc>
              </a:tr>
              <a:tr h="371821">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r>
              <a:tr h="371821">
                <a:tc>
                  <a:txBody>
                    <a:bodyPr/>
                    <a:lstStyle/>
                    <a:p>
                      <a:r>
                        <a:rPr lang="en-US" dirty="0" smtClean="0"/>
                        <a:t>1</a:t>
                      </a:r>
                      <a:endParaRPr lang="en-IN" dirty="0"/>
                    </a:p>
                  </a:txBody>
                  <a:tcPr/>
                </a:tc>
                <a:tc>
                  <a:txBody>
                    <a:bodyPr/>
                    <a:lstStyle/>
                    <a:p>
                      <a:r>
                        <a:rPr lang="en-US" dirty="0" smtClean="0"/>
                        <a:t>0</a:t>
                      </a:r>
                      <a:endParaRPr lang="en-IN" dirty="0"/>
                    </a:p>
                  </a:txBody>
                  <a:tcPr/>
                </a:tc>
                <a:tc>
                  <a:txBody>
                    <a:bodyPr/>
                    <a:lstStyle/>
                    <a:p>
                      <a:r>
                        <a:rPr lang="en-US" dirty="0" smtClean="0"/>
                        <a:t>1</a:t>
                      </a:r>
                      <a:endParaRPr lang="en-IN" dirty="0"/>
                    </a:p>
                  </a:txBody>
                  <a:tcPr/>
                </a:tc>
                <a:tc>
                  <a:txBody>
                    <a:bodyPr/>
                    <a:lstStyle/>
                    <a:p>
                      <a:r>
                        <a:rPr lang="en-US" dirty="0" smtClean="0"/>
                        <a:t>0</a:t>
                      </a:r>
                      <a:endParaRPr lang="en-IN" dirty="0"/>
                    </a:p>
                  </a:txBody>
                  <a:tcPr/>
                </a:tc>
              </a:tr>
              <a:tr h="371821">
                <a:tc>
                  <a:txBody>
                    <a:bodyPr/>
                    <a:lstStyle/>
                    <a:p>
                      <a:r>
                        <a:rPr lang="en-US" dirty="0" smtClean="0"/>
                        <a:t>1</a:t>
                      </a:r>
                      <a:endParaRPr lang="en-IN" dirty="0"/>
                    </a:p>
                  </a:txBody>
                  <a:tcPr/>
                </a:tc>
                <a:tc>
                  <a:txBody>
                    <a:bodyPr/>
                    <a:lstStyle/>
                    <a:p>
                      <a:r>
                        <a:rPr lang="en-US" dirty="0" smtClean="0"/>
                        <a:t>1</a:t>
                      </a:r>
                      <a:endParaRPr lang="en-IN" dirty="0"/>
                    </a:p>
                  </a:txBody>
                  <a:tcPr/>
                </a:tc>
                <a:tc>
                  <a:txBody>
                    <a:bodyPr/>
                    <a:lstStyle/>
                    <a:p>
                      <a:r>
                        <a:rPr lang="en-US" dirty="0" smtClean="0"/>
                        <a:t>X</a:t>
                      </a:r>
                      <a:endParaRPr lang="en-IN" dirty="0"/>
                    </a:p>
                  </a:txBody>
                  <a:tcPr/>
                </a:tc>
                <a:tc>
                  <a:txBody>
                    <a:bodyPr/>
                    <a:lstStyle/>
                    <a:p>
                      <a:r>
                        <a:rPr lang="en-US" dirty="0" smtClean="0"/>
                        <a:t>X</a:t>
                      </a:r>
                      <a:endParaRPr lang="en-IN" dirty="0"/>
                    </a:p>
                  </a:txBody>
                  <a:tcPr/>
                </a:tc>
              </a:tr>
            </a:tbl>
          </a:graphicData>
        </a:graphic>
      </p:graphicFrame>
      <p:grpSp>
        <p:nvGrpSpPr>
          <p:cNvPr id="3" name="Group 13"/>
          <p:cNvGrpSpPr/>
          <p:nvPr/>
        </p:nvGrpSpPr>
        <p:grpSpPr bwMode="auto">
          <a:xfrm>
            <a:off x="323850" y="1069975"/>
            <a:ext cx="8280400" cy="5353050"/>
            <a:chOff x="323528" y="1069222"/>
            <a:chExt cx="8280920" cy="5353050"/>
          </a:xfrm>
        </p:grpSpPr>
        <p:grpSp>
          <p:nvGrpSpPr>
            <p:cNvPr id="4" name="Group 6"/>
            <p:cNvGrpSpPr/>
            <p:nvPr/>
          </p:nvGrpSpPr>
          <p:grpSpPr bwMode="auto">
            <a:xfrm>
              <a:off x="323528" y="1069222"/>
              <a:ext cx="6134100" cy="5353050"/>
              <a:chOff x="1128316" y="1112640"/>
              <a:chExt cx="6134100" cy="5353050"/>
            </a:xfrm>
          </p:grpSpPr>
          <p:pic>
            <p:nvPicPr>
              <p:cNvPr id="27689" name="Picture 3"/>
              <p:cNvPicPr>
                <a:picLocks noChangeAspect="1" noChangeArrowheads="1"/>
              </p:cNvPicPr>
              <p:nvPr/>
            </p:nvPicPr>
            <p:blipFill>
              <a:blip r:embed="rId1"/>
              <a:srcRect/>
              <a:stretch>
                <a:fillRect/>
              </a:stretch>
            </p:blipFill>
            <p:spPr bwMode="auto">
              <a:xfrm>
                <a:off x="1128316" y="1112640"/>
                <a:ext cx="6134100" cy="5353050"/>
              </a:xfrm>
              <a:prstGeom prst="rect">
                <a:avLst/>
              </a:prstGeom>
              <a:noFill/>
              <a:ln w="9525">
                <a:noFill/>
                <a:miter lim="800000"/>
                <a:headEnd/>
                <a:tailEnd/>
              </a:ln>
            </p:spPr>
          </p:pic>
          <p:sp>
            <p:nvSpPr>
              <p:cNvPr id="27690" name="TextBox 7"/>
              <p:cNvSpPr txBox="1">
                <a:spLocks noChangeArrowheads="1"/>
              </p:cNvSpPr>
              <p:nvPr/>
            </p:nvSpPr>
            <p:spPr bwMode="auto">
              <a:xfrm>
                <a:off x="1564556" y="2653804"/>
                <a:ext cx="1152128" cy="369332"/>
              </a:xfrm>
              <a:prstGeom prst="rect">
                <a:avLst/>
              </a:prstGeom>
              <a:noFill/>
              <a:ln w="9525">
                <a:noFill/>
                <a:miter lim="800000"/>
              </a:ln>
            </p:spPr>
            <p:txBody>
              <a:bodyPr>
                <a:spAutoFit/>
              </a:bodyPr>
              <a:lstStyle/>
              <a:p>
                <a:r>
                  <a:rPr lang="en-US" b="1">
                    <a:latin typeface="Calibri" panose="020F0502020204030204" charset="0"/>
                  </a:rPr>
                  <a:t>Threshold</a:t>
                </a:r>
                <a:endParaRPr lang="en-IN" b="1">
                  <a:latin typeface="Calibri" panose="020F0502020204030204" charset="0"/>
                </a:endParaRPr>
              </a:p>
            </p:txBody>
          </p:sp>
          <p:sp>
            <p:nvSpPr>
              <p:cNvPr id="27691" name="TextBox 10"/>
              <p:cNvSpPr txBox="1">
                <a:spLocks noChangeArrowheads="1"/>
              </p:cNvSpPr>
              <p:nvPr/>
            </p:nvSpPr>
            <p:spPr bwMode="auto">
              <a:xfrm>
                <a:off x="1259632" y="2946480"/>
                <a:ext cx="1935832" cy="369332"/>
              </a:xfrm>
              <a:prstGeom prst="rect">
                <a:avLst/>
              </a:prstGeom>
              <a:noFill/>
              <a:ln w="9525">
                <a:noFill/>
                <a:miter lim="800000"/>
              </a:ln>
            </p:spPr>
            <p:txBody>
              <a:bodyPr>
                <a:spAutoFit/>
              </a:bodyPr>
              <a:lstStyle/>
              <a:p>
                <a:r>
                  <a:rPr lang="en-US" b="1">
                    <a:latin typeface="Calibri" panose="020F0502020204030204" charset="0"/>
                  </a:rPr>
                  <a:t>Control Voltage</a:t>
                </a:r>
                <a:endParaRPr lang="en-IN" b="1">
                  <a:latin typeface="Calibri" panose="020F0502020204030204" charset="0"/>
                </a:endParaRPr>
              </a:p>
            </p:txBody>
          </p:sp>
          <p:sp>
            <p:nvSpPr>
              <p:cNvPr id="27692" name="TextBox 11"/>
              <p:cNvSpPr txBox="1">
                <a:spLocks noChangeArrowheads="1"/>
              </p:cNvSpPr>
              <p:nvPr/>
            </p:nvSpPr>
            <p:spPr bwMode="auto">
              <a:xfrm>
                <a:off x="1841984" y="4234408"/>
                <a:ext cx="1152128" cy="369332"/>
              </a:xfrm>
              <a:prstGeom prst="rect">
                <a:avLst/>
              </a:prstGeom>
              <a:noFill/>
              <a:ln w="9525">
                <a:noFill/>
                <a:miter lim="800000"/>
              </a:ln>
            </p:spPr>
            <p:txBody>
              <a:bodyPr>
                <a:spAutoFit/>
              </a:bodyPr>
              <a:lstStyle/>
              <a:p>
                <a:r>
                  <a:rPr lang="en-US" b="1">
                    <a:latin typeface="Calibri" panose="020F0502020204030204" charset="0"/>
                  </a:rPr>
                  <a:t>Trigger</a:t>
                </a:r>
                <a:endParaRPr lang="en-IN" b="1">
                  <a:latin typeface="Calibri" panose="020F0502020204030204" charset="0"/>
                </a:endParaRPr>
              </a:p>
            </p:txBody>
          </p:sp>
          <p:sp>
            <p:nvSpPr>
              <p:cNvPr id="27693" name="TextBox 12"/>
              <p:cNvSpPr txBox="1">
                <a:spLocks noChangeArrowheads="1"/>
              </p:cNvSpPr>
              <p:nvPr/>
            </p:nvSpPr>
            <p:spPr bwMode="auto">
              <a:xfrm>
                <a:off x="1590936" y="4570948"/>
                <a:ext cx="1152128" cy="369332"/>
              </a:xfrm>
              <a:prstGeom prst="rect">
                <a:avLst/>
              </a:prstGeom>
              <a:noFill/>
              <a:ln w="9525">
                <a:noFill/>
                <a:miter lim="800000"/>
              </a:ln>
            </p:spPr>
            <p:txBody>
              <a:bodyPr>
                <a:spAutoFit/>
              </a:bodyPr>
              <a:lstStyle/>
              <a:p>
                <a:r>
                  <a:rPr lang="en-US" b="1">
                    <a:latin typeface="Calibri" panose="020F0502020204030204" charset="0"/>
                  </a:rPr>
                  <a:t>Discharge</a:t>
                </a:r>
                <a:endParaRPr lang="en-IN" b="1">
                  <a:latin typeface="Calibri" panose="020F0502020204030204" charset="0"/>
                </a:endParaRPr>
              </a:p>
            </p:txBody>
          </p:sp>
          <p:sp>
            <p:nvSpPr>
              <p:cNvPr id="27694" name="TextBox 2"/>
              <p:cNvSpPr txBox="1">
                <a:spLocks noChangeArrowheads="1"/>
              </p:cNvSpPr>
              <p:nvPr/>
            </p:nvSpPr>
            <p:spPr bwMode="auto">
              <a:xfrm>
                <a:off x="4208066" y="1823740"/>
                <a:ext cx="749374" cy="461665"/>
              </a:xfrm>
              <a:prstGeom prst="rect">
                <a:avLst/>
              </a:prstGeom>
              <a:noFill/>
              <a:ln w="9525">
                <a:noFill/>
                <a:miter lim="800000"/>
              </a:ln>
            </p:spPr>
            <p:txBody>
              <a:bodyPr>
                <a:spAutoFit/>
              </a:bodyPr>
              <a:lstStyle/>
              <a:p>
                <a:r>
                  <a:rPr lang="en-US" sz="2400" b="1">
                    <a:latin typeface="Calibri" panose="020F0502020204030204" charset="0"/>
                  </a:rPr>
                  <a:t>V</a:t>
                </a:r>
                <a:r>
                  <a:rPr lang="en-US" sz="1200" b="1">
                    <a:latin typeface="Calibri" panose="020F0502020204030204" charset="0"/>
                  </a:rPr>
                  <a:t>ref</a:t>
                </a:r>
                <a:endParaRPr lang="en-IN" sz="1200" b="1">
                  <a:latin typeface="Calibri" panose="020F0502020204030204" charset="0"/>
                </a:endParaRPr>
              </a:p>
            </p:txBody>
          </p:sp>
          <p:sp>
            <p:nvSpPr>
              <p:cNvPr id="27695" name="TextBox 3"/>
              <p:cNvSpPr txBox="1">
                <a:spLocks noChangeArrowheads="1"/>
              </p:cNvSpPr>
              <p:nvPr/>
            </p:nvSpPr>
            <p:spPr bwMode="auto">
              <a:xfrm>
                <a:off x="1145332" y="1129060"/>
                <a:ext cx="304924" cy="461665"/>
              </a:xfrm>
              <a:prstGeom prst="rect">
                <a:avLst/>
              </a:prstGeom>
              <a:noFill/>
              <a:ln w="9525">
                <a:noFill/>
                <a:miter lim="800000"/>
              </a:ln>
            </p:spPr>
            <p:txBody>
              <a:bodyPr>
                <a:spAutoFit/>
              </a:bodyPr>
              <a:lstStyle/>
              <a:p>
                <a:r>
                  <a:rPr lang="en-US" sz="2400">
                    <a:solidFill>
                      <a:srgbClr val="FF0000"/>
                    </a:solidFill>
                    <a:latin typeface="Calibri" panose="020F0502020204030204" charset="0"/>
                  </a:rPr>
                  <a:t>+</a:t>
                </a:r>
                <a:endParaRPr lang="en-IN" sz="2400">
                  <a:solidFill>
                    <a:srgbClr val="FF0000"/>
                  </a:solidFill>
                  <a:latin typeface="Calibri" panose="020F0502020204030204" charset="0"/>
                </a:endParaRPr>
              </a:p>
            </p:txBody>
          </p:sp>
          <p:sp>
            <p:nvSpPr>
              <p:cNvPr id="27696" name="TextBox 4"/>
              <p:cNvSpPr txBox="1">
                <a:spLocks noChangeArrowheads="1"/>
              </p:cNvSpPr>
              <p:nvPr/>
            </p:nvSpPr>
            <p:spPr bwMode="auto">
              <a:xfrm>
                <a:off x="4813424" y="3265012"/>
                <a:ext cx="169416" cy="369332"/>
              </a:xfrm>
              <a:prstGeom prst="rect">
                <a:avLst/>
              </a:prstGeom>
              <a:noFill/>
              <a:ln w="9525">
                <a:noFill/>
                <a:miter lim="800000"/>
              </a:ln>
            </p:spPr>
            <p:txBody>
              <a:bodyPr>
                <a:spAutoFit/>
              </a:bodyPr>
              <a:lstStyle/>
              <a:p>
                <a:r>
                  <a:rPr lang="en-US" b="1">
                    <a:latin typeface="Calibri" panose="020F0502020204030204" charset="0"/>
                  </a:rPr>
                  <a:t>R</a:t>
                </a:r>
                <a:endParaRPr lang="en-IN" b="1">
                  <a:latin typeface="Calibri" panose="020F0502020204030204" charset="0"/>
                </a:endParaRPr>
              </a:p>
            </p:txBody>
          </p:sp>
          <p:sp>
            <p:nvSpPr>
              <p:cNvPr id="27697" name="TextBox 49"/>
              <p:cNvSpPr txBox="1">
                <a:spLocks noChangeArrowheads="1"/>
              </p:cNvSpPr>
              <p:nvPr/>
            </p:nvSpPr>
            <p:spPr bwMode="auto">
              <a:xfrm>
                <a:off x="4843264" y="3745747"/>
                <a:ext cx="169416" cy="369332"/>
              </a:xfrm>
              <a:prstGeom prst="rect">
                <a:avLst/>
              </a:prstGeom>
              <a:noFill/>
              <a:ln w="9525">
                <a:noFill/>
                <a:miter lim="800000"/>
              </a:ln>
            </p:spPr>
            <p:txBody>
              <a:bodyPr>
                <a:spAutoFit/>
              </a:bodyPr>
              <a:lstStyle/>
              <a:p>
                <a:r>
                  <a:rPr lang="en-US" b="1">
                    <a:latin typeface="Calibri" panose="020F0502020204030204" charset="0"/>
                  </a:rPr>
                  <a:t>S</a:t>
                </a:r>
                <a:endParaRPr lang="en-IN" b="1">
                  <a:latin typeface="Calibri" panose="020F0502020204030204" charset="0"/>
                </a:endParaRPr>
              </a:p>
            </p:txBody>
          </p:sp>
          <p:sp>
            <p:nvSpPr>
              <p:cNvPr id="27698" name="TextBox 50"/>
              <p:cNvSpPr txBox="1">
                <a:spLocks noChangeArrowheads="1"/>
              </p:cNvSpPr>
              <p:nvPr/>
            </p:nvSpPr>
            <p:spPr bwMode="auto">
              <a:xfrm>
                <a:off x="5728320" y="3697844"/>
                <a:ext cx="169416" cy="369332"/>
              </a:xfrm>
              <a:prstGeom prst="rect">
                <a:avLst/>
              </a:prstGeom>
              <a:noFill/>
              <a:ln w="9525">
                <a:noFill/>
                <a:miter lim="800000"/>
              </a:ln>
            </p:spPr>
            <p:txBody>
              <a:bodyPr>
                <a:spAutoFit/>
              </a:bodyPr>
              <a:lstStyle/>
              <a:p>
                <a:r>
                  <a:rPr lang="en-US" b="1">
                    <a:latin typeface="Calibri" panose="020F0502020204030204" charset="0"/>
                  </a:rPr>
                  <a:t>Q</a:t>
                </a:r>
                <a:endParaRPr lang="en-IN" b="1">
                  <a:latin typeface="Calibri" panose="020F0502020204030204" charset="0"/>
                </a:endParaRPr>
              </a:p>
            </p:txBody>
          </p:sp>
          <p:sp>
            <p:nvSpPr>
              <p:cNvPr id="27699" name="TextBox 51"/>
              <p:cNvSpPr txBox="1">
                <a:spLocks noChangeArrowheads="1"/>
              </p:cNvSpPr>
              <p:nvPr/>
            </p:nvSpPr>
            <p:spPr bwMode="auto">
              <a:xfrm>
                <a:off x="5736828" y="3291524"/>
                <a:ext cx="169416" cy="369332"/>
              </a:xfrm>
              <a:prstGeom prst="rect">
                <a:avLst/>
              </a:prstGeom>
              <a:noFill/>
              <a:ln w="9525">
                <a:noFill/>
                <a:miter lim="800000"/>
              </a:ln>
            </p:spPr>
            <p:txBody>
              <a:bodyPr>
                <a:spAutoFit/>
              </a:bodyPr>
              <a:lstStyle/>
              <a:p>
                <a:r>
                  <a:rPr lang="en-US" b="1">
                    <a:latin typeface="Calibri" panose="020F0502020204030204" charset="0"/>
                  </a:rPr>
                  <a:t>Q</a:t>
                </a:r>
                <a:endParaRPr lang="en-IN" b="1">
                  <a:latin typeface="Calibri" panose="020F0502020204030204" charset="0"/>
                </a:endParaRPr>
              </a:p>
            </p:txBody>
          </p:sp>
        </p:grpSp>
        <p:sp>
          <p:nvSpPr>
            <p:cNvPr id="27687" name="TextBox 8"/>
            <p:cNvSpPr txBox="1">
              <a:spLocks noChangeArrowheads="1"/>
            </p:cNvSpPr>
            <p:nvPr/>
          </p:nvSpPr>
          <p:spPr bwMode="auto">
            <a:xfrm>
              <a:off x="6660232" y="1196752"/>
              <a:ext cx="1944216" cy="461665"/>
            </a:xfrm>
            <a:prstGeom prst="rect">
              <a:avLst/>
            </a:prstGeom>
            <a:noFill/>
            <a:ln w="9525">
              <a:noFill/>
              <a:miter lim="800000"/>
            </a:ln>
          </p:spPr>
          <p:txBody>
            <a:bodyPr>
              <a:spAutoFit/>
            </a:bodyPr>
            <a:lstStyle/>
            <a:p>
              <a:r>
                <a:rPr lang="en-US" sz="2400" b="1">
                  <a:latin typeface="Calibri" panose="020F0502020204030204" charset="0"/>
                </a:rPr>
                <a:t>Truth Table</a:t>
              </a:r>
              <a:endParaRPr lang="en-IN" sz="2400" b="1">
                <a:latin typeface="Calibri" panose="020F0502020204030204" charset="0"/>
              </a:endParaRPr>
            </a:p>
          </p:txBody>
        </p:sp>
        <p:sp>
          <p:nvSpPr>
            <p:cNvPr id="27688" name="TextBox 9"/>
            <p:cNvSpPr txBox="1">
              <a:spLocks noChangeArrowheads="1"/>
            </p:cNvSpPr>
            <p:nvPr/>
          </p:nvSpPr>
          <p:spPr bwMode="auto">
            <a:xfrm>
              <a:off x="3777965" y="5877272"/>
              <a:ext cx="4826483" cy="369332"/>
            </a:xfrm>
            <a:prstGeom prst="rect">
              <a:avLst/>
            </a:prstGeom>
            <a:noFill/>
            <a:ln w="9525">
              <a:noFill/>
              <a:miter lim="800000"/>
            </a:ln>
          </p:spPr>
          <p:txBody>
            <a:bodyPr>
              <a:spAutoFit/>
            </a:bodyPr>
            <a:lstStyle/>
            <a:p>
              <a:r>
                <a:rPr lang="en-US" b="1" dirty="0" smtClean="0">
                  <a:latin typeface="Calibri" panose="020F0502020204030204" charset="0"/>
                </a:rPr>
                <a:t>Functional </a:t>
              </a:r>
              <a:r>
                <a:rPr lang="en-US" b="1" dirty="0">
                  <a:latin typeface="Calibri" panose="020F0502020204030204" charset="0"/>
                </a:rPr>
                <a:t>Diagram of 555 Timer</a:t>
              </a:r>
              <a:endParaRPr lang="en-IN" b="1" dirty="0">
                <a:latin typeface="Calibri" panose="020F0502020204030204" charset="0"/>
              </a:endParaRPr>
            </a:p>
          </p:txBody>
        </p:sp>
      </p:grpSp>
      <p:sp>
        <p:nvSpPr>
          <p:cNvPr id="27684" name="TextBox 19"/>
          <p:cNvSpPr txBox="1">
            <a:spLocks noChangeArrowheads="1"/>
          </p:cNvSpPr>
          <p:nvPr/>
        </p:nvSpPr>
        <p:spPr bwMode="auto">
          <a:xfrm flipH="1">
            <a:off x="4919663" y="3406775"/>
            <a:ext cx="287337" cy="860425"/>
          </a:xfrm>
          <a:prstGeom prst="rect">
            <a:avLst/>
          </a:prstGeom>
          <a:noFill/>
          <a:ln w="9525">
            <a:noFill/>
            <a:miter lim="800000"/>
          </a:ln>
        </p:spPr>
        <p:txBody>
          <a:bodyPr>
            <a:spAutoFit/>
          </a:bodyPr>
          <a:lstStyle/>
          <a:p>
            <a:r>
              <a:rPr lang="en-US" sz="3200" b="1">
                <a:latin typeface="Calibri" panose="020F0502020204030204" charset="0"/>
              </a:rPr>
              <a:t>-</a:t>
            </a:r>
            <a:endParaRPr lang="en-US" sz="3200" b="1">
              <a:latin typeface="Calibri" panose="020F0502020204030204" charset="0"/>
            </a:endParaRPr>
          </a:p>
          <a:p>
            <a:endParaRPr lang="en-IN">
              <a:latin typeface="Calibri" panose="020F0502020204030204" charset="0"/>
            </a:endParaRPr>
          </a:p>
        </p:txBody>
      </p:sp>
      <p:sp>
        <p:nvSpPr>
          <p:cNvPr id="16" name="Slide Number Placeholder 15"/>
          <p:cNvSpPr>
            <a:spLocks noGrp="1"/>
          </p:cNvSpPr>
          <p:nvPr>
            <p:ph type="sldNum" sz="quarter" idx="12"/>
          </p:nvPr>
        </p:nvSpPr>
        <p:spPr/>
        <p:txBody>
          <a:bodyPr/>
          <a:lstStyle/>
          <a:p>
            <a:pPr>
              <a:defRPr/>
            </a:pPr>
            <a:fld id="{890C4E2B-0355-445F-BADD-35FA14F84C2A}" type="slidenum">
              <a:rPr lang="en-IN"/>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29600" cy="706437"/>
          </a:xfrm>
        </p:spPr>
        <p:txBody>
          <a:bodyPr rtlCol="0">
            <a:noAutofit/>
          </a:bodyPr>
          <a:lstStyle/>
          <a:p>
            <a:pPr eaLnBrk="1" fontAlgn="auto" hangingPunct="1">
              <a:spcAft>
                <a:spcPts val="0"/>
              </a:spcAft>
              <a:defRPr/>
            </a:pPr>
            <a:r>
              <a:rPr lang="en-US" b="1" dirty="0">
                <a:latin typeface="Arial" panose="020B0604020202020204" pitchFamily="34" charset="0"/>
                <a:cs typeface="Arial" panose="020B0604020202020204" pitchFamily="34" charset="0"/>
              </a:rPr>
              <a:t>Inside the 555 </a:t>
            </a:r>
            <a:r>
              <a:rPr lang="en-US" b="1" dirty="0" smtClean="0">
                <a:latin typeface="Arial" panose="020B0604020202020204" pitchFamily="34" charset="0"/>
                <a:cs typeface="Arial" panose="020B0604020202020204" pitchFamily="34" charset="0"/>
              </a:rPr>
              <a:t>Timer</a:t>
            </a:r>
            <a:br>
              <a:rPr lang="en-US" b="1" i="1" dirty="0">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4" name="Content Placeholder 3"/>
          <p:cNvSpPr>
            <a:spLocks noGrp="1" noChangeArrowheads="1"/>
          </p:cNvSpPr>
          <p:nvPr>
            <p:ph idx="1"/>
          </p:nvPr>
        </p:nvSpPr>
        <p:spPr>
          <a:xfrm>
            <a:off x="457200" y="1196975"/>
            <a:ext cx="8362950" cy="5184775"/>
          </a:xfrm>
        </p:spPr>
        <p:txBody>
          <a:bodyPr lIns="92075" tIns="46038" rIns="92075" bIns="46038" rtlCol="0">
            <a:normAutofit/>
          </a:bodyPr>
          <a:lst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457200" lvl="1" indent="0" algn="just">
              <a:buFont typeface="Arial" panose="020B0604020202020204" pitchFamily="34" charset="0"/>
              <a:buNone/>
              <a:defRPr/>
            </a:pPr>
            <a:r>
              <a:rPr lang="en-US" sz="2400" b="1" dirty="0" smtClean="0">
                <a:latin typeface="Arial" panose="020B0604020202020204" pitchFamily="34" charset="0"/>
                <a:cs typeface="Arial" panose="020B0604020202020204" pitchFamily="34" charset="0"/>
              </a:rPr>
              <a:t>Operation:</a:t>
            </a:r>
            <a:endParaRPr lang="en-US" sz="2400" b="1" dirty="0" smtClean="0">
              <a:latin typeface="Arial" panose="020B0604020202020204" pitchFamily="34" charset="0"/>
              <a:cs typeface="Arial" panose="020B0604020202020204" pitchFamily="34" charset="0"/>
            </a:endParaRPr>
          </a:p>
          <a:p>
            <a:pPr lvl="1" algn="just">
              <a:defRPr/>
            </a:pPr>
            <a:r>
              <a:rPr lang="en-US" sz="2400" dirty="0" smtClean="0">
                <a:latin typeface="Arial" panose="020B0604020202020204" pitchFamily="34" charset="0"/>
                <a:cs typeface="Arial" panose="020B0604020202020204" pitchFamily="34" charset="0"/>
              </a:rPr>
              <a:t>Voltage </a:t>
            </a:r>
            <a:r>
              <a:rPr lang="en-US" sz="2400" dirty="0">
                <a:latin typeface="Arial" panose="020B0604020202020204" pitchFamily="34" charset="0"/>
                <a:cs typeface="Arial" panose="020B0604020202020204" pitchFamily="34" charset="0"/>
              </a:rPr>
              <a:t>divider </a:t>
            </a:r>
            <a:r>
              <a:rPr lang="en-US" sz="2400" dirty="0" smtClean="0">
                <a:latin typeface="Arial" panose="020B0604020202020204" pitchFamily="34" charset="0"/>
                <a:cs typeface="Arial" panose="020B0604020202020204" pitchFamily="34" charset="0"/>
              </a:rPr>
              <a:t>- three </a:t>
            </a:r>
            <a:r>
              <a:rPr lang="en-US" sz="2400" dirty="0">
                <a:latin typeface="Arial" panose="020B0604020202020204" pitchFamily="34" charset="0"/>
                <a:cs typeface="Arial" panose="020B0604020202020204" pitchFamily="34" charset="0"/>
              </a:rPr>
              <a:t>equal 5K </a:t>
            </a:r>
            <a:r>
              <a:rPr lang="en-US" sz="2400" dirty="0" smtClean="0">
                <a:latin typeface="Arial" panose="020B0604020202020204" pitchFamily="34" charset="0"/>
                <a:cs typeface="Arial" panose="020B0604020202020204" pitchFamily="34" charset="0"/>
              </a:rPr>
              <a:t>resistors - divides </a:t>
            </a:r>
            <a:r>
              <a:rPr lang="en-US" sz="2400" dirty="0">
                <a:latin typeface="Arial" panose="020B0604020202020204" pitchFamily="34" charset="0"/>
                <a:cs typeface="Arial" panose="020B0604020202020204" pitchFamily="34" charset="0"/>
              </a:rPr>
              <a:t>the input voltage (V</a:t>
            </a:r>
            <a:r>
              <a:rPr lang="en-US" sz="2400" b="1" dirty="0">
                <a:latin typeface="Arial" panose="020B0604020202020204" pitchFamily="34" charset="0"/>
                <a:cs typeface="Arial" panose="020B0604020202020204" pitchFamily="34" charset="0"/>
              </a:rPr>
              <a:t>cc</a:t>
            </a:r>
            <a:r>
              <a:rPr lang="en-US" sz="2400" dirty="0">
                <a:latin typeface="Arial" panose="020B0604020202020204" pitchFamily="34" charset="0"/>
                <a:cs typeface="Arial" panose="020B0604020202020204" pitchFamily="34" charset="0"/>
              </a:rPr>
              <a:t>) into three equal parts.</a:t>
            </a:r>
            <a:endParaRPr lang="en-US" sz="2400" dirty="0">
              <a:latin typeface="Arial" panose="020B0604020202020204" pitchFamily="34" charset="0"/>
              <a:cs typeface="Arial" panose="020B0604020202020204" pitchFamily="34" charset="0"/>
            </a:endParaRPr>
          </a:p>
          <a:p>
            <a:pPr lvl="1" algn="just">
              <a:defRPr/>
            </a:pPr>
            <a:r>
              <a:rPr lang="en-US" sz="2400" dirty="0" smtClean="0">
                <a:latin typeface="Arial" panose="020B0604020202020204" pitchFamily="34" charset="0"/>
                <a:cs typeface="Arial" panose="020B0604020202020204" pitchFamily="34" charset="0"/>
              </a:rPr>
              <a:t>Two </a:t>
            </a:r>
            <a:r>
              <a:rPr lang="en-US" sz="2400" dirty="0">
                <a:latin typeface="Arial" panose="020B0604020202020204" pitchFamily="34" charset="0"/>
                <a:cs typeface="Arial" panose="020B0604020202020204" pitchFamily="34" charset="0"/>
              </a:rPr>
              <a:t>comparators </a:t>
            </a:r>
            <a:r>
              <a:rPr lang="en-US" sz="2400" dirty="0" smtClean="0">
                <a:latin typeface="Arial" panose="020B0604020202020204" pitchFamily="34" charset="0"/>
                <a:cs typeface="Arial" panose="020B0604020202020204" pitchFamily="34" charset="0"/>
              </a:rPr>
              <a:t> - op-amps - compare </a:t>
            </a:r>
            <a:r>
              <a:rPr lang="en-US" sz="2400" dirty="0">
                <a:latin typeface="Arial" panose="020B0604020202020204" pitchFamily="34" charset="0"/>
                <a:cs typeface="Arial" panose="020B0604020202020204" pitchFamily="34" charset="0"/>
              </a:rPr>
              <a:t>the voltages at their inputs and saturate depending upon which is greater.</a:t>
            </a:r>
            <a:endParaRPr lang="en-US" sz="2400" dirty="0">
              <a:latin typeface="Arial" panose="020B0604020202020204" pitchFamily="34" charset="0"/>
              <a:cs typeface="Arial" panose="020B0604020202020204" pitchFamily="34" charset="0"/>
            </a:endParaRPr>
          </a:p>
          <a:p>
            <a:pPr lvl="2" algn="just">
              <a:defRPr/>
            </a:pPr>
            <a:r>
              <a:rPr lang="en-US" dirty="0" smtClean="0">
                <a:latin typeface="Arial" panose="020B0604020202020204" pitchFamily="34" charset="0"/>
                <a:cs typeface="Arial" panose="020B0604020202020204" pitchFamily="34" charset="0"/>
              </a:rPr>
              <a:t>Threshold </a:t>
            </a:r>
            <a:r>
              <a:rPr lang="en-US" dirty="0">
                <a:latin typeface="Arial" panose="020B0604020202020204" pitchFamily="34" charset="0"/>
                <a:cs typeface="Arial" panose="020B0604020202020204" pitchFamily="34" charset="0"/>
              </a:rPr>
              <a:t>Comparator </a:t>
            </a:r>
            <a:r>
              <a:rPr lang="en-US" dirty="0" smtClean="0">
                <a:latin typeface="Arial" panose="020B0604020202020204" pitchFamily="34" charset="0"/>
                <a:cs typeface="Arial" panose="020B0604020202020204" pitchFamily="34" charset="0"/>
              </a:rPr>
              <a:t> - saturates - </a:t>
            </a:r>
            <a:r>
              <a:rPr lang="en-US" dirty="0">
                <a:latin typeface="Arial" panose="020B0604020202020204" pitchFamily="34" charset="0"/>
                <a:cs typeface="Arial" panose="020B0604020202020204" pitchFamily="34" charset="0"/>
              </a:rPr>
              <a:t>when the voltage at the Threshold pin (pin 6) is greater than (2/3)</a:t>
            </a:r>
            <a:r>
              <a:rPr lang="en-US" dirty="0" err="1">
                <a:latin typeface="Arial" panose="020B0604020202020204" pitchFamily="34" charset="0"/>
                <a:cs typeface="Arial" panose="020B0604020202020204" pitchFamily="34" charset="0"/>
              </a:rPr>
              <a:t>V</a:t>
            </a:r>
            <a:r>
              <a:rPr lang="en-US" b="1" dirty="0" err="1">
                <a:latin typeface="Arial" panose="020B0604020202020204" pitchFamily="34" charset="0"/>
                <a:cs typeface="Arial" panose="020B0604020202020204" pitchFamily="34" charset="0"/>
              </a:rPr>
              <a:t>cc</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lvl="2" algn="just">
              <a:defRPr/>
            </a:pPr>
            <a:r>
              <a:rPr lang="en-US" dirty="0" smtClean="0">
                <a:latin typeface="Arial" panose="020B0604020202020204" pitchFamily="34" charset="0"/>
                <a:cs typeface="Arial" panose="020B0604020202020204" pitchFamily="34" charset="0"/>
              </a:rPr>
              <a:t>Trigger </a:t>
            </a:r>
            <a:r>
              <a:rPr lang="en-US" dirty="0">
                <a:latin typeface="Arial" panose="020B0604020202020204" pitchFamily="34" charset="0"/>
                <a:cs typeface="Arial" panose="020B0604020202020204" pitchFamily="34" charset="0"/>
              </a:rPr>
              <a:t>Comparator </a:t>
            </a:r>
            <a:r>
              <a:rPr lang="en-US" dirty="0" smtClean="0">
                <a:latin typeface="Arial" panose="020B0604020202020204" pitchFamily="34" charset="0"/>
                <a:cs typeface="Arial" panose="020B0604020202020204" pitchFamily="34" charset="0"/>
              </a:rPr>
              <a:t>– saturates -  </a:t>
            </a:r>
            <a:r>
              <a:rPr lang="en-US" dirty="0">
                <a:latin typeface="Arial" panose="020B0604020202020204" pitchFamily="34" charset="0"/>
                <a:cs typeface="Arial" panose="020B0604020202020204" pitchFamily="34" charset="0"/>
              </a:rPr>
              <a:t>when the voltage at the Trigger pin (pin 2) is less than (1/3)</a:t>
            </a:r>
            <a:r>
              <a:rPr lang="en-US" dirty="0" err="1">
                <a:latin typeface="Arial" panose="020B0604020202020204" pitchFamily="34" charset="0"/>
                <a:cs typeface="Arial" panose="020B0604020202020204" pitchFamily="34" charset="0"/>
              </a:rPr>
              <a:t>V</a:t>
            </a:r>
            <a:r>
              <a:rPr lang="en-US" b="1" dirty="0" err="1">
                <a:latin typeface="Arial" panose="020B0604020202020204" pitchFamily="34" charset="0"/>
                <a:cs typeface="Arial" panose="020B0604020202020204" pitchFamily="34" charset="0"/>
              </a:rPr>
              <a:t>cc</a:t>
            </a:r>
            <a:endParaRPr lang="en-US" b="1"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7A3AF15B-EDD0-46DE-8994-906612959089}" type="slidenum">
              <a:rPr lang="en-IN"/>
            </a:fld>
            <a:endParaRPr lang="en-I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788" y="404813"/>
            <a:ext cx="8229600" cy="849312"/>
          </a:xfrm>
        </p:spPr>
        <p:txBody>
          <a:bodyPr rtlCol="0">
            <a:noAutofit/>
          </a:bodyPr>
          <a:lstStyle/>
          <a:p>
            <a:pPr eaLnBrk="1" fontAlgn="auto" hangingPunct="1">
              <a:spcAft>
                <a:spcPts val="0"/>
              </a:spcAft>
              <a:defRPr/>
            </a:pPr>
            <a:r>
              <a:rPr lang="en-US" b="1" dirty="0">
                <a:latin typeface="Arial" panose="020B0604020202020204" pitchFamily="34" charset="0"/>
                <a:cs typeface="Arial" panose="020B0604020202020204" pitchFamily="34" charset="0"/>
              </a:rPr>
              <a:t>Inside the 555 Timer</a:t>
            </a:r>
            <a:br>
              <a:rPr lang="en-US" b="1" dirty="0">
                <a:latin typeface="Arial" panose="020B0604020202020204" pitchFamily="34" charset="0"/>
                <a:cs typeface="Arial" panose="020B0604020202020204" pitchFamily="34" charset="0"/>
              </a:rPr>
            </a:br>
            <a:endParaRPr lang="en-IN" b="1" dirty="0">
              <a:latin typeface="Arial" panose="020B0604020202020204" pitchFamily="34" charset="0"/>
              <a:cs typeface="Arial" panose="020B0604020202020204" pitchFamily="34" charset="0"/>
            </a:endParaRPr>
          </a:p>
        </p:txBody>
      </p:sp>
      <p:sp>
        <p:nvSpPr>
          <p:cNvPr id="30723" name="Rectangle 4"/>
          <p:cNvSpPr>
            <a:spLocks noGrp="1" noChangeArrowheads="1"/>
          </p:cNvSpPr>
          <p:nvPr/>
        </p:nvSpPr>
        <p:spPr bwMode="auto">
          <a:xfrm>
            <a:off x="306388" y="1090613"/>
            <a:ext cx="8609012" cy="5651500"/>
          </a:xfrm>
          <a:prstGeom prst="rect">
            <a:avLst/>
          </a:prstGeom>
          <a:noFill/>
          <a:ln w="9525">
            <a:noFill/>
            <a:miter lim="800000"/>
          </a:ln>
        </p:spPr>
        <p:txBody>
          <a:bodyPr lIns="92075" tIns="46038" rIns="92075" bIns="46038"/>
          <a:lstStyle/>
          <a:p>
            <a:pPr marL="742950" lvl="1" indent="-285750" algn="just" eaLnBrk="0" hangingPunct="0">
              <a:lnSpc>
                <a:spcPct val="90000"/>
              </a:lnSpc>
              <a:spcBef>
                <a:spcPct val="20000"/>
              </a:spcBef>
              <a:buClr>
                <a:schemeClr val="accent1"/>
              </a:buClr>
              <a:buFontTx/>
              <a:buChar char="•"/>
            </a:pPr>
            <a:r>
              <a:rPr lang="en-US" sz="2400" dirty="0" smtClean="0">
                <a:latin typeface="Arial" panose="020B0604020202020204" pitchFamily="34" charset="0"/>
                <a:cs typeface="Arial" panose="020B0604020202020204" pitchFamily="34" charset="0"/>
              </a:rPr>
              <a:t>Flip-flop </a:t>
            </a:r>
            <a:r>
              <a:rPr lang="en-US" sz="2400" dirty="0">
                <a:latin typeface="Arial" panose="020B0604020202020204" pitchFamily="34" charset="0"/>
                <a:cs typeface="Arial" panose="020B0604020202020204" pitchFamily="34" charset="0"/>
              </a:rPr>
              <a:t>is a bi-stable </a:t>
            </a:r>
            <a:r>
              <a:rPr lang="en-US" sz="2400" dirty="0" smtClean="0">
                <a:latin typeface="Arial" panose="020B0604020202020204" pitchFamily="34" charset="0"/>
                <a:cs typeface="Arial" panose="020B0604020202020204" pitchFamily="34" charset="0"/>
              </a:rPr>
              <a:t>device - “</a:t>
            </a:r>
            <a:r>
              <a:rPr lang="en-US" sz="2400" dirty="0">
                <a:latin typeface="Arial" panose="020B0604020202020204" pitchFamily="34" charset="0"/>
                <a:cs typeface="Arial" panose="020B0604020202020204" pitchFamily="34" charset="0"/>
              </a:rPr>
              <a:t>high” </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a:t>
            </a:r>
            <a:r>
              <a:rPr lang="en-US" sz="2400" b="1" dirty="0" err="1" smtClean="0">
                <a:latin typeface="Arial" panose="020B0604020202020204" pitchFamily="34" charset="0"/>
                <a:cs typeface="Arial" panose="020B0604020202020204" pitchFamily="34" charset="0"/>
              </a:rPr>
              <a:t>cc</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and </a:t>
            </a:r>
            <a:r>
              <a:rPr lang="en-US" sz="2400" dirty="0" smtClean="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low</a:t>
            </a:r>
            <a:r>
              <a:rPr lang="en-US" sz="2400" dirty="0" smtClean="0">
                <a:latin typeface="Arial" panose="020B0604020202020204" pitchFamily="34" charset="0"/>
                <a:cs typeface="Arial" panose="020B0604020202020204" pitchFamily="34" charset="0"/>
              </a:rPr>
              <a:t>”: 0V.</a:t>
            </a:r>
            <a:endParaRPr lang="en-US" sz="2400" dirty="0" smtClean="0">
              <a:latin typeface="Arial" panose="020B0604020202020204" pitchFamily="34" charset="0"/>
              <a:cs typeface="Arial" panose="020B0604020202020204" pitchFamily="34" charset="0"/>
            </a:endParaRPr>
          </a:p>
          <a:p>
            <a:pPr marL="742950" lvl="1" indent="-285750" algn="just" eaLnBrk="0" hangingPunct="0">
              <a:lnSpc>
                <a:spcPct val="90000"/>
              </a:lnSpc>
              <a:spcBef>
                <a:spcPct val="20000"/>
              </a:spcBef>
              <a:buClr>
                <a:schemeClr val="accent1"/>
              </a:buClr>
            </a:pPr>
            <a:endParaRPr lang="en-US" sz="2400" dirty="0">
              <a:latin typeface="Arial" panose="020B0604020202020204" pitchFamily="34" charset="0"/>
              <a:cs typeface="Arial" panose="020B0604020202020204" pitchFamily="34" charset="0"/>
            </a:endParaRPr>
          </a:p>
          <a:p>
            <a:pPr marL="1143000" lvl="2" indent="-228600" algn="just" eaLnBrk="0" hangingPunct="0">
              <a:lnSpc>
                <a:spcPct val="90000"/>
              </a:lnSpc>
              <a:spcBef>
                <a:spcPct val="20000"/>
              </a:spcBef>
              <a:buClr>
                <a:schemeClr val="folHlink"/>
              </a:buClr>
              <a:buFontTx/>
              <a:buChar char="•"/>
            </a:pPr>
            <a:r>
              <a:rPr lang="en-US" sz="2400" dirty="0" smtClean="0">
                <a:latin typeface="Arial" panose="020B0604020202020204" pitchFamily="34" charset="0"/>
                <a:cs typeface="Arial" panose="020B0604020202020204" pitchFamily="34" charset="0"/>
              </a:rPr>
              <a:t>Threshold </a:t>
            </a:r>
            <a:r>
              <a:rPr lang="en-US" sz="2400" dirty="0">
                <a:latin typeface="Arial" panose="020B0604020202020204" pitchFamily="34" charset="0"/>
                <a:cs typeface="Arial" panose="020B0604020202020204" pitchFamily="34" charset="0"/>
              </a:rPr>
              <a:t>comparator </a:t>
            </a:r>
            <a:r>
              <a:rPr lang="en-US" sz="2400" dirty="0" smtClean="0">
                <a:latin typeface="Arial" panose="020B0604020202020204" pitchFamily="34" charset="0"/>
                <a:cs typeface="Arial" panose="020B0604020202020204" pitchFamily="34" charset="0"/>
              </a:rPr>
              <a:t>saturates - FF </a:t>
            </a:r>
            <a:r>
              <a:rPr lang="en-US" sz="2400" dirty="0">
                <a:latin typeface="Arial" panose="020B0604020202020204" pitchFamily="34" charset="0"/>
                <a:cs typeface="Arial" panose="020B0604020202020204" pitchFamily="34" charset="0"/>
              </a:rPr>
              <a:t>is Reset (R</a:t>
            </a:r>
            <a:r>
              <a:rPr lang="en-US" sz="2400" dirty="0" smtClean="0">
                <a:latin typeface="Arial" panose="020B0604020202020204" pitchFamily="34" charset="0"/>
                <a:cs typeface="Arial" panose="020B0604020202020204" pitchFamily="34" charset="0"/>
              </a:rPr>
              <a:t>) - outputs </a:t>
            </a:r>
            <a:r>
              <a:rPr lang="en-US" sz="2400" dirty="0">
                <a:latin typeface="Arial" panose="020B0604020202020204" pitchFamily="34" charset="0"/>
                <a:cs typeface="Arial" panose="020B0604020202020204" pitchFamily="34" charset="0"/>
              </a:rPr>
              <a:t>a low signal at pin 3.</a:t>
            </a:r>
            <a:endParaRPr lang="en-US" sz="2400" dirty="0">
              <a:latin typeface="Arial" panose="020B0604020202020204" pitchFamily="34" charset="0"/>
              <a:cs typeface="Arial" panose="020B0604020202020204" pitchFamily="34" charset="0"/>
            </a:endParaRPr>
          </a:p>
          <a:p>
            <a:pPr marL="1143000" lvl="2" indent="-228600" algn="just" eaLnBrk="0" hangingPunct="0">
              <a:lnSpc>
                <a:spcPct val="90000"/>
              </a:lnSpc>
              <a:spcBef>
                <a:spcPct val="20000"/>
              </a:spcBef>
              <a:buClr>
                <a:schemeClr val="folHlink"/>
              </a:buClr>
              <a:buFontTx/>
              <a:buChar char="•"/>
            </a:pPr>
            <a:r>
              <a:rPr lang="en-US" sz="2400" dirty="0" smtClean="0">
                <a:latin typeface="Arial" panose="020B0604020202020204" pitchFamily="34" charset="0"/>
                <a:cs typeface="Arial" panose="020B0604020202020204" pitchFamily="34" charset="0"/>
              </a:rPr>
              <a:t>Trigger </a:t>
            </a:r>
            <a:r>
              <a:rPr lang="en-US" sz="2400" dirty="0">
                <a:latin typeface="Arial" panose="020B0604020202020204" pitchFamily="34" charset="0"/>
                <a:cs typeface="Arial" panose="020B0604020202020204" pitchFamily="34" charset="0"/>
              </a:rPr>
              <a:t>comparator </a:t>
            </a:r>
            <a:r>
              <a:rPr lang="en-US" sz="2400" dirty="0" smtClean="0">
                <a:latin typeface="Arial" panose="020B0604020202020204" pitchFamily="34" charset="0"/>
                <a:cs typeface="Arial" panose="020B0604020202020204" pitchFamily="34" charset="0"/>
              </a:rPr>
              <a:t>saturates- FF </a:t>
            </a:r>
            <a:r>
              <a:rPr lang="en-US" sz="2400" dirty="0">
                <a:latin typeface="Arial" panose="020B0604020202020204" pitchFamily="34" charset="0"/>
                <a:cs typeface="Arial" panose="020B0604020202020204" pitchFamily="34" charset="0"/>
              </a:rPr>
              <a:t>is Set (S</a:t>
            </a:r>
            <a:r>
              <a:rPr lang="en-US" sz="2400" dirty="0" smtClean="0">
                <a:latin typeface="Arial" panose="020B0604020202020204" pitchFamily="34" charset="0"/>
                <a:cs typeface="Arial" panose="020B0604020202020204" pitchFamily="34" charset="0"/>
              </a:rPr>
              <a:t>) - outputs </a:t>
            </a:r>
            <a:r>
              <a:rPr lang="en-US" sz="2400" dirty="0">
                <a:latin typeface="Arial" panose="020B0604020202020204" pitchFamily="34" charset="0"/>
                <a:cs typeface="Arial" panose="020B0604020202020204" pitchFamily="34" charset="0"/>
              </a:rPr>
              <a:t>a high signal at pin 3</a:t>
            </a:r>
            <a:r>
              <a:rPr lang="en-US" sz="2400" dirty="0" smtClean="0">
                <a:latin typeface="Arial" panose="020B0604020202020204" pitchFamily="34" charset="0"/>
                <a:cs typeface="Arial" panose="020B0604020202020204" pitchFamily="34" charset="0"/>
              </a:rPr>
              <a:t>.</a:t>
            </a:r>
            <a:endParaRPr lang="en-US" sz="2400" dirty="0" smtClean="0">
              <a:latin typeface="Arial" panose="020B0604020202020204" pitchFamily="34" charset="0"/>
              <a:cs typeface="Arial" panose="020B0604020202020204" pitchFamily="34" charset="0"/>
            </a:endParaRPr>
          </a:p>
          <a:p>
            <a:pPr marL="1143000" lvl="2" indent="-228600" algn="just" eaLnBrk="0" hangingPunct="0">
              <a:lnSpc>
                <a:spcPct val="90000"/>
              </a:lnSpc>
              <a:spcBef>
                <a:spcPct val="20000"/>
              </a:spcBef>
              <a:buClr>
                <a:schemeClr val="folHlink"/>
              </a:buClr>
            </a:pPr>
            <a:endParaRPr lang="en-US" sz="2400" dirty="0">
              <a:latin typeface="Arial" panose="020B0604020202020204" pitchFamily="34" charset="0"/>
              <a:cs typeface="Arial" panose="020B0604020202020204" pitchFamily="34" charset="0"/>
            </a:endParaRPr>
          </a:p>
          <a:p>
            <a:pPr marL="742950" lvl="1" indent="-285750" algn="just" eaLnBrk="0" hangingPunct="0">
              <a:lnSpc>
                <a:spcPct val="90000"/>
              </a:lnSpc>
              <a:spcBef>
                <a:spcPct val="20000"/>
              </a:spcBef>
              <a:buClr>
                <a:schemeClr val="accent1"/>
              </a:buClr>
              <a:buFontTx/>
              <a:buChar char="•"/>
            </a:pPr>
            <a:r>
              <a:rPr lang="en-US" sz="2400" dirty="0" smtClean="0">
                <a:latin typeface="Arial" panose="020B0604020202020204" pitchFamily="34" charset="0"/>
                <a:cs typeface="Arial" panose="020B0604020202020204" pitchFamily="34" charset="0"/>
              </a:rPr>
              <a:t>Transistor - used </a:t>
            </a:r>
            <a:r>
              <a:rPr lang="en-US" sz="2400" dirty="0">
                <a:latin typeface="Arial" panose="020B0604020202020204" pitchFamily="34" charset="0"/>
                <a:cs typeface="Arial" panose="020B0604020202020204" pitchFamily="34" charset="0"/>
              </a:rPr>
              <a:t>as a </a:t>
            </a:r>
            <a:r>
              <a:rPr lang="en-US" sz="2400" dirty="0" smtClean="0">
                <a:latin typeface="Arial" panose="020B0604020202020204" pitchFamily="34" charset="0"/>
                <a:cs typeface="Arial" panose="020B0604020202020204" pitchFamily="34" charset="0"/>
              </a:rPr>
              <a:t>switch - connects </a:t>
            </a:r>
            <a:r>
              <a:rPr lang="en-US" sz="2400" dirty="0">
                <a:latin typeface="Arial" panose="020B0604020202020204" pitchFamily="34" charset="0"/>
                <a:cs typeface="Arial" panose="020B0604020202020204" pitchFamily="34" charset="0"/>
              </a:rPr>
              <a:t>pin 7 </a:t>
            </a:r>
            <a:r>
              <a:rPr lang="en-US" sz="2400" dirty="0" smtClean="0">
                <a:latin typeface="Arial" panose="020B0604020202020204" pitchFamily="34" charset="0"/>
                <a:cs typeface="Arial" panose="020B0604020202020204" pitchFamily="34" charset="0"/>
              </a:rPr>
              <a:t>discharge to </a:t>
            </a:r>
            <a:r>
              <a:rPr lang="en-US" sz="2400" dirty="0">
                <a:latin typeface="Arial" panose="020B0604020202020204" pitchFamily="34" charset="0"/>
                <a:cs typeface="Arial" panose="020B0604020202020204" pitchFamily="34" charset="0"/>
              </a:rPr>
              <a:t>ground when it is closed. </a:t>
            </a:r>
            <a:endParaRPr lang="en-US" sz="2400" dirty="0" smtClean="0">
              <a:latin typeface="Arial" panose="020B0604020202020204" pitchFamily="34" charset="0"/>
              <a:cs typeface="Arial" panose="020B0604020202020204" pitchFamily="34" charset="0"/>
            </a:endParaRPr>
          </a:p>
          <a:p>
            <a:pPr marL="742950" lvl="1" indent="-285750" algn="just" eaLnBrk="0" hangingPunct="0">
              <a:lnSpc>
                <a:spcPct val="90000"/>
              </a:lnSpc>
              <a:spcBef>
                <a:spcPct val="20000"/>
              </a:spcBef>
              <a:buClr>
                <a:schemeClr val="accent1"/>
              </a:buClr>
            </a:pPr>
            <a:endParaRPr lang="en-US" sz="2400" dirty="0">
              <a:latin typeface="Arial" panose="020B0604020202020204" pitchFamily="34" charset="0"/>
              <a:cs typeface="Arial" panose="020B0604020202020204" pitchFamily="34" charset="0"/>
            </a:endParaRPr>
          </a:p>
          <a:p>
            <a:pPr marL="1143000" lvl="2" indent="-228600" algn="just" eaLnBrk="0" hangingPunct="0">
              <a:lnSpc>
                <a:spcPct val="90000"/>
              </a:lnSpc>
              <a:spcBef>
                <a:spcPct val="20000"/>
              </a:spcBef>
              <a:buClr>
                <a:schemeClr val="folHlink"/>
              </a:buClr>
              <a:buFontTx/>
              <a:buChar char="•"/>
            </a:pPr>
            <a:r>
              <a:rPr lang="en-US" sz="2400" dirty="0" smtClean="0">
                <a:latin typeface="Arial" panose="020B0604020202020204" pitchFamily="34" charset="0"/>
                <a:cs typeface="Arial" panose="020B0604020202020204" pitchFamily="34" charset="0"/>
              </a:rPr>
              <a:t>Q </a:t>
            </a:r>
            <a:r>
              <a:rPr lang="en-US" sz="2400" dirty="0">
                <a:latin typeface="Arial" panose="020B0604020202020204" pitchFamily="34" charset="0"/>
                <a:cs typeface="Arial" panose="020B0604020202020204" pitchFamily="34" charset="0"/>
              </a:rPr>
              <a:t>is low, Q bar is </a:t>
            </a:r>
            <a:r>
              <a:rPr lang="en-US" sz="2400" dirty="0" smtClean="0">
                <a:latin typeface="Arial" panose="020B0604020202020204" pitchFamily="34" charset="0"/>
                <a:cs typeface="Arial" panose="020B0604020202020204" pitchFamily="34" charset="0"/>
              </a:rPr>
              <a:t>high - closes </a:t>
            </a:r>
            <a:r>
              <a:rPr lang="en-US" sz="2400" dirty="0">
                <a:latin typeface="Arial" panose="020B0604020202020204" pitchFamily="34" charset="0"/>
                <a:cs typeface="Arial" panose="020B0604020202020204" pitchFamily="34" charset="0"/>
              </a:rPr>
              <a:t>the transistor switch </a:t>
            </a:r>
            <a:r>
              <a:rPr lang="en-US" sz="2400" dirty="0" smtClean="0">
                <a:latin typeface="Arial" panose="020B0604020202020204" pitchFamily="34" charset="0"/>
                <a:cs typeface="Arial" panose="020B0604020202020204" pitchFamily="34" charset="0"/>
              </a:rPr>
              <a:t>- attaches </a:t>
            </a:r>
            <a:r>
              <a:rPr lang="en-US" sz="2400" dirty="0">
                <a:latin typeface="Arial" panose="020B0604020202020204" pitchFamily="34" charset="0"/>
                <a:cs typeface="Arial" panose="020B0604020202020204" pitchFamily="34" charset="0"/>
              </a:rPr>
              <a:t>pin 7 to ground.</a:t>
            </a:r>
            <a:endParaRPr lang="en-US" sz="2400" dirty="0">
              <a:latin typeface="Arial" panose="020B0604020202020204" pitchFamily="34" charset="0"/>
              <a:cs typeface="Arial" panose="020B0604020202020204" pitchFamily="34" charset="0"/>
            </a:endParaRPr>
          </a:p>
          <a:p>
            <a:pPr marL="1143000" lvl="2" indent="-228600" algn="just" eaLnBrk="0" hangingPunct="0">
              <a:lnSpc>
                <a:spcPct val="90000"/>
              </a:lnSpc>
              <a:spcBef>
                <a:spcPct val="20000"/>
              </a:spcBef>
              <a:buClr>
                <a:schemeClr val="folHlink"/>
              </a:buClr>
              <a:buFontTx/>
              <a:buChar char="•"/>
            </a:pPr>
            <a:r>
              <a:rPr lang="en-US" sz="2400" dirty="0" smtClean="0">
                <a:latin typeface="Arial" panose="020B0604020202020204" pitchFamily="34" charset="0"/>
                <a:cs typeface="Arial" panose="020B0604020202020204" pitchFamily="34" charset="0"/>
              </a:rPr>
              <a:t>Q </a:t>
            </a:r>
            <a:r>
              <a:rPr lang="en-US" sz="2400" dirty="0">
                <a:latin typeface="Arial" panose="020B0604020202020204" pitchFamily="34" charset="0"/>
                <a:cs typeface="Arial" panose="020B0604020202020204" pitchFamily="34" charset="0"/>
              </a:rPr>
              <a:t>is high, Q bar is </a:t>
            </a:r>
            <a:r>
              <a:rPr lang="en-US" sz="2400" dirty="0" smtClean="0">
                <a:latin typeface="Arial" panose="020B0604020202020204" pitchFamily="34" charset="0"/>
                <a:cs typeface="Arial" panose="020B0604020202020204" pitchFamily="34" charset="0"/>
              </a:rPr>
              <a:t>low - opens </a:t>
            </a:r>
            <a:r>
              <a:rPr lang="en-US" sz="2400" dirty="0">
                <a:latin typeface="Arial" panose="020B0604020202020204" pitchFamily="34" charset="0"/>
                <a:cs typeface="Arial" panose="020B0604020202020204" pitchFamily="34" charset="0"/>
              </a:rPr>
              <a:t>the switch and pin 7 is no longer grounded</a:t>
            </a:r>
            <a:endParaRPr lang="en-US" sz="2400" dirty="0">
              <a:latin typeface="Arial" panose="020B0604020202020204" pitchFamily="34" charset="0"/>
              <a:cs typeface="Arial" panose="020B0604020202020204" pitchFamily="34" charset="0"/>
            </a:endParaRPr>
          </a:p>
        </p:txBody>
      </p:sp>
      <p:sp>
        <p:nvSpPr>
          <p:cNvPr id="3" name="Slide Number Placeholder 2"/>
          <p:cNvSpPr>
            <a:spLocks noGrp="1"/>
          </p:cNvSpPr>
          <p:nvPr>
            <p:ph type="sldNum" sz="quarter" idx="12"/>
          </p:nvPr>
        </p:nvSpPr>
        <p:spPr/>
        <p:txBody>
          <a:bodyPr/>
          <a:lstStyle/>
          <a:p>
            <a:pPr>
              <a:defRPr/>
            </a:pPr>
            <a:fld id="{166395AA-0506-4041-A349-FC4709D61FF1}" type="slidenum">
              <a:rPr lang="en-IN"/>
            </a:fld>
            <a:endParaRPr lang="en-I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Brief operation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pPr algn="just"/>
            <a:r>
              <a:rPr lang="en-US" sz="2800" dirty="0" smtClean="0">
                <a:latin typeface="Arial" panose="020B0604020202020204" pitchFamily="34" charset="0"/>
                <a:cs typeface="Arial" panose="020B0604020202020204" pitchFamily="34" charset="0"/>
              </a:rPr>
              <a:t>Low output from the timer:</a:t>
            </a:r>
            <a:endParaRPr lang="en-US" sz="2800" dirty="0" smtClean="0">
              <a:latin typeface="Arial" panose="020B0604020202020204" pitchFamily="34" charset="0"/>
              <a:cs typeface="Arial" panose="020B0604020202020204" pitchFamily="34" charset="0"/>
            </a:endParaRPr>
          </a:p>
          <a:p>
            <a:pPr algn="just">
              <a:buNone/>
            </a:pPr>
            <a:r>
              <a:rPr lang="en-US" sz="2800" dirty="0" smtClean="0">
                <a:latin typeface="Arial" panose="020B0604020202020204" pitchFamily="34" charset="0"/>
                <a:cs typeface="Arial" panose="020B0604020202020204" pitchFamily="34" charset="0"/>
              </a:rPr>
              <a:t>		 Voltage on the threshold input must exceed the control voltage or + (2/3) V</a:t>
            </a:r>
            <a:r>
              <a:rPr lang="en-US" sz="2800" baseline="-25000" dirty="0" smtClean="0">
                <a:latin typeface="Arial" panose="020B0604020202020204" pitchFamily="34" charset="0"/>
                <a:cs typeface="Arial" panose="020B0604020202020204" pitchFamily="34" charset="0"/>
              </a:rPr>
              <a:t>CC</a:t>
            </a:r>
            <a:r>
              <a:rPr lang="en-US" sz="2800" dirty="0" smtClean="0">
                <a:latin typeface="Arial" panose="020B0604020202020204" pitchFamily="34" charset="0"/>
                <a:cs typeface="Arial" panose="020B0604020202020204" pitchFamily="34" charset="0"/>
              </a:rPr>
              <a:t>. This also turns the discharge transistor on.</a:t>
            </a:r>
            <a:endParaRPr lang="en-US" sz="2800" dirty="0" smtClean="0">
              <a:latin typeface="Arial" panose="020B0604020202020204" pitchFamily="34" charset="0"/>
              <a:cs typeface="Arial" panose="020B0604020202020204" pitchFamily="34" charset="0"/>
            </a:endParaRPr>
          </a:p>
          <a:p>
            <a:pPr algn="just">
              <a:buNone/>
            </a:pPr>
            <a:r>
              <a:rPr lang="en-US" sz="2800" dirty="0" smtClean="0">
                <a:latin typeface="Arial" panose="020B0604020202020204" pitchFamily="34" charset="0"/>
                <a:cs typeface="Arial" panose="020B0604020202020204" pitchFamily="34" charset="0"/>
              </a:rPr>
              <a:t> </a:t>
            </a:r>
            <a:endParaRPr lang="en-US" sz="2800" dirty="0" smtClean="0">
              <a:latin typeface="Arial" panose="020B0604020202020204" pitchFamily="34" charset="0"/>
              <a:cs typeface="Arial" panose="020B0604020202020204" pitchFamily="34" charset="0"/>
            </a:endParaRPr>
          </a:p>
          <a:p>
            <a:pPr algn="just"/>
            <a:r>
              <a:rPr lang="en-US" sz="2800" dirty="0" smtClean="0">
                <a:latin typeface="Arial" panose="020B0604020202020204" pitchFamily="34" charset="0"/>
                <a:cs typeface="Arial" panose="020B0604020202020204" pitchFamily="34" charset="0"/>
              </a:rPr>
              <a:t>High output from the timer:</a:t>
            </a:r>
            <a:endParaRPr lang="en-US" sz="2800" dirty="0" smtClean="0">
              <a:latin typeface="Arial" panose="020B0604020202020204" pitchFamily="34" charset="0"/>
              <a:cs typeface="Arial" panose="020B0604020202020204" pitchFamily="34" charset="0"/>
            </a:endParaRPr>
          </a:p>
          <a:p>
            <a:pPr algn="just">
              <a:buNone/>
            </a:pPr>
            <a:r>
              <a:rPr lang="en-US" sz="2800" dirty="0" smtClean="0">
                <a:latin typeface="Arial" panose="020B0604020202020204" pitchFamily="34" charset="0"/>
                <a:cs typeface="Arial" panose="020B0604020202020204" pitchFamily="34" charset="0"/>
              </a:rPr>
              <a:t>		Voltage on the trigger input must drop below +(1/3) V</a:t>
            </a:r>
            <a:r>
              <a:rPr lang="en-US" sz="2800" baseline="-25000" dirty="0" smtClean="0">
                <a:latin typeface="Arial" panose="020B0604020202020204" pitchFamily="34" charset="0"/>
                <a:cs typeface="Arial" panose="020B0604020202020204" pitchFamily="34" charset="0"/>
              </a:rPr>
              <a:t>CC</a:t>
            </a:r>
            <a:r>
              <a:rPr lang="en-US" sz="2800" dirty="0" smtClean="0">
                <a:latin typeface="Arial" panose="020B0604020202020204" pitchFamily="34" charset="0"/>
                <a:cs typeface="Arial" panose="020B0604020202020204" pitchFamily="34" charset="0"/>
              </a:rPr>
              <a:t>. This turns the discharge transistor off.</a:t>
            </a:r>
            <a:endParaRPr lang="en-US" sz="2800" dirty="0" smtClean="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900"/>
          </a:xfrm>
        </p:spPr>
        <p:txBody>
          <a:bodyPr rtlCol="0">
            <a:normAutofit/>
          </a:bodyPr>
          <a:lstStyle/>
          <a:p>
            <a:pPr eaLnBrk="1" fontAlgn="auto" hangingPunct="1">
              <a:spcAft>
                <a:spcPts val="0"/>
              </a:spcAft>
              <a:defRPr/>
            </a:pPr>
            <a:r>
              <a:rPr lang="en-US" b="1" dirty="0">
                <a:latin typeface="Arial" panose="020B0604020202020204" pitchFamily="34" charset="0"/>
                <a:cs typeface="Arial" panose="020B0604020202020204" pitchFamily="34" charset="0"/>
              </a:rPr>
              <a:t>Uses </a:t>
            </a:r>
            <a:r>
              <a:rPr lang="en-US" b="1" dirty="0" smtClean="0">
                <a:latin typeface="Arial" panose="020B0604020202020204" pitchFamily="34" charset="0"/>
                <a:cs typeface="Arial" panose="020B0604020202020204" pitchFamily="34" charset="0"/>
              </a:rPr>
              <a:t>of </a:t>
            </a:r>
            <a:r>
              <a:rPr lang="en-GB" b="1" dirty="0">
                <a:latin typeface="Arial" panose="020B0604020202020204" pitchFamily="34" charset="0"/>
                <a:cs typeface="Arial" panose="020B0604020202020204" pitchFamily="34" charset="0"/>
              </a:rPr>
              <a:t>555 timer </a:t>
            </a:r>
            <a:endParaRPr lang="en-IN" b="1" dirty="0">
              <a:latin typeface="Arial" panose="020B0604020202020204" pitchFamily="34" charset="0"/>
              <a:cs typeface="Arial" panose="020B0604020202020204" pitchFamily="34" charset="0"/>
            </a:endParaRPr>
          </a:p>
        </p:txBody>
      </p:sp>
      <p:grpSp>
        <p:nvGrpSpPr>
          <p:cNvPr id="4" name="Group 3"/>
          <p:cNvGrpSpPr/>
          <p:nvPr/>
        </p:nvGrpSpPr>
        <p:grpSpPr bwMode="auto">
          <a:xfrm>
            <a:off x="395288" y="1752600"/>
            <a:ext cx="8424862" cy="4738820"/>
            <a:chOff x="182563" y="2087563"/>
            <a:chExt cx="8550275" cy="4744455"/>
          </a:xfrm>
        </p:grpSpPr>
        <p:sp>
          <p:nvSpPr>
            <p:cNvPr id="31750" name="Text Box 6"/>
            <p:cNvSpPr txBox="1">
              <a:spLocks noChangeArrowheads="1"/>
            </p:cNvSpPr>
            <p:nvPr/>
          </p:nvSpPr>
          <p:spPr bwMode="auto">
            <a:xfrm>
              <a:off x="182563" y="2087563"/>
              <a:ext cx="8550275" cy="1371235"/>
            </a:xfrm>
            <a:prstGeom prst="rect">
              <a:avLst/>
            </a:prstGeom>
            <a:noFill/>
            <a:ln w="9525">
              <a:noFill/>
              <a:miter lim="800000"/>
            </a:ln>
          </p:spPr>
          <p:txBody>
            <a:bodyPr>
              <a:spAutoFit/>
            </a:bodyPr>
            <a:lstStyle/>
            <a:p>
              <a:pPr algn="just">
                <a:spcAft>
                  <a:spcPts val="600"/>
                </a:spcAft>
                <a:buFontTx/>
                <a:buChar char="•"/>
              </a:pPr>
              <a:r>
                <a:rPr lang="en-GB" sz="2600" dirty="0">
                  <a:latin typeface="Arial" panose="020B0604020202020204" pitchFamily="34" charset="0"/>
                  <a:cs typeface="Arial" panose="020B0604020202020204" pitchFamily="34" charset="0"/>
                </a:rPr>
                <a:t>To switch on or off an output after a certain time delay i.e.</a:t>
              </a:r>
              <a:endParaRPr lang="en-GB" sz="2600" dirty="0">
                <a:latin typeface="Arial" panose="020B0604020202020204" pitchFamily="34" charset="0"/>
                <a:cs typeface="Arial" panose="020B0604020202020204" pitchFamily="34" charset="0"/>
              </a:endParaRPr>
            </a:p>
            <a:p>
              <a:pPr algn="just">
                <a:spcAft>
                  <a:spcPts val="600"/>
                </a:spcAft>
              </a:pPr>
              <a:r>
                <a:rPr lang="en-GB" sz="2600" dirty="0">
                  <a:latin typeface="Arial" panose="020B0604020202020204" pitchFamily="34" charset="0"/>
                  <a:cs typeface="Arial" panose="020B0604020202020204" pitchFamily="34" charset="0"/>
                </a:rPr>
                <a:t>        </a:t>
              </a:r>
              <a:r>
                <a:rPr lang="en-GB" sz="2600" dirty="0">
                  <a:solidFill>
                    <a:srgbClr val="0000FF"/>
                  </a:solidFill>
                  <a:latin typeface="Arial" panose="020B0604020202020204" pitchFamily="34" charset="0"/>
                  <a:cs typeface="Arial" panose="020B0604020202020204" pitchFamily="34" charset="0"/>
                </a:rPr>
                <a:t>Games timer, Childs mobile, Exercise timer.</a:t>
              </a:r>
              <a:endParaRPr lang="en-US" sz="2600" dirty="0">
                <a:solidFill>
                  <a:srgbClr val="0000FF"/>
                </a:solidFill>
                <a:latin typeface="Arial" panose="020B0604020202020204" pitchFamily="34" charset="0"/>
                <a:cs typeface="Arial" panose="020B0604020202020204" pitchFamily="34" charset="0"/>
              </a:endParaRPr>
            </a:p>
          </p:txBody>
        </p:sp>
        <p:sp>
          <p:nvSpPr>
            <p:cNvPr id="31751" name="Text Box 7"/>
            <p:cNvSpPr txBox="1">
              <a:spLocks noChangeArrowheads="1"/>
            </p:cNvSpPr>
            <p:nvPr/>
          </p:nvSpPr>
          <p:spPr bwMode="auto">
            <a:xfrm>
              <a:off x="228600" y="3459163"/>
              <a:ext cx="8045450" cy="1448270"/>
            </a:xfrm>
            <a:prstGeom prst="rect">
              <a:avLst/>
            </a:prstGeom>
            <a:noFill/>
            <a:ln w="9525">
              <a:noFill/>
              <a:miter lim="800000"/>
            </a:ln>
          </p:spPr>
          <p:txBody>
            <a:bodyPr>
              <a:spAutoFit/>
            </a:bodyPr>
            <a:lstStyle/>
            <a:p>
              <a:pPr algn="just">
                <a:spcAft>
                  <a:spcPts val="600"/>
                </a:spcAft>
                <a:buFontTx/>
                <a:buChar char="•"/>
              </a:pPr>
              <a:endParaRPr lang="en-GB" sz="2600" dirty="0" smtClean="0">
                <a:latin typeface="Arial" panose="020B0604020202020204" pitchFamily="34" charset="0"/>
                <a:cs typeface="Arial" panose="020B0604020202020204" pitchFamily="34" charset="0"/>
              </a:endParaRPr>
            </a:p>
            <a:p>
              <a:pPr algn="just">
                <a:spcAft>
                  <a:spcPts val="600"/>
                </a:spcAft>
                <a:buFontTx/>
                <a:buChar char="•"/>
              </a:pPr>
              <a:r>
                <a:rPr lang="en-GB" sz="2600" dirty="0" smtClean="0">
                  <a:latin typeface="Arial" panose="020B0604020202020204" pitchFamily="34" charset="0"/>
                  <a:cs typeface="Arial" panose="020B0604020202020204" pitchFamily="34" charset="0"/>
                </a:rPr>
                <a:t>To </a:t>
              </a:r>
              <a:r>
                <a:rPr lang="en-GB" sz="2600" dirty="0">
                  <a:latin typeface="Arial" panose="020B0604020202020204" pitchFamily="34" charset="0"/>
                  <a:cs typeface="Arial" panose="020B0604020202020204" pitchFamily="34" charset="0"/>
                </a:rPr>
                <a:t>continually switch on and off an output i.e.</a:t>
              </a:r>
              <a:endParaRPr lang="en-GB" sz="2600" dirty="0">
                <a:latin typeface="Arial" panose="020B0604020202020204" pitchFamily="34" charset="0"/>
                <a:cs typeface="Arial" panose="020B0604020202020204" pitchFamily="34" charset="0"/>
              </a:endParaRPr>
            </a:p>
            <a:p>
              <a:pPr algn="just">
                <a:spcAft>
                  <a:spcPts val="600"/>
                </a:spcAft>
              </a:pPr>
              <a:r>
                <a:rPr lang="en-GB" sz="2600" dirty="0">
                  <a:solidFill>
                    <a:srgbClr val="0000FF"/>
                  </a:solidFill>
                  <a:latin typeface="Arial" panose="020B0604020202020204" pitchFamily="34" charset="0"/>
                  <a:cs typeface="Arial" panose="020B0604020202020204" pitchFamily="34" charset="0"/>
                </a:rPr>
                <a:t>	</a:t>
              </a:r>
              <a:r>
                <a:rPr lang="en-GB" sz="2600" dirty="0" smtClean="0">
                  <a:solidFill>
                    <a:srgbClr val="0000FF"/>
                  </a:solidFill>
                  <a:latin typeface="Arial" panose="020B0604020202020204" pitchFamily="34" charset="0"/>
                  <a:cs typeface="Arial" panose="020B0604020202020204" pitchFamily="34" charset="0"/>
                </a:rPr>
                <a:t>Warning </a:t>
              </a:r>
              <a:r>
                <a:rPr lang="en-GB" sz="2600" dirty="0">
                  <a:solidFill>
                    <a:srgbClr val="0000FF"/>
                  </a:solidFill>
                  <a:latin typeface="Arial" panose="020B0604020202020204" pitchFamily="34" charset="0"/>
                  <a:cs typeface="Arial" panose="020B0604020202020204" pitchFamily="34" charset="0"/>
                </a:rPr>
                <a:t>lights, Bicycle indicators</a:t>
              </a:r>
              <a:r>
                <a:rPr lang="en-GB" sz="2000" dirty="0">
                  <a:solidFill>
                    <a:srgbClr val="0000FF"/>
                  </a:solidFill>
                  <a:latin typeface="Arial" panose="020B0604020202020204" pitchFamily="34" charset="0"/>
                  <a:cs typeface="Arial" panose="020B0604020202020204" pitchFamily="34" charset="0"/>
                </a:rPr>
                <a:t>.</a:t>
              </a:r>
              <a:endParaRPr lang="en-US" sz="2000" dirty="0">
                <a:solidFill>
                  <a:srgbClr val="0000FF"/>
                </a:solidFill>
                <a:latin typeface="Arial" panose="020B0604020202020204" pitchFamily="34" charset="0"/>
                <a:cs typeface="Arial" panose="020B0604020202020204" pitchFamily="34" charset="0"/>
              </a:endParaRPr>
            </a:p>
          </p:txBody>
        </p:sp>
        <p:sp>
          <p:nvSpPr>
            <p:cNvPr id="31752" name="Text Box 8"/>
            <p:cNvSpPr txBox="1">
              <a:spLocks noChangeArrowheads="1"/>
            </p:cNvSpPr>
            <p:nvPr/>
          </p:nvSpPr>
          <p:spPr bwMode="auto">
            <a:xfrm>
              <a:off x="274638" y="4983163"/>
              <a:ext cx="7726362" cy="1848855"/>
            </a:xfrm>
            <a:prstGeom prst="rect">
              <a:avLst/>
            </a:prstGeom>
            <a:noFill/>
            <a:ln w="9525">
              <a:noFill/>
              <a:miter lim="800000"/>
            </a:ln>
          </p:spPr>
          <p:txBody>
            <a:bodyPr>
              <a:spAutoFit/>
            </a:bodyPr>
            <a:lstStyle/>
            <a:p>
              <a:pPr algn="just">
                <a:spcAft>
                  <a:spcPts val="600"/>
                </a:spcAft>
                <a:buFontTx/>
                <a:buChar char="•"/>
              </a:pPr>
              <a:endParaRPr lang="en-GB" sz="2600" dirty="0" smtClean="0">
                <a:latin typeface="Arial" panose="020B0604020202020204" pitchFamily="34" charset="0"/>
                <a:cs typeface="Arial" panose="020B0604020202020204" pitchFamily="34" charset="0"/>
              </a:endParaRPr>
            </a:p>
            <a:p>
              <a:pPr algn="just">
                <a:spcAft>
                  <a:spcPts val="600"/>
                </a:spcAft>
                <a:buFontTx/>
                <a:buChar char="•"/>
              </a:pPr>
              <a:r>
                <a:rPr lang="en-GB" sz="2600" dirty="0" smtClean="0">
                  <a:latin typeface="Arial" panose="020B0604020202020204" pitchFamily="34" charset="0"/>
                  <a:cs typeface="Arial" panose="020B0604020202020204" pitchFamily="34" charset="0"/>
                </a:rPr>
                <a:t>As </a:t>
              </a:r>
              <a:r>
                <a:rPr lang="en-GB" sz="2600" dirty="0">
                  <a:latin typeface="Arial" panose="020B0604020202020204" pitchFamily="34" charset="0"/>
                  <a:cs typeface="Arial" panose="020B0604020202020204" pitchFamily="34" charset="0"/>
                </a:rPr>
                <a:t>a pulse generator i.e.</a:t>
              </a:r>
              <a:endParaRPr lang="en-GB" sz="2600" dirty="0">
                <a:latin typeface="Arial" panose="020B0604020202020204" pitchFamily="34" charset="0"/>
                <a:cs typeface="Arial" panose="020B0604020202020204" pitchFamily="34" charset="0"/>
              </a:endParaRPr>
            </a:p>
            <a:p>
              <a:pPr algn="just">
                <a:spcAft>
                  <a:spcPts val="600"/>
                </a:spcAft>
              </a:pPr>
              <a:r>
                <a:rPr lang="en-GB" sz="2600" dirty="0">
                  <a:latin typeface="Arial" panose="020B0604020202020204" pitchFamily="34" charset="0"/>
                  <a:cs typeface="Arial" panose="020B0604020202020204" pitchFamily="34" charset="0"/>
                </a:rPr>
                <a:t>        </a:t>
              </a:r>
              <a:r>
                <a:rPr lang="en-GB" sz="2600" dirty="0">
                  <a:solidFill>
                    <a:srgbClr val="0000FF"/>
                  </a:solidFill>
                  <a:latin typeface="Arial" panose="020B0604020202020204" pitchFamily="34" charset="0"/>
                  <a:cs typeface="Arial" panose="020B0604020202020204" pitchFamily="34" charset="0"/>
                </a:rPr>
                <a:t>To provide a series of clock pulses for a counter.</a:t>
              </a:r>
              <a:endParaRPr lang="en-US" sz="2600" dirty="0">
                <a:solidFill>
                  <a:srgbClr val="0000FF"/>
                </a:solidFill>
                <a:latin typeface="Arial" panose="020B0604020202020204" pitchFamily="34" charset="0"/>
                <a:cs typeface="Arial" panose="020B0604020202020204" pitchFamily="34" charset="0"/>
              </a:endParaRPr>
            </a:p>
          </p:txBody>
        </p:sp>
      </p:grpSp>
      <p:sp>
        <p:nvSpPr>
          <p:cNvPr id="3" name="Slide Number Placeholder 2"/>
          <p:cNvSpPr>
            <a:spLocks noGrp="1"/>
          </p:cNvSpPr>
          <p:nvPr>
            <p:ph type="sldNum" sz="quarter" idx="12"/>
          </p:nvPr>
        </p:nvSpPr>
        <p:spPr/>
        <p:txBody>
          <a:bodyPr/>
          <a:lstStyle/>
          <a:p>
            <a:pPr>
              <a:defRPr/>
            </a:pPr>
            <a:fld id="{91211CB6-A021-401D-BAE7-77F5F5E4375E}" type="slidenum">
              <a:rPr lang="en-IN"/>
            </a:fld>
            <a:endParaRPr lang="en-I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913"/>
            <a:ext cx="8229600" cy="849312"/>
          </a:xfrm>
        </p:spPr>
        <p:txBody>
          <a:bodyPr rtlCol="0">
            <a:normAutofit/>
          </a:bodyPr>
          <a:lstStyle/>
          <a:p>
            <a:pPr eaLnBrk="1" fontAlgn="auto" hangingPunct="1">
              <a:spcAft>
                <a:spcPts val="0"/>
              </a:spcAft>
              <a:defRPr/>
            </a:pPr>
            <a:r>
              <a:rPr lang="en-US" b="1" dirty="0" smtClean="0">
                <a:latin typeface="Arial" panose="020B0604020202020204" pitchFamily="34" charset="0"/>
                <a:cs typeface="Arial" panose="020B0604020202020204" pitchFamily="34" charset="0"/>
              </a:rPr>
              <a:t>Features of IC 555 Timer</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95288" y="1052513"/>
            <a:ext cx="8353425" cy="5184775"/>
          </a:xfrm>
        </p:spPr>
        <p:txBody>
          <a:bodyPr rtlCol="0">
            <a:normAutofit/>
          </a:bodyPr>
          <a:lstStyle/>
          <a:p>
            <a:pPr marL="0" indent="0" algn="just" eaLnBrk="1" fontAlgn="auto" hangingPunct="1">
              <a:lnSpc>
                <a:spcPct val="150000"/>
              </a:lnSpc>
              <a:spcAft>
                <a:spcPts val="0"/>
              </a:spcAft>
              <a:buFont typeface="Arial" panose="020B0604020202020204" pitchFamily="34" charset="0"/>
              <a:buNone/>
              <a:defRPr/>
            </a:pP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1. Monolithic timer device - To produce accurate and highly stable time delays or oscillation (microseconds to several hours)</a:t>
            </a:r>
            <a:endParaRPr lang="en-US" sz="2800" dirty="0" smtClean="0">
              <a:latin typeface="Arial" panose="020B0604020202020204" pitchFamily="34" charset="0"/>
              <a:cs typeface="Arial" panose="020B0604020202020204" pitchFamily="34" charset="0"/>
            </a:endParaRPr>
          </a:p>
          <a:p>
            <a:pPr marL="0" indent="0" algn="just" eaLnBrk="1" fontAlgn="auto" hangingPunct="1">
              <a:lnSpc>
                <a:spcPct val="150000"/>
              </a:lnSpc>
              <a:spcAft>
                <a:spcPts val="0"/>
              </a:spcAft>
              <a:buFont typeface="Arial" panose="020B0604020202020204" pitchFamily="34" charset="0"/>
              <a:buNone/>
              <a:defRPr/>
            </a:pP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2. Two basic operating modes: monostable and astable.</a:t>
            </a:r>
            <a:endParaRPr lang="en-US" sz="2800" dirty="0" smtClean="0">
              <a:latin typeface="Arial" panose="020B0604020202020204" pitchFamily="34" charset="0"/>
              <a:cs typeface="Arial" panose="020B0604020202020204" pitchFamily="34" charset="0"/>
            </a:endParaRPr>
          </a:p>
          <a:p>
            <a:pPr marL="0" indent="0" algn="just" eaLnBrk="1" fontAlgn="auto" hangingPunct="1">
              <a:lnSpc>
                <a:spcPct val="150000"/>
              </a:lnSpc>
              <a:spcAft>
                <a:spcPts val="0"/>
              </a:spcAft>
              <a:buFont typeface="Arial" panose="020B0604020202020204" pitchFamily="34" charset="0"/>
              <a:buNone/>
              <a:defRPr/>
            </a:pP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3. Three packages: 8-pin metal can, 8-pin mini DIP or a 14-pin. </a:t>
            </a:r>
            <a:endParaRPr lang="en-IN"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63185D77-9FEE-4D3A-A436-A5A4B7111E70}" type="slidenum">
              <a:rPr lang="en-IN"/>
            </a:fld>
            <a:endParaRPr lang="en-I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88913"/>
            <a:ext cx="8229600" cy="922337"/>
          </a:xfrm>
        </p:spPr>
        <p:txBody>
          <a:bodyPr rtlCol="0">
            <a:normAutofit/>
          </a:bodyPr>
          <a:lstStyle/>
          <a:p>
            <a:pPr eaLnBrk="1" fontAlgn="auto" hangingPunct="1">
              <a:spcAft>
                <a:spcPts val="0"/>
              </a:spcAft>
              <a:defRPr/>
            </a:pPr>
            <a:r>
              <a:rPr lang="en-US" b="1" dirty="0">
                <a:latin typeface="Arial" panose="020B0604020202020204" pitchFamily="34" charset="0"/>
                <a:cs typeface="Arial" panose="020B0604020202020204" pitchFamily="34" charset="0"/>
              </a:rPr>
              <a:t>Features of IC 555 Timer</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57200" y="1196975"/>
            <a:ext cx="8229600" cy="4929188"/>
          </a:xfrm>
        </p:spPr>
        <p:txBody>
          <a:bodyPr rtlCol="0">
            <a:normAutofit/>
          </a:bodyPr>
          <a:lstStyle/>
          <a:p>
            <a:pPr marL="0" indent="0" algn="just" eaLnBrk="1" fontAlgn="auto" hangingPunct="1">
              <a:lnSpc>
                <a:spcPct val="150000"/>
              </a:lnSpc>
              <a:spcAft>
                <a:spcPts val="0"/>
              </a:spcAft>
              <a:buFont typeface="Arial" panose="020B0604020202020204" pitchFamily="34" charset="0"/>
              <a:buNone/>
              <a:defRPr/>
            </a:pPr>
            <a:r>
              <a:rPr lang="en-US" dirty="0" smtClean="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4. Supply voltage : 4.5v to 18v and output 	current - 200mA.</a:t>
            </a:r>
            <a:endParaRPr lang="en-US" sz="2800" dirty="0" smtClean="0">
              <a:latin typeface="Arial" panose="020B0604020202020204" pitchFamily="34" charset="0"/>
              <a:cs typeface="Arial" panose="020B0604020202020204" pitchFamily="34" charset="0"/>
            </a:endParaRPr>
          </a:p>
          <a:p>
            <a:pPr marL="0" indent="0" algn="just" eaLnBrk="1" fontAlgn="auto" hangingPunct="1">
              <a:lnSpc>
                <a:spcPct val="150000"/>
              </a:lnSpc>
              <a:spcAft>
                <a:spcPts val="0"/>
              </a:spcAft>
              <a:buFont typeface="Arial" panose="020B0604020202020204" pitchFamily="34" charset="0"/>
              <a:buNone/>
              <a:defRPr/>
            </a:pP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5. High temperature stability (-55⁰c to 125</a:t>
            </a:r>
            <a:r>
              <a:rPr lang="en-US" sz="2800" b="1" baseline="30000" dirty="0" smtClean="0">
                <a:latin typeface="Arial" panose="020B0604020202020204" pitchFamily="34" charset="0"/>
                <a:cs typeface="Arial" panose="020B0604020202020204" pitchFamily="34" charset="0"/>
              </a:rPr>
              <a:t>o</a:t>
            </a:r>
            <a:r>
              <a:rPr lang="en-US" sz="2800" dirty="0" smtClean="0">
                <a:latin typeface="Arial" panose="020B0604020202020204" pitchFamily="34" charset="0"/>
                <a:cs typeface="Arial" panose="020B0604020202020204" pitchFamily="34" charset="0"/>
              </a:rPr>
              <a:t>c)</a:t>
            </a:r>
            <a:endParaRPr lang="en-US" sz="2800" dirty="0" smtClean="0">
              <a:latin typeface="Arial" panose="020B0604020202020204" pitchFamily="34" charset="0"/>
              <a:cs typeface="Arial" panose="020B0604020202020204" pitchFamily="34" charset="0"/>
            </a:endParaRPr>
          </a:p>
          <a:p>
            <a:pPr marL="0" indent="0" algn="just" eaLnBrk="1" fontAlgn="auto" hangingPunct="1">
              <a:lnSpc>
                <a:spcPct val="150000"/>
              </a:lnSpc>
              <a:spcAft>
                <a:spcPts val="0"/>
              </a:spcAft>
              <a:buFont typeface="Arial" panose="020B0604020202020204" pitchFamily="34" charset="0"/>
              <a:buNone/>
              <a:defRPr/>
            </a:pPr>
            <a:r>
              <a:rPr lang="en-US" sz="2800" dirty="0">
                <a:latin typeface="Arial" panose="020B0604020202020204" pitchFamily="34" charset="0"/>
                <a:cs typeface="Arial" panose="020B0604020202020204" pitchFamily="34" charset="0"/>
              </a:rPr>
              <a:t>	</a:t>
            </a:r>
            <a:r>
              <a:rPr lang="en-US" sz="2800" dirty="0" smtClean="0">
                <a:latin typeface="Arial" panose="020B0604020202020204" pitchFamily="34" charset="0"/>
                <a:cs typeface="Arial" panose="020B0604020202020204" pitchFamily="34" charset="0"/>
              </a:rPr>
              <a:t>6. Output is compatible with TTL, CMOS and 	Op-Amp circuits.</a:t>
            </a:r>
            <a:endParaRPr lang="en-IN" sz="28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06F3E563-0FC6-4E36-B810-B20FB09D7107}" type="slidenum">
              <a:rPr lang="en-IN"/>
            </a:fld>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115888"/>
            <a:ext cx="8229600" cy="922337"/>
          </a:xfrm>
        </p:spPr>
        <p:txBody>
          <a:bodyPr rtlCol="0">
            <a:normAutofit/>
          </a:bodyPr>
          <a:lstStyle/>
          <a:p>
            <a:pPr eaLnBrk="1" fontAlgn="auto" hangingPunct="1">
              <a:spcAft>
                <a:spcPts val="0"/>
              </a:spcAft>
              <a:defRPr/>
            </a:pPr>
            <a:r>
              <a:rPr lang="en-US" b="1" dirty="0" smtClean="0">
                <a:latin typeface="Arial" panose="020B0604020202020204" pitchFamily="34" charset="0"/>
                <a:cs typeface="Arial" panose="020B0604020202020204" pitchFamily="34" charset="0"/>
              </a:rPr>
              <a:t>555 Timer </a:t>
            </a:r>
            <a:r>
              <a:rPr lang="en-IN" b="1" dirty="0">
                <a:latin typeface="Arial" panose="020B0604020202020204" pitchFamily="34" charset="0"/>
                <a:cs typeface="Arial" panose="020B0604020202020204" pitchFamily="34" charset="0"/>
              </a:rPr>
              <a:t>operating modes</a:t>
            </a:r>
            <a:endParaRPr lang="en-IN"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50825" y="1125538"/>
            <a:ext cx="8642350" cy="5040312"/>
          </a:xfrm>
        </p:spPr>
        <p:txBody>
          <a:bodyPr rtlCol="0">
            <a:normAutofit/>
          </a:bodyPr>
          <a:lstStyle/>
          <a:p>
            <a:pPr algn="just" eaLnBrk="1" fontAlgn="auto" hangingPunct="1">
              <a:spcAft>
                <a:spcPts val="1200"/>
              </a:spcAft>
              <a:defRPr/>
            </a:pPr>
            <a:r>
              <a:rPr lang="en-IN" dirty="0" smtClean="0">
                <a:latin typeface="Arial" panose="020B0604020202020204" pitchFamily="34" charset="0"/>
                <a:cs typeface="Arial" panose="020B0604020202020204" pitchFamily="34" charset="0"/>
              </a:rPr>
              <a:t>Three </a:t>
            </a:r>
            <a:r>
              <a:rPr lang="en-IN" dirty="0">
                <a:latin typeface="Arial" panose="020B0604020202020204" pitchFamily="34" charset="0"/>
                <a:cs typeface="Arial" panose="020B0604020202020204" pitchFamily="34" charset="0"/>
              </a:rPr>
              <a:t>operating </a:t>
            </a:r>
            <a:r>
              <a:rPr lang="en-IN" dirty="0" smtClean="0">
                <a:latin typeface="Arial" panose="020B0604020202020204" pitchFamily="34" charset="0"/>
                <a:cs typeface="Arial" panose="020B0604020202020204" pitchFamily="34" charset="0"/>
              </a:rPr>
              <a:t>modes</a:t>
            </a:r>
            <a:endParaRPr lang="en-IN" dirty="0" smtClean="0">
              <a:latin typeface="Arial" panose="020B0604020202020204" pitchFamily="34" charset="0"/>
              <a:cs typeface="Arial" panose="020B0604020202020204" pitchFamily="34" charset="0"/>
            </a:endParaRPr>
          </a:p>
          <a:p>
            <a:pPr marL="0" indent="0" algn="just" eaLnBrk="1" fontAlgn="auto" hangingPunct="1">
              <a:spcAft>
                <a:spcPts val="1200"/>
              </a:spcAft>
              <a:buFont typeface="Arial" panose="020B0604020202020204" pitchFamily="34" charset="0"/>
              <a:buNone/>
              <a:defRPr/>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1. Monostable Multivibrator</a:t>
            </a:r>
            <a:endParaRPr lang="en-US" dirty="0" smtClean="0">
              <a:latin typeface="Arial" panose="020B0604020202020204" pitchFamily="34" charset="0"/>
              <a:cs typeface="Arial" panose="020B0604020202020204" pitchFamily="34" charset="0"/>
            </a:endParaRPr>
          </a:p>
          <a:p>
            <a:pPr marL="0" indent="0" algn="just" eaLnBrk="1" fontAlgn="auto" hangingPunct="1">
              <a:spcAft>
                <a:spcPts val="1200"/>
              </a:spcAft>
              <a:buFont typeface="Arial" panose="020B0604020202020204" pitchFamily="34" charset="0"/>
              <a:buNone/>
              <a:defRPr/>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2.Astable Multivibrator</a:t>
            </a:r>
            <a:endParaRPr lang="en-US" dirty="0" smtClean="0">
              <a:latin typeface="Arial" panose="020B0604020202020204" pitchFamily="34" charset="0"/>
              <a:cs typeface="Arial" panose="020B0604020202020204" pitchFamily="34" charset="0"/>
            </a:endParaRPr>
          </a:p>
          <a:p>
            <a:pPr marL="0" indent="0" algn="just" eaLnBrk="1" fontAlgn="auto" hangingPunct="1">
              <a:spcAft>
                <a:spcPts val="1200"/>
              </a:spcAft>
              <a:buFont typeface="Arial" panose="020B0604020202020204" pitchFamily="34" charset="0"/>
              <a:buNone/>
              <a:defRPr/>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3. Bistable Multivibratior</a:t>
            </a:r>
            <a:endParaRPr lang="en-IN"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pPr>
              <a:defRPr/>
            </a:pPr>
            <a:fld id="{3F3A9204-699D-4A4C-AD06-6AF1D8F691A3}" type="slidenum">
              <a:rPr lang="en-IN"/>
            </a:fld>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AU_FDP_BIT_JI</a:t>
            </a:r>
            <a:endParaRPr lang="en-US"/>
          </a:p>
        </p:txBody>
      </p:sp>
      <p:sp>
        <p:nvSpPr>
          <p:cNvPr id="4" name="Rectangle 3"/>
          <p:cNvSpPr/>
          <p:nvPr/>
        </p:nvSpPr>
        <p:spPr>
          <a:xfrm>
            <a:off x="1371600" y="685800"/>
            <a:ext cx="5840958" cy="769441"/>
          </a:xfrm>
          <a:prstGeom prst="rect">
            <a:avLst/>
          </a:prstGeom>
        </p:spPr>
        <p:txBody>
          <a:bodyPr wrap="none">
            <a:spAutoFit/>
          </a:bodyPr>
          <a:lstStyle/>
          <a:p>
            <a:pPr algn="ctr"/>
            <a:r>
              <a:rPr lang="en-US" sz="4400" dirty="0" smtClean="0">
                <a:latin typeface="Times New Roman" panose="02020603050405020304" pitchFamily="18" charset="0"/>
              </a:rPr>
              <a:t>A brief look back in time</a:t>
            </a:r>
            <a:endParaRPr lang="en-US" sz="4400" dirty="0">
              <a:latin typeface="Times New Roman" panose="02020603050405020304" pitchFamily="18" charset="0"/>
            </a:endParaRPr>
          </a:p>
        </p:txBody>
      </p:sp>
      <p:sp>
        <p:nvSpPr>
          <p:cNvPr id="6" name="Rectangle 5"/>
          <p:cNvSpPr/>
          <p:nvPr/>
        </p:nvSpPr>
        <p:spPr>
          <a:xfrm>
            <a:off x="914400" y="1611868"/>
            <a:ext cx="3607078" cy="369332"/>
          </a:xfrm>
          <a:prstGeom prst="rect">
            <a:avLst/>
          </a:prstGeom>
        </p:spPr>
        <p:txBody>
          <a:bodyPr wrap="none">
            <a:spAutoFit/>
          </a:bodyPr>
          <a:lstStyle/>
          <a:p>
            <a:pPr algn="ctr"/>
            <a:r>
              <a:rPr lang="en-US" dirty="0" smtClean="0">
                <a:latin typeface="Times New Roman" panose="02020603050405020304" pitchFamily="18" charset="0"/>
              </a:rPr>
              <a:t>Sundial from about 16</a:t>
            </a:r>
            <a:r>
              <a:rPr lang="en-US" baseline="30000" dirty="0" smtClean="0">
                <a:latin typeface="Times New Roman" panose="02020603050405020304" pitchFamily="18" charset="0"/>
              </a:rPr>
              <a:t>th</a:t>
            </a:r>
            <a:r>
              <a:rPr lang="en-US" dirty="0" smtClean="0">
                <a:latin typeface="Times New Roman" panose="02020603050405020304" pitchFamily="18" charset="0"/>
              </a:rPr>
              <a:t> century B.C.</a:t>
            </a:r>
            <a:endParaRPr lang="en-US" dirty="0">
              <a:latin typeface="Times New Roman" panose="02020603050405020304" pitchFamily="18" charset="0"/>
            </a:endParaRPr>
          </a:p>
        </p:txBody>
      </p:sp>
      <p:pic>
        <p:nvPicPr>
          <p:cNvPr id="7" name="Picture 6" descr="otime00002a4"/>
          <p:cNvPicPr>
            <a:picLocks noChangeAspect="1" noChangeArrowheads="1"/>
          </p:cNvPicPr>
          <p:nvPr/>
        </p:nvPicPr>
        <p:blipFill>
          <a:blip r:embed="rId1"/>
          <a:srcRect/>
          <a:stretch>
            <a:fillRect/>
          </a:stretch>
        </p:blipFill>
        <p:spPr bwMode="auto">
          <a:xfrm>
            <a:off x="1295400" y="2209800"/>
            <a:ext cx="2366010" cy="1752600"/>
          </a:xfrm>
          <a:prstGeom prst="rect">
            <a:avLst/>
          </a:prstGeom>
          <a:noFill/>
          <a:ln w="9525">
            <a:noFill/>
            <a:miter lim="800000"/>
            <a:headEnd/>
            <a:tailEnd/>
          </a:ln>
        </p:spPr>
      </p:pic>
      <p:sp>
        <p:nvSpPr>
          <p:cNvPr id="8" name="Rectangle 7"/>
          <p:cNvSpPr/>
          <p:nvPr/>
        </p:nvSpPr>
        <p:spPr>
          <a:xfrm>
            <a:off x="4800600" y="1371600"/>
            <a:ext cx="3780202" cy="369332"/>
          </a:xfrm>
          <a:prstGeom prst="rect">
            <a:avLst/>
          </a:prstGeom>
        </p:spPr>
        <p:txBody>
          <a:bodyPr wrap="none">
            <a:spAutoFit/>
          </a:bodyPr>
          <a:lstStyle/>
          <a:p>
            <a:r>
              <a:rPr lang="en-US" dirty="0" smtClean="0">
                <a:latin typeface="Times New Roman" panose="02020603050405020304" pitchFamily="18" charset="0"/>
              </a:rPr>
              <a:t>Clepsydra from about 15</a:t>
            </a:r>
            <a:r>
              <a:rPr lang="en-US" baseline="30000" dirty="0" smtClean="0">
                <a:latin typeface="Times New Roman" panose="02020603050405020304" pitchFamily="18" charset="0"/>
              </a:rPr>
              <a:t>th</a:t>
            </a:r>
            <a:r>
              <a:rPr lang="en-US" dirty="0" smtClean="0">
                <a:latin typeface="Times New Roman" panose="02020603050405020304" pitchFamily="18" charset="0"/>
              </a:rPr>
              <a:t> century B.C</a:t>
            </a:r>
            <a:endParaRPr lang="en-US" dirty="0"/>
          </a:p>
        </p:txBody>
      </p:sp>
      <p:pic>
        <p:nvPicPr>
          <p:cNvPr id="9" name="Picture 3" descr="otime00001a4"/>
          <p:cNvPicPr>
            <a:picLocks noChangeAspect="1" noChangeArrowheads="1"/>
          </p:cNvPicPr>
          <p:nvPr/>
        </p:nvPicPr>
        <p:blipFill>
          <a:blip r:embed="rId2"/>
          <a:srcRect/>
          <a:stretch>
            <a:fillRect/>
          </a:stretch>
        </p:blipFill>
        <p:spPr bwMode="auto">
          <a:xfrm>
            <a:off x="5105400" y="1930400"/>
            <a:ext cx="2895600" cy="2413000"/>
          </a:xfrm>
          <a:prstGeom prst="rect">
            <a:avLst/>
          </a:prstGeom>
          <a:noFill/>
          <a:ln w="9525">
            <a:noFill/>
            <a:miter lim="800000"/>
            <a:headEnd/>
            <a:tailEnd/>
          </a:ln>
        </p:spPr>
      </p:pic>
      <p:sp>
        <p:nvSpPr>
          <p:cNvPr id="10" name="Rectangle 9"/>
          <p:cNvSpPr/>
          <p:nvPr/>
        </p:nvSpPr>
        <p:spPr>
          <a:xfrm>
            <a:off x="838200" y="4876800"/>
            <a:ext cx="3730572" cy="369332"/>
          </a:xfrm>
          <a:prstGeom prst="rect">
            <a:avLst/>
          </a:prstGeom>
        </p:spPr>
        <p:txBody>
          <a:bodyPr wrap="none">
            <a:spAutoFit/>
          </a:bodyPr>
          <a:lstStyle/>
          <a:p>
            <a:pPr algn="ctr"/>
            <a:r>
              <a:rPr lang="en-US" dirty="0" smtClean="0">
                <a:latin typeface="Times New Roman" panose="02020603050405020304" pitchFamily="18" charset="0"/>
              </a:rPr>
              <a:t>Astrolabe from about 2</a:t>
            </a:r>
            <a:r>
              <a:rPr lang="en-US" baseline="30000" dirty="0" smtClean="0">
                <a:latin typeface="Times New Roman" panose="02020603050405020304" pitchFamily="18" charset="0"/>
              </a:rPr>
              <a:t>nd</a:t>
            </a:r>
            <a:r>
              <a:rPr lang="en-US" dirty="0" smtClean="0">
                <a:latin typeface="Times New Roman" panose="02020603050405020304" pitchFamily="18" charset="0"/>
              </a:rPr>
              <a:t> century A.D.</a:t>
            </a:r>
            <a:endParaRPr lang="en-US" dirty="0">
              <a:latin typeface="Times New Roman" panose="02020603050405020304" pitchFamily="18" charset="0"/>
            </a:endParaRPr>
          </a:p>
        </p:txBody>
      </p:sp>
      <p:pic>
        <p:nvPicPr>
          <p:cNvPr id="11" name="Picture 3" descr="otime00004g4"/>
          <p:cNvPicPr>
            <a:picLocks noChangeAspect="1" noChangeArrowheads="1" noCrop="1"/>
          </p:cNvPicPr>
          <p:nvPr/>
        </p:nvPicPr>
        <p:blipFill>
          <a:blip r:embed="rId3"/>
          <a:srcRect/>
          <a:stretch>
            <a:fillRect/>
          </a:stretch>
        </p:blipFill>
        <p:spPr bwMode="auto">
          <a:xfrm>
            <a:off x="5334000" y="4310217"/>
            <a:ext cx="2438400" cy="24715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9888" y="188913"/>
            <a:ext cx="8507412" cy="922337"/>
          </a:xfrm>
        </p:spPr>
        <p:txBody>
          <a:bodyPr rtlCol="0">
            <a:normAutofit fontScale="90000"/>
          </a:bodyPr>
          <a:lstStyle/>
          <a:p>
            <a:pPr eaLnBrk="1" fontAlgn="auto" hangingPunct="1">
              <a:spcAft>
                <a:spcPts val="0"/>
              </a:spcAft>
              <a:defRPr/>
            </a:pPr>
            <a:r>
              <a:rPr lang="en-US" b="1" dirty="0">
                <a:latin typeface="Arial" panose="020B0604020202020204" pitchFamily="34" charset="0"/>
                <a:cs typeface="Arial" panose="020B0604020202020204" pitchFamily="34" charset="0"/>
              </a:rPr>
              <a:t>555 Timer as Monostable Multivibrator</a:t>
            </a:r>
            <a:endParaRPr lang="en-IN" dirty="0">
              <a:latin typeface="Arial" panose="020B0604020202020204" pitchFamily="34" charset="0"/>
              <a:cs typeface="Arial" panose="020B0604020202020204" pitchFamily="34" charset="0"/>
            </a:endParaRPr>
          </a:p>
        </p:txBody>
      </p:sp>
      <p:grpSp>
        <p:nvGrpSpPr>
          <p:cNvPr id="3" name="Group 4"/>
          <p:cNvGrpSpPr/>
          <p:nvPr/>
        </p:nvGrpSpPr>
        <p:grpSpPr bwMode="auto">
          <a:xfrm>
            <a:off x="109538" y="1179513"/>
            <a:ext cx="8809037" cy="5437187"/>
            <a:chOff x="109191" y="1179984"/>
            <a:chExt cx="8808689" cy="5436835"/>
          </a:xfrm>
        </p:grpSpPr>
        <p:pic>
          <p:nvPicPr>
            <p:cNvPr id="4099" name="Picture 3"/>
            <p:cNvPicPr>
              <a:picLocks noChangeAspect="1" noChangeArrowheads="1"/>
            </p:cNvPicPr>
            <p:nvPr/>
          </p:nvPicPr>
          <p:blipFill>
            <a:blip r:embed="rId1"/>
            <a:srcRect/>
            <a:stretch>
              <a:fillRect/>
            </a:stretch>
          </p:blipFill>
          <p:spPr bwMode="auto">
            <a:xfrm>
              <a:off x="109191" y="1179984"/>
              <a:ext cx="5071862" cy="4608214"/>
            </a:xfrm>
            <a:prstGeom prst="rect">
              <a:avLst/>
            </a:prstGeom>
          </p:spPr>
          <p:style>
            <a:lnRef idx="2">
              <a:schemeClr val="accent2"/>
            </a:lnRef>
            <a:fillRef idx="1">
              <a:schemeClr val="lt1"/>
            </a:fillRef>
            <a:effectRef idx="0">
              <a:schemeClr val="accent2"/>
            </a:effectRef>
            <a:fontRef idx="minor">
              <a:schemeClr val="dk1"/>
            </a:fontRef>
          </p:style>
        </p:pic>
        <p:pic>
          <p:nvPicPr>
            <p:cNvPr id="6147" name="Picture 3"/>
            <p:cNvPicPr>
              <a:picLocks noChangeAspect="1" noChangeArrowheads="1"/>
            </p:cNvPicPr>
            <p:nvPr/>
          </p:nvPicPr>
          <p:blipFill>
            <a:blip r:embed="rId2"/>
            <a:srcRect/>
            <a:stretch>
              <a:fillRect/>
            </a:stretch>
          </p:blipFill>
          <p:spPr bwMode="auto">
            <a:xfrm>
              <a:off x="5241375" y="1854627"/>
              <a:ext cx="3676505" cy="3933570"/>
            </a:xfrm>
            <a:prstGeom prst="rect">
              <a:avLst/>
            </a:prstGeom>
          </p:spPr>
          <p:style>
            <a:lnRef idx="2">
              <a:schemeClr val="accent2"/>
            </a:lnRef>
            <a:fillRef idx="1">
              <a:schemeClr val="lt1"/>
            </a:fillRef>
            <a:effectRef idx="0">
              <a:schemeClr val="accent2"/>
            </a:effectRef>
            <a:fontRef idx="minor">
              <a:schemeClr val="dk1"/>
            </a:fontRef>
          </p:style>
        </p:pic>
        <p:sp>
          <p:nvSpPr>
            <p:cNvPr id="4" name="TextBox 3"/>
            <p:cNvSpPr txBox="1"/>
            <p:nvPr/>
          </p:nvSpPr>
          <p:spPr>
            <a:xfrm>
              <a:off x="1052129" y="5970749"/>
              <a:ext cx="7264113" cy="64607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fontAlgn="auto">
                <a:spcBef>
                  <a:spcPts val="0"/>
                </a:spcBef>
                <a:spcAft>
                  <a:spcPts val="0"/>
                </a:spcAft>
                <a:defRPr/>
              </a:pPr>
              <a:r>
                <a:rPr lang="en-US" dirty="0"/>
                <a:t>Fig (a): Timer in Monostable Operation with Functional Diagram</a:t>
              </a:r>
              <a:endParaRPr lang="en-US" dirty="0"/>
            </a:p>
            <a:p>
              <a:pPr fontAlgn="auto">
                <a:spcBef>
                  <a:spcPts val="0"/>
                </a:spcBef>
                <a:spcAft>
                  <a:spcPts val="0"/>
                </a:spcAft>
                <a:defRPr/>
              </a:pPr>
              <a:r>
                <a:rPr lang="en-US" dirty="0"/>
                <a:t>Fig (b): Output wave Form of Monostable</a:t>
              </a:r>
              <a:endParaRPr lang="en-IN" dirty="0"/>
            </a:p>
          </p:txBody>
        </p:sp>
      </p:grpSp>
      <p:sp>
        <p:nvSpPr>
          <p:cNvPr id="6" name="Slide Number Placeholder 5"/>
          <p:cNvSpPr>
            <a:spLocks noGrp="1"/>
          </p:cNvSpPr>
          <p:nvPr>
            <p:ph type="sldNum" sz="quarter" idx="12"/>
          </p:nvPr>
        </p:nvSpPr>
        <p:spPr/>
        <p:txBody>
          <a:bodyPr/>
          <a:lstStyle/>
          <a:p>
            <a:pPr>
              <a:defRPr/>
            </a:pPr>
            <a:fld id="{ED93C984-0A7F-457C-958C-E1B5A19CCE51}" type="slidenum">
              <a:rPr lang="en-IN"/>
            </a:fld>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68575"/>
            <a:ext cx="7772400" cy="1470025"/>
          </a:xfrm>
        </p:spPr>
        <p:txBody>
          <a:bodyPr>
            <a:noAutofit/>
          </a:bodyPr>
          <a:lstStyle/>
          <a:p>
            <a:r>
              <a:rPr lang="en-US" sz="4000" dirty="0" smtClean="0">
                <a:latin typeface="Arial" panose="020B0604020202020204" pitchFamily="34" charset="0"/>
                <a:cs typeface="Arial" panose="020B0604020202020204" pitchFamily="34" charset="0"/>
              </a:rPr>
              <a:t>IC 566 – Voltage Controlled Oscillator</a:t>
            </a:r>
            <a:br>
              <a:rPr lang="en-US" sz="4000" dirty="0" smtClean="0">
                <a:latin typeface="Arial" panose="020B0604020202020204" pitchFamily="34" charset="0"/>
                <a:cs typeface="Arial" panose="020B0604020202020204" pitchFamily="34" charset="0"/>
              </a:rPr>
            </a:br>
            <a:endParaRPr lang="en-US" sz="4000" dirty="0">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0"/>
            <a:ext cx="7772400" cy="1470025"/>
          </a:xfrm>
        </p:spPr>
        <p:txBody>
          <a:bodyPr>
            <a:normAutofit/>
          </a:bodyPr>
          <a:lstStyle/>
          <a:p>
            <a:r>
              <a:rPr lang="en-US" sz="3600" b="1" dirty="0" smtClean="0"/>
              <a:t>What is Voltage Controlled Oscillator?</a:t>
            </a:r>
            <a:br>
              <a:rPr lang="en-US" sz="3600" dirty="0" smtClean="0"/>
            </a:br>
            <a:endParaRPr lang="en-US" sz="3600" dirty="0"/>
          </a:p>
        </p:txBody>
      </p:sp>
      <p:sp>
        <p:nvSpPr>
          <p:cNvPr id="3" name="Subtitle 2"/>
          <p:cNvSpPr>
            <a:spLocks noGrp="1"/>
          </p:cNvSpPr>
          <p:nvPr>
            <p:ph type="subTitle" idx="1"/>
          </p:nvPr>
        </p:nvSpPr>
        <p:spPr>
          <a:xfrm>
            <a:off x="762000" y="2057400"/>
            <a:ext cx="7696200" cy="3581400"/>
          </a:xfrm>
        </p:spPr>
        <p:txBody>
          <a:bodyPr>
            <a:normAutofit/>
          </a:bodyPr>
          <a:lstStyle/>
          <a:p>
            <a:pPr algn="just">
              <a:buFont typeface="Wingdings" panose="05000000000000000000" pitchFamily="2" charset="2"/>
              <a:buChar char="Ø"/>
            </a:pPr>
            <a:r>
              <a:rPr lang="en-US" dirty="0" smtClean="0">
                <a:solidFill>
                  <a:schemeClr val="tx1"/>
                </a:solidFill>
              </a:rPr>
              <a:t>Oscillator whose output can be varied over a range - controlled by the input DC voltage.</a:t>
            </a:r>
            <a:endParaRPr lang="en-US" dirty="0" smtClean="0">
              <a:solidFill>
                <a:schemeClr val="tx1"/>
              </a:solidFill>
            </a:endParaRPr>
          </a:p>
          <a:p>
            <a:pPr algn="just">
              <a:buFont typeface="Wingdings" panose="05000000000000000000" pitchFamily="2" charset="2"/>
              <a:buChar char="Ø"/>
            </a:pPr>
            <a:r>
              <a:rPr lang="en-US" dirty="0" smtClean="0">
                <a:solidFill>
                  <a:schemeClr val="tx1"/>
                </a:solidFill>
              </a:rPr>
              <a:t> Output frequency is directly related to the voltage at its input. </a:t>
            </a:r>
            <a:endParaRPr lang="en-US" dirty="0" smtClean="0">
              <a:solidFill>
                <a:schemeClr val="tx1"/>
              </a:solidFill>
            </a:endParaRPr>
          </a:p>
          <a:p>
            <a:pPr algn="just">
              <a:buFont typeface="Wingdings" panose="05000000000000000000" pitchFamily="2" charset="2"/>
              <a:buChar char="Ø"/>
            </a:pPr>
            <a:r>
              <a:rPr lang="en-US" dirty="0" smtClean="0">
                <a:solidFill>
                  <a:schemeClr val="tx1"/>
                </a:solidFill>
              </a:rPr>
              <a:t> Oscillation frequency varies from few hertz to hundreds of GHz. </a:t>
            </a:r>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09600"/>
            <a:ext cx="7772400" cy="1470025"/>
          </a:xfrm>
        </p:spPr>
        <p:txBody>
          <a:bodyPr/>
          <a:lstStyle/>
          <a:p>
            <a:r>
              <a:rPr lang="en-US" b="1" dirty="0" smtClean="0"/>
              <a:t>Types of Voltage Controlled Oscillators</a:t>
            </a:r>
            <a:endParaRPr lang="en-US" dirty="0"/>
          </a:p>
        </p:txBody>
      </p:sp>
      <p:sp>
        <p:nvSpPr>
          <p:cNvPr id="3" name="Subtitle 2"/>
          <p:cNvSpPr>
            <a:spLocks noGrp="1"/>
          </p:cNvSpPr>
          <p:nvPr>
            <p:ph type="subTitle" idx="1"/>
          </p:nvPr>
        </p:nvSpPr>
        <p:spPr>
          <a:xfrm>
            <a:off x="685800" y="2438400"/>
            <a:ext cx="7772400" cy="3505200"/>
          </a:xfrm>
        </p:spPr>
        <p:txBody>
          <a:bodyPr>
            <a:normAutofit fontScale="92500"/>
          </a:bodyPr>
          <a:lstStyle/>
          <a:p>
            <a:pPr lvl="0" algn="just" fontAlgn="base"/>
            <a:r>
              <a:rPr lang="en-US" dirty="0" smtClean="0">
                <a:solidFill>
                  <a:schemeClr val="tx1"/>
                </a:solidFill>
              </a:rPr>
              <a:t>Harmonic Oscillators: The output is a signal with sinusoidal waveform. </a:t>
            </a:r>
            <a:endParaRPr lang="en-US" dirty="0" smtClean="0">
              <a:solidFill>
                <a:schemeClr val="tx1"/>
              </a:solidFill>
            </a:endParaRPr>
          </a:p>
          <a:p>
            <a:pPr lvl="0" algn="just" fontAlgn="base"/>
            <a:r>
              <a:rPr lang="en-US" dirty="0" smtClean="0">
                <a:solidFill>
                  <a:schemeClr val="tx1"/>
                </a:solidFill>
              </a:rPr>
              <a:t>Relaxation Oscillators: The output is a signal with saw tooth or triangular waveform and provides a wide range of operational frequencies. The output frequency depends on the time of charging and discharging of the capacitor.</a:t>
            </a:r>
            <a:endParaRPr lang="en-US" dirty="0" smtClean="0">
              <a:solidFill>
                <a:schemeClr val="tx1"/>
              </a:solidFill>
            </a:endParaRPr>
          </a:p>
          <a:p>
            <a:pPr algn="just"/>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7772400" cy="1470025"/>
          </a:xfrm>
        </p:spPr>
        <p:txBody>
          <a:bodyPr/>
          <a:lstStyle/>
          <a:p>
            <a:r>
              <a:rPr lang="en-US" b="1" dirty="0" smtClean="0"/>
              <a:t>A Practical VCO – LM566</a:t>
            </a:r>
            <a:br>
              <a:rPr lang="en-US" b="1" dirty="0" smtClean="0"/>
            </a:br>
            <a:endParaRPr lang="en-US" dirty="0"/>
          </a:p>
        </p:txBody>
      </p:sp>
      <p:sp>
        <p:nvSpPr>
          <p:cNvPr id="3" name="Subtitle 2"/>
          <p:cNvSpPr>
            <a:spLocks noGrp="1"/>
          </p:cNvSpPr>
          <p:nvPr>
            <p:ph type="subTitle" idx="1"/>
          </p:nvPr>
        </p:nvSpPr>
        <p:spPr>
          <a:xfrm>
            <a:off x="685800" y="1981200"/>
            <a:ext cx="8229600" cy="3810000"/>
          </a:xfrm>
        </p:spPr>
        <p:txBody>
          <a:bodyPr>
            <a:normAutofit fontScale="85000" lnSpcReduction="20000"/>
          </a:bodyPr>
          <a:lstStyle/>
          <a:p>
            <a:pPr algn="just">
              <a:buFont typeface="Arial" panose="020B0604020202020204" pitchFamily="34" charset="0"/>
              <a:buChar char="•"/>
            </a:pPr>
            <a:r>
              <a:rPr lang="en-US" dirty="0" smtClean="0">
                <a:solidFill>
                  <a:schemeClr val="tx1"/>
                </a:solidFill>
              </a:rPr>
              <a:t> LM566 is a general purpose VCO - to generate square wave and triangular waveforms as a function input voltage.</a:t>
            </a:r>
            <a:endParaRPr lang="en-US" dirty="0" smtClean="0">
              <a:solidFill>
                <a:schemeClr val="tx1"/>
              </a:solidFill>
            </a:endParaRPr>
          </a:p>
          <a:p>
            <a:pPr algn="just">
              <a:buFont typeface="Arial" panose="020B0604020202020204" pitchFamily="34" charset="0"/>
              <a:buChar char="•"/>
            </a:pPr>
            <a:r>
              <a:rPr lang="en-US" dirty="0" smtClean="0">
                <a:solidFill>
                  <a:schemeClr val="tx1"/>
                </a:solidFill>
              </a:rPr>
              <a:t> LM566 is specified for operation over 0˚C to 70˚C temperature range.</a:t>
            </a:r>
            <a:endParaRPr lang="en-US" dirty="0" smtClean="0">
              <a:solidFill>
                <a:schemeClr val="tx1"/>
              </a:solidFill>
            </a:endParaRPr>
          </a:p>
          <a:p>
            <a:pPr algn="just">
              <a:buFont typeface="Arial" panose="020B0604020202020204" pitchFamily="34" charset="0"/>
              <a:buChar char="•"/>
            </a:pPr>
            <a:r>
              <a:rPr lang="en-US" dirty="0" smtClean="0">
                <a:solidFill>
                  <a:schemeClr val="tx1"/>
                </a:solidFill>
              </a:rPr>
              <a:t> The frequency - a linear function of a controlling voltage. </a:t>
            </a:r>
            <a:endParaRPr lang="en-US" dirty="0" smtClean="0">
              <a:solidFill>
                <a:schemeClr val="tx1"/>
              </a:solidFill>
            </a:endParaRPr>
          </a:p>
          <a:p>
            <a:pPr algn="just">
              <a:buFont typeface="Arial" panose="020B0604020202020204" pitchFamily="34" charset="0"/>
              <a:buChar char="•"/>
            </a:pPr>
            <a:r>
              <a:rPr lang="en-US" dirty="0" smtClean="0">
                <a:solidFill>
                  <a:schemeClr val="tx1"/>
                </a:solidFill>
              </a:rPr>
              <a:t>The frequency is also controlled by an external resistor and capacitor, whose values control the free running frequency</a:t>
            </a:r>
            <a:endParaRPr lang="en-US" dirty="0" smtClean="0">
              <a:solidFill>
                <a:schemeClr val="tx1"/>
              </a:solidFill>
            </a:endParaRPr>
          </a:p>
          <a:p>
            <a:pPr algn="just"/>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lstStyle/>
          <a:p>
            <a:r>
              <a:rPr lang="en-US" dirty="0" smtClean="0"/>
              <a:t>IC 566 – Pin Diagram</a:t>
            </a:r>
            <a:endParaRPr lang="en-US" dirty="0"/>
          </a:p>
        </p:txBody>
      </p:sp>
      <p:sp>
        <p:nvSpPr>
          <p:cNvPr id="5" name="Footer Placeholder 4"/>
          <p:cNvSpPr>
            <a:spLocks noGrp="1"/>
          </p:cNvSpPr>
          <p:nvPr>
            <p:ph type="ftr" sz="quarter" idx="11"/>
          </p:nvPr>
        </p:nvSpPr>
        <p:spPr/>
        <p:txBody>
          <a:bodyPr/>
          <a:lstStyle/>
          <a:p>
            <a:r>
              <a:rPr lang="en-US" smtClean="0"/>
              <a:t>AU_FDP_BIT_JI</a:t>
            </a:r>
            <a:endParaRPr lang="en-US"/>
          </a:p>
        </p:txBody>
      </p:sp>
      <p:pic>
        <p:nvPicPr>
          <p:cNvPr id="6" name="Picture 5" descr="https://www.elprocus.com/wp-content/uploads/2013/07/556-VCO.png"/>
          <p:cNvPicPr/>
          <p:nvPr/>
        </p:nvPicPr>
        <p:blipFill>
          <a:blip r:embed="rId1"/>
          <a:srcRect/>
          <a:stretch>
            <a:fillRect/>
          </a:stretch>
        </p:blipFill>
        <p:spPr bwMode="auto">
          <a:xfrm>
            <a:off x="0" y="1219200"/>
            <a:ext cx="5638800" cy="4724400"/>
          </a:xfrm>
          <a:prstGeom prst="rect">
            <a:avLst/>
          </a:prstGeom>
          <a:noFill/>
          <a:ln w="9525">
            <a:noFill/>
            <a:miter lim="800000"/>
            <a:headEnd/>
            <a:tailEnd/>
          </a:ln>
        </p:spPr>
      </p:pic>
      <p:sp>
        <p:nvSpPr>
          <p:cNvPr id="7" name="Subtitle 2"/>
          <p:cNvSpPr>
            <a:spLocks noGrp="1"/>
          </p:cNvSpPr>
          <p:nvPr>
            <p:ph type="subTitle" idx="1"/>
          </p:nvPr>
        </p:nvSpPr>
        <p:spPr>
          <a:xfrm>
            <a:off x="5562600" y="1752600"/>
            <a:ext cx="3429000" cy="4419600"/>
          </a:xfrm>
        </p:spPr>
        <p:txBody>
          <a:bodyPr>
            <a:normAutofit/>
          </a:bodyPr>
          <a:lstStyle/>
          <a:p>
            <a:pPr lvl="0" algn="l" fontAlgn="base"/>
            <a:r>
              <a:rPr lang="en-US" sz="2400" dirty="0" smtClean="0">
                <a:solidFill>
                  <a:schemeClr val="tx1"/>
                </a:solidFill>
              </a:rPr>
              <a:t>Pin 1: Ground (GND)</a:t>
            </a:r>
            <a:endParaRPr lang="en-US" sz="2400" dirty="0" smtClean="0">
              <a:solidFill>
                <a:schemeClr val="tx1"/>
              </a:solidFill>
            </a:endParaRPr>
          </a:p>
          <a:p>
            <a:pPr lvl="0" algn="l" fontAlgn="base"/>
            <a:r>
              <a:rPr lang="en-US" sz="2400" dirty="0" smtClean="0">
                <a:solidFill>
                  <a:schemeClr val="tx1"/>
                </a:solidFill>
              </a:rPr>
              <a:t>Pin 2: No connection (NC)</a:t>
            </a:r>
            <a:endParaRPr lang="en-US" sz="2400" dirty="0" smtClean="0">
              <a:solidFill>
                <a:schemeClr val="tx1"/>
              </a:solidFill>
            </a:endParaRPr>
          </a:p>
          <a:p>
            <a:pPr lvl="0" algn="l" fontAlgn="base"/>
            <a:r>
              <a:rPr lang="en-US" sz="2400" dirty="0" smtClean="0">
                <a:solidFill>
                  <a:schemeClr val="tx1"/>
                </a:solidFill>
              </a:rPr>
              <a:t>Pin 3: Square wave output</a:t>
            </a:r>
            <a:endParaRPr lang="en-US" sz="2400" dirty="0" smtClean="0">
              <a:solidFill>
                <a:schemeClr val="tx1"/>
              </a:solidFill>
            </a:endParaRPr>
          </a:p>
          <a:p>
            <a:pPr lvl="0" algn="l" fontAlgn="base"/>
            <a:r>
              <a:rPr lang="en-US" sz="2400" dirty="0" smtClean="0">
                <a:solidFill>
                  <a:schemeClr val="tx1"/>
                </a:solidFill>
              </a:rPr>
              <a:t>Pin 4: Triangular wave output</a:t>
            </a:r>
            <a:endParaRPr lang="en-US" sz="2400" dirty="0" smtClean="0">
              <a:solidFill>
                <a:schemeClr val="tx1"/>
              </a:solidFill>
            </a:endParaRPr>
          </a:p>
          <a:p>
            <a:pPr lvl="0" algn="l" fontAlgn="base"/>
            <a:r>
              <a:rPr lang="en-US" sz="2400" dirty="0" smtClean="0">
                <a:solidFill>
                  <a:schemeClr val="tx1"/>
                </a:solidFill>
              </a:rPr>
              <a:t>Pin 5: Modulation input</a:t>
            </a:r>
            <a:endParaRPr lang="en-US" sz="2400" dirty="0" smtClean="0">
              <a:solidFill>
                <a:schemeClr val="tx1"/>
              </a:solidFill>
            </a:endParaRPr>
          </a:p>
          <a:p>
            <a:pPr lvl="0" algn="l" fontAlgn="base"/>
            <a:r>
              <a:rPr lang="en-US" sz="2400" dirty="0" smtClean="0">
                <a:solidFill>
                  <a:schemeClr val="tx1"/>
                </a:solidFill>
              </a:rPr>
              <a:t>Pin 6: Timing resistor</a:t>
            </a:r>
            <a:endParaRPr lang="en-US" sz="2400" dirty="0" smtClean="0">
              <a:solidFill>
                <a:schemeClr val="tx1"/>
              </a:solidFill>
            </a:endParaRPr>
          </a:p>
          <a:p>
            <a:pPr lvl="0" algn="l" fontAlgn="base"/>
            <a:r>
              <a:rPr lang="en-US" sz="2400" dirty="0" smtClean="0">
                <a:solidFill>
                  <a:schemeClr val="tx1"/>
                </a:solidFill>
              </a:rPr>
              <a:t>Pin 7: Timing capacitor</a:t>
            </a:r>
            <a:endParaRPr lang="en-US" sz="2400" dirty="0" smtClean="0">
              <a:solidFill>
                <a:schemeClr val="tx1"/>
              </a:solidFill>
            </a:endParaRPr>
          </a:p>
          <a:p>
            <a:pPr algn="l"/>
            <a:r>
              <a:rPr lang="en-US" sz="2400" dirty="0" smtClean="0">
                <a:solidFill>
                  <a:schemeClr val="tx1"/>
                </a:solidFill>
              </a:rPr>
              <a:t>Pin 8: </a:t>
            </a:r>
            <a:r>
              <a:rPr lang="en-US" sz="2400" dirty="0" err="1" smtClean="0">
                <a:solidFill>
                  <a:schemeClr val="tx1"/>
                </a:solidFill>
              </a:rPr>
              <a:t>Vcc</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VCO using IC 566</a:t>
            </a:r>
            <a:endParaRPr lang="en-US" dirty="0"/>
          </a:p>
        </p:txBody>
      </p:sp>
      <p:sp>
        <p:nvSpPr>
          <p:cNvPr id="5" name="Footer Placeholder 4"/>
          <p:cNvSpPr>
            <a:spLocks noGrp="1"/>
          </p:cNvSpPr>
          <p:nvPr>
            <p:ph type="ftr" sz="quarter" idx="11"/>
          </p:nvPr>
        </p:nvSpPr>
        <p:spPr/>
        <p:txBody>
          <a:bodyPr/>
          <a:lstStyle/>
          <a:p>
            <a:r>
              <a:rPr lang="en-US" smtClean="0"/>
              <a:t>AU_FDP_BIT_JI</a:t>
            </a:r>
            <a:endParaRPr lang="en-US"/>
          </a:p>
        </p:txBody>
      </p:sp>
      <p:pic>
        <p:nvPicPr>
          <p:cNvPr id="11265" name="Picture 1"/>
          <p:cNvPicPr>
            <a:picLocks noChangeAspect="1" noChangeArrowheads="1"/>
          </p:cNvPicPr>
          <p:nvPr/>
        </p:nvPicPr>
        <p:blipFill>
          <a:blip r:embed="rId1"/>
          <a:srcRect/>
          <a:stretch>
            <a:fillRect/>
          </a:stretch>
        </p:blipFill>
        <p:spPr bwMode="auto">
          <a:xfrm>
            <a:off x="1524000" y="1524001"/>
            <a:ext cx="5928764" cy="47747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r>
              <a:rPr lang="en-US" dirty="0" smtClean="0"/>
              <a:t>Features of 566</a:t>
            </a:r>
            <a:endParaRPr lang="en-US" dirty="0"/>
          </a:p>
        </p:txBody>
      </p:sp>
      <p:sp>
        <p:nvSpPr>
          <p:cNvPr id="3" name="Subtitle 2"/>
          <p:cNvSpPr>
            <a:spLocks noGrp="1"/>
          </p:cNvSpPr>
          <p:nvPr>
            <p:ph type="subTitle" idx="1"/>
          </p:nvPr>
        </p:nvSpPr>
        <p:spPr>
          <a:xfrm>
            <a:off x="914400" y="1981200"/>
            <a:ext cx="7086600" cy="3810000"/>
          </a:xfrm>
        </p:spPr>
        <p:txBody>
          <a:bodyPr>
            <a:noAutofit/>
          </a:bodyPr>
          <a:lstStyle/>
          <a:p>
            <a:pPr lvl="0" algn="l" fontAlgn="base">
              <a:buFont typeface="Arial" panose="020B0604020202020204" pitchFamily="34" charset="0"/>
              <a:buChar char="•"/>
            </a:pPr>
            <a:r>
              <a:rPr lang="en-US" sz="2800" dirty="0" smtClean="0">
                <a:solidFill>
                  <a:schemeClr val="tx1"/>
                </a:solidFill>
              </a:rPr>
              <a:t>The maximum operating voltage is 10V to 24V</a:t>
            </a:r>
            <a:endParaRPr lang="en-US" sz="2800" dirty="0" smtClean="0">
              <a:solidFill>
                <a:schemeClr val="tx1"/>
              </a:solidFill>
            </a:endParaRPr>
          </a:p>
          <a:p>
            <a:pPr lvl="0" algn="l" fontAlgn="base">
              <a:buFont typeface="Arial" panose="020B0604020202020204" pitchFamily="34" charset="0"/>
              <a:buChar char="•"/>
            </a:pPr>
            <a:r>
              <a:rPr lang="en-US" sz="2800" dirty="0" smtClean="0">
                <a:solidFill>
                  <a:schemeClr val="tx1"/>
                </a:solidFill>
              </a:rPr>
              <a:t>High temperature stability</a:t>
            </a:r>
            <a:endParaRPr lang="en-US" sz="2800" dirty="0" smtClean="0">
              <a:solidFill>
                <a:schemeClr val="tx1"/>
              </a:solidFill>
            </a:endParaRPr>
          </a:p>
          <a:p>
            <a:pPr lvl="0" algn="l" fontAlgn="base">
              <a:buFont typeface="Arial" panose="020B0604020202020204" pitchFamily="34" charset="0"/>
              <a:buChar char="•"/>
            </a:pPr>
            <a:r>
              <a:rPr lang="en-US" sz="2800" dirty="0" smtClean="0">
                <a:solidFill>
                  <a:schemeClr val="tx1"/>
                </a:solidFill>
              </a:rPr>
              <a:t>Operating temperature is 0˚C to 70˚C</a:t>
            </a:r>
            <a:endParaRPr lang="en-US" sz="2800" dirty="0" smtClean="0">
              <a:solidFill>
                <a:schemeClr val="tx1"/>
              </a:solidFill>
            </a:endParaRPr>
          </a:p>
          <a:p>
            <a:pPr lvl="0" algn="l" fontAlgn="base">
              <a:buFont typeface="Arial" panose="020B0604020202020204" pitchFamily="34" charset="0"/>
              <a:buChar char="•"/>
            </a:pPr>
            <a:r>
              <a:rPr lang="en-US" sz="2800" dirty="0" smtClean="0">
                <a:solidFill>
                  <a:schemeClr val="tx1"/>
                </a:solidFill>
              </a:rPr>
              <a:t>The frequency can be controlled by means of current, voltage, resistor or capacitor</a:t>
            </a:r>
            <a:endParaRPr lang="en-US" sz="2800" dirty="0" smtClean="0">
              <a:solidFill>
                <a:schemeClr val="tx1"/>
              </a:solidFill>
            </a:endParaRPr>
          </a:p>
          <a:p>
            <a:pPr lvl="0" algn="l" fontAlgn="base">
              <a:buFont typeface="Arial" panose="020B0604020202020204" pitchFamily="34" charset="0"/>
              <a:buChar char="•"/>
            </a:pPr>
            <a:r>
              <a:rPr lang="en-US" sz="2800" dirty="0" smtClean="0">
                <a:solidFill>
                  <a:schemeClr val="tx1"/>
                </a:solidFill>
              </a:rPr>
              <a:t>Power dissipation is 300mV</a:t>
            </a:r>
            <a:endParaRPr lang="en-US" sz="2800" dirty="0" smtClean="0">
              <a:solidFill>
                <a:schemeClr val="tx1"/>
              </a:solidFill>
            </a:endParaRPr>
          </a:p>
          <a:p>
            <a:pPr algn="l">
              <a:buFont typeface="Arial" panose="020B0604020202020204" pitchFamily="34" charset="0"/>
              <a:buChar char="•"/>
            </a:pPr>
            <a:r>
              <a:rPr lang="en-US" sz="2800" dirty="0" smtClean="0">
                <a:solidFill>
                  <a:schemeClr val="tx1"/>
                </a:solidFill>
              </a:rPr>
              <a:t>Excellent power supply rejection</a:t>
            </a:r>
            <a:endParaRPr lang="en-US" sz="2800" dirty="0">
              <a:solidFill>
                <a:schemeClr val="tx1"/>
              </a:solidFill>
            </a:endParaRPr>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Applications of VCO</a:t>
            </a:r>
            <a:endParaRPr lang="en-US" dirty="0"/>
          </a:p>
        </p:txBody>
      </p:sp>
      <p:sp>
        <p:nvSpPr>
          <p:cNvPr id="3" name="Subtitle 2"/>
          <p:cNvSpPr>
            <a:spLocks noGrp="1"/>
          </p:cNvSpPr>
          <p:nvPr>
            <p:ph type="subTitle" idx="1"/>
          </p:nvPr>
        </p:nvSpPr>
        <p:spPr>
          <a:xfrm>
            <a:off x="762000" y="1981200"/>
            <a:ext cx="7391400" cy="3733800"/>
          </a:xfrm>
        </p:spPr>
        <p:txBody>
          <a:bodyPr>
            <a:normAutofit/>
          </a:bodyPr>
          <a:lstStyle/>
          <a:p>
            <a:pPr lvl="0" algn="just" fontAlgn="base">
              <a:buFont typeface="Arial" panose="020B0604020202020204" pitchFamily="34" charset="0"/>
              <a:buChar char="•"/>
            </a:pPr>
            <a:r>
              <a:rPr lang="en-US" dirty="0" smtClean="0">
                <a:solidFill>
                  <a:schemeClr val="tx1"/>
                </a:solidFill>
              </a:rPr>
              <a:t>Function generator</a:t>
            </a:r>
            <a:endParaRPr lang="en-US" dirty="0" smtClean="0">
              <a:solidFill>
                <a:schemeClr val="tx1"/>
              </a:solidFill>
            </a:endParaRPr>
          </a:p>
          <a:p>
            <a:pPr lvl="0" algn="just" fontAlgn="base">
              <a:buFont typeface="Arial" panose="020B0604020202020204" pitchFamily="34" charset="0"/>
              <a:buChar char="•"/>
            </a:pPr>
            <a:r>
              <a:rPr lang="en-US" dirty="0" smtClean="0">
                <a:solidFill>
                  <a:schemeClr val="tx1"/>
                </a:solidFill>
              </a:rPr>
              <a:t>Tone generator</a:t>
            </a:r>
            <a:endParaRPr lang="en-US" dirty="0" smtClean="0">
              <a:solidFill>
                <a:schemeClr val="tx1"/>
              </a:solidFill>
            </a:endParaRPr>
          </a:p>
          <a:p>
            <a:pPr lvl="0" algn="just" fontAlgn="base">
              <a:buFont typeface="Arial" panose="020B0604020202020204" pitchFamily="34" charset="0"/>
              <a:buChar char="•"/>
            </a:pPr>
            <a:r>
              <a:rPr lang="en-US" dirty="0" smtClean="0">
                <a:solidFill>
                  <a:schemeClr val="tx1"/>
                </a:solidFill>
              </a:rPr>
              <a:t>FM modulation</a:t>
            </a:r>
            <a:endParaRPr lang="en-US" dirty="0" smtClean="0">
              <a:solidFill>
                <a:schemeClr val="tx1"/>
              </a:solidFill>
            </a:endParaRPr>
          </a:p>
          <a:p>
            <a:pPr lvl="0" algn="just" fontAlgn="base">
              <a:buFont typeface="Arial" panose="020B0604020202020204" pitchFamily="34" charset="0"/>
              <a:buChar char="•"/>
            </a:pPr>
            <a:r>
              <a:rPr lang="en-US" dirty="0" smtClean="0">
                <a:solidFill>
                  <a:schemeClr val="tx1"/>
                </a:solidFill>
              </a:rPr>
              <a:t>Frequency shift keying</a:t>
            </a:r>
            <a:endParaRPr lang="en-US" dirty="0" smtClean="0">
              <a:solidFill>
                <a:schemeClr val="tx1"/>
              </a:solidFill>
            </a:endParaRPr>
          </a:p>
          <a:p>
            <a:pPr algn="just">
              <a:buFont typeface="Arial" panose="020B0604020202020204" pitchFamily="34" charset="0"/>
              <a:buChar char="•"/>
            </a:pPr>
            <a:r>
              <a:rPr lang="en-US" dirty="0" smtClean="0">
                <a:solidFill>
                  <a:schemeClr val="tx1"/>
                </a:solidFill>
              </a:rPr>
              <a:t>Clock generator</a:t>
            </a:r>
            <a:endParaRPr lang="en-US" dirty="0" smtClean="0">
              <a:solidFill>
                <a:schemeClr val="tx1"/>
              </a:solidFill>
            </a:endParaRPr>
          </a:p>
          <a:p>
            <a:pPr algn="just">
              <a:buFont typeface="Arial" panose="020B0604020202020204" pitchFamily="34" charset="0"/>
              <a:buChar char="•"/>
            </a:pPr>
            <a:r>
              <a:rPr lang="en-US" dirty="0" smtClean="0">
                <a:solidFill>
                  <a:schemeClr val="tx1"/>
                </a:solidFill>
              </a:rPr>
              <a:t>Phase Locked Loop</a:t>
            </a:r>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39975"/>
            <a:ext cx="7772400" cy="1470025"/>
          </a:xfrm>
        </p:spPr>
        <p:txBody>
          <a:bodyPr/>
          <a:lstStyle/>
          <a:p>
            <a:r>
              <a:rPr lang="en-US" dirty="0" smtClean="0"/>
              <a:t>IC 565 – Phase Locked Loop</a:t>
            </a:r>
            <a:br>
              <a:rPr lang="en-US" dirty="0" smtClean="0"/>
            </a:br>
            <a:endParaRPr lang="en-US" dirty="0"/>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AU_FDP_BIT_JI</a:t>
            </a:r>
            <a:endParaRPr lang="en-US"/>
          </a:p>
        </p:txBody>
      </p:sp>
      <p:sp>
        <p:nvSpPr>
          <p:cNvPr id="6" name="Text Box 5"/>
          <p:cNvSpPr txBox="1">
            <a:spLocks noChangeArrowheads="1"/>
          </p:cNvSpPr>
          <p:nvPr/>
        </p:nvSpPr>
        <p:spPr bwMode="auto">
          <a:xfrm>
            <a:off x="1143000" y="1688068"/>
            <a:ext cx="4191000" cy="369332"/>
          </a:xfrm>
          <a:prstGeom prst="rect">
            <a:avLst/>
          </a:prstGeom>
          <a:noFill/>
          <a:ln w="9525">
            <a:noFill/>
            <a:miter lim="800000"/>
          </a:ln>
        </p:spPr>
        <p:txBody>
          <a:bodyPr wrap="square">
            <a:spAutoFit/>
          </a:bodyPr>
          <a:lstStyle/>
          <a:p>
            <a:pPr algn="ctr"/>
            <a:r>
              <a:rPr lang="en-US" dirty="0">
                <a:latin typeface="Times New Roman" panose="02020603050405020304" pitchFamily="18" charset="0"/>
              </a:rPr>
              <a:t>Candle Clock from about 9</a:t>
            </a:r>
            <a:r>
              <a:rPr lang="en-US" baseline="30000" dirty="0">
                <a:latin typeface="Times New Roman" panose="02020603050405020304" pitchFamily="18" charset="0"/>
              </a:rPr>
              <a:t>th</a:t>
            </a:r>
            <a:r>
              <a:rPr lang="en-US" dirty="0">
                <a:latin typeface="Times New Roman" panose="02020603050405020304" pitchFamily="18" charset="0"/>
              </a:rPr>
              <a:t> century A.D.</a:t>
            </a:r>
            <a:endParaRPr lang="en-US" dirty="0">
              <a:latin typeface="Times New Roman" panose="02020603050405020304" pitchFamily="18" charset="0"/>
            </a:endParaRPr>
          </a:p>
        </p:txBody>
      </p:sp>
      <p:pic>
        <p:nvPicPr>
          <p:cNvPr id="7" name="Picture 3" descr="candlefinal"/>
          <p:cNvPicPr>
            <a:picLocks noChangeAspect="1" noChangeArrowheads="1" noCrop="1"/>
          </p:cNvPicPr>
          <p:nvPr/>
        </p:nvPicPr>
        <p:blipFill>
          <a:blip r:embed="rId1"/>
          <a:srcRect/>
          <a:stretch>
            <a:fillRect/>
          </a:stretch>
        </p:blipFill>
        <p:spPr bwMode="auto">
          <a:xfrm>
            <a:off x="6019800" y="1485900"/>
            <a:ext cx="1714500" cy="3314700"/>
          </a:xfrm>
          <a:prstGeom prst="rect">
            <a:avLst/>
          </a:prstGeom>
          <a:noFill/>
          <a:ln w="9525">
            <a:noFill/>
            <a:miter lim="800000"/>
            <a:headEnd/>
            <a:tailEnd/>
          </a:ln>
        </p:spPr>
      </p:pic>
      <p:sp>
        <p:nvSpPr>
          <p:cNvPr id="8" name="Text Box 4"/>
          <p:cNvSpPr txBox="1">
            <a:spLocks noChangeArrowheads="1"/>
          </p:cNvSpPr>
          <p:nvPr/>
        </p:nvSpPr>
        <p:spPr bwMode="auto">
          <a:xfrm>
            <a:off x="2819400" y="5181600"/>
            <a:ext cx="6131230" cy="369332"/>
          </a:xfrm>
          <a:prstGeom prst="rect">
            <a:avLst/>
          </a:prstGeom>
          <a:noFill/>
          <a:ln w="9525">
            <a:noFill/>
            <a:miter lim="800000"/>
          </a:ln>
        </p:spPr>
        <p:txBody>
          <a:bodyPr wrap="none">
            <a:spAutoFit/>
          </a:bodyPr>
          <a:lstStyle/>
          <a:p>
            <a:pPr algn="ctr"/>
            <a:r>
              <a:rPr lang="en-US" dirty="0">
                <a:latin typeface="Times New Roman" panose="02020603050405020304" pitchFamily="18" charset="0"/>
              </a:rPr>
              <a:t>Hour Glass came probably from Europe before the 14</a:t>
            </a:r>
            <a:r>
              <a:rPr lang="en-US" baseline="30000" dirty="0">
                <a:latin typeface="Times New Roman" panose="02020603050405020304" pitchFamily="18" charset="0"/>
              </a:rPr>
              <a:t>th</a:t>
            </a:r>
            <a:r>
              <a:rPr lang="en-US" dirty="0">
                <a:latin typeface="Times New Roman" panose="02020603050405020304" pitchFamily="18" charset="0"/>
              </a:rPr>
              <a:t> century. </a:t>
            </a:r>
            <a:endParaRPr lang="en-US" dirty="0">
              <a:latin typeface="Times New Roman" panose="02020603050405020304" pitchFamily="18" charset="0"/>
            </a:endParaRPr>
          </a:p>
        </p:txBody>
      </p:sp>
      <p:pic>
        <p:nvPicPr>
          <p:cNvPr id="9" name="Picture 3" descr="otime00010g4"/>
          <p:cNvPicPr>
            <a:picLocks noChangeAspect="1" noChangeArrowheads="1"/>
          </p:cNvPicPr>
          <p:nvPr/>
        </p:nvPicPr>
        <p:blipFill>
          <a:blip r:embed="rId2"/>
          <a:srcRect/>
          <a:stretch>
            <a:fillRect/>
          </a:stretch>
        </p:blipFill>
        <p:spPr bwMode="auto">
          <a:xfrm>
            <a:off x="533400" y="3200400"/>
            <a:ext cx="2057400" cy="3429000"/>
          </a:xfrm>
          <a:prstGeom prst="rect">
            <a:avLst/>
          </a:prstGeom>
          <a:noFill/>
          <a:ln w="9525">
            <a:noFill/>
            <a:miter lim="800000"/>
            <a:headEnd/>
            <a:tailEnd/>
          </a:ln>
        </p:spPr>
      </p:pic>
      <p:sp>
        <p:nvSpPr>
          <p:cNvPr id="10" name="Rectangle 9"/>
          <p:cNvSpPr/>
          <p:nvPr/>
        </p:nvSpPr>
        <p:spPr>
          <a:xfrm>
            <a:off x="1371600" y="685800"/>
            <a:ext cx="5840958" cy="769441"/>
          </a:xfrm>
          <a:prstGeom prst="rect">
            <a:avLst/>
          </a:prstGeom>
        </p:spPr>
        <p:txBody>
          <a:bodyPr wrap="none">
            <a:spAutoFit/>
          </a:bodyPr>
          <a:lstStyle/>
          <a:p>
            <a:pPr algn="ctr"/>
            <a:r>
              <a:rPr lang="en-US" sz="4400" dirty="0" smtClean="0">
                <a:latin typeface="Times New Roman" panose="02020603050405020304" pitchFamily="18" charset="0"/>
              </a:rPr>
              <a:t>A brief look back in time</a:t>
            </a:r>
            <a:endParaRPr lang="en-US" sz="4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200"/>
            <a:ext cx="7772400" cy="1470025"/>
          </a:xfrm>
        </p:spPr>
        <p:txBody>
          <a:bodyPr/>
          <a:lstStyle/>
          <a:p>
            <a:r>
              <a:rPr lang="en-US" b="1" dirty="0" smtClean="0"/>
              <a:t>What is Phase Locked Loop?</a:t>
            </a:r>
            <a:endParaRPr lang="en-US" dirty="0"/>
          </a:p>
        </p:txBody>
      </p:sp>
      <p:sp>
        <p:nvSpPr>
          <p:cNvPr id="5" name="Footer Placeholder 4"/>
          <p:cNvSpPr>
            <a:spLocks noGrp="1"/>
          </p:cNvSpPr>
          <p:nvPr>
            <p:ph type="ftr" sz="quarter" idx="11"/>
          </p:nvPr>
        </p:nvSpPr>
        <p:spPr/>
        <p:txBody>
          <a:bodyPr/>
          <a:lstStyle/>
          <a:p>
            <a:r>
              <a:rPr lang="en-US" smtClean="0"/>
              <a:t>AU_FDP_BIT_JI</a:t>
            </a:r>
            <a:endParaRPr lang="en-US"/>
          </a:p>
        </p:txBody>
      </p:sp>
      <p:sp>
        <p:nvSpPr>
          <p:cNvPr id="6" name="Rectangle 5"/>
          <p:cNvSpPr/>
          <p:nvPr/>
        </p:nvSpPr>
        <p:spPr>
          <a:xfrm>
            <a:off x="685800" y="1447800"/>
            <a:ext cx="7467600" cy="4832092"/>
          </a:xfrm>
          <a:prstGeom prst="rect">
            <a:avLst/>
          </a:prstGeom>
        </p:spPr>
        <p:txBody>
          <a:bodyPr wrap="square">
            <a:spAutoFit/>
          </a:bodyPr>
          <a:lstStyle/>
          <a:p>
            <a:pPr algn="just">
              <a:buFont typeface="Arial" panose="020B0604020202020204" pitchFamily="34" charset="0"/>
              <a:buChar char="•"/>
            </a:pPr>
            <a:r>
              <a:rPr lang="en-US" sz="2800" dirty="0" smtClean="0"/>
              <a:t> A control system that generates an output signal whose phase is related to the phase of an input signal. </a:t>
            </a:r>
            <a:endParaRPr lang="en-US" sz="2800" dirty="0" smtClean="0"/>
          </a:p>
          <a:p>
            <a:pPr algn="just">
              <a:buFont typeface="Arial" panose="020B0604020202020204" pitchFamily="34" charset="0"/>
              <a:buChar char="•"/>
            </a:pPr>
            <a:r>
              <a:rPr lang="en-US" sz="2800" dirty="0" smtClean="0"/>
              <a:t>Simplest is an electronic circuit consisting of a variable frequency oscillator and a phase detector in a feedback loop. </a:t>
            </a:r>
            <a:endParaRPr lang="en-US" sz="2800" dirty="0" smtClean="0"/>
          </a:p>
          <a:p>
            <a:pPr algn="just">
              <a:buFont typeface="Arial" panose="020B0604020202020204" pitchFamily="34" charset="0"/>
              <a:buChar char="•"/>
            </a:pPr>
            <a:r>
              <a:rPr lang="en-US" sz="2800" dirty="0" smtClean="0"/>
              <a:t>The oscillator generates a periodic signal, and the phase detector compares the phase of that signal with the phase of the input periodic signal</a:t>
            </a:r>
            <a:endParaRPr lang="en-US" sz="2800" dirty="0" smtClean="0"/>
          </a:p>
          <a:p>
            <a:pPr algn="just">
              <a:buFont typeface="Arial" panose="020B0604020202020204" pitchFamily="34" charset="0"/>
              <a:buChar char="•"/>
            </a:pPr>
            <a:r>
              <a:rPr lang="en-US" sz="2800" dirty="0" smtClean="0"/>
              <a:t> Adjusting the oscillator to keep the phases matched</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b="1" dirty="0" smtClean="0"/>
              <a:t>What is Phase Locked Loop?</a:t>
            </a:r>
            <a:endParaRPr lang="en-US" dirty="0"/>
          </a:p>
        </p:txBody>
      </p:sp>
      <p:sp>
        <p:nvSpPr>
          <p:cNvPr id="3" name="Subtitle 2"/>
          <p:cNvSpPr>
            <a:spLocks noGrp="1"/>
          </p:cNvSpPr>
          <p:nvPr>
            <p:ph type="subTitle" idx="1"/>
          </p:nvPr>
        </p:nvSpPr>
        <p:spPr>
          <a:xfrm>
            <a:off x="457200" y="1371600"/>
            <a:ext cx="8534400" cy="4419600"/>
          </a:xfrm>
        </p:spPr>
        <p:txBody>
          <a:bodyPr>
            <a:noAutofit/>
          </a:bodyPr>
          <a:lstStyle/>
          <a:p>
            <a:pPr algn="just">
              <a:buFont typeface="Arial" panose="020B0604020202020204" pitchFamily="34" charset="0"/>
              <a:buChar char="•"/>
            </a:pPr>
            <a:r>
              <a:rPr lang="en-US" sz="2800" dirty="0" smtClean="0">
                <a:solidFill>
                  <a:schemeClr val="tx1"/>
                </a:solidFill>
              </a:rPr>
              <a:t> Electronic circuit - to lock the output frequency of the voltage controlled oscillator with the desired input frequency by constantly comparing the phase of the input frequency with that of the output frequency of the VCO. </a:t>
            </a:r>
            <a:endParaRPr lang="en-US" sz="2800" dirty="0" smtClean="0">
              <a:solidFill>
                <a:schemeClr val="tx1"/>
              </a:solidFill>
            </a:endParaRPr>
          </a:p>
          <a:p>
            <a:pPr algn="just">
              <a:buFont typeface="Arial" panose="020B0604020202020204" pitchFamily="34" charset="0"/>
              <a:buChar char="•"/>
            </a:pPr>
            <a:r>
              <a:rPr lang="en-US" sz="2800" dirty="0" smtClean="0">
                <a:solidFill>
                  <a:schemeClr val="tx1"/>
                </a:solidFill>
              </a:rPr>
              <a:t> To generate a signal, modulate or demodulate it. </a:t>
            </a:r>
            <a:endParaRPr lang="en-US" sz="2800" dirty="0" smtClean="0">
              <a:solidFill>
                <a:schemeClr val="tx1"/>
              </a:solidFill>
            </a:endParaRPr>
          </a:p>
          <a:p>
            <a:pPr algn="just">
              <a:buFont typeface="Arial" panose="020B0604020202020204" pitchFamily="34" charset="0"/>
              <a:buChar char="•"/>
            </a:pPr>
            <a:r>
              <a:rPr lang="en-US" sz="2800" dirty="0" smtClean="0">
                <a:solidFill>
                  <a:schemeClr val="tx1"/>
                </a:solidFill>
              </a:rPr>
              <a:t> Mainly used in Frequency modulation and Amplitude modulation.  </a:t>
            </a:r>
            <a:endParaRPr lang="en-US" sz="2800" dirty="0" smtClean="0">
              <a:solidFill>
                <a:schemeClr val="tx1"/>
              </a:solidFill>
            </a:endParaRPr>
          </a:p>
          <a:p>
            <a:pPr algn="just">
              <a:buFont typeface="Arial" panose="020B0604020202020204" pitchFamily="34" charset="0"/>
              <a:buChar char="•"/>
            </a:pPr>
            <a:r>
              <a:rPr lang="en-US" sz="2800" dirty="0" smtClean="0">
                <a:solidFill>
                  <a:schemeClr val="tx1"/>
                </a:solidFill>
              </a:rPr>
              <a:t> Basically the output frequency of the voltage controlled oscillator is constantly adjusted until it matches with the input frequency</a:t>
            </a:r>
            <a:endParaRPr lang="en-US" sz="2800" dirty="0">
              <a:solidFill>
                <a:schemeClr val="tx1"/>
              </a:solidFill>
            </a:endParaRPr>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PLL – Block Diagram</a:t>
            </a:r>
            <a:endParaRPr lang="en-US" dirty="0"/>
          </a:p>
        </p:txBody>
      </p:sp>
      <p:sp>
        <p:nvSpPr>
          <p:cNvPr id="5" name="Footer Placeholder 4"/>
          <p:cNvSpPr>
            <a:spLocks noGrp="1"/>
          </p:cNvSpPr>
          <p:nvPr>
            <p:ph type="ftr" sz="quarter" idx="11"/>
          </p:nvPr>
        </p:nvSpPr>
        <p:spPr/>
        <p:txBody>
          <a:bodyPr/>
          <a:lstStyle/>
          <a:p>
            <a:r>
              <a:rPr lang="en-US" smtClean="0"/>
              <a:t>AU_FDP_BIT_JI</a:t>
            </a:r>
            <a:endParaRPr lang="en-US"/>
          </a:p>
        </p:txBody>
      </p:sp>
      <p:pic>
        <p:nvPicPr>
          <p:cNvPr id="72706" name="Picture 2"/>
          <p:cNvPicPr>
            <a:picLocks noChangeAspect="1" noChangeArrowheads="1"/>
          </p:cNvPicPr>
          <p:nvPr/>
        </p:nvPicPr>
        <p:blipFill>
          <a:blip r:embed="rId1"/>
          <a:srcRect/>
          <a:stretch>
            <a:fillRect/>
          </a:stretch>
        </p:blipFill>
        <p:spPr bwMode="auto">
          <a:xfrm>
            <a:off x="647699" y="1643063"/>
            <a:ext cx="8110219" cy="36909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How PLL works?</a:t>
            </a:r>
            <a:endParaRPr lang="en-US" dirty="0"/>
          </a:p>
        </p:txBody>
      </p:sp>
      <p:sp>
        <p:nvSpPr>
          <p:cNvPr id="3" name="Subtitle 2"/>
          <p:cNvSpPr>
            <a:spLocks noGrp="1"/>
          </p:cNvSpPr>
          <p:nvPr>
            <p:ph type="subTitle" idx="1"/>
          </p:nvPr>
        </p:nvSpPr>
        <p:spPr>
          <a:xfrm>
            <a:off x="609600" y="1600200"/>
            <a:ext cx="8229600" cy="4419600"/>
          </a:xfrm>
        </p:spPr>
        <p:txBody>
          <a:bodyPr>
            <a:noAutofit/>
          </a:bodyPr>
          <a:lstStyle/>
          <a:p>
            <a:pPr algn="just">
              <a:buFont typeface="Arial" panose="020B0604020202020204" pitchFamily="34" charset="0"/>
              <a:buChar char="•"/>
            </a:pPr>
            <a:r>
              <a:rPr lang="en-US" sz="2800" dirty="0" smtClean="0">
                <a:solidFill>
                  <a:schemeClr val="tx1"/>
                </a:solidFill>
              </a:rPr>
              <a:t>PD or Phase detector compares the output frequency with the input reference frequency.</a:t>
            </a:r>
            <a:endParaRPr lang="en-US" sz="2800" dirty="0" smtClean="0">
              <a:solidFill>
                <a:schemeClr val="tx1"/>
              </a:solidFill>
            </a:endParaRPr>
          </a:p>
          <a:p>
            <a:pPr algn="just">
              <a:buFont typeface="Arial" panose="020B0604020202020204" pitchFamily="34" charset="0"/>
              <a:buChar char="•"/>
            </a:pPr>
            <a:r>
              <a:rPr lang="en-US" sz="2800" dirty="0" smtClean="0">
                <a:solidFill>
                  <a:schemeClr val="tx1"/>
                </a:solidFill>
              </a:rPr>
              <a:t>Incase of any mismatch, the phase detector generates an error signal which is filtered using a low pass filter to remove the noise</a:t>
            </a:r>
            <a:endParaRPr lang="en-US" sz="2800" dirty="0" smtClean="0">
              <a:solidFill>
                <a:schemeClr val="tx1"/>
              </a:solidFill>
            </a:endParaRPr>
          </a:p>
          <a:p>
            <a:pPr algn="just">
              <a:buFont typeface="Arial" panose="020B0604020202020204" pitchFamily="34" charset="0"/>
              <a:buChar char="•"/>
            </a:pPr>
            <a:r>
              <a:rPr lang="en-US" sz="2800" dirty="0" smtClean="0">
                <a:solidFill>
                  <a:schemeClr val="tx1"/>
                </a:solidFill>
              </a:rPr>
              <a:t>This signal is applied to the Voltage controlled Oscillator to accordingly generate the output frequency. </a:t>
            </a:r>
            <a:endParaRPr lang="en-US" sz="2800" dirty="0" smtClean="0">
              <a:solidFill>
                <a:schemeClr val="tx1"/>
              </a:solidFill>
            </a:endParaRPr>
          </a:p>
          <a:p>
            <a:pPr algn="just">
              <a:buFont typeface="Arial" panose="020B0604020202020204" pitchFamily="34" charset="0"/>
              <a:buChar char="•"/>
            </a:pPr>
            <a:r>
              <a:rPr lang="en-US" sz="2800" dirty="0" smtClean="0">
                <a:solidFill>
                  <a:schemeClr val="tx1"/>
                </a:solidFill>
              </a:rPr>
              <a:t>This output frequency is given to the phase detector through a divide by N counter which divides the output frequency by a certain number N.</a:t>
            </a:r>
            <a:endParaRPr lang="en-US" sz="2800" dirty="0">
              <a:solidFill>
                <a:schemeClr val="tx1"/>
              </a:solidFill>
            </a:endParaRPr>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How PLL Works?</a:t>
            </a:r>
            <a:endParaRPr lang="en-US" dirty="0"/>
          </a:p>
        </p:txBody>
      </p:sp>
      <p:sp>
        <p:nvSpPr>
          <p:cNvPr id="3" name="Subtitle 2"/>
          <p:cNvSpPr>
            <a:spLocks noGrp="1"/>
          </p:cNvSpPr>
          <p:nvPr>
            <p:ph type="subTitle" idx="1"/>
          </p:nvPr>
        </p:nvSpPr>
        <p:spPr>
          <a:xfrm>
            <a:off x="457200" y="1371600"/>
            <a:ext cx="8382000" cy="4800600"/>
          </a:xfrm>
        </p:spPr>
        <p:txBody>
          <a:bodyPr>
            <a:noAutofit/>
          </a:bodyPr>
          <a:lstStyle/>
          <a:p>
            <a:pPr algn="just">
              <a:buFont typeface="Arial" panose="020B0604020202020204" pitchFamily="34" charset="0"/>
              <a:buChar char="•"/>
            </a:pPr>
            <a:r>
              <a:rPr lang="en-US" sz="2800" dirty="0" smtClean="0">
                <a:solidFill>
                  <a:schemeClr val="tx1"/>
                </a:solidFill>
              </a:rPr>
              <a:t>Whenever the frequency of the incoming signal changes, the phase comparator compares frequency of the input with that of oscillator output signal and produces the phase difference signal.</a:t>
            </a:r>
            <a:endParaRPr lang="en-US" sz="2800" dirty="0" smtClean="0">
              <a:solidFill>
                <a:schemeClr val="tx1"/>
              </a:solidFill>
            </a:endParaRPr>
          </a:p>
          <a:p>
            <a:pPr algn="just">
              <a:buFont typeface="Arial" panose="020B0604020202020204" pitchFamily="34" charset="0"/>
              <a:buChar char="•"/>
            </a:pPr>
            <a:r>
              <a:rPr lang="en-US" sz="2800" dirty="0" smtClean="0">
                <a:solidFill>
                  <a:schemeClr val="tx1"/>
                </a:solidFill>
              </a:rPr>
              <a:t>This output is filtered in low pass filter and produce the filter output as </a:t>
            </a:r>
            <a:r>
              <a:rPr lang="en-US" sz="2800" dirty="0" err="1" smtClean="0">
                <a:solidFill>
                  <a:schemeClr val="tx1"/>
                </a:solidFill>
              </a:rPr>
              <a:t>V</a:t>
            </a:r>
            <a:r>
              <a:rPr lang="en-US" sz="2800" baseline="-25000" dirty="0" err="1" smtClean="0">
                <a:solidFill>
                  <a:schemeClr val="tx1"/>
                </a:solidFill>
              </a:rPr>
              <a:t>control</a:t>
            </a:r>
            <a:r>
              <a:rPr lang="en-US" sz="2800" dirty="0" smtClean="0">
                <a:solidFill>
                  <a:schemeClr val="tx1"/>
                </a:solidFill>
              </a:rPr>
              <a:t> to control the frequency of the VCO until the frequency and phase difference becomes zero. </a:t>
            </a:r>
            <a:endParaRPr lang="en-US" sz="2800" dirty="0" smtClean="0">
              <a:solidFill>
                <a:schemeClr val="tx1"/>
              </a:solidFill>
            </a:endParaRPr>
          </a:p>
          <a:p>
            <a:pPr algn="just">
              <a:buFont typeface="Arial" panose="020B0604020202020204" pitchFamily="34" charset="0"/>
              <a:buChar char="•"/>
            </a:pPr>
            <a:r>
              <a:rPr lang="en-US" sz="2800" dirty="0" smtClean="0">
                <a:solidFill>
                  <a:schemeClr val="tx1"/>
                </a:solidFill>
              </a:rPr>
              <a:t>At this point the PLL is locked or synchronized to the input frequency. PLLs are used mostly in frequency synthesis and frequency modulation applications</a:t>
            </a:r>
            <a:endParaRPr lang="en-US" sz="2800" dirty="0">
              <a:solidFill>
                <a:schemeClr val="tx1"/>
              </a:solidFill>
            </a:endParaRPr>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lstStyle/>
          <a:p>
            <a:r>
              <a:rPr lang="en-US" dirty="0" smtClean="0"/>
              <a:t>PLL -Applications</a:t>
            </a:r>
            <a:endParaRPr lang="en-US" dirty="0"/>
          </a:p>
        </p:txBody>
      </p:sp>
      <p:sp>
        <p:nvSpPr>
          <p:cNvPr id="3" name="Subtitle 2"/>
          <p:cNvSpPr>
            <a:spLocks noGrp="1"/>
          </p:cNvSpPr>
          <p:nvPr>
            <p:ph type="subTitle" idx="1"/>
          </p:nvPr>
        </p:nvSpPr>
        <p:spPr>
          <a:xfrm>
            <a:off x="914400" y="1600200"/>
            <a:ext cx="7696200" cy="4419600"/>
          </a:xfrm>
        </p:spPr>
        <p:txBody>
          <a:bodyPr>
            <a:normAutofit/>
          </a:bodyPr>
          <a:lstStyle/>
          <a:p>
            <a:pPr algn="just">
              <a:buFont typeface="Arial" panose="020B0604020202020204" pitchFamily="34" charset="0"/>
              <a:buChar char="•"/>
            </a:pPr>
            <a:r>
              <a:rPr lang="en-US" sz="2800" dirty="0" smtClean="0">
                <a:solidFill>
                  <a:schemeClr val="tx1"/>
                </a:solidFill>
              </a:rPr>
              <a:t> Analog building blocks used in many digital and analog applications.</a:t>
            </a:r>
            <a:endParaRPr lang="en-US" sz="2800" dirty="0" smtClean="0">
              <a:solidFill>
                <a:schemeClr val="tx1"/>
              </a:solidFill>
            </a:endParaRPr>
          </a:p>
          <a:p>
            <a:pPr algn="just">
              <a:buFont typeface="Arial" panose="020B0604020202020204" pitchFamily="34" charset="0"/>
              <a:buChar char="•"/>
            </a:pPr>
            <a:r>
              <a:rPr lang="en-US" sz="2800" dirty="0" smtClean="0">
                <a:solidFill>
                  <a:schemeClr val="tx1"/>
                </a:solidFill>
              </a:rPr>
              <a:t> Used in clock recovery in many digital and communication systems</a:t>
            </a:r>
            <a:endParaRPr lang="en-US" sz="2800" dirty="0" smtClean="0">
              <a:solidFill>
                <a:schemeClr val="tx1"/>
              </a:solidFill>
            </a:endParaRPr>
          </a:p>
          <a:p>
            <a:pPr algn="just">
              <a:buFont typeface="Arial" panose="020B0604020202020204" pitchFamily="34" charset="0"/>
              <a:buChar char="•"/>
            </a:pPr>
            <a:r>
              <a:rPr lang="en-US" sz="2800" dirty="0" smtClean="0">
                <a:solidFill>
                  <a:schemeClr val="tx1"/>
                </a:solidFill>
              </a:rPr>
              <a:t> Frequency synthesizers in television and wireless communication systems to select various channels</a:t>
            </a:r>
            <a:endParaRPr lang="en-US" sz="2800" dirty="0">
              <a:solidFill>
                <a:schemeClr val="tx1"/>
              </a:solidFill>
            </a:endParaRPr>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8775"/>
            <a:ext cx="7772400" cy="1470025"/>
          </a:xfrm>
        </p:spPr>
        <p:txBody>
          <a:bodyPr/>
          <a:lstStyle/>
          <a:p>
            <a:r>
              <a:rPr lang="en-US" b="1" dirty="0" smtClean="0"/>
              <a:t>PLL -565 Characteristics</a:t>
            </a:r>
            <a:br>
              <a:rPr lang="en-US" dirty="0" smtClean="0"/>
            </a:br>
            <a:endParaRPr lang="en-US" dirty="0"/>
          </a:p>
        </p:txBody>
      </p:sp>
      <p:sp>
        <p:nvSpPr>
          <p:cNvPr id="3" name="Subtitle 2"/>
          <p:cNvSpPr>
            <a:spLocks noGrp="1"/>
          </p:cNvSpPr>
          <p:nvPr>
            <p:ph type="subTitle" idx="1"/>
          </p:nvPr>
        </p:nvSpPr>
        <p:spPr>
          <a:xfrm>
            <a:off x="381000" y="1600200"/>
            <a:ext cx="8229600" cy="4572000"/>
          </a:xfrm>
        </p:spPr>
        <p:txBody>
          <a:bodyPr>
            <a:normAutofit fontScale="77500" lnSpcReduction="20000"/>
          </a:bodyPr>
          <a:lstStyle/>
          <a:p>
            <a:pPr lvl="0" algn="just">
              <a:buFont typeface="Arial" panose="020B0604020202020204" pitchFamily="34" charset="0"/>
              <a:buChar char="•"/>
            </a:pPr>
            <a:r>
              <a:rPr lang="en-US" dirty="0" smtClean="0">
                <a:solidFill>
                  <a:schemeClr val="tx1"/>
                </a:solidFill>
              </a:rPr>
              <a:t>Operating frequency range: 0.001 Hz to 500 kHz.</a:t>
            </a:r>
            <a:endParaRPr lang="en-US" dirty="0" smtClean="0">
              <a:solidFill>
                <a:schemeClr val="tx1"/>
              </a:solidFill>
            </a:endParaRPr>
          </a:p>
          <a:p>
            <a:pPr lvl="0" algn="just">
              <a:buFont typeface="Arial" panose="020B0604020202020204" pitchFamily="34" charset="0"/>
              <a:buChar char="•"/>
            </a:pPr>
            <a:r>
              <a:rPr lang="en-US" dirty="0" smtClean="0">
                <a:solidFill>
                  <a:schemeClr val="tx1"/>
                </a:solidFill>
              </a:rPr>
              <a:t>Operating voltage range: ± 6 to ± 12 V.</a:t>
            </a:r>
            <a:endParaRPr lang="en-US" dirty="0" smtClean="0">
              <a:solidFill>
                <a:schemeClr val="tx1"/>
              </a:solidFill>
            </a:endParaRPr>
          </a:p>
          <a:p>
            <a:pPr lvl="0" algn="just">
              <a:buFont typeface="Arial" panose="020B0604020202020204" pitchFamily="34" charset="0"/>
              <a:buChar char="•"/>
            </a:pPr>
            <a:r>
              <a:rPr lang="en-US" dirty="0" smtClean="0">
                <a:solidFill>
                  <a:schemeClr val="tx1"/>
                </a:solidFill>
              </a:rPr>
              <a:t>Input impedance: 10 k Q typically.</a:t>
            </a:r>
            <a:endParaRPr lang="en-US" dirty="0" smtClean="0">
              <a:solidFill>
                <a:schemeClr val="tx1"/>
              </a:solidFill>
            </a:endParaRPr>
          </a:p>
          <a:p>
            <a:pPr lvl="0" algn="just">
              <a:buFont typeface="Arial" panose="020B0604020202020204" pitchFamily="34" charset="0"/>
              <a:buChar char="•"/>
            </a:pPr>
            <a:r>
              <a:rPr lang="en-US" dirty="0" smtClean="0">
                <a:solidFill>
                  <a:schemeClr val="tx1"/>
                </a:solidFill>
              </a:rPr>
              <a:t>Output sink current: 1mA typically.</a:t>
            </a:r>
            <a:endParaRPr lang="en-US" dirty="0" smtClean="0">
              <a:solidFill>
                <a:schemeClr val="tx1"/>
              </a:solidFill>
            </a:endParaRPr>
          </a:p>
          <a:p>
            <a:pPr lvl="0" algn="just">
              <a:buFont typeface="Arial" panose="020B0604020202020204" pitchFamily="34" charset="0"/>
              <a:buChar char="•"/>
            </a:pPr>
            <a:r>
              <a:rPr lang="en-US" dirty="0" smtClean="0">
                <a:solidFill>
                  <a:schemeClr val="tx1"/>
                </a:solidFill>
              </a:rPr>
              <a:t>Output source current: 10 m A typically.</a:t>
            </a:r>
            <a:endParaRPr lang="en-US" dirty="0" smtClean="0">
              <a:solidFill>
                <a:schemeClr val="tx1"/>
              </a:solidFill>
            </a:endParaRPr>
          </a:p>
          <a:p>
            <a:pPr lvl="0" algn="just">
              <a:buFont typeface="Arial" panose="020B0604020202020204" pitchFamily="34" charset="0"/>
              <a:buChar char="•"/>
            </a:pPr>
            <a:r>
              <a:rPr lang="en-US" dirty="0" smtClean="0">
                <a:solidFill>
                  <a:schemeClr val="tx1"/>
                </a:solidFill>
              </a:rPr>
              <a:t>Drift in VCO centre frequency with temperature: 300 </a:t>
            </a:r>
            <a:r>
              <a:rPr lang="en-US" dirty="0" err="1" smtClean="0">
                <a:solidFill>
                  <a:schemeClr val="tx1"/>
                </a:solidFill>
              </a:rPr>
              <a:t>ppm</a:t>
            </a:r>
            <a:r>
              <a:rPr lang="en-US" dirty="0" smtClean="0">
                <a:solidFill>
                  <a:schemeClr val="tx1"/>
                </a:solidFill>
              </a:rPr>
              <a:t>/ °C typically.</a:t>
            </a:r>
            <a:endParaRPr lang="en-US" dirty="0" smtClean="0">
              <a:solidFill>
                <a:schemeClr val="tx1"/>
              </a:solidFill>
            </a:endParaRPr>
          </a:p>
          <a:p>
            <a:pPr lvl="0" algn="just">
              <a:buFont typeface="Arial" panose="020B0604020202020204" pitchFamily="34" charset="0"/>
              <a:buChar char="•"/>
            </a:pPr>
            <a:r>
              <a:rPr lang="en-US" dirty="0" smtClean="0">
                <a:solidFill>
                  <a:schemeClr val="tx1"/>
                </a:solidFill>
              </a:rPr>
              <a:t>Drift in VCO centre frequency with supply voltage: 1.5 %/V maximum.</a:t>
            </a:r>
            <a:endParaRPr lang="en-US" dirty="0" smtClean="0">
              <a:solidFill>
                <a:schemeClr val="tx1"/>
              </a:solidFill>
            </a:endParaRPr>
          </a:p>
          <a:p>
            <a:pPr lvl="0" algn="just">
              <a:buFont typeface="Arial" panose="020B0604020202020204" pitchFamily="34" charset="0"/>
              <a:buChar char="•"/>
            </a:pPr>
            <a:r>
              <a:rPr lang="en-US" dirty="0" smtClean="0">
                <a:solidFill>
                  <a:schemeClr val="tx1"/>
                </a:solidFill>
              </a:rPr>
              <a:t>Input level required for tracking: 10 </a:t>
            </a:r>
            <a:r>
              <a:rPr lang="en-US" dirty="0" err="1" smtClean="0">
                <a:solidFill>
                  <a:schemeClr val="tx1"/>
                </a:solidFill>
              </a:rPr>
              <a:t>mVrms</a:t>
            </a:r>
            <a:r>
              <a:rPr lang="en-US" dirty="0" smtClean="0">
                <a:solidFill>
                  <a:schemeClr val="tx1"/>
                </a:solidFill>
              </a:rPr>
              <a:t> minimum to 3 V peak-to-peak maximum.</a:t>
            </a:r>
            <a:endParaRPr lang="en-US" dirty="0" smtClean="0">
              <a:solidFill>
                <a:schemeClr val="tx1"/>
              </a:solidFill>
            </a:endParaRPr>
          </a:p>
          <a:p>
            <a:pPr lvl="0" algn="just">
              <a:buFont typeface="Arial" panose="020B0604020202020204" pitchFamily="34" charset="0"/>
              <a:buChar char="•"/>
            </a:pPr>
            <a:r>
              <a:rPr lang="en-US" dirty="0" smtClean="0">
                <a:solidFill>
                  <a:schemeClr val="tx1"/>
                </a:solidFill>
              </a:rPr>
              <a:t>Bandwidth adjustment range: &lt; ± 1 to &gt; ± 60 %.</a:t>
            </a:r>
            <a:endParaRPr lang="en-US" dirty="0" smtClean="0">
              <a:solidFill>
                <a:schemeClr val="tx1"/>
              </a:solidFill>
            </a:endParaRPr>
          </a:p>
          <a:p>
            <a:pPr algn="just">
              <a:buFont typeface="Arial" panose="020B0604020202020204" pitchFamily="34" charset="0"/>
              <a:buChar char="•"/>
            </a:pPr>
            <a:endParaRPr lang="en-US" dirty="0">
              <a:solidFill>
                <a:schemeClr val="tx1"/>
              </a:solidFill>
            </a:endParaRPr>
          </a:p>
        </p:txBody>
      </p:sp>
      <p:sp>
        <p:nvSpPr>
          <p:cNvPr id="5" name="Footer Placeholder 4"/>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79588" y="325438"/>
            <a:ext cx="6043612" cy="573087"/>
          </a:xfrm>
        </p:spPr>
        <p:txBody>
          <a:bodyPr tIns="12700" rtlCol="0">
            <a:normAutofit fontScale="90000"/>
          </a:bodyPr>
          <a:lstStyle/>
          <a:p>
            <a:pPr marL="12700" eaLnBrk="1" fontAlgn="auto" hangingPunct="1">
              <a:spcBef>
                <a:spcPts val="100"/>
              </a:spcBef>
              <a:spcAft>
                <a:spcPts val="0"/>
              </a:spcAft>
              <a:defRPr/>
            </a:pPr>
            <a:r>
              <a:rPr spc="229" dirty="0"/>
              <a:t>Phase</a:t>
            </a:r>
            <a:r>
              <a:rPr spc="130" dirty="0"/>
              <a:t> </a:t>
            </a:r>
            <a:r>
              <a:rPr spc="350" dirty="0"/>
              <a:t>Locked</a:t>
            </a:r>
            <a:r>
              <a:rPr spc="135" dirty="0"/>
              <a:t> </a:t>
            </a:r>
            <a:r>
              <a:rPr spc="340" dirty="0"/>
              <a:t>Loop(PLL)</a:t>
            </a:r>
            <a:endParaRPr spc="340" dirty="0"/>
          </a:p>
        </p:txBody>
      </p:sp>
      <p:sp>
        <p:nvSpPr>
          <p:cNvPr id="4099" name="object 3"/>
          <p:cNvSpPr txBox="1">
            <a:spLocks noChangeArrowheads="1"/>
          </p:cNvSpPr>
          <p:nvPr/>
        </p:nvSpPr>
        <p:spPr bwMode="auto">
          <a:xfrm>
            <a:off x="523875" y="1079500"/>
            <a:ext cx="8080375" cy="3738563"/>
          </a:xfrm>
          <a:prstGeom prst="rect">
            <a:avLst/>
          </a:prstGeom>
          <a:noFill/>
          <a:ln w="9525">
            <a:noFill/>
            <a:miter lim="800000"/>
          </a:ln>
        </p:spPr>
        <p:txBody>
          <a:bodyPr lIns="0" tIns="12700" rIns="0" bIns="0">
            <a:spAutoFit/>
          </a:bodyPr>
          <a:lstStyle/>
          <a:p>
            <a:pPr marL="368300" indent="-357505" algn="just">
              <a:spcBef>
                <a:spcPts val="100"/>
              </a:spcBef>
              <a:buClr>
                <a:srgbClr val="D34817"/>
              </a:buClr>
              <a:buSzPct val="85000"/>
              <a:buFont typeface="Segoe UI Symbol" panose="020B0502040204020203" pitchFamily="34" charset="0"/>
              <a:buChar char="⚫"/>
              <a:tabLst>
                <a:tab pos="471170" algn="l"/>
              </a:tabLst>
            </a:pPr>
            <a:r>
              <a:rPr lang="en-US">
                <a:latin typeface="Calibri" panose="020F0502020204030204" charset="0"/>
              </a:rPr>
              <a:t>	</a:t>
            </a:r>
            <a:r>
              <a:rPr lang="en-US" sz="2600">
                <a:latin typeface="Cambria" panose="02040503050406030204" pitchFamily="18" charset="0"/>
              </a:rPr>
              <a:t>PLL is feedback system maintains a constant  phase angle between two signals with  reference to control signal.</a:t>
            </a:r>
            <a:endParaRPr lang="en-US" sz="2600">
              <a:latin typeface="Cambria" panose="02040503050406030204" pitchFamily="18" charset="0"/>
            </a:endParaRPr>
          </a:p>
          <a:p>
            <a:pPr marL="368300" indent="-357505" algn="just">
              <a:spcBef>
                <a:spcPts val="575"/>
              </a:spcBef>
              <a:buClr>
                <a:srgbClr val="D34817"/>
              </a:buClr>
              <a:buSzPct val="85000"/>
              <a:buFont typeface="Segoe UI Symbol" panose="020B0502040204020203" pitchFamily="34" charset="0"/>
              <a:buChar char="⚫"/>
              <a:tabLst>
                <a:tab pos="471170" algn="l"/>
              </a:tabLst>
            </a:pPr>
            <a:r>
              <a:rPr lang="en-US" sz="2600">
                <a:latin typeface="Cambria" panose="02040503050406030204" pitchFamily="18" charset="0"/>
              </a:rPr>
              <a:t>The operation of a phase locked loop, PLL, is  the phase diﬀerence between two signals, and  the ability to detect it.</a:t>
            </a:r>
            <a:endParaRPr lang="en-US" sz="2600">
              <a:latin typeface="Cambria" panose="02040503050406030204" pitchFamily="18" charset="0"/>
            </a:endParaRPr>
          </a:p>
          <a:p>
            <a:pPr marL="368300" indent="-357505" algn="just">
              <a:spcBef>
                <a:spcPts val="575"/>
              </a:spcBef>
              <a:buClr>
                <a:srgbClr val="D34817"/>
              </a:buClr>
              <a:buSzPct val="85000"/>
              <a:buFont typeface="Segoe UI Symbol" panose="020B0502040204020203" pitchFamily="34" charset="0"/>
              <a:buChar char="⚫"/>
              <a:tabLst>
                <a:tab pos="471170" algn="l"/>
              </a:tabLst>
            </a:pPr>
            <a:r>
              <a:rPr lang="en-US" sz="2600">
                <a:latin typeface="Cambria" panose="02040503050406030204" pitchFamily="18" charset="0"/>
              </a:rPr>
              <a:t>Error in phase or the phase diﬀerence  between the two signals is then used to  control the frequency of the loop.</a:t>
            </a:r>
            <a:endParaRPr lang="en-US" sz="2600">
              <a:latin typeface="Cambria" panose="02040503050406030204" pitchFamily="18" charset="0"/>
            </a:endParaRPr>
          </a:p>
        </p:txBody>
      </p:sp>
      <p:pic>
        <p:nvPicPr>
          <p:cNvPr id="4100" name="object 4"/>
          <p:cNvPicPr>
            <a:picLocks noChangeAspect="1" noChangeArrowheads="1"/>
          </p:cNvPicPr>
          <p:nvPr/>
        </p:nvPicPr>
        <p:blipFill>
          <a:blip r:embed="rId1"/>
          <a:srcRect/>
          <a:stretch>
            <a:fillRect/>
          </a:stretch>
        </p:blipFill>
        <p:spPr bwMode="auto">
          <a:xfrm>
            <a:off x="1981200" y="4876800"/>
            <a:ext cx="5724525" cy="17144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tIns="12700" rtlCol="0"/>
          <a:lstStyle/>
          <a:p>
            <a:pPr marL="469265" eaLnBrk="1" fontAlgn="auto" hangingPunct="1">
              <a:spcBef>
                <a:spcPts val="100"/>
              </a:spcBef>
              <a:spcAft>
                <a:spcPts val="0"/>
              </a:spcAft>
              <a:defRPr/>
            </a:pPr>
            <a:r>
              <a:rPr spc="425" dirty="0"/>
              <a:t>PLL-Block</a:t>
            </a:r>
            <a:r>
              <a:rPr spc="25" dirty="0"/>
              <a:t> </a:t>
            </a:r>
            <a:r>
              <a:rPr spc="350" dirty="0"/>
              <a:t>Diagram</a:t>
            </a:r>
            <a:endParaRPr spc="350" dirty="0"/>
          </a:p>
        </p:txBody>
      </p:sp>
      <p:pic>
        <p:nvPicPr>
          <p:cNvPr id="5123" name="object 3"/>
          <p:cNvPicPr>
            <a:picLocks noChangeAspect="1" noChangeArrowheads="1"/>
          </p:cNvPicPr>
          <p:nvPr/>
        </p:nvPicPr>
        <p:blipFill>
          <a:blip r:embed="rId1"/>
          <a:srcRect/>
          <a:stretch>
            <a:fillRect/>
          </a:stretch>
        </p:blipFill>
        <p:spPr bwMode="auto">
          <a:xfrm>
            <a:off x="990600" y="1752600"/>
            <a:ext cx="729615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object 2"/>
          <p:cNvSpPr>
            <a:spLocks noGrp="1"/>
          </p:cNvSpPr>
          <p:nvPr>
            <p:ph type="title"/>
          </p:nvPr>
        </p:nvSpPr>
        <p:spPr>
          <a:xfrm>
            <a:off x="377825" y="387350"/>
            <a:ext cx="8218488" cy="1616075"/>
          </a:xfrm>
        </p:spPr>
        <p:txBody>
          <a:bodyPr tIns="12700">
            <a:normAutofit fontScale="90000"/>
          </a:bodyPr>
          <a:lstStyle/>
          <a:p>
            <a:pPr marL="285750" indent="-273050" algn="just" eaLnBrk="1" hangingPunct="1">
              <a:spcBef>
                <a:spcPts val="100"/>
              </a:spcBef>
            </a:pPr>
            <a:r>
              <a:rPr lang="en-US" sz="2600" i="1" smtClean="0">
                <a:solidFill>
                  <a:srgbClr val="000000"/>
                </a:solidFill>
                <a:latin typeface="Cambria" panose="02040503050406030204" pitchFamily="18" charset="0"/>
                <a:ea typeface="Cambria" panose="02040503050406030204" pitchFamily="18" charset="0"/>
                <a:cs typeface="Cambria" panose="02040503050406030204" pitchFamily="18" charset="0"/>
              </a:rPr>
              <a:t>Phase comparator / detector: </a:t>
            </a:r>
            <a:r>
              <a:rPr lang="en-US" sz="2600" b="0" smtClean="0">
                <a:solidFill>
                  <a:srgbClr val="000000"/>
                </a:solidFill>
                <a:latin typeface="Cambria" panose="02040503050406030204" pitchFamily="18" charset="0"/>
                <a:ea typeface="Cambria" panose="02040503050406030204" pitchFamily="18" charset="0"/>
                <a:cs typeface="Cambria" panose="02040503050406030204" pitchFamily="18" charset="0"/>
              </a:rPr>
              <a:t>This circuit block  within the PLL compares the phase of two  signals and generates a voltage  according to  the phase diﬀerence between the two signals.</a:t>
            </a:r>
            <a:endParaRPr lang="en-US" sz="2600" smtClean="0">
              <a:latin typeface="Cambria" panose="02040503050406030204" pitchFamily="18" charset="0"/>
              <a:ea typeface="Cambria" panose="02040503050406030204" pitchFamily="18" charset="0"/>
              <a:cs typeface="Cambria" panose="02040503050406030204" pitchFamily="18" charset="0"/>
            </a:endParaRPr>
          </a:p>
        </p:txBody>
      </p:sp>
      <p:sp>
        <p:nvSpPr>
          <p:cNvPr id="6147" name="object 3"/>
          <p:cNvSpPr txBox="1">
            <a:spLocks noChangeArrowheads="1"/>
          </p:cNvSpPr>
          <p:nvPr/>
        </p:nvSpPr>
        <p:spPr bwMode="auto">
          <a:xfrm>
            <a:off x="5297488" y="2051050"/>
            <a:ext cx="3305175" cy="819150"/>
          </a:xfrm>
          <a:prstGeom prst="rect">
            <a:avLst/>
          </a:prstGeom>
          <a:noFill/>
          <a:ln w="9525">
            <a:noFill/>
            <a:miter lim="800000"/>
          </a:ln>
        </p:spPr>
        <p:txBody>
          <a:bodyPr lIns="0" tIns="12700" rIns="0" bIns="0">
            <a:spAutoFit/>
          </a:bodyPr>
          <a:lstStyle/>
          <a:p>
            <a:pPr marL="106680" indent="-93980">
              <a:spcBef>
                <a:spcPts val="100"/>
              </a:spcBef>
              <a:tabLst>
                <a:tab pos="968375" algn="l"/>
                <a:tab pos="1200150" algn="l"/>
                <a:tab pos="2525395" algn="l"/>
                <a:tab pos="2585720" algn="l"/>
              </a:tabLst>
            </a:pPr>
            <a:r>
              <a:rPr lang="en-US" sz="2600">
                <a:latin typeface="Cambria" panose="02040503050406030204" pitchFamily="18" charset="0"/>
              </a:rPr>
              <a:t>pass	through		low  and		stops	high</a:t>
            </a:r>
            <a:endParaRPr lang="en-US" sz="2600">
              <a:latin typeface="Cambria" panose="02040503050406030204" pitchFamily="18" charset="0"/>
            </a:endParaRPr>
          </a:p>
        </p:txBody>
      </p:sp>
      <p:sp>
        <p:nvSpPr>
          <p:cNvPr id="6148" name="object 4"/>
          <p:cNvSpPr txBox="1">
            <a:spLocks noChangeArrowheads="1"/>
          </p:cNvSpPr>
          <p:nvPr/>
        </p:nvSpPr>
        <p:spPr bwMode="auto">
          <a:xfrm>
            <a:off x="377825" y="2044700"/>
            <a:ext cx="4695825" cy="1222375"/>
          </a:xfrm>
          <a:prstGeom prst="rect">
            <a:avLst/>
          </a:prstGeom>
          <a:noFill/>
          <a:ln w="9525">
            <a:noFill/>
            <a:miter lim="800000"/>
          </a:ln>
        </p:spPr>
        <p:txBody>
          <a:bodyPr lIns="0" tIns="12700" rIns="0" bIns="0">
            <a:spAutoFit/>
          </a:bodyPr>
          <a:lstStyle/>
          <a:p>
            <a:pPr marL="285750" indent="-273050">
              <a:spcBef>
                <a:spcPts val="100"/>
              </a:spcBef>
              <a:tabLst>
                <a:tab pos="1000125" algn="l"/>
                <a:tab pos="1972945" algn="l"/>
                <a:tab pos="2457450" algn="l"/>
                <a:tab pos="3255645" algn="l"/>
                <a:tab pos="4340225" algn="l"/>
              </a:tabLst>
            </a:pPr>
            <a:r>
              <a:rPr lang="en-US" sz="2600" b="1" i="1">
                <a:latin typeface="Cambria" panose="02040503050406030204" pitchFamily="18" charset="0"/>
              </a:rPr>
              <a:t>Low	Pass	Filter:	</a:t>
            </a:r>
            <a:r>
              <a:rPr lang="en-US" sz="2600">
                <a:latin typeface="Cambria" panose="02040503050406030204" pitchFamily="18" charset="0"/>
              </a:rPr>
              <a:t>Used	to  frequency	components  frequency.</a:t>
            </a:r>
            <a:endParaRPr lang="en-US" sz="2600">
              <a:latin typeface="Cambria" panose="02040503050406030204" pitchFamily="18" charset="0"/>
            </a:endParaRPr>
          </a:p>
        </p:txBody>
      </p:sp>
      <p:sp>
        <p:nvSpPr>
          <p:cNvPr id="6149" name="object 5"/>
          <p:cNvSpPr txBox="1">
            <a:spLocks noChangeArrowheads="1"/>
          </p:cNvSpPr>
          <p:nvPr/>
        </p:nvSpPr>
        <p:spPr bwMode="auto">
          <a:xfrm>
            <a:off x="377825" y="3241675"/>
            <a:ext cx="8201025" cy="1360488"/>
          </a:xfrm>
          <a:prstGeom prst="rect">
            <a:avLst/>
          </a:prstGeom>
          <a:noFill/>
          <a:ln w="9525">
            <a:noFill/>
            <a:miter lim="800000"/>
          </a:ln>
        </p:spPr>
        <p:txBody>
          <a:bodyPr lIns="0" tIns="78740" rIns="0" bIns="0">
            <a:spAutoFit/>
          </a:bodyPr>
          <a:lstStyle/>
          <a:p>
            <a:pPr marL="12700">
              <a:spcBef>
                <a:spcPts val="625"/>
              </a:spcBef>
            </a:pPr>
            <a:r>
              <a:rPr lang="en-US" sz="2600" b="1" i="1" dirty="0" err="1">
                <a:latin typeface="Cambria" panose="02040503050406030204" pitchFamily="18" charset="0"/>
              </a:rPr>
              <a:t>Ampliﬁer</a:t>
            </a:r>
            <a:r>
              <a:rPr lang="en-US" sz="2600" b="1" i="1" dirty="0">
                <a:latin typeface="Cambria" panose="02040503050406030204" pitchFamily="18" charset="0"/>
              </a:rPr>
              <a:t> : </a:t>
            </a:r>
            <a:r>
              <a:rPr lang="en-US" sz="2600" dirty="0">
                <a:latin typeface="Cambria" panose="02040503050406030204" pitchFamily="18" charset="0"/>
              </a:rPr>
              <a:t>To amplify the error voltage</a:t>
            </a:r>
            <a:endParaRPr lang="en-US" sz="2600" dirty="0">
              <a:latin typeface="Cambria" panose="02040503050406030204" pitchFamily="18" charset="0"/>
            </a:endParaRPr>
          </a:p>
          <a:p>
            <a:pPr marL="12700">
              <a:lnSpc>
                <a:spcPts val="3125"/>
              </a:lnSpc>
              <a:spcBef>
                <a:spcPts val="675"/>
              </a:spcBef>
            </a:pPr>
            <a:r>
              <a:rPr lang="en-US" sz="2600" b="1" i="1" dirty="0">
                <a:latin typeface="Cambria" panose="02040503050406030204" pitchFamily="18" charset="0"/>
              </a:rPr>
              <a:t>VCO:	</a:t>
            </a:r>
            <a:r>
              <a:rPr lang="en-US" sz="2600" dirty="0">
                <a:latin typeface="Cambria" panose="02040503050406030204" pitchFamily="18" charset="0"/>
              </a:rPr>
              <a:t>An	Electronic	Circuit	in	which	output  frequency varies with input voltage( f o and </a:t>
            </a:r>
            <a:r>
              <a:rPr lang="en-US" sz="2600" dirty="0" err="1">
                <a:latin typeface="Cambria" panose="02040503050406030204" pitchFamily="18" charset="0"/>
              </a:rPr>
              <a:t>Vc</a:t>
            </a:r>
            <a:r>
              <a:rPr lang="en-US" sz="2600" dirty="0">
                <a:latin typeface="Cambria" panose="02040503050406030204" pitchFamily="18" charset="0"/>
              </a:rPr>
              <a:t>)</a:t>
            </a:r>
            <a:endParaRPr lang="en-US" sz="2600" dirty="0">
              <a:latin typeface="Cambria" panose="02040503050406030204" pitchFamily="18" charset="0"/>
            </a:endParaRPr>
          </a:p>
        </p:txBody>
      </p:sp>
      <p:pic>
        <p:nvPicPr>
          <p:cNvPr id="6150" name="object 6"/>
          <p:cNvPicPr>
            <a:picLocks noChangeAspect="1" noChangeArrowheads="1"/>
          </p:cNvPicPr>
          <p:nvPr/>
        </p:nvPicPr>
        <p:blipFill>
          <a:blip r:embed="rId1"/>
          <a:srcRect/>
          <a:stretch>
            <a:fillRect/>
          </a:stretch>
        </p:blipFill>
        <p:spPr bwMode="auto">
          <a:xfrm>
            <a:off x="2590800" y="4572000"/>
            <a:ext cx="42672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AU_FDP_BIT_JI</a:t>
            </a:r>
            <a:endParaRPr lang="en-US"/>
          </a:p>
        </p:txBody>
      </p:sp>
      <p:sp>
        <p:nvSpPr>
          <p:cNvPr id="4" name="Text Box 7"/>
          <p:cNvSpPr txBox="1">
            <a:spLocks noChangeArrowheads="1"/>
          </p:cNvSpPr>
          <p:nvPr/>
        </p:nvSpPr>
        <p:spPr bwMode="auto">
          <a:xfrm>
            <a:off x="381000" y="1563469"/>
            <a:ext cx="2845651" cy="646331"/>
          </a:xfrm>
          <a:prstGeom prst="rect">
            <a:avLst/>
          </a:prstGeom>
          <a:noFill/>
          <a:ln w="9525">
            <a:noFill/>
            <a:miter lim="800000"/>
          </a:ln>
        </p:spPr>
        <p:txBody>
          <a:bodyPr wrap="none">
            <a:spAutoFit/>
          </a:bodyPr>
          <a:lstStyle/>
          <a:p>
            <a:pPr algn="ctr"/>
            <a:r>
              <a:rPr lang="en-US" dirty="0">
                <a:latin typeface="Times New Roman" panose="02020603050405020304" pitchFamily="18" charset="0"/>
              </a:rPr>
              <a:t>Weight driven clock </a:t>
            </a:r>
            <a:r>
              <a:rPr lang="en-US" dirty="0" smtClean="0">
                <a:latin typeface="Times New Roman" panose="02020603050405020304" pitchFamily="18" charset="0"/>
              </a:rPr>
              <a:t>from</a:t>
            </a:r>
            <a:endParaRPr lang="en-US" dirty="0" smtClean="0">
              <a:latin typeface="Times New Roman" panose="02020603050405020304" pitchFamily="18" charset="0"/>
            </a:endParaRPr>
          </a:p>
          <a:p>
            <a:pPr algn="ctr"/>
            <a:r>
              <a:rPr lang="en-US" dirty="0" smtClean="0">
                <a:latin typeface="Times New Roman" panose="02020603050405020304" pitchFamily="18" charset="0"/>
              </a:rPr>
              <a:t> </a:t>
            </a:r>
            <a:r>
              <a:rPr lang="en-US" dirty="0">
                <a:latin typeface="Times New Roman" panose="02020603050405020304" pitchFamily="18" charset="0"/>
              </a:rPr>
              <a:t>1270s and probably Europe.</a:t>
            </a:r>
            <a:endParaRPr lang="en-US" dirty="0">
              <a:latin typeface="Times New Roman" panose="02020603050405020304" pitchFamily="18" charset="0"/>
            </a:endParaRPr>
          </a:p>
        </p:txBody>
      </p:sp>
      <p:pic>
        <p:nvPicPr>
          <p:cNvPr id="7" name="Picture 4" descr="otime00011a4"/>
          <p:cNvPicPr>
            <a:picLocks noChangeAspect="1" noChangeArrowheads="1"/>
          </p:cNvPicPr>
          <p:nvPr/>
        </p:nvPicPr>
        <p:blipFill>
          <a:blip r:embed="rId1"/>
          <a:srcRect/>
          <a:stretch>
            <a:fillRect/>
          </a:stretch>
        </p:blipFill>
        <p:spPr bwMode="auto">
          <a:xfrm>
            <a:off x="533400" y="2286000"/>
            <a:ext cx="3886200" cy="3429000"/>
          </a:xfrm>
          <a:prstGeom prst="rect">
            <a:avLst/>
          </a:prstGeom>
          <a:noFill/>
          <a:ln w="9525">
            <a:noFill/>
            <a:miter lim="800000"/>
            <a:headEnd/>
            <a:tailEnd/>
          </a:ln>
        </p:spPr>
      </p:pic>
      <p:pic>
        <p:nvPicPr>
          <p:cNvPr id="8" name="Picture 3" descr="otime00015a4"/>
          <p:cNvPicPr>
            <a:picLocks noChangeAspect="1" noChangeArrowheads="1"/>
          </p:cNvPicPr>
          <p:nvPr/>
        </p:nvPicPr>
        <p:blipFill>
          <a:blip r:embed="rId2"/>
          <a:srcRect/>
          <a:stretch>
            <a:fillRect/>
          </a:stretch>
        </p:blipFill>
        <p:spPr bwMode="auto">
          <a:xfrm>
            <a:off x="4572000" y="2286000"/>
            <a:ext cx="3981450" cy="3352800"/>
          </a:xfrm>
          <a:prstGeom prst="rect">
            <a:avLst/>
          </a:prstGeom>
          <a:noFill/>
          <a:ln w="9525">
            <a:noFill/>
            <a:miter lim="800000"/>
            <a:headEnd/>
            <a:tailEnd/>
          </a:ln>
        </p:spPr>
      </p:pic>
      <p:sp>
        <p:nvSpPr>
          <p:cNvPr id="9" name="Text Box 6"/>
          <p:cNvSpPr txBox="1">
            <a:spLocks noChangeArrowheads="1"/>
          </p:cNvSpPr>
          <p:nvPr/>
        </p:nvSpPr>
        <p:spPr bwMode="auto">
          <a:xfrm>
            <a:off x="4051504" y="1688068"/>
            <a:ext cx="4863896" cy="369332"/>
          </a:xfrm>
          <a:prstGeom prst="rect">
            <a:avLst/>
          </a:prstGeom>
          <a:noFill/>
          <a:ln w="9525">
            <a:noFill/>
            <a:miter lim="800000"/>
          </a:ln>
        </p:spPr>
        <p:txBody>
          <a:bodyPr wrap="none">
            <a:spAutoFit/>
          </a:bodyPr>
          <a:lstStyle/>
          <a:p>
            <a:pPr algn="ctr"/>
            <a:r>
              <a:rPr lang="en-US" dirty="0">
                <a:latin typeface="Times New Roman" panose="02020603050405020304" pitchFamily="18" charset="0"/>
              </a:rPr>
              <a:t>Spring driven clock from around 15</a:t>
            </a:r>
            <a:r>
              <a:rPr lang="en-US" baseline="30000" dirty="0">
                <a:latin typeface="Times New Roman" panose="02020603050405020304" pitchFamily="18" charset="0"/>
              </a:rPr>
              <a:t>th</a:t>
            </a:r>
            <a:r>
              <a:rPr lang="en-US" dirty="0">
                <a:latin typeface="Times New Roman" panose="02020603050405020304" pitchFamily="18" charset="0"/>
              </a:rPr>
              <a:t> century A.D.</a:t>
            </a:r>
            <a:endParaRPr lang="en-US" dirty="0">
              <a:latin typeface="Times New Roman" panose="02020603050405020304" pitchFamily="18" charset="0"/>
            </a:endParaRPr>
          </a:p>
        </p:txBody>
      </p:sp>
      <p:sp>
        <p:nvSpPr>
          <p:cNvPr id="10" name="Rectangle 9"/>
          <p:cNvSpPr/>
          <p:nvPr/>
        </p:nvSpPr>
        <p:spPr>
          <a:xfrm>
            <a:off x="1371600" y="685800"/>
            <a:ext cx="5840958" cy="769441"/>
          </a:xfrm>
          <a:prstGeom prst="rect">
            <a:avLst/>
          </a:prstGeom>
        </p:spPr>
        <p:txBody>
          <a:bodyPr wrap="none">
            <a:spAutoFit/>
          </a:bodyPr>
          <a:lstStyle/>
          <a:p>
            <a:pPr algn="ctr"/>
            <a:r>
              <a:rPr lang="en-US" sz="4400" dirty="0" smtClean="0">
                <a:latin typeface="Times New Roman" panose="02020603050405020304" pitchFamily="18" charset="0"/>
              </a:rPr>
              <a:t>A brief look back in time</a:t>
            </a:r>
            <a:endParaRPr lang="en-US" sz="4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object 2"/>
          <p:cNvSpPr txBox="1">
            <a:spLocks noChangeArrowheads="1"/>
          </p:cNvSpPr>
          <p:nvPr/>
        </p:nvSpPr>
        <p:spPr bwMode="auto">
          <a:xfrm>
            <a:off x="523875" y="317500"/>
            <a:ext cx="7780338" cy="2079625"/>
          </a:xfrm>
          <a:prstGeom prst="rect">
            <a:avLst/>
          </a:prstGeom>
          <a:noFill/>
          <a:ln w="9525">
            <a:noFill/>
            <a:miter lim="800000"/>
          </a:ln>
        </p:spPr>
        <p:txBody>
          <a:bodyPr lIns="0" tIns="12700" rIns="0" bIns="0">
            <a:spAutoFit/>
          </a:bodyPr>
          <a:lstStyle/>
          <a:p>
            <a:pPr marL="368300" indent="-357505">
              <a:spcBef>
                <a:spcPts val="100"/>
              </a:spcBef>
              <a:buClr>
                <a:srgbClr val="D34817"/>
              </a:buClr>
              <a:buSzPct val="85000"/>
              <a:buFont typeface="Segoe UI Symbol" panose="020B0502040204020203" pitchFamily="34" charset="0"/>
              <a:buChar char="⚫"/>
              <a:tabLst>
                <a:tab pos="463550" algn="l"/>
              </a:tabLst>
            </a:pPr>
            <a:r>
              <a:rPr lang="en-US">
                <a:latin typeface="Calibri" panose="020F0502020204030204" charset="0"/>
              </a:rPr>
              <a:t>	</a:t>
            </a:r>
            <a:r>
              <a:rPr lang="en-US" sz="2600" b="1">
                <a:latin typeface="Cambria" panose="02040503050406030204" pitchFamily="18" charset="0"/>
              </a:rPr>
              <a:t>Free running Mode</a:t>
            </a:r>
            <a:r>
              <a:rPr lang="en-US" sz="2600">
                <a:latin typeface="Cambria" panose="02040503050406030204" pitchFamily="18" charset="0"/>
              </a:rPr>
              <a:t>: No control on fo(  before applying V</a:t>
            </a:r>
            <a:r>
              <a:rPr lang="en-US" sz="1600">
                <a:latin typeface="Cambria" panose="02040503050406030204" pitchFamily="18" charset="0"/>
              </a:rPr>
              <a:t>C </a:t>
            </a:r>
            <a:r>
              <a:rPr lang="en-US" sz="2600">
                <a:latin typeface="Cambria" panose="02040503050406030204" pitchFamily="18" charset="0"/>
              </a:rPr>
              <a:t>)</a:t>
            </a:r>
            <a:endParaRPr lang="en-US" sz="2600">
              <a:latin typeface="Cambria" panose="02040503050406030204" pitchFamily="18" charset="0"/>
            </a:endParaRPr>
          </a:p>
          <a:p>
            <a:pPr marL="368300" indent="-357505">
              <a:spcBef>
                <a:spcPts val="575"/>
              </a:spcBef>
              <a:buClr>
                <a:srgbClr val="D34817"/>
              </a:buClr>
              <a:buSzPct val="85000"/>
              <a:buFont typeface="Segoe UI Symbol" panose="020B0502040204020203" pitchFamily="34" charset="0"/>
              <a:buChar char="⚫"/>
              <a:tabLst>
                <a:tab pos="463550" algn="l"/>
              </a:tabLst>
            </a:pPr>
            <a:r>
              <a:rPr lang="en-US">
                <a:latin typeface="Calibri" panose="020F0502020204030204" charset="0"/>
              </a:rPr>
              <a:t>	</a:t>
            </a:r>
            <a:r>
              <a:rPr lang="en-US" sz="2600" b="1">
                <a:latin typeface="Cambria" panose="02040503050406030204" pitchFamily="18" charset="0"/>
              </a:rPr>
              <a:t>Capture Ra</a:t>
            </a:r>
            <a:r>
              <a:rPr lang="en-US" sz="2600">
                <a:latin typeface="Cambria" panose="02040503050406030204" pitchFamily="18" charset="0"/>
              </a:rPr>
              <a:t>nge: The range of input  frequencies over which PLL will capture the  input signal i</a:t>
            </a:r>
            <a:endParaRPr lang="en-US" sz="2600">
              <a:latin typeface="Cambria" panose="02040503050406030204" pitchFamily="18" charset="0"/>
            </a:endParaRPr>
          </a:p>
        </p:txBody>
      </p:sp>
      <p:sp>
        <p:nvSpPr>
          <p:cNvPr id="7171" name="object 3"/>
          <p:cNvSpPr txBox="1">
            <a:spLocks noChangeArrowheads="1"/>
          </p:cNvSpPr>
          <p:nvPr/>
        </p:nvSpPr>
        <p:spPr bwMode="auto">
          <a:xfrm>
            <a:off x="523875" y="5264150"/>
            <a:ext cx="7848600" cy="1214438"/>
          </a:xfrm>
          <a:prstGeom prst="rect">
            <a:avLst/>
          </a:prstGeom>
          <a:noFill/>
          <a:ln w="9525">
            <a:noFill/>
            <a:miter lim="800000"/>
          </a:ln>
        </p:spPr>
        <p:txBody>
          <a:bodyPr lIns="0" tIns="12700" rIns="0" bIns="0">
            <a:spAutoFit/>
          </a:bodyPr>
          <a:lstStyle/>
          <a:p>
            <a:pPr marL="368300" indent="-357505">
              <a:spcBef>
                <a:spcPts val="100"/>
              </a:spcBef>
              <a:buClr>
                <a:srgbClr val="D34817"/>
              </a:buClr>
              <a:buSzPct val="85000"/>
              <a:buFont typeface="Segoe UI Symbol" panose="020B0502040204020203" pitchFamily="34" charset="0"/>
              <a:buChar char="⚫"/>
              <a:tabLst>
                <a:tab pos="368300" algn="l"/>
                <a:tab pos="369570" algn="l"/>
              </a:tabLst>
            </a:pPr>
            <a:r>
              <a:rPr lang="en-US" sz="2600" b="1">
                <a:latin typeface="Cambria" panose="02040503050406030204" pitchFamily="18" charset="0"/>
              </a:rPr>
              <a:t>Lock Range: </a:t>
            </a:r>
            <a:r>
              <a:rPr lang="en-US" sz="2600">
                <a:latin typeface="Cambria" panose="02040503050406030204" pitchFamily="18" charset="0"/>
              </a:rPr>
              <a:t>The range of input frequencies  over which PLL remains in lock condition  once it captured the input signal.</a:t>
            </a:r>
            <a:endParaRPr lang="en-US" sz="2600">
              <a:latin typeface="Cambria" panose="02040503050406030204" pitchFamily="18" charset="0"/>
            </a:endParaRPr>
          </a:p>
        </p:txBody>
      </p:sp>
      <p:pic>
        <p:nvPicPr>
          <p:cNvPr id="7172" name="object 4"/>
          <p:cNvPicPr>
            <a:picLocks noChangeAspect="1" noChangeArrowheads="1"/>
          </p:cNvPicPr>
          <p:nvPr/>
        </p:nvPicPr>
        <p:blipFill>
          <a:blip r:embed="rId1"/>
          <a:srcRect/>
          <a:stretch>
            <a:fillRect/>
          </a:stretch>
        </p:blipFill>
        <p:spPr bwMode="auto">
          <a:xfrm>
            <a:off x="1981200" y="2438400"/>
            <a:ext cx="4962525"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object 2"/>
          <p:cNvPicPr>
            <a:picLocks noChangeAspect="1" noChangeArrowheads="1"/>
          </p:cNvPicPr>
          <p:nvPr/>
        </p:nvPicPr>
        <p:blipFill>
          <a:blip r:embed="rId1"/>
          <a:srcRect/>
          <a:stretch>
            <a:fillRect/>
          </a:stretch>
        </p:blipFill>
        <p:spPr bwMode="auto">
          <a:xfrm>
            <a:off x="152400" y="1295400"/>
            <a:ext cx="4724400" cy="1905000"/>
          </a:xfrm>
          <a:prstGeom prst="rect">
            <a:avLst/>
          </a:prstGeom>
          <a:noFill/>
          <a:ln w="9525">
            <a:noFill/>
            <a:miter lim="800000"/>
            <a:headEnd/>
            <a:tailEnd/>
          </a:ln>
        </p:spPr>
      </p:pic>
      <p:pic>
        <p:nvPicPr>
          <p:cNvPr id="8195" name="object 3"/>
          <p:cNvPicPr>
            <a:picLocks noChangeAspect="1" noChangeArrowheads="1"/>
          </p:cNvPicPr>
          <p:nvPr/>
        </p:nvPicPr>
        <p:blipFill>
          <a:blip r:embed="rId2"/>
          <a:srcRect/>
          <a:stretch>
            <a:fillRect/>
          </a:stretch>
        </p:blipFill>
        <p:spPr bwMode="auto">
          <a:xfrm>
            <a:off x="5103813" y="1371600"/>
            <a:ext cx="4040187" cy="1676400"/>
          </a:xfrm>
          <a:prstGeom prst="rect">
            <a:avLst/>
          </a:prstGeom>
          <a:noFill/>
          <a:ln w="9525">
            <a:noFill/>
            <a:miter lim="800000"/>
            <a:headEnd/>
            <a:tailEnd/>
          </a:ln>
        </p:spPr>
      </p:pic>
      <p:pic>
        <p:nvPicPr>
          <p:cNvPr id="8196" name="object 4"/>
          <p:cNvPicPr>
            <a:picLocks noChangeAspect="1" noChangeArrowheads="1"/>
          </p:cNvPicPr>
          <p:nvPr/>
        </p:nvPicPr>
        <p:blipFill>
          <a:blip r:embed="rId3"/>
          <a:srcRect/>
          <a:stretch>
            <a:fillRect/>
          </a:stretch>
        </p:blipFill>
        <p:spPr bwMode="auto">
          <a:xfrm>
            <a:off x="2286000" y="3962400"/>
            <a:ext cx="4619625" cy="2362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5400" y="381000"/>
            <a:ext cx="5867400" cy="461665"/>
          </a:xfrm>
          <a:prstGeom prst="rect">
            <a:avLst/>
          </a:prstGeom>
        </p:spPr>
        <p:txBody>
          <a:bodyPr wrap="square">
            <a:spAutoFit/>
          </a:bodyPr>
          <a:lstStyle/>
          <a:p>
            <a:r>
              <a:rPr lang="en-US" sz="2400" b="1" dirty="0" smtClean="0">
                <a:latin typeface="Bookman Old Style" panose="02050604050505020204" pitchFamily="18" charset="0"/>
              </a:rPr>
              <a:t>LM 380 Power Audio Amplifiers</a:t>
            </a:r>
            <a:endParaRPr lang="en-US" sz="2400" dirty="0">
              <a:latin typeface="Bookman Old Style" panose="02050604050505020204" pitchFamily="18" charset="0"/>
            </a:endParaRPr>
          </a:p>
        </p:txBody>
      </p:sp>
      <p:pic>
        <p:nvPicPr>
          <p:cNvPr id="1026" name="Picture 649"/>
          <p:cNvPicPr>
            <a:picLocks noChangeAspect="1" noChangeArrowheads="1"/>
          </p:cNvPicPr>
          <p:nvPr/>
        </p:nvPicPr>
        <p:blipFill>
          <a:blip r:embed="rId1"/>
          <a:srcRect/>
          <a:stretch>
            <a:fillRect/>
          </a:stretch>
        </p:blipFill>
        <p:spPr bwMode="auto">
          <a:xfrm>
            <a:off x="1295400" y="1752600"/>
            <a:ext cx="6248400" cy="3991961"/>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AU_FDP_BIT_JI</a:t>
            </a:r>
            <a:endParaRPr lang="en-US" dirty="0"/>
          </a:p>
        </p:txBody>
      </p:sp>
      <p:pic>
        <p:nvPicPr>
          <p:cNvPr id="2050" name="Picture 650"/>
          <p:cNvPicPr>
            <a:picLocks noChangeAspect="1" noChangeArrowheads="1"/>
          </p:cNvPicPr>
          <p:nvPr/>
        </p:nvPicPr>
        <p:blipFill>
          <a:blip r:embed="rId1">
            <a:clrChange>
              <a:clrFrom>
                <a:srgbClr val="FFFFFF"/>
              </a:clrFrom>
              <a:clrTo>
                <a:srgbClr val="FFFFFF">
                  <a:alpha val="0"/>
                </a:srgbClr>
              </a:clrTo>
            </a:clrChange>
          </a:blip>
          <a:srcRect/>
          <a:stretch>
            <a:fillRect/>
          </a:stretch>
        </p:blipFill>
        <p:spPr bwMode="auto">
          <a:xfrm>
            <a:off x="914400" y="762000"/>
            <a:ext cx="6632330" cy="50292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590800"/>
            <a:ext cx="8458200" cy="2228850"/>
          </a:xfrm>
        </p:spPr>
        <p:txBody>
          <a:bodyPr>
            <a:normAutofit fontScale="90000"/>
          </a:bodyPr>
          <a:lstStyle/>
          <a:p>
            <a:pPr lvl="0" algn="just"/>
            <a:r>
              <a:rPr lang="en-US" dirty="0" smtClean="0"/>
              <a:t>   National </a:t>
            </a:r>
            <a:r>
              <a:rPr lang="en-US" dirty="0" smtClean="0"/>
              <a:t>Semiconductor produces two popular IC audio power amplifiers </a:t>
            </a:r>
            <a:r>
              <a:rPr lang="en-US" dirty="0" smtClean="0"/>
              <a:t>LM380 and LM384</a:t>
            </a:r>
            <a:r>
              <a:rPr lang="en-US" dirty="0" smtClean="0"/>
              <a:t>. </a:t>
            </a:r>
            <a:br>
              <a:rPr lang="en-US" dirty="0" smtClean="0"/>
            </a:br>
            <a:br>
              <a:rPr lang="en-US" dirty="0" smtClean="0"/>
            </a:br>
            <a:r>
              <a:rPr lang="en-US" dirty="0" smtClean="0"/>
              <a:t>The </a:t>
            </a:r>
            <a:r>
              <a:rPr lang="en-US" dirty="0" smtClean="0"/>
              <a:t>LM380 is designed to deliver 2.5W (</a:t>
            </a:r>
            <a:r>
              <a:rPr lang="en-US" dirty="0" err="1" smtClean="0"/>
              <a:t>r.m.s</a:t>
            </a:r>
            <a:r>
              <a:rPr lang="en-US" dirty="0" smtClean="0"/>
              <a:t>) to a </a:t>
            </a:r>
            <a:r>
              <a:rPr lang="en-US" dirty="0" err="1" smtClean="0"/>
              <a:t>capacitively</a:t>
            </a:r>
            <a:r>
              <a:rPr lang="en-US" dirty="0" smtClean="0"/>
              <a:t> coupled 8 load whereas LM384 can deliver 5W power and both are available in DIP packages.</a:t>
            </a:r>
            <a:br>
              <a:rPr lang="en-US" dirty="0" smtClean="0"/>
            </a:br>
            <a:endParaRPr lang="en-US" dirty="0"/>
          </a:p>
        </p:txBody>
      </p:sp>
      <p:sp>
        <p:nvSpPr>
          <p:cNvPr id="4" name="Footer Placeholder 3"/>
          <p:cNvSpPr>
            <a:spLocks noGrp="1"/>
          </p:cNvSpPr>
          <p:nvPr>
            <p:ph type="ftr" sz="quarter" idx="11"/>
          </p:nvPr>
        </p:nvSpPr>
        <p:spPr/>
        <p:txBody>
          <a:bodyPr/>
          <a:lstStyle/>
          <a:p>
            <a:r>
              <a:rPr lang="en-US" smtClean="0"/>
              <a:t>AU_FDP_BIT_JI</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447800"/>
            <a:ext cx="8839200" cy="4800600"/>
          </a:xfrm>
        </p:spPr>
        <p:txBody>
          <a:bodyPr>
            <a:normAutofit fontScale="90000"/>
          </a:bodyPr>
          <a:lstStyle/>
          <a:p>
            <a:pPr lvl="0" algn="just"/>
            <a:r>
              <a:rPr lang="en-US" dirty="0" smtClean="0"/>
              <a:t>A copper lead frame is used with the central three pins (3, 4, 5, 10, 11, and 12) on either side of the DIP package forms the heat sink. Thus there is no need to separate </a:t>
            </a:r>
            <a:r>
              <a:rPr lang="en-US" dirty="0" smtClean="0"/>
              <a:t>heat sink.</a:t>
            </a:r>
            <a:br>
              <a:rPr lang="en-US" dirty="0" smtClean="0"/>
            </a:br>
            <a:br>
              <a:rPr lang="en-US" dirty="0" smtClean="0"/>
            </a:br>
            <a:r>
              <a:rPr lang="en-US" dirty="0" smtClean="0"/>
              <a:t>The IC can be used in inverting and non-inverting configurations. The inverting terminal can be either shorted to ground, left open or returned to ground through a </a:t>
            </a:r>
            <a:r>
              <a:rPr lang="en-US" dirty="0" smtClean="0"/>
              <a:t>capacitor or </a:t>
            </a:r>
            <a:r>
              <a:rPr lang="en-US" dirty="0" smtClean="0"/>
              <a:t>a resistor</a:t>
            </a:r>
            <a:br>
              <a:rPr lang="en-US" dirty="0" smtClean="0"/>
            </a:b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just"/>
            <a:r>
              <a:rPr lang="en-US" dirty="0" smtClean="0"/>
              <a:t>The capacitor C</a:t>
            </a:r>
            <a:r>
              <a:rPr lang="en-US" baseline="-25000" dirty="0" smtClean="0"/>
              <a:t>2</a:t>
            </a:r>
            <a:r>
              <a:rPr lang="en-US" dirty="0" smtClean="0"/>
              <a:t> is used to cancel the effects of the inductance in the power supply leads. A lag compensating RC network must be connected from output to ground to avoid oscillation</a:t>
            </a:r>
            <a:endParaRPr lang="en-US" dirty="0"/>
          </a:p>
        </p:txBody>
      </p:sp>
      <p:sp>
        <p:nvSpPr>
          <p:cNvPr id="4" name="Footer Placeholder 3"/>
          <p:cNvSpPr>
            <a:spLocks noGrp="1"/>
          </p:cNvSpPr>
          <p:nvPr>
            <p:ph type="ftr" sz="quarter" idx="11"/>
          </p:nvPr>
        </p:nvSpPr>
        <p:spPr/>
        <p:txBody>
          <a:bodyPr/>
          <a:lstStyle/>
          <a:p>
            <a:r>
              <a:rPr lang="en-US" smtClean="0"/>
              <a:t>AU_FDP_BIT_JI</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lvl="0" algn="just"/>
            <a:r>
              <a:rPr lang="en-US" dirty="0" smtClean="0"/>
              <a:t>The gain of the LM380 is internally fixed at 50 but it is possible to get he gain increased up to 300, using </a:t>
            </a:r>
            <a:r>
              <a:rPr lang="en-US" dirty="0" smtClean="0"/>
              <a:t>positive feedback.</a:t>
            </a:r>
            <a:br>
              <a:rPr lang="en-US" dirty="0" smtClean="0"/>
            </a:br>
            <a:r>
              <a:rPr lang="en-US" dirty="0" smtClean="0"/>
              <a:t> </a:t>
            </a:r>
            <a:br>
              <a:rPr lang="en-US" dirty="0" smtClean="0"/>
            </a:br>
            <a:r>
              <a:rPr lang="en-US" dirty="0" smtClean="0"/>
              <a:t>There are also available hybrid power amplifiers which supply more output power than is possible using monolithic power ICs.</a:t>
            </a:r>
            <a:br>
              <a:rPr lang="en-US" dirty="0" smtClean="0"/>
            </a:br>
            <a:r>
              <a:rPr lang="en-US" dirty="0" smtClean="0"/>
              <a:t> </a:t>
            </a:r>
            <a:endParaRPr lang="en-US" dirty="0"/>
          </a:p>
        </p:txBody>
      </p:sp>
      <p:sp>
        <p:nvSpPr>
          <p:cNvPr id="4" name="Footer Placeholder 3"/>
          <p:cNvSpPr>
            <a:spLocks noGrp="1"/>
          </p:cNvSpPr>
          <p:nvPr>
            <p:ph type="ftr" sz="quarter" idx="11"/>
          </p:nvPr>
        </p:nvSpPr>
        <p:spPr/>
        <p:txBody>
          <a:bodyPr/>
          <a:lstStyle/>
          <a:p>
            <a:r>
              <a:rPr lang="en-US" smtClean="0"/>
              <a:t>AU_FDP_BIT_JI</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AU_FDP_BIT_JI</a:t>
            </a:r>
            <a:endParaRPr lang="en-US"/>
          </a:p>
        </p:txBody>
      </p:sp>
      <p:pic>
        <p:nvPicPr>
          <p:cNvPr id="4" name="Picture 3" descr="otime00013a4"/>
          <p:cNvPicPr>
            <a:picLocks noChangeAspect="1" noChangeArrowheads="1"/>
          </p:cNvPicPr>
          <p:nvPr/>
        </p:nvPicPr>
        <p:blipFill>
          <a:blip r:embed="rId1"/>
          <a:srcRect/>
          <a:stretch>
            <a:fillRect/>
          </a:stretch>
        </p:blipFill>
        <p:spPr bwMode="auto">
          <a:xfrm>
            <a:off x="457200" y="2667000"/>
            <a:ext cx="3886200" cy="3429000"/>
          </a:xfrm>
          <a:prstGeom prst="rect">
            <a:avLst/>
          </a:prstGeom>
          <a:noFill/>
          <a:ln w="9525">
            <a:noFill/>
            <a:miter lim="800000"/>
            <a:headEnd/>
            <a:tailEnd/>
          </a:ln>
        </p:spPr>
      </p:pic>
      <p:sp>
        <p:nvSpPr>
          <p:cNvPr id="7" name="Text Box 6"/>
          <p:cNvSpPr txBox="1">
            <a:spLocks noChangeArrowheads="1"/>
          </p:cNvSpPr>
          <p:nvPr/>
        </p:nvSpPr>
        <p:spPr bwMode="auto">
          <a:xfrm>
            <a:off x="713821" y="1764268"/>
            <a:ext cx="2486579" cy="369332"/>
          </a:xfrm>
          <a:prstGeom prst="rect">
            <a:avLst/>
          </a:prstGeom>
          <a:noFill/>
          <a:ln w="9525">
            <a:noFill/>
            <a:miter lim="800000"/>
          </a:ln>
        </p:spPr>
        <p:txBody>
          <a:bodyPr wrap="none">
            <a:spAutoFit/>
          </a:bodyPr>
          <a:lstStyle/>
          <a:p>
            <a:pPr algn="ctr"/>
            <a:r>
              <a:rPr lang="en-US" dirty="0">
                <a:latin typeface="Times New Roman" panose="02020603050405020304" pitchFamily="18" charset="0"/>
              </a:rPr>
              <a:t>Pendulum Clock </a:t>
            </a:r>
            <a:r>
              <a:rPr lang="en-US" dirty="0" smtClean="0">
                <a:latin typeface="Times New Roman" panose="02020603050405020304" pitchFamily="18" charset="0"/>
              </a:rPr>
              <a:t>in </a:t>
            </a:r>
            <a:r>
              <a:rPr lang="en-US" dirty="0">
                <a:latin typeface="Times New Roman" panose="02020603050405020304" pitchFamily="18" charset="0"/>
              </a:rPr>
              <a:t>1656</a:t>
            </a:r>
            <a:endParaRPr lang="en-US" dirty="0">
              <a:latin typeface="Times New Roman" panose="02020603050405020304" pitchFamily="18" charset="0"/>
            </a:endParaRPr>
          </a:p>
        </p:txBody>
      </p:sp>
      <p:sp>
        <p:nvSpPr>
          <p:cNvPr id="8" name="Rectangle 7"/>
          <p:cNvSpPr/>
          <p:nvPr/>
        </p:nvSpPr>
        <p:spPr>
          <a:xfrm>
            <a:off x="5486400" y="1676400"/>
            <a:ext cx="2514600" cy="369332"/>
          </a:xfrm>
          <a:prstGeom prst="rect">
            <a:avLst/>
          </a:prstGeom>
        </p:spPr>
        <p:txBody>
          <a:bodyPr wrap="square">
            <a:spAutoFit/>
          </a:bodyPr>
          <a:lstStyle/>
          <a:p>
            <a:pPr algn="ctr"/>
            <a:r>
              <a:rPr lang="en-US" dirty="0" smtClean="0">
                <a:latin typeface="Times New Roman" panose="02020603050405020304" pitchFamily="18" charset="0"/>
              </a:rPr>
              <a:t>Quartz watch in 1927</a:t>
            </a:r>
            <a:endParaRPr lang="en-US" dirty="0">
              <a:latin typeface="Times New Roman" panose="02020603050405020304" pitchFamily="18" charset="0"/>
            </a:endParaRPr>
          </a:p>
        </p:txBody>
      </p:sp>
      <p:pic>
        <p:nvPicPr>
          <p:cNvPr id="9" name="Picture 5" descr="otime00017a4"/>
          <p:cNvPicPr>
            <a:picLocks noChangeAspect="1" noChangeArrowheads="1"/>
          </p:cNvPicPr>
          <p:nvPr/>
        </p:nvPicPr>
        <p:blipFill>
          <a:blip r:embed="rId2"/>
          <a:srcRect/>
          <a:stretch>
            <a:fillRect/>
          </a:stretch>
        </p:blipFill>
        <p:spPr bwMode="auto">
          <a:xfrm>
            <a:off x="5181600" y="2438400"/>
            <a:ext cx="3657600" cy="3657600"/>
          </a:xfrm>
          <a:prstGeom prst="rect">
            <a:avLst/>
          </a:prstGeom>
          <a:noFill/>
          <a:ln w="9525">
            <a:noFill/>
            <a:miter lim="800000"/>
            <a:headEnd/>
            <a:tailEnd/>
          </a:ln>
        </p:spPr>
      </p:pic>
      <p:sp>
        <p:nvSpPr>
          <p:cNvPr id="10" name="Rectangle 9"/>
          <p:cNvSpPr/>
          <p:nvPr/>
        </p:nvSpPr>
        <p:spPr>
          <a:xfrm>
            <a:off x="1371600" y="685800"/>
            <a:ext cx="5840958" cy="769441"/>
          </a:xfrm>
          <a:prstGeom prst="rect">
            <a:avLst/>
          </a:prstGeom>
        </p:spPr>
        <p:txBody>
          <a:bodyPr wrap="none">
            <a:spAutoFit/>
          </a:bodyPr>
          <a:lstStyle/>
          <a:p>
            <a:pPr algn="ctr"/>
            <a:r>
              <a:rPr lang="en-US" sz="4400" dirty="0" smtClean="0">
                <a:latin typeface="Times New Roman" panose="02020603050405020304" pitchFamily="18" charset="0"/>
              </a:rPr>
              <a:t>A brief look back in time</a:t>
            </a:r>
            <a:endParaRPr lang="en-US" sz="4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AU_FDP_BIT_JI</a:t>
            </a:r>
            <a:endParaRPr lang="en-US"/>
          </a:p>
        </p:txBody>
      </p:sp>
      <p:sp>
        <p:nvSpPr>
          <p:cNvPr id="6" name="Text Box 4"/>
          <p:cNvSpPr txBox="1">
            <a:spLocks noChangeArrowheads="1"/>
          </p:cNvSpPr>
          <p:nvPr/>
        </p:nvSpPr>
        <p:spPr bwMode="auto">
          <a:xfrm>
            <a:off x="2743200" y="1616075"/>
            <a:ext cx="3562350" cy="822325"/>
          </a:xfrm>
          <a:prstGeom prst="rect">
            <a:avLst/>
          </a:prstGeom>
          <a:noFill/>
          <a:ln w="9525">
            <a:noFill/>
            <a:miter lim="800000"/>
          </a:ln>
        </p:spPr>
        <p:txBody>
          <a:bodyPr wrap="none">
            <a:spAutoFit/>
          </a:bodyPr>
          <a:lstStyle/>
          <a:p>
            <a:pPr algn="ctr"/>
            <a:r>
              <a:rPr lang="en-US" sz="2400" dirty="0">
                <a:latin typeface="Times New Roman" panose="02020603050405020304" pitchFamily="18" charset="0"/>
              </a:rPr>
              <a:t>Cesium atomic clock</a:t>
            </a:r>
            <a:endParaRPr lang="en-US" sz="2400" dirty="0">
              <a:latin typeface="Times New Roman" panose="02020603050405020304" pitchFamily="18" charset="0"/>
            </a:endParaRPr>
          </a:p>
          <a:p>
            <a:pPr algn="ctr"/>
            <a:r>
              <a:rPr lang="en-US" sz="2400" dirty="0">
                <a:latin typeface="Times New Roman" panose="02020603050405020304" pitchFamily="18" charset="0"/>
              </a:rPr>
              <a:t>Britain's National Lab 1955</a:t>
            </a:r>
            <a:endParaRPr lang="en-US" sz="2400" dirty="0">
              <a:latin typeface="Times New Roman" panose="02020603050405020304" pitchFamily="18" charset="0"/>
            </a:endParaRPr>
          </a:p>
        </p:txBody>
      </p:sp>
      <p:pic>
        <p:nvPicPr>
          <p:cNvPr id="7" name="Picture 3" descr="otime00019g4"/>
          <p:cNvPicPr>
            <a:picLocks noChangeAspect="1" noChangeArrowheads="1"/>
          </p:cNvPicPr>
          <p:nvPr/>
        </p:nvPicPr>
        <p:blipFill>
          <a:blip r:embed="rId1"/>
          <a:srcRect/>
          <a:stretch>
            <a:fillRect/>
          </a:stretch>
        </p:blipFill>
        <p:spPr bwMode="auto">
          <a:xfrm>
            <a:off x="1524000" y="2667000"/>
            <a:ext cx="6019800" cy="3429000"/>
          </a:xfrm>
          <a:prstGeom prst="rect">
            <a:avLst/>
          </a:prstGeom>
          <a:noFill/>
          <a:ln w="9525">
            <a:noFill/>
            <a:miter lim="800000"/>
            <a:headEnd/>
            <a:tailEnd/>
          </a:ln>
        </p:spPr>
      </p:pic>
      <p:sp>
        <p:nvSpPr>
          <p:cNvPr id="9" name="Rectangle 8"/>
          <p:cNvSpPr/>
          <p:nvPr/>
        </p:nvSpPr>
        <p:spPr>
          <a:xfrm>
            <a:off x="1371600" y="685800"/>
            <a:ext cx="5840958" cy="769441"/>
          </a:xfrm>
          <a:prstGeom prst="rect">
            <a:avLst/>
          </a:prstGeom>
        </p:spPr>
        <p:txBody>
          <a:bodyPr wrap="none">
            <a:spAutoFit/>
          </a:bodyPr>
          <a:lstStyle/>
          <a:p>
            <a:pPr algn="ctr"/>
            <a:r>
              <a:rPr lang="en-US" sz="4400" dirty="0" smtClean="0">
                <a:latin typeface="Times New Roman" panose="02020603050405020304" pitchFamily="18" charset="0"/>
              </a:rPr>
              <a:t>A brief look back in time</a:t>
            </a:r>
            <a:endParaRPr lang="en-US" sz="4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smtClean="0"/>
              <a:t>AU_FDP_BIT_JI</a:t>
            </a:r>
            <a:endParaRPr lang="en-US"/>
          </a:p>
        </p:txBody>
      </p:sp>
      <p:sp>
        <p:nvSpPr>
          <p:cNvPr id="9" name="Title 1"/>
          <p:cNvSpPr>
            <a:spLocks noGrp="1"/>
          </p:cNvSpPr>
          <p:nvPr>
            <p:ph type="ctrTitle"/>
          </p:nvPr>
        </p:nvSpPr>
        <p:spPr>
          <a:xfrm>
            <a:off x="685800" y="2568575"/>
            <a:ext cx="7772400" cy="1470025"/>
          </a:xfrm>
        </p:spPr>
        <p:txBody>
          <a:bodyPr/>
          <a:lstStyle/>
          <a:p>
            <a:r>
              <a:rPr lang="en-US" dirty="0" smtClean="0"/>
              <a:t>555 TIMER </a:t>
            </a:r>
            <a:endParaRPr lang="en-US" dirty="0"/>
          </a:p>
        </p:txBody>
      </p:sp>
      <p:pic>
        <p:nvPicPr>
          <p:cNvPr id="10" name="Picture 9" descr="555 Timer IC"/>
          <p:cNvPicPr/>
          <p:nvPr/>
        </p:nvPicPr>
        <p:blipFill>
          <a:blip r:embed="rId1"/>
          <a:srcRect/>
          <a:stretch>
            <a:fillRect/>
          </a:stretch>
        </p:blipFill>
        <p:spPr bwMode="auto">
          <a:xfrm>
            <a:off x="6781800" y="381000"/>
            <a:ext cx="21336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014" y="116632"/>
            <a:ext cx="8229600" cy="864096"/>
          </a:xfrm>
        </p:spPr>
        <p:txBody>
          <a:bodyPr>
            <a:normAutofit/>
          </a:bodyPr>
          <a:lstStyle/>
          <a:p>
            <a:r>
              <a:rPr lang="en-US" sz="4000" b="1" dirty="0">
                <a:solidFill>
                  <a:schemeClr val="accent5">
                    <a:lumMod val="75000"/>
                  </a:schemeClr>
                </a:solidFill>
              </a:rPr>
              <a:t>555 Timer</a:t>
            </a:r>
            <a:endParaRPr lang="en-IN" sz="4000" b="1" dirty="0">
              <a:solidFill>
                <a:schemeClr val="accent5">
                  <a:lumMod val="75000"/>
                </a:schemeClr>
              </a:solidFill>
            </a:endParaRPr>
          </a:p>
        </p:txBody>
      </p:sp>
      <p:sp>
        <p:nvSpPr>
          <p:cNvPr id="4" name="Rectangle 3"/>
          <p:cNvSpPr>
            <a:spLocks noGrp="1" noChangeArrowheads="1"/>
          </p:cNvSpPr>
          <p:nvPr/>
        </p:nvSpPr>
        <p:spPr bwMode="auto">
          <a:xfrm>
            <a:off x="318343" y="764704"/>
            <a:ext cx="8496943" cy="5452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lvl1pPr marL="342900" indent="-342900" algn="l" rtl="0" eaLnBrk="0" fontAlgn="base" hangingPunct="0">
              <a:spcBef>
                <a:spcPct val="20000"/>
              </a:spcBef>
              <a:spcAft>
                <a:spcPct val="0"/>
              </a:spcAft>
              <a:buClr>
                <a:schemeClr val="hlink"/>
              </a:buClr>
              <a:buSzPct val="80000"/>
              <a:buFont typeface="Monotype Sort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800">
                <a:solidFill>
                  <a:schemeClr val="tx1"/>
                </a:solidFill>
                <a:latin typeface="+mn-lt"/>
              </a:defRPr>
            </a:lvl2pPr>
            <a:lvl3pPr marL="1143000" indent="-228600" algn="l" rtl="0" eaLnBrk="0" fontAlgn="base" hangingPunct="0">
              <a:spcBef>
                <a:spcPct val="20000"/>
              </a:spcBef>
              <a:spcAft>
                <a:spcPct val="0"/>
              </a:spcAft>
              <a:buClr>
                <a:schemeClr val="folHlink"/>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None/>
            </a:pPr>
            <a:r>
              <a:rPr lang="en-US" b="1" dirty="0" smtClean="0">
                <a:solidFill>
                  <a:srgbClr val="FF0000"/>
                </a:solidFill>
              </a:rPr>
              <a:t>Introduction:</a:t>
            </a:r>
            <a:endParaRPr lang="en-US" b="1" dirty="0" smtClean="0">
              <a:solidFill>
                <a:srgbClr val="FF0000"/>
              </a:solidFill>
            </a:endParaRPr>
          </a:p>
          <a:p>
            <a:r>
              <a:rPr lang="en-US" sz="2600" dirty="0" smtClean="0"/>
              <a:t>The </a:t>
            </a:r>
            <a:r>
              <a:rPr lang="en-US" sz="2600" dirty="0"/>
              <a:t>555 Timer is one of the most popular </a:t>
            </a:r>
            <a:r>
              <a:rPr lang="en-US" sz="2600" dirty="0" smtClean="0"/>
              <a:t>and </a:t>
            </a:r>
            <a:r>
              <a:rPr lang="en-US" sz="2600" dirty="0"/>
              <a:t>versatile integrated circuits ever produced!</a:t>
            </a:r>
            <a:endParaRPr lang="en-US" sz="2600" dirty="0"/>
          </a:p>
          <a:p>
            <a:r>
              <a:rPr lang="en-US" sz="2600" dirty="0" smtClean="0">
                <a:solidFill>
                  <a:srgbClr val="FF0000"/>
                </a:solidFill>
              </a:rPr>
              <a:t>“</a:t>
            </a:r>
            <a:r>
              <a:rPr lang="en-US" sz="2600" dirty="0" smtClean="0"/>
              <a:t>Signetics</a:t>
            </a:r>
            <a:r>
              <a:rPr lang="en-US" sz="2600" dirty="0" smtClean="0">
                <a:solidFill>
                  <a:srgbClr val="FF0000"/>
                </a:solidFill>
              </a:rPr>
              <a:t>”</a:t>
            </a:r>
            <a:r>
              <a:rPr lang="en-US" sz="2600" dirty="0" smtClean="0"/>
              <a:t> Corporation first introduced this device as the SE/NE 555 in early 1970.</a:t>
            </a:r>
            <a:endParaRPr lang="en-US" sz="2600" dirty="0"/>
          </a:p>
          <a:p>
            <a:r>
              <a:rPr lang="en-US" sz="2600" dirty="0"/>
              <a:t>It is a combination of digital and analog circuits.</a:t>
            </a:r>
            <a:endParaRPr lang="en-US" sz="2600" dirty="0"/>
          </a:p>
          <a:p>
            <a:r>
              <a:rPr lang="en-US" sz="2600" dirty="0"/>
              <a:t>It is known as the </a:t>
            </a:r>
            <a:r>
              <a:rPr lang="en-US" sz="2600" dirty="0">
                <a:solidFill>
                  <a:srgbClr val="990033"/>
                </a:solidFill>
              </a:rPr>
              <a:t>“time machine”</a:t>
            </a:r>
            <a:r>
              <a:rPr lang="en-US" sz="2600" dirty="0"/>
              <a:t> as it performs a wide variety of timing tasks.</a:t>
            </a:r>
            <a:endParaRPr lang="en-US" sz="2600" dirty="0"/>
          </a:p>
          <a:p>
            <a:r>
              <a:rPr lang="en-US" sz="2600" b="1" dirty="0">
                <a:solidFill>
                  <a:srgbClr val="FF0000"/>
                </a:solidFill>
              </a:rPr>
              <a:t>Applications for the 555 Timer include:</a:t>
            </a:r>
            <a:endParaRPr lang="en-US" sz="2600" b="1" dirty="0">
              <a:solidFill>
                <a:srgbClr val="FF0000"/>
              </a:solidFill>
            </a:endParaRPr>
          </a:p>
          <a:p>
            <a:pPr lvl="1"/>
            <a:r>
              <a:rPr lang="en-US" sz="2600" dirty="0" smtClean="0"/>
              <a:t>Ramp and Square wave generator</a:t>
            </a:r>
            <a:endParaRPr lang="en-US" sz="2600" dirty="0"/>
          </a:p>
          <a:p>
            <a:pPr lvl="1"/>
            <a:r>
              <a:rPr lang="en-US" sz="2600" dirty="0"/>
              <a:t>Frequency dividers</a:t>
            </a:r>
            <a:endParaRPr lang="en-US" sz="2600" dirty="0"/>
          </a:p>
          <a:p>
            <a:pPr lvl="1"/>
            <a:r>
              <a:rPr lang="en-US" sz="2600" dirty="0"/>
              <a:t>Voltage-controlled oscillators</a:t>
            </a:r>
            <a:endParaRPr lang="en-US" sz="2600" dirty="0"/>
          </a:p>
          <a:p>
            <a:pPr lvl="1"/>
            <a:r>
              <a:rPr lang="en-US" sz="2600" dirty="0"/>
              <a:t>Pulse generators and LED flashers</a:t>
            </a:r>
            <a:endParaRPr lang="en-US" sz="2600" dirty="0"/>
          </a:p>
        </p:txBody>
      </p:sp>
      <p:sp>
        <p:nvSpPr>
          <p:cNvPr id="3" name="Slide Number Placeholder 2"/>
          <p:cNvSpPr>
            <a:spLocks noGrp="1"/>
          </p:cNvSpPr>
          <p:nvPr>
            <p:ph type="sldNum" sz="quarter" idx="12"/>
          </p:nvPr>
        </p:nvSpPr>
        <p:spPr/>
        <p:txBody>
          <a:bodyPr/>
          <a:lstStyle/>
          <a:p>
            <a:fld id="{507DB826-CE9C-4492-9F3D-952E23697AB3}" type="slidenum">
              <a:rPr lang="en-IN" smtClean="0"/>
            </a:fld>
            <a:endParaRPr lang="en-IN" dirty="0"/>
          </a:p>
        </p:txBody>
      </p:sp>
      <p:sp>
        <p:nvSpPr>
          <p:cNvPr id="5" name="Footer Placeholder 4"/>
          <p:cNvSpPr>
            <a:spLocks noGrp="1"/>
          </p:cNvSpPr>
          <p:nvPr>
            <p:ph type="ftr" sz="quarter" idx="11"/>
          </p:nvPr>
        </p:nvSpPr>
        <p:spPr/>
        <p:txBody>
          <a:bodyPr/>
          <a:lstStyle/>
          <a:p>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chemeClr val="accent5">
                    <a:lumMod val="75000"/>
                  </a:schemeClr>
                </a:solidFill>
              </a:rPr>
              <a:t>555 </a:t>
            </a:r>
            <a:r>
              <a:rPr lang="en-GB" sz="4000" b="1" dirty="0" smtClean="0">
                <a:solidFill>
                  <a:schemeClr val="accent5">
                    <a:lumMod val="75000"/>
                  </a:schemeClr>
                </a:solidFill>
              </a:rPr>
              <a:t>timer- Pin Diagram</a:t>
            </a:r>
            <a:endParaRPr lang="en-IN" sz="4000" b="1" dirty="0">
              <a:solidFill>
                <a:schemeClr val="accent5">
                  <a:lumMod val="75000"/>
                </a:schemeClr>
              </a:solidFill>
            </a:endParaRPr>
          </a:p>
        </p:txBody>
      </p:sp>
      <p:sp>
        <p:nvSpPr>
          <p:cNvPr id="5" name="Text Box 8"/>
          <p:cNvSpPr txBox="1">
            <a:spLocks noChangeArrowheads="1"/>
          </p:cNvSpPr>
          <p:nvPr/>
        </p:nvSpPr>
        <p:spPr bwMode="auto">
          <a:xfrm>
            <a:off x="182563" y="1371600"/>
            <a:ext cx="8367712"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400" dirty="0"/>
              <a:t>The 555 timer is an 8-Pin D.I.L. Integrated Circuit or ‘chip’</a:t>
            </a:r>
            <a:endParaRPr lang="en-GB" sz="2400" dirty="0"/>
          </a:p>
          <a:p>
            <a:pPr>
              <a:spcBef>
                <a:spcPct val="50000"/>
              </a:spcBef>
            </a:pPr>
            <a:endParaRPr lang="en-US" dirty="0"/>
          </a:p>
        </p:txBody>
      </p:sp>
      <p:grpSp>
        <p:nvGrpSpPr>
          <p:cNvPr id="3" name="Group 3"/>
          <p:cNvGrpSpPr/>
          <p:nvPr/>
        </p:nvGrpSpPr>
        <p:grpSpPr>
          <a:xfrm>
            <a:off x="182563" y="2307102"/>
            <a:ext cx="4677470" cy="3317639"/>
            <a:chOff x="182563" y="2307102"/>
            <a:chExt cx="4677470" cy="3317639"/>
          </a:xfrm>
        </p:grpSpPr>
        <p:pic>
          <p:nvPicPr>
            <p:cNvPr id="7" name="Picture 4" descr="555 pictu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43080" y="2307102"/>
              <a:ext cx="3616953" cy="3201506"/>
            </a:xfrm>
            <a:prstGeom prst="rect">
              <a:avLst/>
            </a:prstGeom>
          </p:spPr>
          <p:style>
            <a:lnRef idx="2">
              <a:schemeClr val="accent2"/>
            </a:lnRef>
            <a:fillRef idx="1">
              <a:schemeClr val="lt1"/>
            </a:fillRef>
            <a:effectRef idx="0">
              <a:schemeClr val="accent2"/>
            </a:effectRef>
            <a:fontRef idx="minor">
              <a:schemeClr val="dk1"/>
            </a:fontRef>
          </p:style>
        </p:pic>
        <p:grpSp>
          <p:nvGrpSpPr>
            <p:cNvPr id="4" name="Group 7"/>
            <p:cNvGrpSpPr/>
            <p:nvPr/>
          </p:nvGrpSpPr>
          <p:grpSpPr>
            <a:xfrm>
              <a:off x="182563" y="2624114"/>
              <a:ext cx="2515488" cy="3000627"/>
              <a:chOff x="731838" y="2514600"/>
              <a:chExt cx="2925762" cy="3035300"/>
            </a:xfrm>
          </p:grpSpPr>
          <p:sp>
            <p:nvSpPr>
              <p:cNvPr id="9" name="Oval 10"/>
              <p:cNvSpPr>
                <a:spLocks noChangeArrowheads="1"/>
              </p:cNvSpPr>
              <p:nvPr/>
            </p:nvSpPr>
            <p:spPr bwMode="auto">
              <a:xfrm>
                <a:off x="2697163" y="3201988"/>
                <a:ext cx="960437" cy="503237"/>
              </a:xfrm>
              <a:prstGeom prst="ellipse">
                <a:avLst/>
              </a:prstGeom>
              <a:noFill/>
              <a:ln w="38100"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grpSp>
            <p:nvGrpSpPr>
              <p:cNvPr id="8" name="Group 9"/>
              <p:cNvGrpSpPr/>
              <p:nvPr/>
            </p:nvGrpSpPr>
            <p:grpSpPr>
              <a:xfrm>
                <a:off x="731838" y="2514600"/>
                <a:ext cx="2789237" cy="3035300"/>
                <a:chOff x="731838" y="2514600"/>
                <a:chExt cx="2789237" cy="3035300"/>
              </a:xfrm>
            </p:grpSpPr>
            <p:sp>
              <p:nvSpPr>
                <p:cNvPr id="11" name="Line 12"/>
                <p:cNvSpPr>
                  <a:spLocks noChangeShapeType="1"/>
                </p:cNvSpPr>
                <p:nvPr/>
              </p:nvSpPr>
              <p:spPr bwMode="auto">
                <a:xfrm>
                  <a:off x="1736725" y="2925763"/>
                  <a:ext cx="960438" cy="503237"/>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2" name="Text Box 13"/>
                <p:cNvSpPr txBox="1">
                  <a:spLocks noChangeArrowheads="1"/>
                </p:cNvSpPr>
                <p:nvPr/>
              </p:nvSpPr>
              <p:spPr bwMode="auto">
                <a:xfrm>
                  <a:off x="822325" y="2514600"/>
                  <a:ext cx="118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400" dirty="0"/>
                    <a:t>Notch</a:t>
                  </a:r>
                  <a:endParaRPr lang="en-US" sz="2400" dirty="0"/>
                </a:p>
              </p:txBody>
            </p:sp>
            <p:sp>
              <p:nvSpPr>
                <p:cNvPr id="13" name="Line 15"/>
                <p:cNvSpPr>
                  <a:spLocks noChangeShapeType="1"/>
                </p:cNvSpPr>
                <p:nvPr/>
              </p:nvSpPr>
              <p:spPr bwMode="auto">
                <a:xfrm flipV="1">
                  <a:off x="1692275" y="4800600"/>
                  <a:ext cx="1828800" cy="503238"/>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dirty="0"/>
                </a:p>
              </p:txBody>
            </p:sp>
            <p:sp>
              <p:nvSpPr>
                <p:cNvPr id="14" name="Text Box 16"/>
                <p:cNvSpPr txBox="1">
                  <a:spLocks noChangeArrowheads="1"/>
                </p:cNvSpPr>
                <p:nvPr/>
              </p:nvSpPr>
              <p:spPr bwMode="auto">
                <a:xfrm>
                  <a:off x="731838" y="50927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sz="2400" dirty="0"/>
                    <a:t>Pin 1</a:t>
                  </a:r>
                  <a:endParaRPr lang="en-US" sz="2400" dirty="0"/>
                </a:p>
              </p:txBody>
            </p:sp>
          </p:grpSp>
        </p:grpSp>
      </p:grpSp>
      <p:pic>
        <p:nvPicPr>
          <p:cNvPr id="19" name="Picture 18" descr="555_8"/>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2450389"/>
            <a:ext cx="3817835" cy="2562787"/>
          </a:xfrm>
          <a:prstGeom prst="rect">
            <a:avLst/>
          </a:prstGeom>
        </p:spPr>
        <p:style>
          <a:lnRef idx="2">
            <a:schemeClr val="accent2"/>
          </a:lnRef>
          <a:fillRef idx="1">
            <a:schemeClr val="lt1"/>
          </a:fillRef>
          <a:effectRef idx="0">
            <a:schemeClr val="accent2"/>
          </a:effectRef>
          <a:fontRef idx="minor">
            <a:schemeClr val="dk1"/>
          </a:fontRef>
        </p:style>
      </p:pic>
      <p:sp>
        <p:nvSpPr>
          <p:cNvPr id="6" name="Slide Number Placeholder 5"/>
          <p:cNvSpPr>
            <a:spLocks noGrp="1"/>
          </p:cNvSpPr>
          <p:nvPr>
            <p:ph type="sldNum" sz="quarter" idx="12"/>
          </p:nvPr>
        </p:nvSpPr>
        <p:spPr/>
        <p:txBody>
          <a:bodyPr/>
          <a:lstStyle/>
          <a:p>
            <a:fld id="{507DB826-CE9C-4492-9F3D-952E23697AB3}" type="slidenum">
              <a:rPr lang="en-IN" smtClean="0"/>
            </a:fld>
            <a:endParaRPr lang="en-IN" dirty="0"/>
          </a:p>
        </p:txBody>
      </p:sp>
      <p:sp>
        <p:nvSpPr>
          <p:cNvPr id="15" name="Footer Placeholder 14"/>
          <p:cNvSpPr>
            <a:spLocks noGrp="1"/>
          </p:cNvSpPr>
          <p:nvPr>
            <p:ph type="ftr" sz="quarter" idx="11"/>
          </p:nvPr>
        </p:nvSpPr>
        <p:spPr/>
        <p:txBody>
          <a:bodyPr/>
          <a:lstStyle/>
          <a:p>
            <a:endParaRPr lang="en-I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11292</Words>
  <Application>WPS Presentation</Application>
  <PresentationFormat>On-screen Show (4:3)</PresentationFormat>
  <Paragraphs>478</Paragraphs>
  <Slides>47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47</vt:i4>
      </vt:variant>
    </vt:vector>
  </HeadingPairs>
  <TitlesOfParts>
    <vt:vector size="60" baseType="lpstr">
      <vt:lpstr>Arial</vt:lpstr>
      <vt:lpstr>SimSun</vt:lpstr>
      <vt:lpstr>Wingdings</vt:lpstr>
      <vt:lpstr>Times New Roman</vt:lpstr>
      <vt:lpstr>Monotype Sorts</vt:lpstr>
      <vt:lpstr>Wingdings</vt:lpstr>
      <vt:lpstr>Calibri</vt:lpstr>
      <vt:lpstr>Microsoft YaHei</vt:lpstr>
      <vt:lpstr>Arial Unicode MS</vt:lpstr>
      <vt:lpstr>Segoe UI Symbol</vt:lpstr>
      <vt:lpstr>Cambria</vt:lpstr>
      <vt:lpstr>Bookman Old Style</vt:lpstr>
      <vt:lpstr>Office Theme</vt:lpstr>
      <vt:lpstr>PowerPoint 演示文稿</vt:lpstr>
      <vt:lpstr>PowerPoint 演示文稿</vt:lpstr>
      <vt:lpstr>PowerPoint 演示文稿</vt:lpstr>
      <vt:lpstr>PowerPoint 演示文稿</vt:lpstr>
      <vt:lpstr>PowerPoint 演示文稿</vt:lpstr>
      <vt:lpstr>PowerPoint 演示文稿</vt:lpstr>
      <vt:lpstr>555 TIMER </vt:lpstr>
      <vt:lpstr>555 Timer</vt:lpstr>
      <vt:lpstr>555 timer- Pin Diagram</vt:lpstr>
      <vt:lpstr>555 timer- Pin Description</vt:lpstr>
      <vt:lpstr>555 Timer</vt:lpstr>
      <vt:lpstr>Inside the 555 Timer </vt:lpstr>
      <vt:lpstr>Inside the 555 Timer </vt:lpstr>
      <vt:lpstr>Inside the 555 Timer </vt:lpstr>
      <vt:lpstr>Brief operation</vt:lpstr>
      <vt:lpstr>Uses of 555 timer </vt:lpstr>
      <vt:lpstr>Features of IC 555 Timer</vt:lpstr>
      <vt:lpstr>Features of IC 555 Timer</vt:lpstr>
      <vt:lpstr>555 Timer operating modes</vt:lpstr>
      <vt:lpstr>555 Timer as Monostable Multivibrator</vt:lpstr>
      <vt:lpstr>IC 566 – Voltage Controlled Oscillator </vt:lpstr>
      <vt:lpstr>What is Voltage Controlled Oscillator? </vt:lpstr>
      <vt:lpstr>Types of Voltage Controlled Oscillators</vt:lpstr>
      <vt:lpstr>A Practical VCO – LM566 </vt:lpstr>
      <vt:lpstr>IC 566 – Pin Diagram</vt:lpstr>
      <vt:lpstr>VCO using IC 566</vt:lpstr>
      <vt:lpstr>Features of 566</vt:lpstr>
      <vt:lpstr>Applications of VCO</vt:lpstr>
      <vt:lpstr>IC 565 – Phase Locked Loop </vt:lpstr>
      <vt:lpstr>What is Phase Locked Loop?</vt:lpstr>
      <vt:lpstr>What is Phase Locked Loop?</vt:lpstr>
      <vt:lpstr>PLL – Block Diagram</vt:lpstr>
      <vt:lpstr>How PLL works?</vt:lpstr>
      <vt:lpstr>How PLL Works?</vt:lpstr>
      <vt:lpstr>PLL -Applications</vt:lpstr>
      <vt:lpstr>PLL -565 Characteristics </vt:lpstr>
      <vt:lpstr>Phase Locked Loop(PLL)</vt:lpstr>
      <vt:lpstr>PLL-Block Diagram</vt:lpstr>
      <vt:lpstr>Phase comparator / detector: This circuit block  within the PLL compares the phase of two  signals and generates a voltage  according to  the phase diﬀerence between the two signals.</vt:lpstr>
      <vt:lpstr>PowerPoint 演示文稿</vt:lpstr>
      <vt:lpstr>PowerPoint 演示文稿</vt:lpstr>
      <vt:lpstr>PowerPoint 演示文稿</vt:lpstr>
      <vt:lpstr>PowerPoint 演示文稿</vt:lpstr>
      <vt:lpstr>   National Semiconductor produces two popular IC audio power amplifiers LM380 and LM384.   The LM380 is designed to deliver 2.5W (r.m.s) to a capacitively coupled 8 load whereas LM384 can deliver 5W power and both are available in DIP packages. </vt:lpstr>
      <vt:lpstr>A copper lead frame is used with the central three pins (3, 4, 5, 10, 11, and 12) on either side of the DIP package forms the heat sink. Thus there is no need to separate heat sink.  The IC can be used in inverting and non-inverting configurations. The inverting terminal can be either shorted to ground, left open or returned to ground through a capacitor or a resistor </vt:lpstr>
      <vt:lpstr>The capacitor C2 is used to cancel the effects of the inductance in the power supply leads. A lag compensating RC network must be connected from output to ground to avoid oscillation</vt:lpstr>
      <vt:lpstr>The gain of the LM380 is internally fixed at 50 but it is possible to get he gain increased up to 300, using positive feedback.   There are also available hybrid power amplifiers which supply more output power than is possible using monolithic power ICs.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kirupa</dc:creator>
  <cp:lastModifiedBy>eg pradeep</cp:lastModifiedBy>
  <cp:revision>127</cp:revision>
  <dcterms:created xsi:type="dcterms:W3CDTF">2019-11-27T12:54:00Z</dcterms:created>
  <dcterms:modified xsi:type="dcterms:W3CDTF">2024-05-21T03:15:06Z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1432F04D1DE0426990F193FAA544FAD6_12</vt:lpwstr>
  </property>
  <property fmtid="{D5CDD505-2E9C-101B-9397-08002B2CF9AE}" pid="3" name="KSOProductBuildVer">
    <vt:lpwstr>1033-12.2.0.16909</vt:lpwstr>
  </property>
</Properties>
</file>