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6BDB5-5511-439D-8617-03D985ECB2E0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AADED-63D3-47AC-99F5-8E3657A85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237BB-8646-49A9-9055-2573F1B967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5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6D5B5-2D7A-4D5C-8FB0-0C8F631AC512}" type="slidenum">
              <a:rPr lang="en-US"/>
              <a:pPr/>
              <a:t>70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90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091D8-6058-4D70-ADAD-2E60190D7FF2}" type="slidenum">
              <a:rPr lang="en-US"/>
              <a:pPr/>
              <a:t>71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7502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1A8A3-ADF2-42D3-B471-8F816CA95A5B}" type="slidenum">
              <a:rPr lang="en-US"/>
              <a:pPr/>
              <a:t>72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393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DD7A6-7FFC-45AF-BFC1-E2F2386729CC}" type="slidenum">
              <a:rPr lang="en-US"/>
              <a:pPr/>
              <a:t>73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33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628B7-599A-476E-A833-AE17C5FC100F}" type="slidenum">
              <a:rPr lang="en-US"/>
              <a:pPr/>
              <a:t>74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29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5C4D51-E241-4706-A91F-AA55C9FDC07B}" type="slidenum">
              <a:rPr lang="en-US"/>
              <a:pPr/>
              <a:t>75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835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166AB3-9DE9-4C37-841C-247F94606A5E}" type="slidenum">
              <a:rPr lang="en-US"/>
              <a:pPr/>
              <a:t>76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814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6DE2D-CD9D-4B03-9638-C89BC4A691A7}" type="slidenum">
              <a:rPr lang="en-US"/>
              <a:pPr/>
              <a:t>60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A088C-89E3-4BEB-B120-D8C5B936F15A}" type="slidenum">
              <a:rPr lang="en-US"/>
              <a:pPr/>
              <a:t>62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A088C-89E3-4BEB-B120-D8C5B936F15A}" type="slidenum">
              <a:rPr lang="en-US"/>
              <a:pPr/>
              <a:t>63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89AD56-79F1-4698-8224-165F37540099}" type="slidenum">
              <a:rPr lang="en-US"/>
              <a:pPr/>
              <a:t>64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792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D19F4-C9E7-4061-BE2F-A19F823BE6F1}" type="slidenum">
              <a:rPr lang="en-US"/>
              <a:pPr/>
              <a:t>65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Generating a solution may mean moving in the state space, or perhaps constructing a path through the state space. The path may end at a goal state, in which case we are done.</a:t>
            </a:r>
          </a:p>
          <a:p>
            <a:endParaRPr lang="en-US"/>
          </a:p>
          <a:p>
            <a:r>
              <a:rPr lang="en-US"/>
              <a:t>If a </a:t>
            </a:r>
            <a:r>
              <a:rPr lang="en-US" i="1"/>
              <a:t>systematic</a:t>
            </a:r>
            <a:r>
              <a:rPr lang="en-US"/>
              <a:t> mechanism for generation is used the algorithm can always find the best solution. </a:t>
            </a:r>
          </a:p>
          <a:p>
            <a:endParaRPr lang="en-US"/>
          </a:p>
          <a:p>
            <a:r>
              <a:rPr lang="en-US"/>
              <a:t>Random generation may work in some domains.</a:t>
            </a:r>
          </a:p>
          <a:p>
            <a:endParaRPr lang="en-US"/>
          </a:p>
          <a:p>
            <a:r>
              <a:rPr lang="en-US"/>
              <a:t>Depth first search since complete solutions are generated before they can be tested.</a:t>
            </a:r>
          </a:p>
        </p:txBody>
      </p:sp>
    </p:spTree>
    <p:extLst>
      <p:ext uri="{BB962C8B-B14F-4D97-AF65-F5344CB8AC3E}">
        <p14:creationId xmlns:p14="http://schemas.microsoft.com/office/powerpoint/2010/main" val="2281281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8D517-81F1-43C3-8041-7DECB4114B44}" type="slidenum">
              <a:rPr lang="en-US"/>
              <a:pPr/>
              <a:t>67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ABCD = 18</a:t>
            </a:r>
          </a:p>
          <a:p>
            <a:r>
              <a:rPr lang="en-US"/>
              <a:t>  BACD = 13 - take it</a:t>
            </a:r>
          </a:p>
          <a:p>
            <a:r>
              <a:rPr lang="en-US"/>
              <a:t>  ABCD = 18 - nope</a:t>
            </a:r>
          </a:p>
          <a:p>
            <a:r>
              <a:rPr lang="en-US"/>
              <a:t>  BCAD - 11 - take it (is the optimum)</a:t>
            </a:r>
          </a:p>
          <a:p>
            <a:r>
              <a:rPr lang="en-US"/>
              <a:t>     CBAD - 18</a:t>
            </a:r>
          </a:p>
          <a:p>
            <a:r>
              <a:rPr lang="en-US"/>
              <a:t>     BACD - 13</a:t>
            </a:r>
          </a:p>
          <a:p>
            <a:r>
              <a:rPr lang="en-US"/>
              <a:t>     BCDA - 18</a:t>
            </a:r>
          </a:p>
          <a:p>
            <a:r>
              <a:rPr lang="en-US"/>
              <a:t>     DCAB - 13 nope</a:t>
            </a:r>
          </a:p>
        </p:txBody>
      </p:sp>
    </p:spTree>
    <p:extLst>
      <p:ext uri="{BB962C8B-B14F-4D97-AF65-F5344CB8AC3E}">
        <p14:creationId xmlns:p14="http://schemas.microsoft.com/office/powerpoint/2010/main" val="412223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809AE5-ED86-4BB0-A113-1C94FFC70C91}" type="slidenum">
              <a:rPr lang="en-US"/>
              <a:pPr/>
              <a:t>68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Characteristics with generate-and-test:</a:t>
            </a:r>
          </a:p>
          <a:p>
            <a:r>
              <a:rPr lang="en-US"/>
              <a:t>   Requires that an entire possible solution is generated at each step, which may </a:t>
            </a:r>
          </a:p>
          <a:p>
            <a:r>
              <a:rPr lang="en-US"/>
              <a:t>       be expensive</a:t>
            </a:r>
          </a:p>
          <a:p>
            <a:r>
              <a:rPr lang="en-US"/>
              <a:t>    It may be difficult to develop a generation scheme that provides a</a:t>
            </a:r>
          </a:p>
          <a:p>
            <a:r>
              <a:rPr lang="en-US"/>
              <a:t>   good order.</a:t>
            </a:r>
          </a:p>
          <a:p>
            <a:endParaRPr lang="en-US"/>
          </a:p>
          <a:p>
            <a:r>
              <a:rPr lang="en-US"/>
              <a:t>The big problem is that the algorithm is blind - it does not make use of any</a:t>
            </a:r>
          </a:p>
          <a:p>
            <a:r>
              <a:rPr lang="en-US"/>
              <a:t>knowledge that becomes available during the search.</a:t>
            </a:r>
          </a:p>
          <a:p>
            <a:endParaRPr lang="en-US"/>
          </a:p>
          <a:p>
            <a:r>
              <a:rPr lang="en-US"/>
              <a:t>    1. Can modify to use brand-and-bound techniques to skip some solutions.</a:t>
            </a:r>
          </a:p>
          <a:p>
            <a:endParaRPr lang="en-US"/>
          </a:p>
          <a:p>
            <a:r>
              <a:rPr lang="en-US"/>
              <a:t>    2. Perhaps we can use information about the likelyhood of success to change</a:t>
            </a:r>
          </a:p>
          <a:p>
            <a:r>
              <a:rPr lang="en-US"/>
              <a:t>       the generated possible solutions. </a:t>
            </a:r>
          </a:p>
          <a:p>
            <a:endParaRPr lang="en-US"/>
          </a:p>
          <a:p>
            <a:r>
              <a:rPr lang="en-US"/>
              <a:t>IMPORTANT: TSP is a bad example because it is hard to see the state space. Consider a problem like the water jug problem and describe how this algorithm would work in that domain.</a:t>
            </a:r>
          </a:p>
        </p:txBody>
      </p:sp>
    </p:spTree>
    <p:extLst>
      <p:ext uri="{BB962C8B-B14F-4D97-AF65-F5344CB8AC3E}">
        <p14:creationId xmlns:p14="http://schemas.microsoft.com/office/powerpoint/2010/main" val="643044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FAADC5-D07B-4773-98B2-35B7EBF110A4}" type="slidenum">
              <a:rPr lang="en-US"/>
              <a:pPr/>
              <a:t>69</a:t>
            </a:fld>
            <a:endParaRPr 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74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0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5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47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35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0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5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87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1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0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0D5F5-6523-45A0-8292-8E2FB673078C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7765A-8482-4B00-A4CC-3A8C3B6587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4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3.png"/><Relationship Id="rId4" Type="http://schemas.openxmlformats.org/officeDocument/2006/relationships/image" Target="../media/image4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752601" y="1868488"/>
            <a:ext cx="8531225" cy="33476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21CSC206T–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Artificial Intelligence</a:t>
            </a:r>
          </a:p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UNIT –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  <a:p>
            <a:pPr algn="ctr"/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PREPAED BY</a:t>
            </a:r>
          </a:p>
          <a:p>
            <a:pPr algn="ctr"/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Dr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N.Saranya</a:t>
            </a:r>
            <a:endParaRPr 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AutoShape 2" descr="Image result for srmist logo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4" name="AutoShape 2" descr="Transport layer security (tls)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4"/>
    </mc:Choice>
    <mc:Fallback xmlns="">
      <p:transition spd="slow" advTm="46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strategies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reach or what way to follow while searching for a solution </a:t>
            </a:r>
          </a:p>
          <a:p>
            <a:r>
              <a:rPr lang="en-US" dirty="0" smtClean="0"/>
              <a:t>The most common </a:t>
            </a:r>
            <a:r>
              <a:rPr lang="en-US" dirty="0" err="1" smtClean="0"/>
              <a:t>startegies</a:t>
            </a:r>
            <a:endParaRPr lang="en-US" dirty="0" smtClean="0"/>
          </a:p>
          <a:p>
            <a:r>
              <a:rPr lang="en-US" dirty="0" smtClean="0"/>
              <a:t>Forward search</a:t>
            </a:r>
          </a:p>
          <a:p>
            <a:r>
              <a:rPr lang="en-US" dirty="0" smtClean="0"/>
              <a:t>Backward Search </a:t>
            </a:r>
          </a:p>
          <a:p>
            <a:r>
              <a:rPr lang="en-US" dirty="0" smtClean="0"/>
              <a:t>Systematic Search –when search space is small.</a:t>
            </a:r>
          </a:p>
          <a:p>
            <a:pPr lvl="1"/>
            <a:r>
              <a:rPr lang="en-US" dirty="0" smtClean="0"/>
              <a:t>depth and Breadth first search</a:t>
            </a:r>
          </a:p>
          <a:p>
            <a:pPr lvl="1"/>
            <a:r>
              <a:rPr lang="en-US" dirty="0" smtClean="0"/>
              <a:t>Its also called blind search </a:t>
            </a:r>
          </a:p>
          <a:p>
            <a:r>
              <a:rPr lang="en-US" dirty="0" smtClean="0"/>
              <a:t>Heuristic Search –based on </a:t>
            </a:r>
            <a:r>
              <a:rPr lang="en-US" smtClean="0"/>
              <a:t>previous experience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2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SE 420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F8C89BF-C105-4CB9-A8D6-21365EB48AFF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Evaluation of search strategies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38300"/>
            <a:ext cx="8839200" cy="47625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Search algorithms are commonly evaluated according to the following four criteria:</a:t>
            </a:r>
          </a:p>
          <a:p>
            <a:pPr lvl="1"/>
            <a:r>
              <a:rPr lang="en-US" altLang="en-US" b="1" dirty="0" smtClean="0"/>
              <a:t>Completeness: </a:t>
            </a:r>
            <a:r>
              <a:rPr lang="en-US" altLang="en-US" dirty="0" smtClean="0"/>
              <a:t>does it always find a solution if one exists?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Time complexity: </a:t>
            </a:r>
            <a:r>
              <a:rPr lang="en-US" altLang="en-US" dirty="0" smtClean="0"/>
              <a:t>how long does it take as a function of number of nodes?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Space complexity: </a:t>
            </a:r>
            <a:r>
              <a:rPr lang="en-US" altLang="en-US" dirty="0" smtClean="0"/>
              <a:t>how much memory does it require?</a:t>
            </a:r>
            <a:endParaRPr lang="en-US" altLang="en-US" b="1" dirty="0" smtClean="0"/>
          </a:p>
          <a:p>
            <a:pPr lvl="1"/>
            <a:r>
              <a:rPr lang="en-US" altLang="en-US" b="1" dirty="0" smtClean="0"/>
              <a:t>Optimality: </a:t>
            </a:r>
            <a:r>
              <a:rPr lang="en-US" altLang="en-US" dirty="0" smtClean="0"/>
              <a:t>does it guarantee the least-cost solution?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Time and space complexity are measured in terms of:</a:t>
            </a:r>
          </a:p>
          <a:p>
            <a:pPr lvl="1"/>
            <a:r>
              <a:rPr lang="en-US" altLang="en-US" i="1" dirty="0" smtClean="0"/>
              <a:t>b –  </a:t>
            </a:r>
            <a:r>
              <a:rPr lang="en-US" altLang="en-US" dirty="0" smtClean="0"/>
              <a:t>max branching factor of the search tree</a:t>
            </a:r>
          </a:p>
          <a:p>
            <a:pPr lvl="1"/>
            <a:r>
              <a:rPr lang="en-US" altLang="en-US" i="1" dirty="0" smtClean="0"/>
              <a:t>d –  </a:t>
            </a:r>
            <a:r>
              <a:rPr lang="en-US" altLang="en-US" dirty="0" smtClean="0"/>
              <a:t>depth of the least-cost solution</a:t>
            </a:r>
          </a:p>
          <a:p>
            <a:pPr lvl="1"/>
            <a:r>
              <a:rPr lang="en-US" altLang="en-US" i="1" dirty="0" smtClean="0"/>
              <a:t>m – </a:t>
            </a:r>
            <a:r>
              <a:rPr lang="en-US" altLang="en-US" dirty="0" smtClean="0"/>
              <a:t>max depth of the search tree (may be infinity)</a:t>
            </a:r>
          </a:p>
          <a:p>
            <a:pPr lvl="1">
              <a:buFontTx/>
              <a:buNone/>
            </a:pPr>
            <a:endParaRPr lang="en-US" alt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127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SE 420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170899-279D-48B2-A839-C2A955CB59D8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Last time: uninformed search strategies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 dirty="0" smtClean="0"/>
              <a:t>Uninformed search:</a:t>
            </a: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	Use only information available in the problem formulation</a:t>
            </a:r>
          </a:p>
          <a:p>
            <a:pPr lvl="1"/>
            <a:r>
              <a:rPr lang="en-US" altLang="en-US" dirty="0" smtClean="0"/>
              <a:t>Breadth-first</a:t>
            </a:r>
          </a:p>
          <a:p>
            <a:pPr lvl="1"/>
            <a:r>
              <a:rPr lang="en-US" altLang="en-US" dirty="0" smtClean="0"/>
              <a:t>Uniform-cost</a:t>
            </a:r>
          </a:p>
          <a:p>
            <a:pPr lvl="1"/>
            <a:r>
              <a:rPr lang="en-US" altLang="en-US" dirty="0" smtClean="0"/>
              <a:t>Depth-first</a:t>
            </a:r>
          </a:p>
          <a:p>
            <a:pPr lvl="1"/>
            <a:r>
              <a:rPr lang="en-US" altLang="en-US" dirty="0" smtClean="0"/>
              <a:t>Depth-limited</a:t>
            </a:r>
          </a:p>
          <a:p>
            <a:pPr lvl="1"/>
            <a:r>
              <a:rPr lang="en-US" altLang="en-US" dirty="0" smtClean="0"/>
              <a:t>Iterative deepening</a:t>
            </a:r>
          </a:p>
        </p:txBody>
      </p:sp>
    </p:spTree>
    <p:extLst>
      <p:ext uri="{BB962C8B-B14F-4D97-AF65-F5344CB8AC3E}">
        <p14:creationId xmlns:p14="http://schemas.microsoft.com/office/powerpoint/2010/main" val="7338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 first search (BFS)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follows the shallow node approach</a:t>
            </a:r>
          </a:p>
          <a:p>
            <a:r>
              <a:rPr lang="en-US" dirty="0" smtClean="0"/>
              <a:t>Search technique where from  the root node ,all successors are searched across level </a:t>
            </a:r>
          </a:p>
          <a:p>
            <a:r>
              <a:rPr lang="en-US" dirty="0" smtClean="0"/>
              <a:t>Queue data structures is used to carry out the search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597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752601"/>
            <a:ext cx="8229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1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039" y="2474119"/>
            <a:ext cx="7804633" cy="45259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165474"/>
            <a:ext cx="5391150" cy="3143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286000" y="1676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 (b)=O(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 and space complexity=O(</a:t>
            </a:r>
            <a:r>
              <a:rPr lang="en-US" dirty="0" err="1"/>
              <a:t>b</a:t>
            </a:r>
            <a:r>
              <a:rPr lang="en-US" baseline="30000" dirty="0" err="1"/>
              <a:t>d</a:t>
            </a:r>
            <a:r>
              <a:rPr lang="en-US" dirty="0"/>
              <a:t>)</a:t>
            </a:r>
          </a:p>
          <a:p>
            <a:r>
              <a:rPr lang="en-US" dirty="0"/>
              <a:t>Cost of every edge is </a:t>
            </a:r>
            <a:r>
              <a:rPr lang="en-US" dirty="0" err="1"/>
              <a:t>same.b</a:t>
            </a:r>
            <a:r>
              <a:rPr lang="en-US" dirty="0"/>
              <a:t> =branching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58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39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9144000" cy="54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Important Terms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981200" y="1600200"/>
            <a:ext cx="8229600" cy="4114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00FF"/>
                </a:solidFill>
              </a:rPr>
              <a:t>Search space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 possible conditions and solutions.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Initial state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 state where the searching process started.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Goal state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 the ultimate aim of searching process.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Problem space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 “what to solve”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Searching strategy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strategy for controlling the search.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00FF"/>
                </a:solidFill>
                <a:sym typeface="Wingdings" pitchFamily="2" charset="2"/>
              </a:rPr>
              <a:t>Search tree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 tree representation of search space, showing possible solutions from initial state.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584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71700" y="1816100"/>
            <a:ext cx="3124200" cy="2063750"/>
            <a:chOff x="408" y="1144"/>
            <a:chExt cx="1968" cy="1300"/>
          </a:xfrm>
        </p:grpSpPr>
        <p:pic>
          <p:nvPicPr>
            <p:cNvPr id="20494" name="Picture 25" descr="bfs-progress1c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08" y="1144"/>
              <a:ext cx="1968" cy="1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0495" name="Text Box 29"/>
            <p:cNvSpPr txBox="1">
              <a:spLocks noChangeArrowheads="1"/>
            </p:cNvSpPr>
            <p:nvPr/>
          </p:nvSpPr>
          <p:spPr bwMode="auto">
            <a:xfrm>
              <a:off x="1872" y="1200"/>
              <a:ext cx="38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tx2"/>
                  </a:solidFill>
                </a:rPr>
                <a:t>1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477000" y="1752600"/>
            <a:ext cx="3352800" cy="2160588"/>
            <a:chOff x="3120" y="1104"/>
            <a:chExt cx="2112" cy="1361"/>
          </a:xfrm>
        </p:grpSpPr>
        <p:pic>
          <p:nvPicPr>
            <p:cNvPr id="20492" name="Picture 26" descr="bfs-progress2c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0" y="1104"/>
              <a:ext cx="2112" cy="136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0493" name="Text Box 30"/>
            <p:cNvSpPr txBox="1">
              <a:spLocks noChangeArrowheads="1"/>
            </p:cNvSpPr>
            <p:nvPr/>
          </p:nvSpPr>
          <p:spPr bwMode="auto">
            <a:xfrm>
              <a:off x="4848" y="1200"/>
              <a:ext cx="38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477000" y="4419600"/>
            <a:ext cx="3505200" cy="2103438"/>
            <a:chOff x="3072" y="2640"/>
            <a:chExt cx="2208" cy="1325"/>
          </a:xfrm>
        </p:grpSpPr>
        <p:pic>
          <p:nvPicPr>
            <p:cNvPr id="20490" name="Picture 28" descr="bfs-progress4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72" y="2640"/>
              <a:ext cx="2208" cy="132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0491" name="Text Box 31"/>
            <p:cNvSpPr txBox="1">
              <a:spLocks noChangeArrowheads="1"/>
            </p:cNvSpPr>
            <p:nvPr/>
          </p:nvSpPr>
          <p:spPr bwMode="auto">
            <a:xfrm>
              <a:off x="4800" y="2640"/>
              <a:ext cx="38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2171700" y="4419600"/>
            <a:ext cx="3352800" cy="2228850"/>
            <a:chOff x="336" y="2688"/>
            <a:chExt cx="2112" cy="1404"/>
          </a:xfrm>
        </p:grpSpPr>
        <p:pic>
          <p:nvPicPr>
            <p:cNvPr id="20488" name="Picture 27" descr="bfs-progress3c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6" y="2703"/>
              <a:ext cx="2112" cy="138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0489" name="Text Box 32"/>
            <p:cNvSpPr txBox="1">
              <a:spLocks noChangeArrowheads="1"/>
            </p:cNvSpPr>
            <p:nvPr/>
          </p:nvSpPr>
          <p:spPr bwMode="auto">
            <a:xfrm>
              <a:off x="2064" y="2688"/>
              <a:ext cx="384" cy="28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>
                  <a:solidFill>
                    <a:schemeClr val="tx2"/>
                  </a:solidFill>
                </a:rPr>
                <a:t>3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Breadth First Search </a:t>
            </a:r>
          </a:p>
        </p:txBody>
      </p:sp>
    </p:spTree>
    <p:extLst>
      <p:ext uri="{BB962C8B-B14F-4D97-AF65-F5344CB8AC3E}">
        <p14:creationId xmlns:p14="http://schemas.microsoft.com/office/powerpoint/2010/main" val="287642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828800" y="55805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Unit 2 List of Topics</a:t>
            </a:r>
            <a:endParaRPr lang="en-US" sz="4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A3D59C9-6578-40E9-92B0-5E5738AB8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0" y="1524000"/>
            <a:ext cx="4040188" cy="4648200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Searching techniques – Uninformed search – General search Algorithm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Uninformed search Methods – Breadth First Search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Uninformed search Methods – Depth First Search</a:t>
            </a:r>
          </a:p>
          <a:p>
            <a:r>
              <a:rPr lang="en-US" sz="1400" dirty="0">
                <a:solidFill>
                  <a:srgbClr val="FF0000"/>
                </a:solidFill>
              </a:rPr>
              <a:t>Uninformed search Methods – Depth limited Search</a:t>
            </a:r>
          </a:p>
          <a:p>
            <a:endParaRPr lang="en-US" sz="1400" dirty="0"/>
          </a:p>
          <a:p>
            <a:pPr algn="l"/>
            <a:r>
              <a:rPr lang="en-IN" sz="1400" i="1" dirty="0"/>
              <a:t>Uniformed search Methods- Iterative Deepening search</a:t>
            </a:r>
          </a:p>
          <a:p>
            <a:pPr algn="l"/>
            <a:r>
              <a:rPr lang="en-IN" sz="1400" i="1" dirty="0"/>
              <a:t>Bi-directional search</a:t>
            </a:r>
          </a:p>
          <a:p>
            <a:pPr algn="l"/>
            <a:endParaRPr lang="en-IN" sz="1400" i="1" dirty="0"/>
          </a:p>
          <a:p>
            <a:pPr algn="l"/>
            <a:r>
              <a:rPr lang="en-US" sz="1400" i="1" dirty="0"/>
              <a:t>Informed search- Generate and test, Best </a:t>
            </a:r>
            <a:r>
              <a:rPr lang="en-IN" sz="1400" i="1" dirty="0"/>
              <a:t>First search</a:t>
            </a:r>
          </a:p>
          <a:p>
            <a:pPr algn="l"/>
            <a:r>
              <a:rPr lang="en-IN" sz="1400" i="1" dirty="0"/>
              <a:t>Informed search-A* Algorithm</a:t>
            </a:r>
          </a:p>
          <a:p>
            <a:pPr algn="l"/>
            <a:endParaRPr lang="en-IN" sz="1400" i="1" dirty="0"/>
          </a:p>
          <a:p>
            <a:pPr algn="l"/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F1377B9D-6E24-4DE6-B5F2-FBF87C1B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1542763"/>
            <a:ext cx="4041775" cy="4172237"/>
          </a:xfrm>
        </p:spPr>
        <p:txBody>
          <a:bodyPr>
            <a:normAutofit fontScale="92500" lnSpcReduction="20000"/>
          </a:bodyPr>
          <a:lstStyle/>
          <a:p>
            <a:r>
              <a:rPr lang="en-IN" sz="1400" i="1" dirty="0"/>
              <a:t>AO* research</a:t>
            </a:r>
          </a:p>
          <a:p>
            <a:r>
              <a:rPr lang="en-IN" sz="1400" i="1" dirty="0"/>
              <a:t>Local search Algorithms-Hill Climbing, Simulated Annealing</a:t>
            </a:r>
          </a:p>
          <a:p>
            <a:endParaRPr lang="en-IN" sz="1400" i="1" dirty="0"/>
          </a:p>
          <a:p>
            <a:r>
              <a:rPr lang="en-IN" sz="1400" i="1" dirty="0"/>
              <a:t>Local Beam Search</a:t>
            </a:r>
          </a:p>
          <a:p>
            <a:r>
              <a:rPr lang="en-IN" sz="1400" i="1" dirty="0"/>
              <a:t>Genetic Algorithms</a:t>
            </a:r>
          </a:p>
          <a:p>
            <a:endParaRPr lang="en-IN" sz="1400" i="1" dirty="0"/>
          </a:p>
          <a:p>
            <a:r>
              <a:rPr lang="en-IN" sz="1400" i="1" dirty="0"/>
              <a:t>Adversarial search Methods-Game playing-Important concepts</a:t>
            </a:r>
          </a:p>
          <a:p>
            <a:r>
              <a:rPr lang="en-US" sz="1400" i="1" dirty="0"/>
              <a:t>Game playing and knowledge structure.</a:t>
            </a:r>
          </a:p>
          <a:p>
            <a:endParaRPr lang="en-IN" sz="1400" i="1" dirty="0"/>
          </a:p>
          <a:p>
            <a:pPr algn="l"/>
            <a:r>
              <a:rPr lang="en-US" sz="1400" i="1" dirty="0"/>
              <a:t>Game as a search problem-Minimax </a:t>
            </a:r>
            <a:r>
              <a:rPr lang="en-IN" sz="1400" i="1" dirty="0"/>
              <a:t>Approach</a:t>
            </a:r>
          </a:p>
          <a:p>
            <a:pPr algn="l"/>
            <a:r>
              <a:rPr lang="en-IN" sz="1400" i="1" dirty="0" err="1"/>
              <a:t>Minimax</a:t>
            </a:r>
            <a:r>
              <a:rPr lang="en-IN" sz="1400" i="1" dirty="0"/>
              <a:t> Algorithm</a:t>
            </a:r>
          </a:p>
          <a:p>
            <a:pPr algn="l"/>
            <a:endParaRPr lang="en-IN" sz="1400" i="1" dirty="0"/>
          </a:p>
          <a:p>
            <a:pPr algn="l"/>
            <a:r>
              <a:rPr lang="en-IN" sz="1400" i="1" dirty="0"/>
              <a:t>Alpha beta pruning</a:t>
            </a:r>
          </a:p>
          <a:p>
            <a:pPr algn="l"/>
            <a:r>
              <a:rPr lang="en-IN" sz="1400" i="1" dirty="0"/>
              <a:t>Game theory problems</a:t>
            </a:r>
          </a:p>
          <a:p>
            <a:pPr marL="0" indent="0">
              <a:buNone/>
            </a:pPr>
            <a:endParaRPr lang="en-IN" sz="1400" i="1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4692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7816" y="351937"/>
            <a:ext cx="106428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19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3180" y="2"/>
            <a:ext cx="152022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59" dirty="0">
                <a:solidFill>
                  <a:srgbClr val="FFFFFF"/>
                </a:solidFill>
                <a:latin typeface="Times New Roman"/>
                <a:cs typeface="Times New Roman"/>
              </a:rPr>
              <a:t>Blind </a:t>
            </a: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strategies</a:t>
            </a:r>
            <a:r>
              <a:rPr sz="1000" spc="2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09" dirty="0">
                <a:solidFill>
                  <a:srgbClr val="FFFFFF"/>
                </a:solidFill>
                <a:latin typeface="Times New Roman"/>
                <a:cs typeface="Times New Roman"/>
              </a:rPr>
              <a:t>BFS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0256" y="1768356"/>
            <a:ext cx="7199326" cy="344788"/>
          </a:xfrm>
          <a:custGeom>
            <a:avLst/>
            <a:gdLst/>
            <a:ahLst/>
            <a:cxnLst/>
            <a:rect l="l" t="t" r="r" b="b"/>
            <a:pathLst>
              <a:path w="3629660" h="173990">
                <a:moveTo>
                  <a:pt x="357884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605"/>
                </a:lnTo>
                <a:lnTo>
                  <a:pt x="3629647" y="173605"/>
                </a:lnTo>
                <a:lnTo>
                  <a:pt x="3629647" y="50800"/>
                </a:lnTo>
                <a:lnTo>
                  <a:pt x="3625639" y="31075"/>
                </a:lnTo>
                <a:lnTo>
                  <a:pt x="3614725" y="14922"/>
                </a:lnTo>
                <a:lnTo>
                  <a:pt x="3598572" y="4008"/>
                </a:lnTo>
                <a:lnTo>
                  <a:pt x="357884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5830" y="1748908"/>
            <a:ext cx="2255772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109" dirty="0">
                <a:solidFill>
                  <a:srgbClr val="3333B2"/>
                </a:solidFill>
                <a:latin typeface="Times New Roman"/>
                <a:cs typeface="Times New Roman"/>
              </a:rPr>
              <a:t>BFS</a:t>
            </a:r>
            <a:r>
              <a:rPr sz="2000" spc="13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000" spc="89" dirty="0">
                <a:solidFill>
                  <a:srgbClr val="3333B2"/>
                </a:solidFill>
                <a:latin typeface="Times New Roman"/>
                <a:cs typeface="Times New Roman"/>
              </a:rPr>
              <a:t>characteristics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0257" y="1855990"/>
            <a:ext cx="7300086" cy="3548543"/>
            <a:chOff x="129196" y="936587"/>
            <a:chExt cx="3680460" cy="1790700"/>
          </a:xfrm>
        </p:grpSpPr>
        <p:sp>
          <p:nvSpPr>
            <p:cNvPr id="14" name="object 14"/>
            <p:cNvSpPr/>
            <p:nvPr/>
          </p:nvSpPr>
          <p:spPr>
            <a:xfrm>
              <a:off x="129197" y="1053312"/>
              <a:ext cx="362964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997" y="2625229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797" y="2612529"/>
              <a:ext cx="35788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844" y="936599"/>
              <a:ext cx="50761" cy="16886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196" y="1097584"/>
              <a:ext cx="3629660" cy="1578610"/>
            </a:xfrm>
            <a:custGeom>
              <a:avLst/>
              <a:gdLst/>
              <a:ahLst/>
              <a:cxnLst/>
              <a:rect l="l" t="t" r="r" b="b"/>
              <a:pathLst>
                <a:path w="3629660" h="1578610">
                  <a:moveTo>
                    <a:pt x="3629647" y="0"/>
                  </a:moveTo>
                  <a:lnTo>
                    <a:pt x="0" y="0"/>
                  </a:lnTo>
                  <a:lnTo>
                    <a:pt x="0" y="1527644"/>
                  </a:lnTo>
                  <a:lnTo>
                    <a:pt x="4008" y="1547369"/>
                  </a:lnTo>
                  <a:lnTo>
                    <a:pt x="14922" y="1563522"/>
                  </a:lnTo>
                  <a:lnTo>
                    <a:pt x="31075" y="1574436"/>
                  </a:lnTo>
                  <a:lnTo>
                    <a:pt x="50800" y="1578445"/>
                  </a:lnTo>
                  <a:lnTo>
                    <a:pt x="3578847" y="1578445"/>
                  </a:lnTo>
                  <a:lnTo>
                    <a:pt x="3598572" y="1574436"/>
                  </a:lnTo>
                  <a:lnTo>
                    <a:pt x="3614725" y="1563522"/>
                  </a:lnTo>
                  <a:lnTo>
                    <a:pt x="3625639" y="1547369"/>
                  </a:lnTo>
                  <a:lnTo>
                    <a:pt x="3629647" y="1527644"/>
                  </a:lnTo>
                  <a:lnTo>
                    <a:pt x="362964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8844" y="974687"/>
              <a:ext cx="0" cy="1670050"/>
            </a:xfrm>
            <a:custGeom>
              <a:avLst/>
              <a:gdLst/>
              <a:ahLst/>
              <a:cxnLst/>
              <a:rect l="l" t="t" r="r" b="b"/>
              <a:pathLst>
                <a:path h="1670050">
                  <a:moveTo>
                    <a:pt x="0" y="166959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844" y="9619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8844" y="9492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8844" y="93658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1810" y="1156296"/>
              <a:ext cx="58419" cy="741680"/>
            </a:xfrm>
            <a:custGeom>
              <a:avLst/>
              <a:gdLst/>
              <a:ahLst/>
              <a:cxnLst/>
              <a:rect l="l" t="t" r="r" b="b"/>
              <a:pathLst>
                <a:path w="58420" h="741680">
                  <a:moveTo>
                    <a:pt x="57975" y="683247"/>
                  </a:moveTo>
                  <a:lnTo>
                    <a:pt x="0" y="683247"/>
                  </a:lnTo>
                  <a:lnTo>
                    <a:pt x="0" y="741222"/>
                  </a:lnTo>
                  <a:lnTo>
                    <a:pt x="57975" y="741222"/>
                  </a:lnTo>
                  <a:lnTo>
                    <a:pt x="57975" y="683247"/>
                  </a:lnTo>
                  <a:close/>
                </a:path>
                <a:path w="58420" h="741680">
                  <a:moveTo>
                    <a:pt x="57975" y="341617"/>
                  </a:moveTo>
                  <a:lnTo>
                    <a:pt x="0" y="341617"/>
                  </a:lnTo>
                  <a:lnTo>
                    <a:pt x="0" y="399592"/>
                  </a:lnTo>
                  <a:lnTo>
                    <a:pt x="57975" y="399592"/>
                  </a:lnTo>
                  <a:lnTo>
                    <a:pt x="57975" y="341617"/>
                  </a:lnTo>
                  <a:close/>
                </a:path>
                <a:path w="58420" h="741680">
                  <a:moveTo>
                    <a:pt x="57975" y="0"/>
                  </a:moveTo>
                  <a:lnTo>
                    <a:pt x="0" y="0"/>
                  </a:lnTo>
                  <a:lnTo>
                    <a:pt x="0" y="57975"/>
                  </a:lnTo>
                  <a:lnTo>
                    <a:pt x="57975" y="57975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07361" y="2130515"/>
            <a:ext cx="6496520" cy="1712693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5537" marR="60430">
              <a:spcBef>
                <a:spcPts val="188"/>
              </a:spcBef>
            </a:pPr>
            <a:r>
              <a:rPr sz="2000" spc="99" dirty="0">
                <a:latin typeface="Times New Roman"/>
                <a:cs typeface="Times New Roman"/>
              </a:rPr>
              <a:t>Completeness: </a:t>
            </a:r>
            <a:r>
              <a:rPr sz="1900" spc="-40" dirty="0">
                <a:latin typeface="Times New Roman"/>
                <a:cs typeface="Times New Roman"/>
              </a:rPr>
              <a:t>if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spc="50" dirty="0">
                <a:latin typeface="Times New Roman"/>
                <a:cs typeface="Times New Roman"/>
              </a:rPr>
              <a:t>branching factor </a:t>
            </a:r>
            <a:r>
              <a:rPr sz="1900" spc="-20" dirty="0">
                <a:latin typeface="Times New Roman"/>
                <a:cs typeface="Times New Roman"/>
              </a:rPr>
              <a:t>is </a:t>
            </a:r>
            <a:r>
              <a:rPr lang="en-US" sz="1900" spc="-20" dirty="0">
                <a:latin typeface="Times New Roman"/>
                <a:cs typeface="Times New Roman"/>
              </a:rPr>
              <a:t>‘b’</a:t>
            </a:r>
            <a:r>
              <a:rPr sz="1900" spc="178" dirty="0">
                <a:latin typeface="Times New Roman"/>
                <a:cs typeface="Times New Roman"/>
              </a:rPr>
              <a:t> </a:t>
            </a:r>
            <a:r>
              <a:rPr sz="1900" spc="89" dirty="0">
                <a:latin typeface="Times New Roman"/>
                <a:cs typeface="Times New Roman"/>
              </a:rPr>
              <a:t>and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spc="30" dirty="0">
                <a:latin typeface="Times New Roman"/>
                <a:cs typeface="Times New Roman"/>
              </a:rPr>
              <a:t>goal  </a:t>
            </a:r>
            <a:r>
              <a:rPr sz="1900" spc="69" dirty="0">
                <a:latin typeface="Times New Roman"/>
                <a:cs typeface="Times New Roman"/>
              </a:rPr>
              <a:t>node </a:t>
            </a:r>
            <a:r>
              <a:rPr sz="1900" spc="-20" dirty="0">
                <a:latin typeface="Times New Roman"/>
                <a:cs typeface="Times New Roman"/>
              </a:rPr>
              <a:t>is </a:t>
            </a:r>
            <a:r>
              <a:rPr sz="1900" spc="149" dirty="0">
                <a:latin typeface="Times New Roman"/>
                <a:cs typeface="Times New Roman"/>
              </a:rPr>
              <a:t>at </a:t>
            </a:r>
            <a:r>
              <a:rPr sz="1900" spc="89" dirty="0">
                <a:latin typeface="Times New Roman"/>
                <a:cs typeface="Times New Roman"/>
              </a:rPr>
              <a:t>depth </a:t>
            </a:r>
            <a:r>
              <a:rPr sz="2000" spc="149" dirty="0">
                <a:latin typeface="Times New Roman"/>
                <a:cs typeface="Times New Roman"/>
              </a:rPr>
              <a:t>d</a:t>
            </a:r>
            <a:r>
              <a:rPr sz="1900" spc="149" dirty="0">
                <a:latin typeface="Times New Roman"/>
                <a:cs typeface="Times New Roman"/>
              </a:rPr>
              <a:t>, </a:t>
            </a:r>
            <a:r>
              <a:rPr sz="1900" spc="59" dirty="0">
                <a:latin typeface="Times New Roman"/>
                <a:cs typeface="Times New Roman"/>
              </a:rPr>
              <a:t>BFS </a:t>
            </a:r>
            <a:r>
              <a:rPr sz="1900" spc="-50" dirty="0">
                <a:latin typeface="Times New Roman"/>
                <a:cs typeface="Times New Roman"/>
              </a:rPr>
              <a:t>will </a:t>
            </a:r>
            <a:r>
              <a:rPr sz="1900" spc="30" dirty="0">
                <a:latin typeface="Times New Roman"/>
                <a:cs typeface="Times New Roman"/>
              </a:rPr>
              <a:t>eventually </a:t>
            </a:r>
            <a:r>
              <a:rPr lang="en-US" sz="1900" spc="30" dirty="0">
                <a:latin typeface="Times New Roman"/>
                <a:cs typeface="Times New Roman"/>
              </a:rPr>
              <a:t>fi</a:t>
            </a:r>
            <a:r>
              <a:rPr lang="en-US" sz="1900" spc="297" dirty="0">
                <a:latin typeface="Times New Roman"/>
                <a:cs typeface="Times New Roman"/>
              </a:rPr>
              <a:t>nd</a:t>
            </a:r>
            <a:r>
              <a:rPr sz="1900" spc="-99" dirty="0">
                <a:latin typeface="Times New Roman"/>
                <a:cs typeface="Times New Roman"/>
              </a:rPr>
              <a:t> </a:t>
            </a:r>
            <a:r>
              <a:rPr sz="1900" spc="69" dirty="0">
                <a:latin typeface="Times New Roman"/>
                <a:cs typeface="Times New Roman"/>
              </a:rPr>
              <a:t>it.</a:t>
            </a:r>
            <a:endParaRPr sz="1900" dirty="0">
              <a:latin typeface="Times New Roman"/>
              <a:cs typeface="Times New Roman"/>
            </a:endParaRPr>
          </a:p>
          <a:p>
            <a:pPr marL="75537" marR="95680">
              <a:lnSpc>
                <a:spcPct val="103800"/>
              </a:lnSpc>
              <a:spcBef>
                <a:spcPts val="484"/>
              </a:spcBef>
            </a:pPr>
            <a:r>
              <a:rPr sz="2000" spc="79" dirty="0">
                <a:latin typeface="Times New Roman"/>
                <a:cs typeface="Times New Roman"/>
              </a:rPr>
              <a:t>Optimality: </a:t>
            </a:r>
            <a:r>
              <a:rPr sz="1900" spc="59" dirty="0">
                <a:latin typeface="Times New Roman"/>
                <a:cs typeface="Times New Roman"/>
              </a:rPr>
              <a:t>BFS </a:t>
            </a:r>
            <a:r>
              <a:rPr sz="1900" spc="-20" dirty="0">
                <a:latin typeface="Times New Roman"/>
                <a:cs typeface="Times New Roman"/>
              </a:rPr>
              <a:t>is </a:t>
            </a:r>
            <a:r>
              <a:rPr sz="1900" spc="59" dirty="0">
                <a:latin typeface="Times New Roman"/>
                <a:cs typeface="Times New Roman"/>
              </a:rPr>
              <a:t>optimal </a:t>
            </a:r>
            <a:r>
              <a:rPr sz="1900" spc="-40" dirty="0">
                <a:latin typeface="Times New Roman"/>
                <a:cs typeface="Times New Roman"/>
              </a:rPr>
              <a:t>if </a:t>
            </a:r>
            <a:r>
              <a:rPr sz="1900" spc="109" dirty="0">
                <a:latin typeface="Times New Roman"/>
                <a:cs typeface="Times New Roman"/>
              </a:rPr>
              <a:t>path </a:t>
            </a:r>
            <a:r>
              <a:rPr sz="1900" spc="69" dirty="0">
                <a:latin typeface="Times New Roman"/>
                <a:cs typeface="Times New Roman"/>
              </a:rPr>
              <a:t>cost </a:t>
            </a:r>
            <a:r>
              <a:rPr sz="1900" spc="-20" dirty="0">
                <a:latin typeface="Times New Roman"/>
                <a:cs typeface="Times New Roman"/>
              </a:rPr>
              <a:t>is </a:t>
            </a:r>
            <a:r>
              <a:rPr sz="1900" spc="109" dirty="0">
                <a:latin typeface="Times New Roman"/>
                <a:cs typeface="Times New Roman"/>
              </a:rPr>
              <a:t>a </a:t>
            </a:r>
            <a:r>
              <a:rPr sz="1900" spc="50" dirty="0">
                <a:latin typeface="Times New Roman"/>
                <a:cs typeface="Times New Roman"/>
              </a:rPr>
              <a:t>non-decreasing  function </a:t>
            </a:r>
            <a:r>
              <a:rPr sz="1900" spc="10" dirty="0">
                <a:latin typeface="Times New Roman"/>
                <a:cs typeface="Times New Roman"/>
              </a:rPr>
              <a:t>of</a:t>
            </a:r>
            <a:r>
              <a:rPr sz="1900" spc="297" dirty="0">
                <a:latin typeface="Times New Roman"/>
                <a:cs typeface="Times New Roman"/>
              </a:rPr>
              <a:t> </a:t>
            </a:r>
            <a:r>
              <a:rPr sz="1900" spc="79" dirty="0">
                <a:latin typeface="Times New Roman"/>
                <a:cs typeface="Times New Roman"/>
              </a:rPr>
              <a:t>depth.</a:t>
            </a:r>
            <a:r>
              <a:rPr spc="119" baseline="32407" dirty="0">
                <a:latin typeface="Arial"/>
                <a:cs typeface="Arial"/>
              </a:rPr>
              <a:t>a</a:t>
            </a:r>
            <a:endParaRPr baseline="32407" dirty="0">
              <a:latin typeface="Arial"/>
              <a:cs typeface="Arial"/>
            </a:endParaRPr>
          </a:p>
          <a:p>
            <a:pPr marL="75537">
              <a:spcBef>
                <a:spcPts val="605"/>
              </a:spcBef>
            </a:pPr>
            <a:r>
              <a:rPr sz="2000" spc="119" dirty="0">
                <a:latin typeface="Times New Roman"/>
                <a:cs typeface="Times New Roman"/>
              </a:rPr>
              <a:t>Time</a:t>
            </a:r>
            <a:r>
              <a:rPr sz="2000" spc="109" dirty="0">
                <a:latin typeface="Times New Roman"/>
                <a:cs typeface="Times New Roman"/>
              </a:rPr>
              <a:t> </a:t>
            </a:r>
            <a:r>
              <a:rPr sz="2000" spc="59" dirty="0">
                <a:latin typeface="Times New Roman"/>
                <a:cs typeface="Times New Roman"/>
              </a:rPr>
              <a:t>complexity: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07361" y="3785172"/>
            <a:ext cx="5652655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5537">
              <a:spcBef>
                <a:spcPts val="188"/>
              </a:spcBef>
            </a:pPr>
            <a:r>
              <a:rPr sz="1900" spc="40" dirty="0">
                <a:latin typeface="Times New Roman"/>
                <a:cs typeface="Times New Roman"/>
              </a:rPr>
              <a:t>1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b</a:t>
            </a:r>
            <a:r>
              <a:rPr spc="59" baseline="32407" dirty="0">
                <a:latin typeface="Verdana"/>
                <a:cs typeface="Verdana"/>
              </a:rPr>
              <a:t>2</a:t>
            </a:r>
            <a:r>
              <a:rPr spc="176" baseline="32407" dirty="0">
                <a:latin typeface="Verdana"/>
                <a:cs typeface="Verdana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b</a:t>
            </a:r>
            <a:r>
              <a:rPr lang="en-US" spc="59" baseline="32407" dirty="0">
                <a:latin typeface="Verdana"/>
                <a:cs typeface="Verdana"/>
              </a:rPr>
              <a:t>3</a:t>
            </a:r>
            <a:r>
              <a:rPr spc="176" baseline="32407" dirty="0">
                <a:latin typeface="Verdana"/>
                <a:cs typeface="Verdana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i="1" spc="-238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i="1" spc="-226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i="1" spc="-119" dirty="0">
                <a:latin typeface="Arial"/>
                <a:cs typeface="Arial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99" dirty="0">
                <a:latin typeface="Times New Roman"/>
                <a:cs typeface="Times New Roman"/>
              </a:rPr>
              <a:t>b</a:t>
            </a:r>
            <a:r>
              <a:rPr spc="149" baseline="32407" dirty="0">
                <a:latin typeface="Arial"/>
                <a:cs typeface="Arial"/>
              </a:rPr>
              <a:t>d</a:t>
            </a:r>
            <a:r>
              <a:rPr spc="490" baseline="32407" dirty="0">
                <a:latin typeface="Arial"/>
                <a:cs typeface="Arial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69" dirty="0">
                <a:latin typeface="Times New Roman"/>
                <a:cs typeface="Times New Roman"/>
              </a:rPr>
              <a:t>b</a:t>
            </a:r>
            <a:r>
              <a:rPr sz="2000" spc="69" dirty="0">
                <a:latin typeface="Latin Modern Math"/>
                <a:cs typeface="Latin Modern Math"/>
              </a:rPr>
              <a:t>(</a:t>
            </a:r>
            <a:r>
              <a:rPr sz="2000" spc="69" dirty="0">
                <a:latin typeface="Times New Roman"/>
                <a:cs typeface="Times New Roman"/>
              </a:rPr>
              <a:t>b</a:t>
            </a:r>
            <a:r>
              <a:rPr spc="103" baseline="32407" dirty="0">
                <a:latin typeface="Arial"/>
                <a:cs typeface="Arial"/>
              </a:rPr>
              <a:t>d</a:t>
            </a:r>
            <a:r>
              <a:rPr spc="490" baseline="32407" dirty="0">
                <a:latin typeface="Arial"/>
                <a:cs typeface="Arial"/>
              </a:rPr>
              <a:t> </a:t>
            </a:r>
            <a:r>
              <a:rPr sz="2000" i="1" spc="40" dirty="0">
                <a:latin typeface="DejaVu Sans Condensed"/>
                <a:cs typeface="DejaVu Sans Condensed"/>
              </a:rPr>
              <a:t>−</a:t>
            </a:r>
            <a:r>
              <a:rPr sz="2000" i="1" spc="-129" dirty="0">
                <a:latin typeface="DejaVu Sans Condensed"/>
                <a:cs typeface="DejaVu Sans Condensed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1</a:t>
            </a:r>
            <a:r>
              <a:rPr sz="2000" spc="20" dirty="0">
                <a:latin typeface="Latin Modern Math"/>
                <a:cs typeface="Latin Modern Math"/>
              </a:rPr>
              <a:t>)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=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2000" spc="79" dirty="0">
                <a:latin typeface="Times New Roman"/>
                <a:cs typeface="Times New Roman"/>
              </a:rPr>
              <a:t>O</a:t>
            </a:r>
            <a:r>
              <a:rPr sz="2000" spc="79" dirty="0">
                <a:latin typeface="Latin Modern Math"/>
                <a:cs typeface="Latin Modern Math"/>
              </a:rPr>
              <a:t>(</a:t>
            </a:r>
            <a:r>
              <a:rPr sz="2000" spc="79" dirty="0">
                <a:latin typeface="Times New Roman"/>
                <a:cs typeface="Times New Roman"/>
              </a:rPr>
              <a:t>b</a:t>
            </a:r>
            <a:r>
              <a:rPr spc="119" baseline="32407" dirty="0">
                <a:latin typeface="Arial"/>
                <a:cs typeface="Arial"/>
              </a:rPr>
              <a:t>d</a:t>
            </a:r>
            <a:r>
              <a:rPr sz="2100" spc="119" baseline="27777" dirty="0">
                <a:latin typeface="LM Roman 8"/>
                <a:cs typeface="LM Roman 8"/>
              </a:rPr>
              <a:t>+</a:t>
            </a:r>
            <a:r>
              <a:rPr spc="119" baseline="32407" dirty="0">
                <a:latin typeface="Verdana"/>
                <a:cs typeface="Verdana"/>
              </a:rPr>
              <a:t>1</a:t>
            </a:r>
            <a:r>
              <a:rPr sz="2000" spc="79" dirty="0">
                <a:latin typeface="Latin Modern Math"/>
                <a:cs typeface="Latin Modern Math"/>
              </a:rPr>
              <a:t>)</a:t>
            </a:r>
            <a:r>
              <a:rPr sz="1900" spc="79" dirty="0">
                <a:latin typeface="Times New Roman"/>
                <a:cs typeface="Times New Roman"/>
              </a:rPr>
              <a:t>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42467" y="4322276"/>
            <a:ext cx="115872" cy="115766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75" y="0"/>
                </a:moveTo>
                <a:lnTo>
                  <a:pt x="0" y="0"/>
                </a:lnTo>
                <a:lnTo>
                  <a:pt x="0" y="57975"/>
                </a:lnTo>
                <a:lnTo>
                  <a:pt x="57975" y="57975"/>
                </a:lnTo>
                <a:lnTo>
                  <a:pt x="5797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307362" y="4161268"/>
            <a:ext cx="3406959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75537">
              <a:spcBef>
                <a:spcPts val="188"/>
              </a:spcBef>
            </a:pPr>
            <a:r>
              <a:rPr sz="2000" spc="109" dirty="0">
                <a:latin typeface="Times New Roman"/>
                <a:cs typeface="Times New Roman"/>
              </a:rPr>
              <a:t>Space </a:t>
            </a:r>
            <a:r>
              <a:rPr sz="2000" spc="59" dirty="0">
                <a:latin typeface="Times New Roman"/>
                <a:cs typeface="Times New Roman"/>
              </a:rPr>
              <a:t>complexity:</a:t>
            </a:r>
            <a:r>
              <a:rPr sz="2000" spc="436" dirty="0">
                <a:latin typeface="Times New Roman"/>
                <a:cs typeface="Times New Roman"/>
              </a:rPr>
              <a:t> </a:t>
            </a:r>
            <a:r>
              <a:rPr sz="2000" spc="89" dirty="0">
                <a:latin typeface="Times New Roman"/>
                <a:cs typeface="Times New Roman"/>
              </a:rPr>
              <a:t>O</a:t>
            </a:r>
            <a:r>
              <a:rPr sz="2000" spc="89" dirty="0">
                <a:latin typeface="Latin Modern Math"/>
                <a:cs typeface="Latin Modern Math"/>
              </a:rPr>
              <a:t>(</a:t>
            </a:r>
            <a:r>
              <a:rPr sz="2000" spc="89" dirty="0">
                <a:latin typeface="Times New Roman"/>
                <a:cs typeface="Times New Roman"/>
              </a:rPr>
              <a:t>b</a:t>
            </a:r>
            <a:r>
              <a:rPr spc="133" baseline="32407" dirty="0">
                <a:latin typeface="Arial"/>
                <a:cs typeface="Arial"/>
              </a:rPr>
              <a:t>d</a:t>
            </a:r>
            <a:r>
              <a:rPr sz="2100" spc="133" baseline="27777" dirty="0">
                <a:latin typeface="LM Roman 8"/>
                <a:cs typeface="LM Roman 8"/>
              </a:rPr>
              <a:t>+</a:t>
            </a:r>
            <a:r>
              <a:rPr spc="133" baseline="32407" dirty="0">
                <a:latin typeface="Verdana"/>
                <a:cs typeface="Verdana"/>
              </a:rPr>
              <a:t>1</a:t>
            </a:r>
            <a:r>
              <a:rPr sz="2000" spc="89" dirty="0">
                <a:latin typeface="Latin Modern Math"/>
                <a:cs typeface="Latin Modern Math"/>
              </a:rPr>
              <a:t>)</a:t>
            </a:r>
            <a:r>
              <a:rPr sz="1900" spc="89" dirty="0">
                <a:latin typeface="Times New Roman"/>
                <a:cs typeface="Times New Roman"/>
              </a:rPr>
              <a:t>.</a:t>
            </a:r>
            <a:r>
              <a:rPr spc="133" baseline="32407" dirty="0">
                <a:latin typeface="Arial"/>
                <a:cs typeface="Arial"/>
              </a:rPr>
              <a:t>b</a:t>
            </a:r>
            <a:endParaRPr baseline="32407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881019" y="4655286"/>
            <a:ext cx="3627372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85816" y="4664675"/>
            <a:ext cx="5890701" cy="531963"/>
          </a:xfrm>
          <a:prstGeom prst="rect">
            <a:avLst/>
          </a:prstGeom>
        </p:spPr>
        <p:txBody>
          <a:bodyPr vert="horz" wrap="square" lIns="0" tIns="26438" rIns="0" bIns="0" rtlCol="0">
            <a:spAutoFit/>
          </a:bodyPr>
          <a:lstStyle/>
          <a:p>
            <a:pPr marL="80573">
              <a:spcBef>
                <a:spcPts val="208"/>
              </a:spcBef>
            </a:pPr>
            <a:r>
              <a:rPr sz="1200" spc="282" baseline="41666" dirty="0">
                <a:latin typeface="Verdana"/>
                <a:cs typeface="Verdana"/>
              </a:rPr>
              <a:t>a </a:t>
            </a:r>
            <a:r>
              <a:rPr sz="1600" spc="50" dirty="0">
                <a:latin typeface="Times New Roman"/>
                <a:cs typeface="Times New Roman"/>
              </a:rPr>
              <a:t>Otherwise, </a:t>
            </a:r>
            <a:r>
              <a:rPr sz="1600" spc="89" dirty="0">
                <a:latin typeface="Times New Roman"/>
                <a:cs typeface="Times New Roman"/>
              </a:rPr>
              <a:t>the </a:t>
            </a:r>
            <a:r>
              <a:rPr sz="1600" spc="30" dirty="0">
                <a:latin typeface="Times New Roman"/>
                <a:cs typeface="Times New Roman"/>
              </a:rPr>
              <a:t>shallowest </a:t>
            </a:r>
            <a:r>
              <a:rPr sz="1600" spc="59" dirty="0">
                <a:latin typeface="Times New Roman"/>
                <a:cs typeface="Times New Roman"/>
              </a:rPr>
              <a:t>node </a:t>
            </a:r>
            <a:r>
              <a:rPr sz="1600" spc="40" dirty="0">
                <a:latin typeface="Times New Roman"/>
                <a:cs typeface="Times New Roman"/>
              </a:rPr>
              <a:t>may </a:t>
            </a:r>
            <a:r>
              <a:rPr sz="1600" spc="89" dirty="0">
                <a:latin typeface="Times New Roman"/>
                <a:cs typeface="Times New Roman"/>
              </a:rPr>
              <a:t>not </a:t>
            </a:r>
            <a:r>
              <a:rPr sz="1600" spc="20" dirty="0">
                <a:latin typeface="Times New Roman"/>
                <a:cs typeface="Times New Roman"/>
              </a:rPr>
              <a:t>necessarily </a:t>
            </a:r>
            <a:r>
              <a:rPr sz="1600" spc="69" dirty="0">
                <a:latin typeface="Times New Roman"/>
                <a:cs typeface="Times New Roman"/>
              </a:rPr>
              <a:t>be</a:t>
            </a:r>
            <a:r>
              <a:rPr sz="1600" spc="476" dirty="0">
                <a:latin typeface="Times New Roman"/>
                <a:cs typeface="Times New Roman"/>
              </a:rPr>
              <a:t> </a:t>
            </a:r>
            <a:r>
              <a:rPr sz="1600" spc="59" dirty="0">
                <a:latin typeface="Times New Roman"/>
                <a:cs typeface="Times New Roman"/>
              </a:rPr>
              <a:t>optimal.</a:t>
            </a:r>
            <a:endParaRPr sz="1600" dirty="0">
              <a:latin typeface="Times New Roman"/>
              <a:cs typeface="Times New Roman"/>
            </a:endParaRPr>
          </a:p>
          <a:p>
            <a:pPr marL="75537">
              <a:spcBef>
                <a:spcPts val="69"/>
              </a:spcBef>
            </a:pPr>
            <a:r>
              <a:rPr sz="1200" spc="430" baseline="41666" dirty="0">
                <a:latin typeface="Verdana"/>
                <a:cs typeface="Verdana"/>
              </a:rPr>
              <a:t>b</a:t>
            </a:r>
            <a:r>
              <a:rPr sz="1100" spc="287" dirty="0">
                <a:latin typeface="LM Sans 8"/>
                <a:cs typeface="LM Sans 8"/>
              </a:rPr>
              <a:t>b </a:t>
            </a:r>
            <a:r>
              <a:rPr sz="1600" spc="40" dirty="0">
                <a:latin typeface="Times New Roman"/>
                <a:cs typeface="Times New Roman"/>
              </a:rPr>
              <a:t>branching </a:t>
            </a:r>
            <a:r>
              <a:rPr sz="1600" spc="50" dirty="0">
                <a:latin typeface="Times New Roman"/>
                <a:cs typeface="Times New Roman"/>
              </a:rPr>
              <a:t>factor; </a:t>
            </a:r>
            <a:r>
              <a:rPr sz="1100" spc="268" dirty="0">
                <a:latin typeface="LM Sans 8"/>
                <a:cs typeface="LM Sans 8"/>
              </a:rPr>
              <a:t>d</a:t>
            </a:r>
            <a:r>
              <a:rPr sz="1100" spc="910" dirty="0">
                <a:latin typeface="LM Sans 8"/>
                <a:cs typeface="LM Sans 8"/>
              </a:rPr>
              <a:t> </a:t>
            </a:r>
            <a:r>
              <a:rPr sz="1600" spc="79" dirty="0">
                <a:latin typeface="Times New Roman"/>
                <a:cs typeface="Times New Roman"/>
              </a:rPr>
              <a:t>depth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spc="89" dirty="0">
                <a:latin typeface="Times New Roman"/>
                <a:cs typeface="Times New Roman"/>
              </a:rPr>
              <a:t>the </a:t>
            </a:r>
            <a:r>
              <a:rPr sz="1600" spc="30" dirty="0">
                <a:latin typeface="Times New Roman"/>
                <a:cs typeface="Times New Roman"/>
              </a:rPr>
              <a:t>goal</a:t>
            </a:r>
            <a:r>
              <a:rPr sz="1600" spc="416" dirty="0">
                <a:latin typeface="Times New Roman"/>
                <a:cs typeface="Times New Roman"/>
              </a:rPr>
              <a:t> </a:t>
            </a:r>
            <a:r>
              <a:rPr sz="1600" spc="59" dirty="0">
                <a:latin typeface="Times New Roman"/>
                <a:cs typeface="Times New Roman"/>
              </a:rPr>
              <a:t>node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75756" y="6672017"/>
            <a:ext cx="76955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130"/>
              </a:lnSpc>
            </a:pPr>
            <a:r>
              <a:rPr sz="1000" spc="59" dirty="0">
                <a:solidFill>
                  <a:srgbClr val="FFFFFF"/>
                </a:solidFill>
                <a:latin typeface="Times New Roman"/>
                <a:cs typeface="Times New Roman"/>
              </a:rPr>
              <a:t>spring </a:t>
            </a: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2011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Breadth First Search </a:t>
            </a:r>
          </a:p>
        </p:txBody>
      </p:sp>
    </p:spTree>
    <p:extLst>
      <p:ext uri="{BB962C8B-B14F-4D97-AF65-F5344CB8AC3E}">
        <p14:creationId xmlns:p14="http://schemas.microsoft.com/office/powerpoint/2010/main" val="3637225746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Uniform cost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382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Every edge cost associated with it.</a:t>
            </a:r>
          </a:p>
          <a:p>
            <a:r>
              <a:rPr lang="en-US" dirty="0" smtClean="0"/>
              <a:t>If all the edges do not have same cost,BFS generalizes to uniform cost search.</a:t>
            </a:r>
          </a:p>
          <a:p>
            <a:r>
              <a:rPr lang="en-US" dirty="0" smtClean="0"/>
              <a:t>At each step ,next thing to be performed expands/selects a node X ,whose cost c(x)is lowest,</a:t>
            </a:r>
          </a:p>
          <a:p>
            <a:r>
              <a:rPr lang="en-US" dirty="0" smtClean="0"/>
              <a:t>C(x)=sum of cost of edges from root to the node.</a:t>
            </a:r>
          </a:p>
          <a:p>
            <a:r>
              <a:rPr lang="en-US" dirty="0" smtClean="0"/>
              <a:t>Implemented using priority queue</a:t>
            </a:r>
          </a:p>
          <a:p>
            <a:r>
              <a:rPr lang="en-US" dirty="0" smtClean="0"/>
              <a:t>Mostly it explores large trees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11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Example-uniform cost search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33601"/>
            <a:ext cx="51244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46126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4" y="1143001"/>
            <a:ext cx="9394547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69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219200"/>
            <a:ext cx="8229600" cy="3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44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8" y="1758156"/>
            <a:ext cx="7743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0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 first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branch of the tree is considered at a time</a:t>
            </a:r>
          </a:p>
          <a:p>
            <a:r>
              <a:rPr lang="en-US" dirty="0" smtClean="0"/>
              <a:t>Backtracking</a:t>
            </a:r>
          </a:p>
          <a:p>
            <a:r>
              <a:rPr lang="en-US" dirty="0" smtClean="0"/>
              <a:t>Stack data structure is used 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52" y="4114801"/>
            <a:ext cx="8691349" cy="219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4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828800"/>
            <a:ext cx="327660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60" y="1417639"/>
            <a:ext cx="50196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69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905001"/>
            <a:ext cx="8229600" cy="36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4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r>
              <a:rPr lang="en-US" dirty="0" err="1" smtClean="0"/>
              <a:t>state:To</a:t>
            </a:r>
            <a:r>
              <a:rPr lang="en-US" dirty="0" smtClean="0"/>
              <a:t> reach F</a:t>
            </a:r>
          </a:p>
          <a:p>
            <a:r>
              <a:rPr lang="en-US" dirty="0" err="1" smtClean="0"/>
              <a:t>Intial</a:t>
            </a:r>
            <a:r>
              <a:rPr lang="en-US" dirty="0" smtClean="0"/>
              <a:t> </a:t>
            </a:r>
            <a:r>
              <a:rPr lang="en-US" dirty="0" err="1" smtClean="0"/>
              <a:t>s,working</a:t>
            </a:r>
            <a:r>
              <a:rPr lang="en-US" dirty="0" smtClean="0"/>
              <a:t> is same as the way to reach to D.</a:t>
            </a:r>
          </a:p>
          <a:p>
            <a:r>
              <a:rPr lang="en-US" dirty="0" smtClean="0"/>
              <a:t>Next step needs backtracking and hence it starts with 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81980"/>
            <a:ext cx="9144000" cy="204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appropriate option,</a:t>
            </a:r>
          </a:p>
          <a:p>
            <a:r>
              <a:rPr lang="en-US" dirty="0" smtClean="0"/>
              <a:t>Search discovers or locates path.</a:t>
            </a:r>
          </a:p>
          <a:p>
            <a:r>
              <a:rPr lang="en-US" dirty="0" smtClean="0"/>
              <a:t>control strategy :=search process and possesses some knowledge to get the outcome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0026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Path =A-E-F</a:t>
            </a:r>
          </a:p>
          <a:p>
            <a:r>
              <a:rPr lang="en-US" dirty="0" smtClean="0"/>
              <a:t>At any point of time needs to keep the path  from the root to the current node .O(</a:t>
            </a:r>
            <a:r>
              <a:rPr lang="en-US" dirty="0" err="1" smtClean="0"/>
              <a:t>b</a:t>
            </a:r>
            <a:r>
              <a:rPr lang="en-US" baseline="30000" dirty="0" err="1" smtClean="0"/>
              <a:t>d</a:t>
            </a:r>
            <a:r>
              <a:rPr lang="en-US" dirty="0" smtClean="0"/>
              <a:t>)</a:t>
            </a:r>
          </a:p>
          <a:p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4161408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6" descr="dfs-progress0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1" y="2159000"/>
            <a:ext cx="2752725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8615" name="Picture 7" descr="dfs-progress02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133600"/>
            <a:ext cx="2819400" cy="16383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21510" name="Text Box 14"/>
          <p:cNvSpPr txBox="1">
            <a:spLocks noChangeArrowheads="1"/>
          </p:cNvSpPr>
          <p:nvPr/>
        </p:nvSpPr>
        <p:spPr bwMode="auto">
          <a:xfrm>
            <a:off x="3733800" y="1981201"/>
            <a:ext cx="457200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6553200" y="1981201"/>
            <a:ext cx="457200" cy="3667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2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581900" y="1905001"/>
            <a:ext cx="2971800" cy="1844675"/>
            <a:chOff x="3816" y="1200"/>
            <a:chExt cx="1872" cy="1162"/>
          </a:xfrm>
        </p:grpSpPr>
        <p:pic>
          <p:nvPicPr>
            <p:cNvPr id="21523" name="Picture 8" descr="dfs-progress03c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16" y="1289"/>
              <a:ext cx="1872" cy="1073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5088" y="1200"/>
              <a:ext cx="28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524000" y="3962400"/>
            <a:ext cx="2971800" cy="1974850"/>
            <a:chOff x="0" y="2496"/>
            <a:chExt cx="1872" cy="1244"/>
          </a:xfrm>
        </p:grpSpPr>
        <p:pic>
          <p:nvPicPr>
            <p:cNvPr id="21521" name="Picture 10" descr="dfs-progress04c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0" y="2688"/>
              <a:ext cx="1872" cy="105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1522" name="Text Box 17"/>
            <p:cNvSpPr txBox="1">
              <a:spLocks noChangeArrowheads="1"/>
            </p:cNvSpPr>
            <p:nvPr/>
          </p:nvSpPr>
          <p:spPr bwMode="auto">
            <a:xfrm>
              <a:off x="1296" y="2496"/>
              <a:ext cx="28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648200" y="3962400"/>
            <a:ext cx="3048000" cy="2000250"/>
            <a:chOff x="1968" y="2496"/>
            <a:chExt cx="1920" cy="1260"/>
          </a:xfrm>
        </p:grpSpPr>
        <p:pic>
          <p:nvPicPr>
            <p:cNvPr id="21519" name="Picture 11" descr="dfs-progress05c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968" y="2640"/>
              <a:ext cx="1920" cy="111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1520" name="Text Box 18"/>
            <p:cNvSpPr txBox="1">
              <a:spLocks noChangeArrowheads="1"/>
            </p:cNvSpPr>
            <p:nvPr/>
          </p:nvSpPr>
          <p:spPr bwMode="auto">
            <a:xfrm>
              <a:off x="3216" y="2496"/>
              <a:ext cx="28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7315200" y="4038601"/>
            <a:ext cx="3200400" cy="1908175"/>
            <a:chOff x="3648" y="2544"/>
            <a:chExt cx="2016" cy="1202"/>
          </a:xfrm>
        </p:grpSpPr>
        <p:pic>
          <p:nvPicPr>
            <p:cNvPr id="21516" name="Picture 12" descr="dfs-progress09c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936" y="2736"/>
              <a:ext cx="1728" cy="101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648" y="2928"/>
              <a:ext cx="52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…….</a:t>
              </a:r>
            </a:p>
          </p:txBody>
        </p:sp>
        <p:sp>
          <p:nvSpPr>
            <p:cNvPr id="21518" name="Text Box 19"/>
            <p:cNvSpPr txBox="1">
              <a:spLocks noChangeArrowheads="1"/>
            </p:cNvSpPr>
            <p:nvPr/>
          </p:nvSpPr>
          <p:spPr bwMode="auto">
            <a:xfrm>
              <a:off x="4944" y="2544"/>
              <a:ext cx="528" cy="23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chemeClr val="tx2"/>
                  </a:solidFill>
                </a:rPr>
                <a:t>N+1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1905000" y="1143000"/>
            <a:ext cx="7239000" cy="89255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Implementation</a:t>
            </a:r>
            <a:r>
              <a:rPr lang="en-US" sz="2800" dirty="0"/>
              <a:t>:</a:t>
            </a:r>
          </a:p>
          <a:p>
            <a:pPr lvl="1"/>
            <a:r>
              <a:rPr lang="en-US" sz="2400" i="1" dirty="0"/>
              <a:t>fringe </a:t>
            </a:r>
            <a:r>
              <a:rPr lang="en-US" sz="2400" dirty="0"/>
              <a:t>= LIFO queue, i.e., put successors at front.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Depth First Search (DFS)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7816" y="351937"/>
            <a:ext cx="106428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19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0256" y="1633158"/>
            <a:ext cx="7199326" cy="344788"/>
          </a:xfrm>
          <a:custGeom>
            <a:avLst/>
            <a:gdLst/>
            <a:ahLst/>
            <a:cxnLst/>
            <a:rect l="l" t="t" r="r" b="b"/>
            <a:pathLst>
              <a:path w="3629660" h="173990">
                <a:moveTo>
                  <a:pt x="357884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605"/>
                </a:lnTo>
                <a:lnTo>
                  <a:pt x="3629647" y="173605"/>
                </a:lnTo>
                <a:lnTo>
                  <a:pt x="3629647" y="50800"/>
                </a:lnTo>
                <a:lnTo>
                  <a:pt x="3625639" y="31075"/>
                </a:lnTo>
                <a:lnTo>
                  <a:pt x="3614725" y="14922"/>
                </a:lnTo>
                <a:lnTo>
                  <a:pt x="3598572" y="4008"/>
                </a:lnTo>
                <a:lnTo>
                  <a:pt x="357884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5830" y="1613711"/>
            <a:ext cx="2270886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109" dirty="0">
                <a:solidFill>
                  <a:srgbClr val="3333B2"/>
                </a:solidFill>
                <a:latin typeface="Times New Roman"/>
                <a:cs typeface="Times New Roman"/>
              </a:rPr>
              <a:t>DFS</a:t>
            </a:r>
            <a:r>
              <a:rPr sz="2000" spc="14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000" spc="89" dirty="0">
                <a:solidFill>
                  <a:srgbClr val="3333B2"/>
                </a:solidFill>
                <a:latin typeface="Times New Roman"/>
                <a:cs typeface="Times New Roman"/>
              </a:rPr>
              <a:t>characteristics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" name="object 14"/>
          <p:cNvGrpSpPr/>
          <p:nvPr/>
        </p:nvGrpSpPr>
        <p:grpSpPr>
          <a:xfrm>
            <a:off x="1780257" y="1720791"/>
            <a:ext cx="7487568" cy="3885630"/>
            <a:chOff x="129196" y="868362"/>
            <a:chExt cx="3774982" cy="1960804"/>
          </a:xfrm>
        </p:grpSpPr>
        <p:sp>
          <p:nvSpPr>
            <p:cNvPr id="15" name="object 15"/>
            <p:cNvSpPr/>
            <p:nvPr/>
          </p:nvSpPr>
          <p:spPr>
            <a:xfrm>
              <a:off x="129197" y="985101"/>
              <a:ext cx="362964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997" y="2727566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797" y="2714866"/>
              <a:ext cx="35788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8844" y="868387"/>
              <a:ext cx="145334" cy="19103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196" y="1029360"/>
              <a:ext cx="3629660" cy="1749425"/>
            </a:xfrm>
            <a:custGeom>
              <a:avLst/>
              <a:gdLst/>
              <a:ahLst/>
              <a:cxnLst/>
              <a:rect l="l" t="t" r="r" b="b"/>
              <a:pathLst>
                <a:path w="3629660" h="1749425">
                  <a:moveTo>
                    <a:pt x="3629647" y="0"/>
                  </a:moveTo>
                  <a:lnTo>
                    <a:pt x="0" y="0"/>
                  </a:lnTo>
                  <a:lnTo>
                    <a:pt x="0" y="1698205"/>
                  </a:lnTo>
                  <a:lnTo>
                    <a:pt x="4008" y="1717930"/>
                  </a:lnTo>
                  <a:lnTo>
                    <a:pt x="14922" y="1734083"/>
                  </a:lnTo>
                  <a:lnTo>
                    <a:pt x="31075" y="1744997"/>
                  </a:lnTo>
                  <a:lnTo>
                    <a:pt x="50800" y="1749006"/>
                  </a:lnTo>
                  <a:lnTo>
                    <a:pt x="3578847" y="1749006"/>
                  </a:lnTo>
                  <a:lnTo>
                    <a:pt x="3598572" y="1744997"/>
                  </a:lnTo>
                  <a:lnTo>
                    <a:pt x="3614725" y="1734083"/>
                  </a:lnTo>
                  <a:lnTo>
                    <a:pt x="3625639" y="1717930"/>
                  </a:lnTo>
                  <a:lnTo>
                    <a:pt x="3629647" y="1698205"/>
                  </a:lnTo>
                  <a:lnTo>
                    <a:pt x="362964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844" y="906462"/>
              <a:ext cx="0" cy="1840230"/>
            </a:xfrm>
            <a:custGeom>
              <a:avLst/>
              <a:gdLst/>
              <a:ahLst/>
              <a:cxnLst/>
              <a:rect l="l" t="t" r="r" b="b"/>
              <a:pathLst>
                <a:path h="1840230">
                  <a:moveTo>
                    <a:pt x="0" y="184015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8844" y="8937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8844" y="8810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8844" y="8683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810" y="1088072"/>
              <a:ext cx="58419" cy="1424940"/>
            </a:xfrm>
            <a:custGeom>
              <a:avLst/>
              <a:gdLst/>
              <a:ahLst/>
              <a:cxnLst/>
              <a:rect l="l" t="t" r="r" b="b"/>
              <a:pathLst>
                <a:path w="58420" h="1424939">
                  <a:moveTo>
                    <a:pt x="57975" y="1366469"/>
                  </a:moveTo>
                  <a:lnTo>
                    <a:pt x="0" y="1366469"/>
                  </a:lnTo>
                  <a:lnTo>
                    <a:pt x="0" y="1424444"/>
                  </a:lnTo>
                  <a:lnTo>
                    <a:pt x="57975" y="1424444"/>
                  </a:lnTo>
                  <a:lnTo>
                    <a:pt x="57975" y="1366469"/>
                  </a:lnTo>
                  <a:close/>
                </a:path>
                <a:path w="58420" h="1424939">
                  <a:moveTo>
                    <a:pt x="57975" y="1024851"/>
                  </a:moveTo>
                  <a:lnTo>
                    <a:pt x="0" y="1024851"/>
                  </a:lnTo>
                  <a:lnTo>
                    <a:pt x="0" y="1082827"/>
                  </a:lnTo>
                  <a:lnTo>
                    <a:pt x="57975" y="1082827"/>
                  </a:lnTo>
                  <a:lnTo>
                    <a:pt x="57975" y="1024851"/>
                  </a:lnTo>
                  <a:close/>
                </a:path>
                <a:path w="58420" h="1424939">
                  <a:moveTo>
                    <a:pt x="57975" y="683234"/>
                  </a:moveTo>
                  <a:lnTo>
                    <a:pt x="0" y="683234"/>
                  </a:lnTo>
                  <a:lnTo>
                    <a:pt x="0" y="741210"/>
                  </a:lnTo>
                  <a:lnTo>
                    <a:pt x="57975" y="741210"/>
                  </a:lnTo>
                  <a:lnTo>
                    <a:pt x="57975" y="683234"/>
                  </a:lnTo>
                  <a:close/>
                </a:path>
                <a:path w="58420" h="1424939">
                  <a:moveTo>
                    <a:pt x="57975" y="341617"/>
                  </a:moveTo>
                  <a:lnTo>
                    <a:pt x="0" y="341617"/>
                  </a:lnTo>
                  <a:lnTo>
                    <a:pt x="0" y="399592"/>
                  </a:lnTo>
                  <a:lnTo>
                    <a:pt x="57975" y="399592"/>
                  </a:lnTo>
                  <a:lnTo>
                    <a:pt x="57975" y="341617"/>
                  </a:lnTo>
                  <a:close/>
                </a:path>
                <a:path w="58420" h="1424939">
                  <a:moveTo>
                    <a:pt x="57975" y="0"/>
                  </a:moveTo>
                  <a:lnTo>
                    <a:pt x="0" y="0"/>
                  </a:lnTo>
                  <a:lnTo>
                    <a:pt x="0" y="57975"/>
                  </a:lnTo>
                  <a:lnTo>
                    <a:pt x="57975" y="57975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890252" y="4702702"/>
            <a:ext cx="205299" cy="218990"/>
          </a:xfrm>
          <a:prstGeom prst="rect">
            <a:avLst/>
          </a:prstGeom>
        </p:spPr>
        <p:txBody>
          <a:bodyPr vert="horz" wrap="square" lIns="0" tIns="33992" rIns="0" bIns="0" rtlCol="0">
            <a:spAutoFit/>
          </a:bodyPr>
          <a:lstStyle/>
          <a:p>
            <a:pPr marL="25179">
              <a:spcBef>
                <a:spcPts val="268"/>
              </a:spcBef>
            </a:pPr>
            <a:r>
              <a:rPr sz="1200" spc="218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42467" y="5240141"/>
            <a:ext cx="115872" cy="115766"/>
          </a:xfrm>
          <a:custGeom>
            <a:avLst/>
            <a:gdLst/>
            <a:ahLst/>
            <a:cxnLst/>
            <a:rect l="l" t="t" r="r" b="b"/>
            <a:pathLst>
              <a:path w="58420" h="58419">
                <a:moveTo>
                  <a:pt x="57975" y="0"/>
                </a:moveTo>
                <a:lnTo>
                  <a:pt x="0" y="0"/>
                </a:lnTo>
                <a:lnTo>
                  <a:pt x="0" y="57975"/>
                </a:lnTo>
                <a:lnTo>
                  <a:pt x="57975" y="57975"/>
                </a:lnTo>
                <a:lnTo>
                  <a:pt x="5797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14600" y="1998361"/>
            <a:ext cx="6364851" cy="3467320"/>
          </a:xfrm>
          <a:prstGeom prst="rect">
            <a:avLst/>
          </a:prstGeom>
        </p:spPr>
        <p:txBody>
          <a:bodyPr vert="horz" wrap="square" lIns="0" tIns="18884" rIns="0" bIns="0" rtlCol="0">
            <a:spAutoFit/>
          </a:bodyPr>
          <a:lstStyle/>
          <a:p>
            <a:pPr marL="25179" marR="112047">
              <a:lnSpc>
                <a:spcPct val="104900"/>
              </a:lnSpc>
              <a:spcBef>
                <a:spcPts val="149"/>
              </a:spcBef>
            </a:pPr>
            <a:r>
              <a:rPr sz="1900" spc="30" dirty="0">
                <a:latin typeface="Times New Roman"/>
                <a:cs typeface="Times New Roman"/>
              </a:rPr>
              <a:t>Small </a:t>
            </a:r>
            <a:r>
              <a:rPr sz="1900" spc="59" dirty="0">
                <a:latin typeface="Times New Roman"/>
                <a:cs typeface="Times New Roman"/>
              </a:rPr>
              <a:t>space </a:t>
            </a:r>
            <a:r>
              <a:rPr sz="1900" spc="50" dirty="0">
                <a:latin typeface="Times New Roman"/>
                <a:cs typeface="Times New Roman"/>
              </a:rPr>
              <a:t>requirements: </a:t>
            </a:r>
            <a:r>
              <a:rPr sz="1900" spc="10" dirty="0">
                <a:latin typeface="Times New Roman"/>
                <a:cs typeface="Times New Roman"/>
              </a:rPr>
              <a:t>only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spc="109" dirty="0">
                <a:latin typeface="Times New Roman"/>
                <a:cs typeface="Times New Roman"/>
              </a:rPr>
              <a:t>path to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spc="69" dirty="0">
                <a:latin typeface="Times New Roman"/>
                <a:cs typeface="Times New Roman"/>
              </a:rPr>
              <a:t>current node  </a:t>
            </a:r>
            <a:r>
              <a:rPr sz="1900" spc="89" dirty="0">
                <a:latin typeface="Times New Roman"/>
                <a:cs typeface="Times New Roman"/>
              </a:rPr>
              <a:t>and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dirty="0">
                <a:latin typeface="Times New Roman"/>
                <a:cs typeface="Times New Roman"/>
              </a:rPr>
              <a:t>siblings </a:t>
            </a:r>
            <a:r>
              <a:rPr sz="1900" spc="10" dirty="0">
                <a:latin typeface="Times New Roman"/>
                <a:cs typeface="Times New Roman"/>
              </a:rPr>
              <a:t>of </a:t>
            </a:r>
            <a:r>
              <a:rPr sz="1900" spc="59" dirty="0">
                <a:latin typeface="Times New Roman"/>
                <a:cs typeface="Times New Roman"/>
              </a:rPr>
              <a:t>each </a:t>
            </a:r>
            <a:r>
              <a:rPr sz="1900" spc="69" dirty="0">
                <a:latin typeface="Times New Roman"/>
                <a:cs typeface="Times New Roman"/>
              </a:rPr>
              <a:t>node </a:t>
            </a:r>
            <a:r>
              <a:rPr sz="1900" spc="10" dirty="0">
                <a:latin typeface="Times New Roman"/>
                <a:cs typeface="Times New Roman"/>
              </a:rPr>
              <a:t>in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spc="109" dirty="0">
                <a:latin typeface="Times New Roman"/>
                <a:cs typeface="Times New Roman"/>
              </a:rPr>
              <a:t>path </a:t>
            </a:r>
            <a:r>
              <a:rPr sz="1900" spc="40" dirty="0">
                <a:latin typeface="Times New Roman"/>
                <a:cs typeface="Times New Roman"/>
              </a:rPr>
              <a:t>are</a:t>
            </a:r>
            <a:r>
              <a:rPr sz="1900" spc="-149" dirty="0">
                <a:latin typeface="Times New Roman"/>
                <a:cs typeface="Times New Roman"/>
              </a:rPr>
              <a:t> </a:t>
            </a:r>
            <a:r>
              <a:rPr sz="1900" spc="59" dirty="0">
                <a:latin typeface="Times New Roman"/>
                <a:cs typeface="Times New Roman"/>
              </a:rPr>
              <a:t>stored.</a:t>
            </a:r>
            <a:endParaRPr sz="1900" dirty="0">
              <a:latin typeface="Times New Roman"/>
              <a:cs typeface="Times New Roman"/>
            </a:endParaRPr>
          </a:p>
          <a:p>
            <a:pPr marL="25179" marR="386498">
              <a:lnSpc>
                <a:spcPct val="103800"/>
              </a:lnSpc>
              <a:spcBef>
                <a:spcPts val="515"/>
              </a:spcBef>
            </a:pPr>
            <a:r>
              <a:rPr sz="2000" spc="10" dirty="0">
                <a:latin typeface="Times New Roman"/>
                <a:cs typeface="Times New Roman"/>
              </a:rPr>
              <a:t>Backtracking </a:t>
            </a:r>
            <a:r>
              <a:rPr sz="2000" dirty="0">
                <a:latin typeface="Times New Roman"/>
                <a:cs typeface="Times New Roman"/>
              </a:rPr>
              <a:t>search </a:t>
            </a:r>
            <a:r>
              <a:rPr sz="1900" spc="69" dirty="0">
                <a:latin typeface="Times New Roman"/>
                <a:cs typeface="Times New Roman"/>
              </a:rPr>
              <a:t>generates </a:t>
            </a:r>
            <a:r>
              <a:rPr sz="1900" spc="10" dirty="0">
                <a:latin typeface="Times New Roman"/>
                <a:cs typeface="Times New Roman"/>
              </a:rPr>
              <a:t>only </a:t>
            </a:r>
            <a:r>
              <a:rPr sz="1900" spc="50" dirty="0">
                <a:latin typeface="Times New Roman"/>
                <a:cs typeface="Times New Roman"/>
              </a:rPr>
              <a:t>one </a:t>
            </a:r>
            <a:r>
              <a:rPr sz="1900" spc="30" dirty="0">
                <a:latin typeface="Times New Roman"/>
                <a:cs typeface="Times New Roman"/>
              </a:rPr>
              <a:t>successor </a:t>
            </a:r>
            <a:r>
              <a:rPr sz="1900" dirty="0">
                <a:latin typeface="Times New Roman"/>
                <a:cs typeface="Times New Roman"/>
              </a:rPr>
              <a:t>for </a:t>
            </a:r>
            <a:r>
              <a:rPr sz="1900" spc="59" dirty="0">
                <a:latin typeface="Times New Roman"/>
                <a:cs typeface="Times New Roman"/>
              </a:rPr>
              <a:t>each  </a:t>
            </a:r>
            <a:r>
              <a:rPr sz="1900" spc="69" dirty="0">
                <a:latin typeface="Times New Roman"/>
                <a:cs typeface="Times New Roman"/>
              </a:rPr>
              <a:t>node.</a:t>
            </a:r>
            <a:endParaRPr sz="1900" dirty="0">
              <a:latin typeface="Times New Roman"/>
              <a:cs typeface="Times New Roman"/>
            </a:endParaRPr>
          </a:p>
          <a:p>
            <a:pPr marL="25179" marR="293336">
              <a:lnSpc>
                <a:spcPct val="103800"/>
              </a:lnSpc>
              <a:spcBef>
                <a:spcPts val="515"/>
              </a:spcBef>
            </a:pPr>
            <a:r>
              <a:rPr sz="2000" spc="99" dirty="0">
                <a:latin typeface="Times New Roman"/>
                <a:cs typeface="Times New Roman"/>
              </a:rPr>
              <a:t>Completeness: </a:t>
            </a:r>
            <a:r>
              <a:rPr sz="1900" spc="59" dirty="0">
                <a:latin typeface="Times New Roman"/>
                <a:cs typeface="Times New Roman"/>
              </a:rPr>
              <a:t>no, </a:t>
            </a:r>
            <a:r>
              <a:rPr sz="1900" spc="-40" dirty="0">
                <a:latin typeface="Times New Roman"/>
                <a:cs typeface="Times New Roman"/>
              </a:rPr>
              <a:t>if </a:t>
            </a:r>
            <a:r>
              <a:rPr sz="1900" spc="99" dirty="0">
                <a:latin typeface="Times New Roman"/>
                <a:cs typeface="Times New Roman"/>
              </a:rPr>
              <a:t>the </a:t>
            </a:r>
            <a:r>
              <a:rPr sz="1900" spc="59" dirty="0">
                <a:latin typeface="Times New Roman"/>
                <a:cs typeface="Times New Roman"/>
              </a:rPr>
              <a:t>expanded </a:t>
            </a:r>
            <a:r>
              <a:rPr sz="1900" spc="69" dirty="0">
                <a:latin typeface="Times New Roman"/>
                <a:cs typeface="Times New Roman"/>
              </a:rPr>
              <a:t>subtree has </a:t>
            </a:r>
            <a:r>
              <a:rPr sz="1900" spc="89" dirty="0">
                <a:latin typeface="Times New Roman"/>
                <a:cs typeface="Times New Roman"/>
              </a:rPr>
              <a:t>an </a:t>
            </a:r>
            <a:r>
              <a:rPr lang="en-US" sz="1900" spc="89" dirty="0">
                <a:latin typeface="Times New Roman"/>
                <a:cs typeface="Times New Roman"/>
              </a:rPr>
              <a:t>        </a:t>
            </a:r>
            <a:r>
              <a:rPr sz="1900" spc="129" dirty="0">
                <a:latin typeface="Times New Roman"/>
                <a:cs typeface="Times New Roman"/>
              </a:rPr>
              <a:t>in</a:t>
            </a:r>
            <a:r>
              <a:rPr lang="en-US" sz="1900" spc="129" dirty="0">
                <a:latin typeface="Times New Roman"/>
                <a:cs typeface="Times New Roman"/>
              </a:rPr>
              <a:t>fi</a:t>
            </a:r>
            <a:r>
              <a:rPr sz="1900" spc="129" dirty="0">
                <a:latin typeface="Times New Roman"/>
                <a:cs typeface="Times New Roman"/>
              </a:rPr>
              <a:t>nite  </a:t>
            </a:r>
            <a:r>
              <a:rPr sz="1900" spc="89" dirty="0">
                <a:latin typeface="Times New Roman"/>
                <a:cs typeface="Times New Roman"/>
              </a:rPr>
              <a:t>depth.</a:t>
            </a:r>
            <a:endParaRPr sz="1900" dirty="0">
              <a:latin typeface="Times New Roman"/>
              <a:cs typeface="Times New Roman"/>
            </a:endParaRPr>
          </a:p>
          <a:p>
            <a:pPr marL="25179" marR="10072">
              <a:lnSpc>
                <a:spcPct val="103800"/>
              </a:lnSpc>
              <a:spcBef>
                <a:spcPts val="513"/>
              </a:spcBef>
            </a:pPr>
            <a:r>
              <a:rPr sz="2000" spc="79" dirty="0">
                <a:latin typeface="Times New Roman"/>
                <a:cs typeface="Times New Roman"/>
              </a:rPr>
              <a:t>Optimality: </a:t>
            </a:r>
            <a:r>
              <a:rPr sz="1900" spc="59" dirty="0">
                <a:latin typeface="Times New Roman"/>
                <a:cs typeface="Times New Roman"/>
              </a:rPr>
              <a:t>no, </a:t>
            </a:r>
            <a:r>
              <a:rPr sz="1900" spc="-40" dirty="0">
                <a:latin typeface="Times New Roman"/>
                <a:cs typeface="Times New Roman"/>
              </a:rPr>
              <a:t>if </a:t>
            </a:r>
            <a:r>
              <a:rPr sz="1900" spc="109" dirty="0">
                <a:latin typeface="Times New Roman"/>
                <a:cs typeface="Times New Roman"/>
              </a:rPr>
              <a:t>a </a:t>
            </a:r>
            <a:r>
              <a:rPr sz="1900" spc="40" dirty="0">
                <a:latin typeface="Times New Roman"/>
                <a:cs typeface="Times New Roman"/>
              </a:rPr>
              <a:t>solution </a:t>
            </a:r>
            <a:r>
              <a:rPr sz="1900" spc="69" dirty="0">
                <a:latin typeface="Times New Roman"/>
                <a:cs typeface="Times New Roman"/>
              </a:rPr>
              <a:t>located </a:t>
            </a:r>
            <a:r>
              <a:rPr sz="1900" spc="59" dirty="0">
                <a:latin typeface="Times New Roman"/>
                <a:cs typeface="Times New Roman"/>
              </a:rPr>
              <a:t>deeper, </a:t>
            </a:r>
            <a:r>
              <a:rPr sz="1900" spc="109" dirty="0">
                <a:latin typeface="Times New Roman"/>
                <a:cs typeface="Times New Roman"/>
              </a:rPr>
              <a:t>but </a:t>
            </a:r>
            <a:r>
              <a:rPr sz="1900" spc="69" dirty="0">
                <a:latin typeface="Times New Roman"/>
                <a:cs typeface="Times New Roman"/>
              </a:rPr>
              <a:t>located </a:t>
            </a:r>
            <a:r>
              <a:rPr sz="1900" spc="10" dirty="0">
                <a:latin typeface="Times New Roman"/>
                <a:cs typeface="Times New Roman"/>
              </a:rPr>
              <a:t>in </a:t>
            </a:r>
            <a:r>
              <a:rPr sz="1900" spc="109" dirty="0">
                <a:latin typeface="Times New Roman"/>
                <a:cs typeface="Times New Roman"/>
              </a:rPr>
              <a:t>a  </a:t>
            </a:r>
            <a:r>
              <a:rPr sz="1900" spc="69" dirty="0">
                <a:latin typeface="Times New Roman"/>
                <a:cs typeface="Times New Roman"/>
              </a:rPr>
              <a:t>subtree </a:t>
            </a:r>
            <a:r>
              <a:rPr sz="1900" spc="59" dirty="0">
                <a:latin typeface="Times New Roman"/>
                <a:cs typeface="Times New Roman"/>
              </a:rPr>
              <a:t>expanded </a:t>
            </a:r>
            <a:r>
              <a:rPr sz="1900" spc="20" dirty="0">
                <a:latin typeface="Times New Roman"/>
                <a:cs typeface="Times New Roman"/>
              </a:rPr>
              <a:t>earlier, </a:t>
            </a:r>
            <a:r>
              <a:rPr sz="1900" spc="-20" dirty="0">
                <a:latin typeface="Times New Roman"/>
                <a:cs typeface="Times New Roman"/>
              </a:rPr>
              <a:t>is</a:t>
            </a:r>
            <a:r>
              <a:rPr sz="1900" spc="99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found.</a:t>
            </a:r>
            <a:endParaRPr sz="1900" dirty="0">
              <a:latin typeface="Times New Roman"/>
              <a:cs typeface="Times New Roman"/>
            </a:endParaRPr>
          </a:p>
          <a:p>
            <a:pPr marL="25179">
              <a:spcBef>
                <a:spcPts val="595"/>
              </a:spcBef>
            </a:pPr>
            <a:r>
              <a:rPr sz="2000" spc="119" dirty="0">
                <a:latin typeface="Times New Roman"/>
                <a:cs typeface="Times New Roman"/>
              </a:rPr>
              <a:t>Time </a:t>
            </a:r>
            <a:r>
              <a:rPr sz="2000" spc="59" dirty="0">
                <a:latin typeface="Times New Roman"/>
                <a:cs typeface="Times New Roman"/>
              </a:rPr>
              <a:t>complexity: O</a:t>
            </a:r>
            <a:r>
              <a:rPr sz="2000" spc="59" dirty="0">
                <a:latin typeface="Latin Modern Math"/>
                <a:cs typeface="Latin Modern Math"/>
              </a:rPr>
              <a:t>(</a:t>
            </a:r>
            <a:r>
              <a:rPr sz="2000" spc="59" dirty="0">
                <a:latin typeface="Times New Roman"/>
                <a:cs typeface="Times New Roman"/>
              </a:rPr>
              <a:t>b</a:t>
            </a:r>
            <a:r>
              <a:rPr sz="2000" spc="198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Latin Modern Math"/>
                <a:cs typeface="Latin Modern Math"/>
              </a:rPr>
              <a:t>)</a:t>
            </a:r>
            <a:r>
              <a:rPr sz="1900" spc="30" dirty="0">
                <a:latin typeface="Times New Roman"/>
                <a:cs typeface="Times New Roman"/>
              </a:rPr>
              <a:t>.</a:t>
            </a:r>
            <a:endParaRPr sz="1900" dirty="0">
              <a:latin typeface="Times New Roman"/>
              <a:cs typeface="Times New Roman"/>
            </a:endParaRPr>
          </a:p>
          <a:p>
            <a:pPr marL="25179">
              <a:spcBef>
                <a:spcPts val="585"/>
              </a:spcBef>
            </a:pPr>
            <a:r>
              <a:rPr sz="2000" spc="109" dirty="0">
                <a:latin typeface="Times New Roman"/>
                <a:cs typeface="Times New Roman"/>
              </a:rPr>
              <a:t>Space </a:t>
            </a:r>
            <a:r>
              <a:rPr sz="2000" spc="59" dirty="0">
                <a:latin typeface="Times New Roman"/>
                <a:cs typeface="Times New Roman"/>
              </a:rPr>
              <a:t>complexity: </a:t>
            </a:r>
            <a:r>
              <a:rPr sz="2000" spc="40" dirty="0">
                <a:latin typeface="Times New Roman"/>
                <a:cs typeface="Times New Roman"/>
              </a:rPr>
              <a:t>O</a:t>
            </a:r>
            <a:r>
              <a:rPr sz="2000" spc="40" dirty="0">
                <a:latin typeface="Latin Modern Math"/>
                <a:cs typeface="Latin Modern Math"/>
              </a:rPr>
              <a:t>(</a:t>
            </a:r>
            <a:r>
              <a:rPr sz="2000" spc="40" dirty="0">
                <a:latin typeface="Times New Roman"/>
                <a:cs typeface="Times New Roman"/>
              </a:rPr>
              <a:t>bm</a:t>
            </a:r>
            <a:r>
              <a:rPr sz="2000" spc="40" dirty="0">
                <a:latin typeface="Latin Modern Math"/>
                <a:cs typeface="Latin Modern Math"/>
              </a:rPr>
              <a:t>)</a:t>
            </a:r>
            <a:r>
              <a:rPr sz="2000" spc="-119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(linear!).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75756" y="6672017"/>
            <a:ext cx="76955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130"/>
              </a:lnSpc>
            </a:pPr>
            <a:r>
              <a:rPr sz="1000" spc="59" dirty="0">
                <a:solidFill>
                  <a:srgbClr val="FFFFFF"/>
                </a:solidFill>
                <a:latin typeface="Times New Roman"/>
                <a:cs typeface="Times New Roman"/>
              </a:rPr>
              <a:t>spring </a:t>
            </a: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2011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Depth First Search (DFS)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39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Vs DFS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</a:t>
                      </a:r>
                      <a:r>
                        <a:rPr lang="en-US" baseline="0" dirty="0" smtClean="0"/>
                        <a:t> OF DFS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ADVANTAGES OF BFS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to implement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Guaranteed</a:t>
                      </a:r>
                      <a:r>
                        <a:rPr lang="en-US" baseline="0" dirty="0" smtClean="0"/>
                        <a:t> to find a solution(if one exists)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r>
                        <a:rPr lang="en-US" baseline="0" dirty="0" smtClean="0"/>
                        <a:t> relatively small memory </a:t>
                      </a:r>
                      <a:r>
                        <a:rPr lang="en-US" baseline="0" dirty="0" err="1" smtClean="0"/>
                        <a:t>fo</a:t>
                      </a:r>
                      <a:r>
                        <a:rPr lang="en-US" baseline="0" dirty="0" smtClean="0"/>
                        <a:t> storing the state space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Depending</a:t>
                      </a:r>
                      <a:r>
                        <a:rPr lang="en-US" baseline="0" dirty="0" smtClean="0"/>
                        <a:t> on the problem ,can be guaranteed to find an optimal solution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Cannot</a:t>
                      </a:r>
                      <a:r>
                        <a:rPr lang="en-US" baseline="0" dirty="0" smtClean="0"/>
                        <a:t> find solution in all cases and hence can sometimes fail to find a solution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 management</a:t>
                      </a:r>
                      <a:r>
                        <a:rPr lang="en-US" baseline="0" dirty="0" smtClean="0"/>
                        <a:t> along with allocation is the key factor and hence more complex to implement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guaranteed</a:t>
                      </a:r>
                      <a:r>
                        <a:rPr lang="en-US" baseline="0" dirty="0" smtClean="0"/>
                        <a:t> to find an optimal solution can take a lot of time to find a solution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Needs</a:t>
                      </a:r>
                      <a:r>
                        <a:rPr lang="en-US" baseline="0" dirty="0" smtClean="0"/>
                        <a:t> a lot of memory for storing the state space is the search space has a high branching factor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6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7816" y="351937"/>
            <a:ext cx="106428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19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75756" y="6672017"/>
            <a:ext cx="769557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130"/>
              </a:lnSpc>
            </a:pPr>
            <a:r>
              <a:rPr sz="1000" spc="59" dirty="0">
                <a:solidFill>
                  <a:srgbClr val="FFFFFF"/>
                </a:solidFill>
                <a:latin typeface="Times New Roman"/>
                <a:cs typeface="Times New Roman"/>
              </a:rPr>
              <a:t>spring </a:t>
            </a: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2011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Depth Limited Search (DLS)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pic>
        <p:nvPicPr>
          <p:cNvPr id="7170" name="Picture 2" descr="Depth Limited Search ">
            <a:extLst>
              <a:ext uri="{FF2B5EF4-FFF2-40B4-BE49-F238E27FC236}">
                <a16:creationId xmlns:a16="http://schemas.microsoft.com/office/drawing/2014/main" xmlns="" id="{BA1018E4-D3C6-4B60-9ED0-9724E561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149" y="1905000"/>
            <a:ext cx="67532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B28BBA-720B-4177-ACA1-FE407C0DB774}"/>
              </a:ext>
            </a:extLst>
          </p:cNvPr>
          <p:cNvSpPr txBox="1"/>
          <p:nvPr/>
        </p:nvSpPr>
        <p:spPr>
          <a:xfrm>
            <a:off x="1905000" y="5077267"/>
            <a:ext cx="8229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D5968"/>
                </a:solidFill>
                <a:latin typeface="Nunito Sans"/>
              </a:rPr>
              <a:t>In the above example , If we fix the depth limit to 2, DLS can be carried out similarly to the DFS until the goal node is found to exist in the search domain of the tree.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28645EC-B3F3-4782-BEA8-9E85E0AD0655}"/>
              </a:ext>
            </a:extLst>
          </p:cNvPr>
          <p:cNvSpPr txBox="1"/>
          <p:nvPr/>
        </p:nvSpPr>
        <p:spPr>
          <a:xfrm>
            <a:off x="1559612" y="1300517"/>
            <a:ext cx="88748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7425D"/>
                </a:solidFill>
                <a:latin typeface="Source Sans Pro" panose="020B0503030403020204" pitchFamily="34" charset="0"/>
              </a:rPr>
              <a:t> </a:t>
            </a:r>
            <a:r>
              <a:rPr lang="en-US" b="1" dirty="0">
                <a:solidFill>
                  <a:srgbClr val="47425D"/>
                </a:solidFill>
                <a:latin typeface="Source Sans Pro" panose="020B0503030403020204" pitchFamily="34" charset="0"/>
              </a:rPr>
              <a:t>In Depth Limited Search, we first set a constraint on how deep (or how far from root) will we go.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14396497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417639"/>
            <a:ext cx="6915150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1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guarantee that search will give solution that will be optimal, it finds the one  which is within its limits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7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ITEREATIVE DEEPENING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5261133"/>
          </a:xfrm>
        </p:spPr>
        <p:txBody>
          <a:bodyPr/>
          <a:lstStyle/>
          <a:p>
            <a:r>
              <a:rPr lang="en-US" dirty="0" smtClean="0"/>
              <a:t>Enhanced version of depth limited search .</a:t>
            </a:r>
          </a:p>
          <a:p>
            <a:r>
              <a:rPr lang="en-US" dirty="0" smtClean="0"/>
              <a:t>Iterative deepening helps in addressing such problems.</a:t>
            </a:r>
          </a:p>
          <a:p>
            <a:r>
              <a:rPr lang="en-US" dirty="0" smtClean="0"/>
              <a:t>Extend the limit by limit=limit+1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840321"/>
            <a:ext cx="72390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6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24000"/>
            <a:ext cx="7772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590801"/>
            <a:ext cx="7924800" cy="4162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Oval Callout 6"/>
          <p:cNvSpPr/>
          <p:nvPr/>
        </p:nvSpPr>
        <p:spPr bwMode="auto">
          <a:xfrm>
            <a:off x="9601200" y="1981200"/>
            <a:ext cx="914400" cy="609600"/>
          </a:xfrm>
          <a:prstGeom prst="wedgeEllipseCallout">
            <a:avLst>
              <a:gd name="adj1" fmla="val -84381"/>
              <a:gd name="adj2" fmla="val -1905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IN" sz="800" b="1" dirty="0">
                <a:solidFill>
                  <a:schemeClr val="accent3"/>
                </a:solidFill>
              </a:rPr>
              <a:t>DEPTH LIMITED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Iterative Deepening DFS (ID-DFS)</a:t>
            </a:r>
          </a:p>
        </p:txBody>
      </p:sp>
    </p:spTree>
    <p:extLst>
      <p:ext uri="{BB962C8B-B14F-4D97-AF65-F5344CB8AC3E}">
        <p14:creationId xmlns:p14="http://schemas.microsoft.com/office/powerpoint/2010/main" val="871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Iterative Deepening DFS (ID-DFS)</a:t>
            </a:r>
          </a:p>
        </p:txBody>
      </p:sp>
      <p:pic>
        <p:nvPicPr>
          <p:cNvPr id="8194" name="Picture 2" descr="iddfs3">
            <a:extLst>
              <a:ext uri="{FF2B5EF4-FFF2-40B4-BE49-F238E27FC236}">
                <a16:creationId xmlns:a16="http://schemas.microsoft.com/office/drawing/2014/main" xmlns="" id="{5ED81079-16A0-4039-8333-A4B57FE67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13" y="1524000"/>
            <a:ext cx="7731574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01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General Search Strategies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0" y="1905001"/>
            <a:ext cx="4191000" cy="415498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Heuristic search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 search process takes place by traversing search space with applied rules (information).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</a:t>
            </a:r>
            <a:r>
              <a:rPr lang="en-US" sz="2400" i="1" dirty="0">
                <a:solidFill>
                  <a:schemeClr val="tx2"/>
                </a:solidFill>
              </a:rPr>
              <a:t>echniques</a:t>
            </a:r>
            <a:r>
              <a:rPr lang="en-US" sz="2400" dirty="0">
                <a:solidFill>
                  <a:schemeClr val="tx2"/>
                </a:solidFill>
              </a:rPr>
              <a:t>: </a:t>
            </a:r>
            <a:r>
              <a:rPr lang="en-US" sz="2400" b="1" dirty="0">
                <a:solidFill>
                  <a:srgbClr val="CC0000"/>
                </a:solidFill>
              </a:rPr>
              <a:t>Greedy Best First Search, A* Algorithm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There is no guarantee that solution is found.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b="1" dirty="0">
              <a:solidFill>
                <a:srgbClr val="CC00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752600" y="1905000"/>
            <a:ext cx="4191000" cy="4154984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400" b="1" dirty="0">
                <a:solidFill>
                  <a:schemeClr val="tx2"/>
                </a:solidFill>
                <a:sym typeface="Wingdings" pitchFamily="2" charset="2"/>
              </a:rPr>
              <a:t>Blind search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  traversing the search space until the goal nodes is found (might be doing exhaustive search).</a:t>
            </a:r>
          </a:p>
          <a:p>
            <a:endParaRPr lang="en-US" sz="2400" dirty="0">
              <a:solidFill>
                <a:schemeClr val="tx2"/>
              </a:solidFill>
              <a:sym typeface="Wingdings" pitchFamily="2" charset="2"/>
            </a:endParaRPr>
          </a:p>
          <a:p>
            <a:pPr>
              <a:buFontTx/>
              <a:buChar char="•"/>
            </a:pPr>
            <a:r>
              <a:rPr lang="en-US" sz="2400" i="1" dirty="0">
                <a:solidFill>
                  <a:schemeClr val="tx2"/>
                </a:solidFill>
                <a:sym typeface="Wingdings" pitchFamily="2" charset="2"/>
              </a:rPr>
              <a:t>Techniques</a:t>
            </a: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 : </a:t>
            </a:r>
            <a:r>
              <a:rPr lang="en-US" sz="2400" b="1" dirty="0">
                <a:solidFill>
                  <a:srgbClr val="CC0000"/>
                </a:solidFill>
                <a:sym typeface="Wingdings" pitchFamily="2" charset="2"/>
              </a:rPr>
              <a:t>Breadth First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, </a:t>
            </a:r>
            <a:r>
              <a:rPr lang="en-US" sz="2400" b="1" dirty="0">
                <a:solidFill>
                  <a:srgbClr val="CC0000"/>
                </a:solidFill>
                <a:sym typeface="Wingdings" pitchFamily="2" charset="2"/>
              </a:rPr>
              <a:t>Depth first, Depth Limited, Iterative Deepening search, Uniform Cost search</a:t>
            </a:r>
            <a:r>
              <a:rPr lang="en-US" sz="2400" dirty="0">
                <a:solidFill>
                  <a:srgbClr val="CC0000"/>
                </a:solidFill>
                <a:sym typeface="Wingdings" pitchFamily="2" charset="2"/>
              </a:rPr>
              <a:t>.</a:t>
            </a:r>
          </a:p>
          <a:p>
            <a:pPr>
              <a:buFontTx/>
              <a:buChar char="•"/>
            </a:pPr>
            <a:r>
              <a:rPr lang="en-US" sz="2400" dirty="0">
                <a:solidFill>
                  <a:schemeClr val="tx2"/>
                </a:solidFill>
                <a:sym typeface="Wingdings" pitchFamily="2" charset="2"/>
              </a:rPr>
              <a:t>Guarantees solution.</a:t>
            </a:r>
          </a:p>
          <a:p>
            <a:pPr lvl="1"/>
            <a:endParaRPr lang="en-US" sz="2400" dirty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1908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7816" y="351937"/>
            <a:ext cx="106428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19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80256" y="1075660"/>
            <a:ext cx="7199326" cy="344788"/>
          </a:xfrm>
          <a:custGeom>
            <a:avLst/>
            <a:gdLst/>
            <a:ahLst/>
            <a:cxnLst/>
            <a:rect l="l" t="t" r="r" b="b"/>
            <a:pathLst>
              <a:path w="3629660" h="173990">
                <a:moveTo>
                  <a:pt x="357884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605"/>
                </a:lnTo>
                <a:lnTo>
                  <a:pt x="3629647" y="173605"/>
                </a:lnTo>
                <a:lnTo>
                  <a:pt x="3629647" y="50800"/>
                </a:lnTo>
                <a:lnTo>
                  <a:pt x="3625639" y="31075"/>
                </a:lnTo>
                <a:lnTo>
                  <a:pt x="3614725" y="14922"/>
                </a:lnTo>
                <a:lnTo>
                  <a:pt x="3598572" y="4008"/>
                </a:lnTo>
                <a:lnTo>
                  <a:pt x="357884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55829" y="1056211"/>
            <a:ext cx="2199094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69" dirty="0">
                <a:solidFill>
                  <a:srgbClr val="3333B2"/>
                </a:solidFill>
                <a:latin typeface="Times New Roman"/>
                <a:cs typeface="Times New Roman"/>
              </a:rPr>
              <a:t>IDS</a:t>
            </a:r>
            <a:r>
              <a:rPr sz="2000" spc="149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000" spc="89" dirty="0">
                <a:solidFill>
                  <a:srgbClr val="3333B2"/>
                </a:solidFill>
                <a:latin typeface="Times New Roman"/>
                <a:cs typeface="Times New Roman"/>
              </a:rPr>
              <a:t>characteristics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80257" y="1163318"/>
            <a:ext cx="7300086" cy="2231052"/>
            <a:chOff x="129196" y="587044"/>
            <a:chExt cx="3680460" cy="1125855"/>
          </a:xfrm>
        </p:grpSpPr>
        <p:sp>
          <p:nvSpPr>
            <p:cNvPr id="15" name="object 15"/>
            <p:cNvSpPr/>
            <p:nvPr/>
          </p:nvSpPr>
          <p:spPr>
            <a:xfrm>
              <a:off x="129197" y="703770"/>
              <a:ext cx="362964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9997" y="1611033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797" y="1598332"/>
              <a:ext cx="35788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8844" y="587057"/>
              <a:ext cx="50761" cy="1023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9196" y="748044"/>
              <a:ext cx="3629660" cy="914400"/>
            </a:xfrm>
            <a:custGeom>
              <a:avLst/>
              <a:gdLst/>
              <a:ahLst/>
              <a:cxnLst/>
              <a:rect l="l" t="t" r="r" b="b"/>
              <a:pathLst>
                <a:path w="3629660" h="914400">
                  <a:moveTo>
                    <a:pt x="3629647" y="0"/>
                  </a:moveTo>
                  <a:lnTo>
                    <a:pt x="0" y="0"/>
                  </a:lnTo>
                  <a:lnTo>
                    <a:pt x="0" y="862989"/>
                  </a:lnTo>
                  <a:lnTo>
                    <a:pt x="4008" y="882713"/>
                  </a:lnTo>
                  <a:lnTo>
                    <a:pt x="14922" y="898866"/>
                  </a:lnTo>
                  <a:lnTo>
                    <a:pt x="31075" y="909781"/>
                  </a:lnTo>
                  <a:lnTo>
                    <a:pt x="50800" y="913789"/>
                  </a:lnTo>
                  <a:lnTo>
                    <a:pt x="3578847" y="913789"/>
                  </a:lnTo>
                  <a:lnTo>
                    <a:pt x="3598572" y="909781"/>
                  </a:lnTo>
                  <a:lnTo>
                    <a:pt x="3614725" y="898866"/>
                  </a:lnTo>
                  <a:lnTo>
                    <a:pt x="3625639" y="882713"/>
                  </a:lnTo>
                  <a:lnTo>
                    <a:pt x="3629647" y="862989"/>
                  </a:lnTo>
                  <a:lnTo>
                    <a:pt x="362964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844" y="625144"/>
              <a:ext cx="0" cy="1005205"/>
            </a:xfrm>
            <a:custGeom>
              <a:avLst/>
              <a:gdLst/>
              <a:ahLst/>
              <a:cxnLst/>
              <a:rect l="l" t="t" r="r" b="b"/>
              <a:pathLst>
                <a:path h="1005205">
                  <a:moveTo>
                    <a:pt x="0" y="100493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8844" y="6124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8844" y="599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58844" y="5870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810" y="806602"/>
              <a:ext cx="58419" cy="779780"/>
            </a:xfrm>
            <a:custGeom>
              <a:avLst/>
              <a:gdLst/>
              <a:ahLst/>
              <a:cxnLst/>
              <a:rect l="l" t="t" r="r" b="b"/>
              <a:pathLst>
                <a:path w="58420" h="779780">
                  <a:moveTo>
                    <a:pt x="57975" y="721194"/>
                  </a:moveTo>
                  <a:lnTo>
                    <a:pt x="0" y="721194"/>
                  </a:lnTo>
                  <a:lnTo>
                    <a:pt x="0" y="779170"/>
                  </a:lnTo>
                  <a:lnTo>
                    <a:pt x="57975" y="779170"/>
                  </a:lnTo>
                  <a:lnTo>
                    <a:pt x="57975" y="721194"/>
                  </a:lnTo>
                  <a:close/>
                </a:path>
                <a:path w="58420" h="779780">
                  <a:moveTo>
                    <a:pt x="57975" y="379577"/>
                  </a:moveTo>
                  <a:lnTo>
                    <a:pt x="0" y="379577"/>
                  </a:lnTo>
                  <a:lnTo>
                    <a:pt x="0" y="437553"/>
                  </a:lnTo>
                  <a:lnTo>
                    <a:pt x="57975" y="437553"/>
                  </a:lnTo>
                  <a:lnTo>
                    <a:pt x="57975" y="379577"/>
                  </a:lnTo>
                  <a:close/>
                </a:path>
                <a:path w="58420" h="779780">
                  <a:moveTo>
                    <a:pt x="57975" y="189788"/>
                  </a:moveTo>
                  <a:lnTo>
                    <a:pt x="0" y="189788"/>
                  </a:lnTo>
                  <a:lnTo>
                    <a:pt x="0" y="247764"/>
                  </a:lnTo>
                  <a:lnTo>
                    <a:pt x="57975" y="247764"/>
                  </a:lnTo>
                  <a:lnTo>
                    <a:pt x="57975" y="189788"/>
                  </a:lnTo>
                  <a:close/>
                </a:path>
                <a:path w="58420" h="779780">
                  <a:moveTo>
                    <a:pt x="57975" y="0"/>
                  </a:moveTo>
                  <a:lnTo>
                    <a:pt x="0" y="0"/>
                  </a:lnTo>
                  <a:lnTo>
                    <a:pt x="0" y="57975"/>
                  </a:lnTo>
                  <a:lnTo>
                    <a:pt x="57975" y="57975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307361" y="1362144"/>
            <a:ext cx="5443577" cy="1870143"/>
          </a:xfrm>
          <a:prstGeom prst="rect">
            <a:avLst/>
          </a:prstGeom>
        </p:spPr>
        <p:txBody>
          <a:bodyPr vert="horz" wrap="square" lIns="0" tIns="99457" rIns="0" bIns="0" rtlCol="0">
            <a:spAutoFit/>
          </a:bodyPr>
          <a:lstStyle/>
          <a:p>
            <a:pPr marL="75537">
              <a:spcBef>
                <a:spcPts val="783"/>
              </a:spcBef>
            </a:pPr>
            <a:r>
              <a:rPr sz="2000" spc="99" dirty="0">
                <a:latin typeface="Times New Roman"/>
                <a:cs typeface="Times New Roman"/>
              </a:rPr>
              <a:t>Completeness:</a:t>
            </a:r>
            <a:r>
              <a:rPr sz="2000" spc="367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yes.</a:t>
            </a:r>
            <a:endParaRPr sz="1900">
              <a:latin typeface="Times New Roman"/>
              <a:cs typeface="Times New Roman"/>
            </a:endParaRPr>
          </a:p>
          <a:p>
            <a:pPr marL="75537" marR="1777637">
              <a:lnSpc>
                <a:spcPct val="124500"/>
              </a:lnSpc>
            </a:pPr>
            <a:r>
              <a:rPr sz="2000" spc="79" dirty="0">
                <a:latin typeface="Times New Roman"/>
                <a:cs typeface="Times New Roman"/>
              </a:rPr>
              <a:t>Optimality: </a:t>
            </a:r>
            <a:r>
              <a:rPr sz="1900" spc="10" dirty="0">
                <a:latin typeface="Times New Roman"/>
                <a:cs typeface="Times New Roman"/>
              </a:rPr>
              <a:t>yes, </a:t>
            </a:r>
            <a:r>
              <a:rPr sz="1900" spc="-40" dirty="0">
                <a:latin typeface="Times New Roman"/>
                <a:cs typeface="Times New Roman"/>
              </a:rPr>
              <a:t>if </a:t>
            </a:r>
            <a:r>
              <a:rPr sz="1900" spc="79" dirty="0">
                <a:latin typeface="Times New Roman"/>
                <a:cs typeface="Times New Roman"/>
              </a:rPr>
              <a:t>step </a:t>
            </a:r>
            <a:r>
              <a:rPr sz="1900" spc="69" dirty="0">
                <a:latin typeface="Times New Roman"/>
                <a:cs typeface="Times New Roman"/>
              </a:rPr>
              <a:t>cost </a:t>
            </a:r>
            <a:r>
              <a:rPr sz="1900" spc="466" dirty="0">
                <a:latin typeface="Times New Roman"/>
                <a:cs typeface="Times New Roman"/>
              </a:rPr>
              <a:t>= </a:t>
            </a:r>
            <a:r>
              <a:rPr sz="1900" spc="59" dirty="0">
                <a:latin typeface="Times New Roman"/>
                <a:cs typeface="Times New Roman"/>
              </a:rPr>
              <a:t>1.  </a:t>
            </a:r>
            <a:r>
              <a:rPr sz="2000" spc="119" dirty="0">
                <a:latin typeface="Times New Roman"/>
                <a:cs typeface="Times New Roman"/>
              </a:rPr>
              <a:t>Time</a:t>
            </a:r>
            <a:r>
              <a:rPr sz="2000" spc="218" dirty="0">
                <a:latin typeface="Times New Roman"/>
                <a:cs typeface="Times New Roman"/>
              </a:rPr>
              <a:t> </a:t>
            </a:r>
            <a:r>
              <a:rPr sz="2000" spc="59" dirty="0">
                <a:latin typeface="Times New Roman"/>
                <a:cs typeface="Times New Roman"/>
              </a:rPr>
              <a:t>complexity:</a:t>
            </a:r>
            <a:endParaRPr sz="2000">
              <a:latin typeface="Times New Roman"/>
              <a:cs typeface="Times New Roman"/>
            </a:endParaRPr>
          </a:p>
          <a:p>
            <a:pPr marL="75537">
              <a:lnSpc>
                <a:spcPts val="2369"/>
              </a:lnSpc>
            </a:pPr>
            <a:r>
              <a:rPr sz="2000" spc="10" dirty="0">
                <a:latin typeface="Latin Modern Math"/>
                <a:cs typeface="Latin Modern Math"/>
              </a:rPr>
              <a:t>(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12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1</a:t>
            </a:r>
            <a:r>
              <a:rPr sz="2000" spc="30" dirty="0">
                <a:latin typeface="Latin Modern Math"/>
                <a:cs typeface="Latin Modern Math"/>
              </a:rPr>
              <a:t>)</a:t>
            </a:r>
            <a:r>
              <a:rPr sz="2000" spc="30" dirty="0">
                <a:latin typeface="Times New Roman"/>
                <a:cs typeface="Times New Roman"/>
              </a:rPr>
              <a:t>b</a:t>
            </a:r>
            <a:r>
              <a:rPr spc="44" baseline="32407" dirty="0">
                <a:latin typeface="Verdana"/>
                <a:cs typeface="Verdana"/>
              </a:rPr>
              <a:t>0</a:t>
            </a:r>
            <a:r>
              <a:rPr spc="176" baseline="32407" dirty="0">
                <a:latin typeface="Verdana"/>
                <a:cs typeface="Verdana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26" dirty="0">
                <a:latin typeface="Latin Modern Math"/>
                <a:cs typeface="Latin Modern Math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db</a:t>
            </a:r>
            <a:r>
              <a:rPr spc="59" baseline="32407" dirty="0">
                <a:latin typeface="Verdana"/>
                <a:cs typeface="Verdana"/>
              </a:rPr>
              <a:t>1</a:t>
            </a:r>
            <a:r>
              <a:rPr spc="176" baseline="32407" dirty="0">
                <a:latin typeface="Verdana"/>
                <a:cs typeface="Verdana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10" dirty="0">
                <a:latin typeface="Latin Modern Math"/>
                <a:cs typeface="Latin Modern Math"/>
              </a:rPr>
              <a:t>(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spc="129" dirty="0">
                <a:latin typeface="Times New Roman"/>
                <a:cs typeface="Times New Roman"/>
              </a:rPr>
              <a:t> </a:t>
            </a:r>
            <a:r>
              <a:rPr sz="2000" i="1" spc="40" dirty="0">
                <a:latin typeface="DejaVu Sans Condensed"/>
                <a:cs typeface="DejaVu Sans Condensed"/>
              </a:rPr>
              <a:t>−</a:t>
            </a:r>
            <a:r>
              <a:rPr sz="2000" i="1" spc="-129" dirty="0">
                <a:latin typeface="DejaVu Sans Condensed"/>
                <a:cs typeface="DejaVu Sans Condensed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1</a:t>
            </a:r>
            <a:r>
              <a:rPr sz="2000" spc="30" dirty="0">
                <a:latin typeface="Latin Modern Math"/>
                <a:cs typeface="Latin Modern Math"/>
              </a:rPr>
              <a:t>)</a:t>
            </a:r>
            <a:r>
              <a:rPr sz="2000" spc="30" dirty="0">
                <a:latin typeface="Times New Roman"/>
                <a:cs typeface="Times New Roman"/>
              </a:rPr>
              <a:t>b</a:t>
            </a:r>
            <a:r>
              <a:rPr spc="44" baseline="32407" dirty="0">
                <a:latin typeface="Verdana"/>
                <a:cs typeface="Verdana"/>
              </a:rPr>
              <a:t>2</a:t>
            </a:r>
            <a:r>
              <a:rPr spc="176" baseline="32407" dirty="0">
                <a:latin typeface="Verdana"/>
                <a:cs typeface="Verdana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26" dirty="0">
                <a:latin typeface="Latin Modern Math"/>
                <a:cs typeface="Latin Modern Math"/>
              </a:rPr>
              <a:t> 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i="1" spc="-226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i="1" spc="-226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.</a:t>
            </a:r>
            <a:r>
              <a:rPr sz="2000" i="1" spc="-119" dirty="0">
                <a:latin typeface="Arial"/>
                <a:cs typeface="Arial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2000" spc="99" dirty="0">
                <a:latin typeface="Times New Roman"/>
                <a:cs typeface="Times New Roman"/>
              </a:rPr>
              <a:t>b</a:t>
            </a:r>
            <a:r>
              <a:rPr spc="149" baseline="32407" dirty="0">
                <a:latin typeface="Arial"/>
                <a:cs typeface="Arial"/>
              </a:rPr>
              <a:t>d</a:t>
            </a:r>
            <a:r>
              <a:rPr spc="638" baseline="32407" dirty="0">
                <a:latin typeface="Arial"/>
                <a:cs typeface="Arial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=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2000" spc="89" dirty="0">
                <a:latin typeface="Times New Roman"/>
                <a:cs typeface="Times New Roman"/>
              </a:rPr>
              <a:t>O</a:t>
            </a:r>
            <a:r>
              <a:rPr sz="2000" spc="89" dirty="0">
                <a:latin typeface="Latin Modern Math"/>
                <a:cs typeface="Latin Modern Math"/>
              </a:rPr>
              <a:t>(</a:t>
            </a:r>
            <a:r>
              <a:rPr sz="2000" spc="89" dirty="0">
                <a:latin typeface="Times New Roman"/>
                <a:cs typeface="Times New Roman"/>
              </a:rPr>
              <a:t>b</a:t>
            </a:r>
            <a:r>
              <a:rPr spc="133" baseline="32407" dirty="0">
                <a:latin typeface="Arial"/>
                <a:cs typeface="Arial"/>
              </a:rPr>
              <a:t>d</a:t>
            </a:r>
            <a:r>
              <a:rPr spc="-163" baseline="32407" dirty="0">
                <a:latin typeface="Arial"/>
                <a:cs typeface="Arial"/>
              </a:rPr>
              <a:t> </a:t>
            </a:r>
            <a:r>
              <a:rPr sz="2000" spc="30" dirty="0">
                <a:latin typeface="Latin Modern Math"/>
                <a:cs typeface="Latin Modern Math"/>
              </a:rPr>
              <a:t>)</a:t>
            </a:r>
            <a:r>
              <a:rPr sz="1900" spc="3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  <a:p>
            <a:pPr marL="75537">
              <a:spcBef>
                <a:spcPts val="585"/>
              </a:spcBef>
            </a:pPr>
            <a:r>
              <a:rPr sz="2000" spc="109" dirty="0">
                <a:latin typeface="Times New Roman"/>
                <a:cs typeface="Times New Roman"/>
              </a:rPr>
              <a:t>Space </a:t>
            </a:r>
            <a:r>
              <a:rPr sz="2000" spc="59" dirty="0">
                <a:latin typeface="Times New Roman"/>
                <a:cs typeface="Times New Roman"/>
              </a:rPr>
              <a:t>complexity:</a:t>
            </a:r>
            <a:r>
              <a:rPr sz="2000" spc="486" dirty="0">
                <a:latin typeface="Times New Roman"/>
                <a:cs typeface="Times New Roman"/>
              </a:rPr>
              <a:t> </a:t>
            </a:r>
            <a:r>
              <a:rPr sz="2000" spc="89" dirty="0">
                <a:latin typeface="Times New Roman"/>
                <a:cs typeface="Times New Roman"/>
              </a:rPr>
              <a:t>O</a:t>
            </a:r>
            <a:r>
              <a:rPr sz="2000" spc="89" dirty="0">
                <a:latin typeface="Latin Modern Math"/>
                <a:cs typeface="Latin Modern Math"/>
              </a:rPr>
              <a:t>(</a:t>
            </a:r>
            <a:r>
              <a:rPr sz="2000" spc="89" dirty="0">
                <a:latin typeface="Times New Roman"/>
                <a:cs typeface="Times New Roman"/>
              </a:rPr>
              <a:t>bd</a:t>
            </a:r>
            <a:r>
              <a:rPr sz="2000" spc="89" dirty="0">
                <a:latin typeface="Latin Modern Math"/>
                <a:cs typeface="Latin Modern Math"/>
              </a:rPr>
              <a:t>)</a:t>
            </a:r>
            <a:r>
              <a:rPr sz="1900" spc="89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80256" y="3594222"/>
            <a:ext cx="7199326" cy="356113"/>
          </a:xfrm>
          <a:custGeom>
            <a:avLst/>
            <a:gdLst/>
            <a:ahLst/>
            <a:cxnLst/>
            <a:rect l="l" t="t" r="r" b="b"/>
            <a:pathLst>
              <a:path w="3629660" h="179705">
                <a:moveTo>
                  <a:pt x="357884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9361"/>
                </a:lnTo>
                <a:lnTo>
                  <a:pt x="3629647" y="179361"/>
                </a:lnTo>
                <a:lnTo>
                  <a:pt x="3629647" y="50800"/>
                </a:lnTo>
                <a:lnTo>
                  <a:pt x="3625639" y="31075"/>
                </a:lnTo>
                <a:lnTo>
                  <a:pt x="3614725" y="14922"/>
                </a:lnTo>
                <a:lnTo>
                  <a:pt x="3598572" y="4008"/>
                </a:lnTo>
                <a:lnTo>
                  <a:pt x="3578847" y="0"/>
                </a:lnTo>
                <a:close/>
              </a:path>
            </a:pathLst>
          </a:custGeom>
          <a:solidFill>
            <a:srgbClr val="CCE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55830" y="3574877"/>
            <a:ext cx="4588374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79" dirty="0">
                <a:solidFill>
                  <a:srgbClr val="007F00"/>
                </a:solidFill>
                <a:latin typeface="Times New Roman"/>
                <a:cs typeface="Times New Roman"/>
              </a:rPr>
              <a:t>Numerical comparison </a:t>
            </a:r>
            <a:r>
              <a:rPr sz="2000" spc="30" dirty="0">
                <a:solidFill>
                  <a:srgbClr val="007F00"/>
                </a:solidFill>
                <a:latin typeface="Times New Roman"/>
                <a:cs typeface="Times New Roman"/>
              </a:rPr>
              <a:t>for </a:t>
            </a:r>
            <a:r>
              <a:rPr sz="2000" spc="20" dirty="0">
                <a:solidFill>
                  <a:srgbClr val="007F00"/>
                </a:solidFill>
                <a:latin typeface="Times New Roman"/>
                <a:cs typeface="Times New Roman"/>
              </a:rPr>
              <a:t>b </a:t>
            </a:r>
            <a:r>
              <a:rPr sz="2000" spc="-10" dirty="0">
                <a:solidFill>
                  <a:srgbClr val="007F00"/>
                </a:solidFill>
                <a:latin typeface="Latin Modern Math"/>
                <a:cs typeface="Latin Modern Math"/>
              </a:rPr>
              <a:t>= </a:t>
            </a:r>
            <a:r>
              <a:rPr sz="1900" spc="59" dirty="0">
                <a:solidFill>
                  <a:srgbClr val="007F00"/>
                </a:solidFill>
                <a:latin typeface="Times New Roman"/>
                <a:cs typeface="Times New Roman"/>
              </a:rPr>
              <a:t>10</a:t>
            </a:r>
            <a:r>
              <a:rPr sz="2000" spc="59" dirty="0">
                <a:solidFill>
                  <a:srgbClr val="007F00"/>
                </a:solidFill>
                <a:latin typeface="Times New Roman"/>
                <a:cs typeface="Times New Roman"/>
              </a:rPr>
              <a:t>, </a:t>
            </a:r>
            <a:r>
              <a:rPr sz="2000" spc="20" dirty="0">
                <a:solidFill>
                  <a:srgbClr val="007F00"/>
                </a:solidFill>
                <a:latin typeface="Times New Roman"/>
                <a:cs typeface="Times New Roman"/>
              </a:rPr>
              <a:t>d </a:t>
            </a:r>
            <a:r>
              <a:rPr sz="2000" spc="-10" dirty="0">
                <a:solidFill>
                  <a:srgbClr val="007F00"/>
                </a:solidFill>
                <a:latin typeface="Latin Modern Math"/>
                <a:cs typeface="Latin Modern Math"/>
              </a:rPr>
              <a:t>=</a:t>
            </a:r>
            <a:r>
              <a:rPr sz="2000" spc="-287" dirty="0">
                <a:solidFill>
                  <a:srgbClr val="007F00"/>
                </a:solidFill>
                <a:latin typeface="Latin Modern Math"/>
                <a:cs typeface="Latin Modern Math"/>
              </a:rPr>
              <a:t> </a:t>
            </a:r>
            <a:r>
              <a:rPr sz="1900" spc="40" dirty="0">
                <a:solidFill>
                  <a:srgbClr val="007F00"/>
                </a:solidFill>
                <a:latin typeface="Times New Roman"/>
                <a:cs typeface="Times New Roman"/>
              </a:rPr>
              <a:t>5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780257" y="3681878"/>
            <a:ext cx="7300086" cy="1384183"/>
            <a:chOff x="129196" y="1857984"/>
            <a:chExt cx="3680460" cy="698500"/>
          </a:xfrm>
        </p:grpSpPr>
        <p:sp>
          <p:nvSpPr>
            <p:cNvPr id="29" name="object 29"/>
            <p:cNvSpPr/>
            <p:nvPr/>
          </p:nvSpPr>
          <p:spPr>
            <a:xfrm>
              <a:off x="129197" y="1980463"/>
              <a:ext cx="3629646" cy="5060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997" y="2454884"/>
              <a:ext cx="101600" cy="1016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0797" y="2442184"/>
              <a:ext cx="35788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58844" y="1857984"/>
              <a:ext cx="50761" cy="5969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9196" y="2024739"/>
              <a:ext cx="3629660" cy="481330"/>
            </a:xfrm>
            <a:custGeom>
              <a:avLst/>
              <a:gdLst/>
              <a:ahLst/>
              <a:cxnLst/>
              <a:rect l="l" t="t" r="r" b="b"/>
              <a:pathLst>
                <a:path w="3629660" h="481330">
                  <a:moveTo>
                    <a:pt x="3629647" y="0"/>
                  </a:moveTo>
                  <a:lnTo>
                    <a:pt x="0" y="0"/>
                  </a:lnTo>
                  <a:lnTo>
                    <a:pt x="0" y="430145"/>
                  </a:lnTo>
                  <a:lnTo>
                    <a:pt x="4008" y="449869"/>
                  </a:lnTo>
                  <a:lnTo>
                    <a:pt x="14922" y="466022"/>
                  </a:lnTo>
                  <a:lnTo>
                    <a:pt x="31075" y="476937"/>
                  </a:lnTo>
                  <a:lnTo>
                    <a:pt x="50800" y="480945"/>
                  </a:lnTo>
                  <a:lnTo>
                    <a:pt x="3578847" y="480945"/>
                  </a:lnTo>
                  <a:lnTo>
                    <a:pt x="3598572" y="476937"/>
                  </a:lnTo>
                  <a:lnTo>
                    <a:pt x="3614725" y="466022"/>
                  </a:lnTo>
                  <a:lnTo>
                    <a:pt x="3625639" y="449869"/>
                  </a:lnTo>
                  <a:lnTo>
                    <a:pt x="3629647" y="430145"/>
                  </a:lnTo>
                  <a:lnTo>
                    <a:pt x="3629647" y="0"/>
                  </a:lnTo>
                  <a:close/>
                </a:path>
              </a:pathLst>
            </a:custGeom>
            <a:solidFill>
              <a:srgbClr val="E5F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58844" y="1896084"/>
              <a:ext cx="0" cy="577850"/>
            </a:xfrm>
            <a:custGeom>
              <a:avLst/>
              <a:gdLst/>
              <a:ahLst/>
              <a:cxnLst/>
              <a:rect l="l" t="t" r="r" b="b"/>
              <a:pathLst>
                <a:path h="577850">
                  <a:moveTo>
                    <a:pt x="0" y="5778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58844" y="18833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8844" y="18706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58844" y="185798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55830" y="3937008"/>
            <a:ext cx="7048185" cy="946144"/>
          </a:xfrm>
          <a:prstGeom prst="rect">
            <a:avLst/>
          </a:prstGeom>
        </p:spPr>
        <p:txBody>
          <a:bodyPr vert="horz" wrap="square" lIns="0" tIns="174994" rIns="0" bIns="0" rtlCol="0">
            <a:spAutoFit/>
          </a:bodyPr>
          <a:lstStyle/>
          <a:p>
            <a:pPr algn="ctr">
              <a:spcBef>
                <a:spcPts val="1378"/>
              </a:spcBef>
            </a:pP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spc="-10" dirty="0">
                <a:latin typeface="Latin Modern Math"/>
                <a:cs typeface="Latin Modern Math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IDS</a:t>
            </a:r>
            <a:r>
              <a:rPr sz="2000" spc="-317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)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=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50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400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3000</a:t>
            </a:r>
            <a:r>
              <a:rPr sz="19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20000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218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100000</a:t>
            </a:r>
            <a:r>
              <a:rPr sz="1900" spc="6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=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123450</a:t>
            </a:r>
            <a:endParaRPr sz="1900">
              <a:latin typeface="Times New Roman"/>
              <a:cs typeface="Times New Roman"/>
            </a:endParaRPr>
          </a:p>
          <a:p>
            <a:pPr algn="ctr">
              <a:spcBef>
                <a:spcPts val="1170"/>
              </a:spcBef>
            </a:pPr>
            <a:r>
              <a:rPr sz="2000" spc="50" dirty="0">
                <a:latin typeface="Times New Roman"/>
                <a:cs typeface="Times New Roman"/>
              </a:rPr>
              <a:t>N</a:t>
            </a:r>
            <a:r>
              <a:rPr sz="2000" spc="50" dirty="0">
                <a:latin typeface="Latin Modern Math"/>
                <a:cs typeface="Latin Modern Math"/>
              </a:rPr>
              <a:t>(</a:t>
            </a:r>
            <a:r>
              <a:rPr sz="2000" spc="50" dirty="0">
                <a:latin typeface="Times New Roman"/>
                <a:cs typeface="Times New Roman"/>
              </a:rPr>
              <a:t>BFS</a:t>
            </a:r>
            <a:r>
              <a:rPr sz="2000" spc="50" dirty="0">
                <a:latin typeface="Latin Modern Math"/>
                <a:cs typeface="Latin Modern Math"/>
              </a:rPr>
              <a:t>)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=</a:t>
            </a:r>
            <a:r>
              <a:rPr sz="2000" spc="-109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10</a:t>
            </a:r>
            <a:r>
              <a:rPr sz="1900" spc="-19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387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100</a:t>
            </a:r>
            <a:r>
              <a:rPr sz="1900" spc="-19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387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1000</a:t>
            </a:r>
            <a:r>
              <a:rPr sz="1900" spc="-18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387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10000</a:t>
            </a:r>
            <a:r>
              <a:rPr sz="1900" spc="-19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387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100000</a:t>
            </a:r>
            <a:r>
              <a:rPr sz="1900" spc="-198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+</a:t>
            </a:r>
            <a:r>
              <a:rPr sz="2000" spc="-387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999990</a:t>
            </a:r>
            <a:r>
              <a:rPr sz="1900" spc="69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Latin Modern Math"/>
                <a:cs typeface="Latin Modern Math"/>
              </a:rPr>
              <a:t>=</a:t>
            </a:r>
            <a:r>
              <a:rPr sz="2000" spc="-99" dirty="0">
                <a:latin typeface="Latin Modern Math"/>
                <a:cs typeface="Latin Modern Math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1111100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780256" y="5266464"/>
            <a:ext cx="7199326" cy="344788"/>
          </a:xfrm>
          <a:custGeom>
            <a:avLst/>
            <a:gdLst/>
            <a:ahLst/>
            <a:cxnLst/>
            <a:rect l="l" t="t" r="r" b="b"/>
            <a:pathLst>
              <a:path w="3629660" h="173989">
                <a:moveTo>
                  <a:pt x="357884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3605"/>
                </a:lnTo>
                <a:lnTo>
                  <a:pt x="3629647" y="173605"/>
                </a:lnTo>
                <a:lnTo>
                  <a:pt x="3629647" y="50800"/>
                </a:lnTo>
                <a:lnTo>
                  <a:pt x="3625639" y="31075"/>
                </a:lnTo>
                <a:lnTo>
                  <a:pt x="3614725" y="14922"/>
                </a:lnTo>
                <a:lnTo>
                  <a:pt x="3598572" y="4008"/>
                </a:lnTo>
                <a:lnTo>
                  <a:pt x="3578847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855830" y="5246992"/>
            <a:ext cx="1282175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59" dirty="0">
                <a:solidFill>
                  <a:srgbClr val="FF0000"/>
                </a:solidFill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80257" y="5354109"/>
            <a:ext cx="7300086" cy="1089730"/>
            <a:chOff x="129196" y="2701842"/>
            <a:chExt cx="3680460" cy="549910"/>
          </a:xfrm>
        </p:grpSpPr>
        <p:sp>
          <p:nvSpPr>
            <p:cNvPr id="42" name="object 42"/>
            <p:cNvSpPr/>
            <p:nvPr/>
          </p:nvSpPr>
          <p:spPr>
            <a:xfrm>
              <a:off x="129197" y="2818561"/>
              <a:ext cx="3629646" cy="5060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997" y="3149561"/>
              <a:ext cx="101600" cy="1016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30797" y="3136861"/>
              <a:ext cx="3578808" cy="1143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58844" y="2701848"/>
              <a:ext cx="50761" cy="44771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9196" y="2862842"/>
              <a:ext cx="3629660" cy="337820"/>
            </a:xfrm>
            <a:custGeom>
              <a:avLst/>
              <a:gdLst/>
              <a:ahLst/>
              <a:cxnLst/>
              <a:rect l="l" t="t" r="r" b="b"/>
              <a:pathLst>
                <a:path w="3629660" h="337819">
                  <a:moveTo>
                    <a:pt x="3629647" y="0"/>
                  </a:moveTo>
                  <a:lnTo>
                    <a:pt x="0" y="0"/>
                  </a:lnTo>
                  <a:lnTo>
                    <a:pt x="0" y="286719"/>
                  </a:lnTo>
                  <a:lnTo>
                    <a:pt x="4008" y="306443"/>
                  </a:lnTo>
                  <a:lnTo>
                    <a:pt x="14922" y="322596"/>
                  </a:lnTo>
                  <a:lnTo>
                    <a:pt x="31075" y="333510"/>
                  </a:lnTo>
                  <a:lnTo>
                    <a:pt x="50800" y="337519"/>
                  </a:lnTo>
                  <a:lnTo>
                    <a:pt x="3578847" y="337519"/>
                  </a:lnTo>
                  <a:lnTo>
                    <a:pt x="3598572" y="333510"/>
                  </a:lnTo>
                  <a:lnTo>
                    <a:pt x="3614725" y="322596"/>
                  </a:lnTo>
                  <a:lnTo>
                    <a:pt x="3625639" y="306443"/>
                  </a:lnTo>
                  <a:lnTo>
                    <a:pt x="3629647" y="286719"/>
                  </a:lnTo>
                  <a:lnTo>
                    <a:pt x="3629647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58844" y="2739943"/>
              <a:ext cx="0" cy="429259"/>
            </a:xfrm>
            <a:custGeom>
              <a:avLst/>
              <a:gdLst/>
              <a:ahLst/>
              <a:cxnLst/>
              <a:rect l="l" t="t" r="r" b="b"/>
              <a:pathLst>
                <a:path h="429260">
                  <a:moveTo>
                    <a:pt x="0" y="42866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8844" y="27272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58844" y="271454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58844" y="270184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55830" y="5631642"/>
            <a:ext cx="7033071" cy="633217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 marR="10072">
              <a:spcBef>
                <a:spcPts val="258"/>
              </a:spcBef>
            </a:pPr>
            <a:r>
              <a:rPr sz="1900" spc="10" dirty="0">
                <a:latin typeface="Times New Roman"/>
                <a:cs typeface="Times New Roman"/>
              </a:rPr>
              <a:t>IDS </a:t>
            </a:r>
            <a:r>
              <a:rPr sz="1900" spc="30" dirty="0">
                <a:latin typeface="Times New Roman"/>
                <a:cs typeface="Times New Roman"/>
              </a:rPr>
              <a:t>exhibits </a:t>
            </a:r>
            <a:r>
              <a:rPr sz="1900" spc="99" dirty="0">
                <a:latin typeface="Times New Roman"/>
                <a:cs typeface="Times New Roman"/>
              </a:rPr>
              <a:t>better </a:t>
            </a:r>
            <a:r>
              <a:rPr sz="1900" spc="50" dirty="0">
                <a:latin typeface="Times New Roman"/>
                <a:cs typeface="Times New Roman"/>
              </a:rPr>
              <a:t>performance, </a:t>
            </a:r>
            <a:r>
              <a:rPr sz="1900" spc="59" dirty="0">
                <a:latin typeface="Times New Roman"/>
                <a:cs typeface="Times New Roman"/>
              </a:rPr>
              <a:t>because it does </a:t>
            </a:r>
            <a:r>
              <a:rPr sz="1900" spc="99" dirty="0">
                <a:latin typeface="Times New Roman"/>
                <a:cs typeface="Times New Roman"/>
              </a:rPr>
              <a:t>not </a:t>
            </a:r>
            <a:r>
              <a:rPr sz="1900" spc="59" dirty="0">
                <a:latin typeface="Times New Roman"/>
                <a:cs typeface="Times New Roman"/>
              </a:rPr>
              <a:t>expand </a:t>
            </a:r>
            <a:r>
              <a:rPr sz="1900" spc="79" dirty="0">
                <a:latin typeface="Times New Roman"/>
                <a:cs typeface="Times New Roman"/>
              </a:rPr>
              <a:t>other  </a:t>
            </a:r>
            <a:r>
              <a:rPr sz="1900" spc="59" dirty="0">
                <a:latin typeface="Times New Roman"/>
                <a:cs typeface="Times New Roman"/>
              </a:rPr>
              <a:t>nodes </a:t>
            </a:r>
            <a:r>
              <a:rPr sz="1900" spc="149" dirty="0">
                <a:latin typeface="Times New Roman"/>
                <a:cs typeface="Times New Roman"/>
              </a:rPr>
              <a:t>at </a:t>
            </a:r>
            <a:r>
              <a:rPr sz="1900" spc="89" dirty="0">
                <a:latin typeface="Times New Roman"/>
                <a:cs typeface="Times New Roman"/>
              </a:rPr>
              <a:t>depth</a:t>
            </a:r>
            <a:r>
              <a:rPr sz="1900" spc="317" dirty="0">
                <a:latin typeface="Times New Roman"/>
                <a:cs typeface="Times New Roman"/>
              </a:rPr>
              <a:t> </a:t>
            </a:r>
            <a:r>
              <a:rPr sz="2000" spc="149" dirty="0">
                <a:latin typeface="Times New Roman"/>
                <a:cs typeface="Times New Roman"/>
              </a:rPr>
              <a:t>d</a:t>
            </a:r>
            <a:r>
              <a:rPr sz="1900" spc="149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2688" y="1"/>
            <a:ext cx="1276350" cy="1247775"/>
          </a:xfrm>
          <a:prstGeom prst="rect">
            <a:avLst/>
          </a:prstGeom>
        </p:spPr>
      </p:pic>
      <p:sp>
        <p:nvSpPr>
          <p:cNvPr id="62" name="Rounded Rectangle 61"/>
          <p:cNvSpPr/>
          <p:nvPr/>
        </p:nvSpPr>
        <p:spPr>
          <a:xfrm>
            <a:off x="1905000" y="194435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Iterative Deepening DFS (ID-DFS)</a:t>
            </a:r>
          </a:p>
        </p:txBody>
      </p:sp>
    </p:spTree>
    <p:extLst>
      <p:ext uri="{BB962C8B-B14F-4D97-AF65-F5344CB8AC3E}">
        <p14:creationId xmlns:p14="http://schemas.microsoft.com/office/powerpoint/2010/main" val="3656611593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6934200" cy="715962"/>
          </a:xfrm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</a:rPr>
              <a:t>APPLICATION: MAZE GAME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HOW TO REACH TO THE GOAL?</a:t>
            </a: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2"/>
          <a:srcRect l="21875" t="26666" r="55624" b="58888"/>
          <a:stretch>
            <a:fillRect/>
          </a:stretch>
        </p:blipFill>
        <p:spPr bwMode="auto">
          <a:xfrm>
            <a:off x="3810000" y="2514600"/>
            <a:ext cx="5334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5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980137" y="41573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</a:rPr>
              <a:t>APPLICATION: MAZE GAME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828800"/>
            <a:ext cx="4648200" cy="4114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2400" dirty="0"/>
              <a:t>BFS SOLUTION?</a:t>
            </a:r>
          </a:p>
          <a:p>
            <a:pPr lvl="1">
              <a:defRPr/>
            </a:pPr>
            <a:r>
              <a:rPr lang="en-IN" sz="2000" dirty="0"/>
              <a:t>S-1-2-3-5-8-10-12-14-16-19-G</a:t>
            </a:r>
          </a:p>
          <a:p>
            <a:pPr lvl="1">
              <a:defRPr/>
            </a:pPr>
            <a:r>
              <a:rPr lang="en-IN" sz="2000" dirty="0"/>
              <a:t>SEARCH SOLUTION FOUND IN </a:t>
            </a:r>
            <a:r>
              <a:rPr lang="en-IN" sz="2000" b="1" dirty="0"/>
              <a:t>12 STEPS</a:t>
            </a:r>
          </a:p>
          <a:p>
            <a:pPr lvl="1">
              <a:buFont typeface="Wingdings" pitchFamily="2" charset="2"/>
              <a:buNone/>
              <a:defRPr/>
            </a:pPr>
            <a:endParaRPr lang="en-IN" sz="2000" b="1" dirty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IN" dirty="0"/>
              <a:t>DFS SOLUTION?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IN" sz="1800" dirty="0"/>
              <a:t>S-1-2-3-6-5-8-9-10-11-13-16-18-G</a:t>
            </a:r>
          </a:p>
          <a:p>
            <a:pPr marL="742950" lvl="2" indent="-342900"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en-IN" sz="1800" dirty="0"/>
              <a:t>SEARCH SOLUTION FOUND IN </a:t>
            </a:r>
            <a:r>
              <a:rPr lang="en-IN" sz="1800" b="1" dirty="0"/>
              <a:t>14 STEPS</a:t>
            </a:r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IN" dirty="0"/>
          </a:p>
        </p:txBody>
      </p:sp>
      <p:pic>
        <p:nvPicPr>
          <p:cNvPr id="24581" name="Picture 1"/>
          <p:cNvPicPr>
            <a:picLocks noChangeAspect="1" noChangeArrowheads="1"/>
          </p:cNvPicPr>
          <p:nvPr/>
        </p:nvPicPr>
        <p:blipFill>
          <a:blip r:embed="rId3"/>
          <a:srcRect l="21875" t="26666" r="55624" b="58888"/>
          <a:stretch>
            <a:fillRect/>
          </a:stretch>
        </p:blipFill>
        <p:spPr bwMode="auto">
          <a:xfrm>
            <a:off x="6516688" y="1752600"/>
            <a:ext cx="3776662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4"/>
          <a:srcRect l="21875" t="26666" r="56250" b="60001"/>
          <a:stretch>
            <a:fillRect/>
          </a:stretch>
        </p:blipFill>
        <p:spPr bwMode="auto">
          <a:xfrm>
            <a:off x="6553200" y="3657600"/>
            <a:ext cx="37782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35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2286000" y="228600"/>
            <a:ext cx="6705600" cy="9906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010400" cy="952500"/>
          </a:xfrm>
        </p:spPr>
        <p:txBody>
          <a:bodyPr/>
          <a:lstStyle/>
          <a:p>
            <a:r>
              <a:rPr lang="en-IN" sz="2800" b="1" dirty="0">
                <a:solidFill>
                  <a:schemeClr val="bg1"/>
                </a:solidFill>
              </a:rPr>
              <a:t>APPLICATION: MAZE GAME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447800"/>
            <a:ext cx="4648200" cy="990600"/>
          </a:xfrm>
        </p:spPr>
        <p:txBody>
          <a:bodyPr/>
          <a:lstStyle/>
          <a:p>
            <a:pPr>
              <a:defRPr/>
            </a:pPr>
            <a:r>
              <a:rPr lang="en-IN" sz="1600" dirty="0"/>
              <a:t>BFS SOLUTION?</a:t>
            </a:r>
          </a:p>
          <a:p>
            <a:pPr lvl="1">
              <a:defRPr/>
            </a:pPr>
            <a:r>
              <a:rPr lang="en-IN" sz="1400" dirty="0"/>
              <a:t>S-1-2-3-5-8-10-12-14-16-19-G</a:t>
            </a:r>
          </a:p>
          <a:p>
            <a:pPr lvl="1">
              <a:defRPr/>
            </a:pPr>
            <a:r>
              <a:rPr lang="en-IN" sz="1400" dirty="0"/>
              <a:t>SEARCH SOLUTION FOUND IN </a:t>
            </a:r>
            <a:r>
              <a:rPr lang="en-IN" sz="1400" b="1" dirty="0"/>
              <a:t>12 STEPS</a:t>
            </a:r>
          </a:p>
          <a:p>
            <a:pPr lvl="1">
              <a:buFont typeface="Wingdings" pitchFamily="2" charset="2"/>
              <a:buNone/>
              <a:defRPr/>
            </a:pPr>
            <a:endParaRPr lang="en-IN" sz="1400" b="1" dirty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IN" sz="1600" dirty="0"/>
          </a:p>
        </p:txBody>
      </p:sp>
      <p:pic>
        <p:nvPicPr>
          <p:cNvPr id="25604" name="Picture 1"/>
          <p:cNvPicPr>
            <a:picLocks noChangeAspect="1" noChangeArrowheads="1"/>
          </p:cNvPicPr>
          <p:nvPr/>
        </p:nvPicPr>
        <p:blipFill>
          <a:blip r:embed="rId3"/>
          <a:srcRect l="21875" t="26666" r="55624" b="58888"/>
          <a:stretch>
            <a:fillRect/>
          </a:stretch>
        </p:blipFill>
        <p:spPr bwMode="auto">
          <a:xfrm>
            <a:off x="7004050" y="1311276"/>
            <a:ext cx="33591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057400" y="2552700"/>
            <a:ext cx="7924800" cy="4229100"/>
            <a:chOff x="762000" y="2552699"/>
            <a:chExt cx="7924800" cy="4229101"/>
          </a:xfrm>
        </p:grpSpPr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1295400" y="26288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S</a:t>
              </a:r>
            </a:p>
          </p:txBody>
        </p:sp>
        <p:sp>
          <p:nvSpPr>
            <p:cNvPr id="25608" name="Oval 8"/>
            <p:cNvSpPr>
              <a:spLocks noChangeArrowheads="1"/>
            </p:cNvSpPr>
            <p:nvPr/>
          </p:nvSpPr>
          <p:spPr bwMode="auto">
            <a:xfrm>
              <a:off x="1295400" y="33146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1295400" y="40004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2</a:t>
              </a:r>
            </a:p>
          </p:txBody>
        </p:sp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1295400" y="46100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3</a:t>
              </a:r>
            </a:p>
          </p:txBody>
        </p:sp>
        <p:sp>
          <p:nvSpPr>
            <p:cNvPr id="25611" name="Oval 11"/>
            <p:cNvSpPr>
              <a:spLocks noChangeArrowheads="1"/>
            </p:cNvSpPr>
            <p:nvPr/>
          </p:nvSpPr>
          <p:spPr bwMode="auto">
            <a:xfrm>
              <a:off x="762000" y="5143499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612" name="Oval 12"/>
            <p:cNvSpPr>
              <a:spLocks noChangeArrowheads="1"/>
            </p:cNvSpPr>
            <p:nvPr/>
          </p:nvSpPr>
          <p:spPr bwMode="auto">
            <a:xfrm>
              <a:off x="1905000" y="51434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4</a:t>
              </a:r>
            </a:p>
          </p:txBody>
        </p:sp>
        <p:cxnSp>
          <p:nvCxnSpPr>
            <p:cNvPr id="25613" name="Straight Arrow Connector 14"/>
            <p:cNvCxnSpPr>
              <a:cxnSpLocks noChangeShapeType="1"/>
              <a:stCxn id="25607" idx="4"/>
              <a:endCxn id="25608" idx="0"/>
            </p:cNvCxnSpPr>
            <p:nvPr/>
          </p:nvCxnSpPr>
          <p:spPr bwMode="auto">
            <a:xfrm rot="5400000">
              <a:off x="1485900" y="32384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14" name="Straight Arrow Connector 16"/>
            <p:cNvCxnSpPr>
              <a:cxnSpLocks noChangeShapeType="1"/>
              <a:stCxn id="25608" idx="4"/>
              <a:endCxn id="25609" idx="0"/>
            </p:cNvCxnSpPr>
            <p:nvPr/>
          </p:nvCxnSpPr>
          <p:spPr bwMode="auto">
            <a:xfrm rot="5400000">
              <a:off x="1485900" y="39242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15" name="Straight Arrow Connector 18"/>
            <p:cNvCxnSpPr>
              <a:cxnSpLocks noChangeShapeType="1"/>
              <a:stCxn id="25609" idx="4"/>
              <a:endCxn id="25610" idx="0"/>
            </p:cNvCxnSpPr>
            <p:nvPr/>
          </p:nvCxnSpPr>
          <p:spPr bwMode="auto">
            <a:xfrm rot="5400000">
              <a:off x="1524000" y="4571999"/>
              <a:ext cx="76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16" name="Straight Arrow Connector 20"/>
            <p:cNvCxnSpPr>
              <a:cxnSpLocks noChangeShapeType="1"/>
              <a:stCxn id="25610" idx="4"/>
              <a:endCxn id="25611" idx="7"/>
            </p:cNvCxnSpPr>
            <p:nvPr/>
          </p:nvCxnSpPr>
          <p:spPr bwMode="auto">
            <a:xfrm rot="5400000">
              <a:off x="1350636" y="5010149"/>
              <a:ext cx="78115" cy="3448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17" name="Straight Arrow Connector 22"/>
            <p:cNvCxnSpPr>
              <a:cxnSpLocks noChangeShapeType="1"/>
              <a:stCxn id="25610" idx="4"/>
              <a:endCxn id="25612" idx="1"/>
            </p:cNvCxnSpPr>
            <p:nvPr/>
          </p:nvCxnSpPr>
          <p:spPr bwMode="auto">
            <a:xfrm rot="16200000" flipH="1">
              <a:off x="1733550" y="4972048"/>
              <a:ext cx="78115" cy="4210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18" name="Oval 23"/>
            <p:cNvSpPr>
              <a:spLocks noChangeArrowheads="1"/>
            </p:cNvSpPr>
            <p:nvPr/>
          </p:nvSpPr>
          <p:spPr bwMode="auto">
            <a:xfrm>
              <a:off x="3124200" y="2552699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5619" name="Oval 24"/>
            <p:cNvSpPr>
              <a:spLocks noChangeArrowheads="1"/>
            </p:cNvSpPr>
            <p:nvPr/>
          </p:nvSpPr>
          <p:spPr bwMode="auto">
            <a:xfrm>
              <a:off x="2438400" y="31622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6</a:t>
              </a:r>
            </a:p>
          </p:txBody>
        </p:sp>
        <p:sp>
          <p:nvSpPr>
            <p:cNvPr id="25620" name="Oval 25"/>
            <p:cNvSpPr>
              <a:spLocks noChangeArrowheads="1"/>
            </p:cNvSpPr>
            <p:nvPr/>
          </p:nvSpPr>
          <p:spPr bwMode="auto">
            <a:xfrm>
              <a:off x="3200400" y="31622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7</a:t>
              </a:r>
            </a:p>
          </p:txBody>
        </p:sp>
        <p:sp>
          <p:nvSpPr>
            <p:cNvPr id="25621" name="Oval 26"/>
            <p:cNvSpPr>
              <a:spLocks noChangeArrowheads="1"/>
            </p:cNvSpPr>
            <p:nvPr/>
          </p:nvSpPr>
          <p:spPr bwMode="auto">
            <a:xfrm>
              <a:off x="3962400" y="31622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dirty="0"/>
                <a:t>8</a:t>
              </a:r>
            </a:p>
          </p:txBody>
        </p:sp>
        <p:cxnSp>
          <p:nvCxnSpPr>
            <p:cNvPr id="25622" name="Straight Arrow Connector 28"/>
            <p:cNvCxnSpPr>
              <a:cxnSpLocks noChangeShapeType="1"/>
              <a:stCxn id="25618" idx="3"/>
              <a:endCxn id="25619" idx="0"/>
            </p:cNvCxnSpPr>
            <p:nvPr/>
          </p:nvCxnSpPr>
          <p:spPr bwMode="auto">
            <a:xfrm rot="5400000">
              <a:off x="2876551" y="2836534"/>
              <a:ext cx="154315" cy="4972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23" name="Straight Arrow Connector 30"/>
            <p:cNvCxnSpPr>
              <a:cxnSpLocks noChangeShapeType="1"/>
              <a:stCxn id="25618" idx="4"/>
              <a:endCxn id="25620" idx="0"/>
            </p:cNvCxnSpPr>
            <p:nvPr/>
          </p:nvCxnSpPr>
          <p:spPr bwMode="auto">
            <a:xfrm rot="16200000" flipH="1">
              <a:off x="3390900" y="3086099"/>
              <a:ext cx="762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24" name="Straight Arrow Connector 32"/>
            <p:cNvCxnSpPr>
              <a:cxnSpLocks noChangeShapeType="1"/>
              <a:stCxn id="25618" idx="5"/>
              <a:endCxn id="25621" idx="0"/>
            </p:cNvCxnSpPr>
            <p:nvPr/>
          </p:nvCxnSpPr>
          <p:spPr bwMode="auto">
            <a:xfrm rot="16200000" flipH="1">
              <a:off x="3827135" y="2760333"/>
              <a:ext cx="154315" cy="6496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25" name="Oval 33"/>
            <p:cNvSpPr>
              <a:spLocks noChangeArrowheads="1"/>
            </p:cNvSpPr>
            <p:nvPr/>
          </p:nvSpPr>
          <p:spPr bwMode="auto">
            <a:xfrm>
              <a:off x="2438400" y="38480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9</a:t>
              </a:r>
            </a:p>
          </p:txBody>
        </p:sp>
        <p:sp>
          <p:nvSpPr>
            <p:cNvPr id="25626" name="Oval 34"/>
            <p:cNvSpPr>
              <a:spLocks noChangeArrowheads="1"/>
            </p:cNvSpPr>
            <p:nvPr/>
          </p:nvSpPr>
          <p:spPr bwMode="auto">
            <a:xfrm>
              <a:off x="2514600" y="45338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400"/>
                <a:t>11</a:t>
              </a:r>
            </a:p>
          </p:txBody>
        </p:sp>
        <p:sp>
          <p:nvSpPr>
            <p:cNvPr id="25627" name="Oval 35"/>
            <p:cNvSpPr>
              <a:spLocks noChangeArrowheads="1"/>
            </p:cNvSpPr>
            <p:nvPr/>
          </p:nvSpPr>
          <p:spPr bwMode="auto">
            <a:xfrm>
              <a:off x="2590800" y="51434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13</a:t>
              </a:r>
            </a:p>
          </p:txBody>
        </p:sp>
        <p:cxnSp>
          <p:nvCxnSpPr>
            <p:cNvPr id="25628" name="Straight Arrow Connector 37"/>
            <p:cNvCxnSpPr>
              <a:cxnSpLocks noChangeShapeType="1"/>
              <a:stCxn id="25619" idx="4"/>
              <a:endCxn id="25625" idx="0"/>
            </p:cNvCxnSpPr>
            <p:nvPr/>
          </p:nvCxnSpPr>
          <p:spPr bwMode="auto">
            <a:xfrm rot="5400000">
              <a:off x="2628900" y="37718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29" name="Straight Arrow Connector 39"/>
            <p:cNvCxnSpPr>
              <a:cxnSpLocks noChangeShapeType="1"/>
              <a:stCxn id="25625" idx="4"/>
              <a:endCxn id="25626" idx="0"/>
            </p:cNvCxnSpPr>
            <p:nvPr/>
          </p:nvCxnSpPr>
          <p:spPr bwMode="auto">
            <a:xfrm rot="16200000" flipH="1">
              <a:off x="2667000" y="4419599"/>
              <a:ext cx="152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30" name="Straight Arrow Connector 41"/>
            <p:cNvCxnSpPr>
              <a:cxnSpLocks noChangeShapeType="1"/>
            </p:cNvCxnSpPr>
            <p:nvPr/>
          </p:nvCxnSpPr>
          <p:spPr bwMode="auto">
            <a:xfrm rot="16200000" flipH="1">
              <a:off x="2773268" y="5097367"/>
              <a:ext cx="152400" cy="922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31" name="Oval 43"/>
            <p:cNvSpPr>
              <a:spLocks noChangeArrowheads="1"/>
            </p:cNvSpPr>
            <p:nvPr/>
          </p:nvSpPr>
          <p:spPr bwMode="auto">
            <a:xfrm>
              <a:off x="2590800" y="5829299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15</a:t>
              </a:r>
            </a:p>
          </p:txBody>
        </p:sp>
        <p:cxnSp>
          <p:nvCxnSpPr>
            <p:cNvPr id="25632" name="Straight Arrow Connector 45"/>
            <p:cNvCxnSpPr>
              <a:cxnSpLocks noChangeShapeType="1"/>
              <a:stCxn id="25627" idx="4"/>
              <a:endCxn id="25631" idx="0"/>
            </p:cNvCxnSpPr>
            <p:nvPr/>
          </p:nvCxnSpPr>
          <p:spPr bwMode="auto">
            <a:xfrm rot="5400000">
              <a:off x="2781300" y="57530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33" name="Oval 47"/>
            <p:cNvSpPr>
              <a:spLocks noChangeArrowheads="1"/>
            </p:cNvSpPr>
            <p:nvPr/>
          </p:nvSpPr>
          <p:spPr bwMode="auto">
            <a:xfrm>
              <a:off x="5562600" y="2552699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5634" name="Oval 48"/>
            <p:cNvSpPr>
              <a:spLocks noChangeArrowheads="1"/>
            </p:cNvSpPr>
            <p:nvPr/>
          </p:nvSpPr>
          <p:spPr bwMode="auto">
            <a:xfrm>
              <a:off x="3962400" y="3771105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10</a:t>
              </a:r>
            </a:p>
          </p:txBody>
        </p:sp>
        <p:sp>
          <p:nvSpPr>
            <p:cNvPr id="25635" name="Oval 49"/>
            <p:cNvSpPr>
              <a:spLocks noChangeArrowheads="1"/>
            </p:cNvSpPr>
            <p:nvPr/>
          </p:nvSpPr>
          <p:spPr bwMode="auto">
            <a:xfrm>
              <a:off x="4038600" y="4456905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12</a:t>
              </a:r>
            </a:p>
          </p:txBody>
        </p:sp>
        <p:sp>
          <p:nvSpPr>
            <p:cNvPr id="25636" name="Oval 50"/>
            <p:cNvSpPr>
              <a:spLocks noChangeArrowheads="1"/>
            </p:cNvSpPr>
            <p:nvPr/>
          </p:nvSpPr>
          <p:spPr bwMode="auto">
            <a:xfrm>
              <a:off x="4114800" y="5066505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14</a:t>
              </a:r>
            </a:p>
          </p:txBody>
        </p:sp>
        <p:cxnSp>
          <p:nvCxnSpPr>
            <p:cNvPr id="25637" name="Straight Arrow Connector 51"/>
            <p:cNvCxnSpPr>
              <a:cxnSpLocks noChangeShapeType="1"/>
              <a:endCxn id="25634" idx="0"/>
            </p:cNvCxnSpPr>
            <p:nvPr/>
          </p:nvCxnSpPr>
          <p:spPr bwMode="auto">
            <a:xfrm rot="5400000">
              <a:off x="4152900" y="3694905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38" name="Straight Arrow Connector 52"/>
            <p:cNvCxnSpPr>
              <a:cxnSpLocks noChangeShapeType="1"/>
              <a:stCxn id="25634" idx="4"/>
              <a:endCxn id="25635" idx="0"/>
            </p:cNvCxnSpPr>
            <p:nvPr/>
          </p:nvCxnSpPr>
          <p:spPr bwMode="auto">
            <a:xfrm rot="16200000" flipH="1">
              <a:off x="4191000" y="4342605"/>
              <a:ext cx="152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39" name="Straight Arrow Connector 53"/>
            <p:cNvCxnSpPr>
              <a:cxnSpLocks noChangeShapeType="1"/>
            </p:cNvCxnSpPr>
            <p:nvPr/>
          </p:nvCxnSpPr>
          <p:spPr bwMode="auto">
            <a:xfrm rot="16200000" flipH="1">
              <a:off x="4297268" y="5020373"/>
              <a:ext cx="152400" cy="922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40" name="Oval 54"/>
            <p:cNvSpPr>
              <a:spLocks noChangeArrowheads="1"/>
            </p:cNvSpPr>
            <p:nvPr/>
          </p:nvSpPr>
          <p:spPr bwMode="auto">
            <a:xfrm>
              <a:off x="4114800" y="62484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19</a:t>
              </a:r>
            </a:p>
          </p:txBody>
        </p:sp>
        <p:cxnSp>
          <p:nvCxnSpPr>
            <p:cNvPr id="25641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425264" y="6177864"/>
              <a:ext cx="76200" cy="648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42" name="Oval 58"/>
            <p:cNvSpPr>
              <a:spLocks noChangeArrowheads="1"/>
            </p:cNvSpPr>
            <p:nvPr/>
          </p:nvSpPr>
          <p:spPr bwMode="auto">
            <a:xfrm>
              <a:off x="4114800" y="5638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16</a:t>
              </a:r>
            </a:p>
          </p:txBody>
        </p:sp>
        <p:sp>
          <p:nvSpPr>
            <p:cNvPr id="25643" name="Oval 60"/>
            <p:cNvSpPr>
              <a:spLocks noChangeArrowheads="1"/>
            </p:cNvSpPr>
            <p:nvPr/>
          </p:nvSpPr>
          <p:spPr bwMode="auto">
            <a:xfrm>
              <a:off x="7772400" y="2590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25644" name="Oval 61"/>
            <p:cNvSpPr>
              <a:spLocks noChangeArrowheads="1"/>
            </p:cNvSpPr>
            <p:nvPr/>
          </p:nvSpPr>
          <p:spPr bwMode="auto">
            <a:xfrm>
              <a:off x="5257800" y="33146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17</a:t>
              </a:r>
            </a:p>
          </p:txBody>
        </p:sp>
        <p:sp>
          <p:nvSpPr>
            <p:cNvPr id="25645" name="Oval 62"/>
            <p:cNvSpPr>
              <a:spLocks noChangeArrowheads="1"/>
            </p:cNvSpPr>
            <p:nvPr/>
          </p:nvSpPr>
          <p:spPr bwMode="auto">
            <a:xfrm>
              <a:off x="6324600" y="33146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18</a:t>
              </a:r>
            </a:p>
          </p:txBody>
        </p:sp>
        <p:sp>
          <p:nvSpPr>
            <p:cNvPr id="25646" name="Oval 6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20</a:t>
              </a:r>
            </a:p>
          </p:txBody>
        </p:sp>
        <p:sp>
          <p:nvSpPr>
            <p:cNvPr id="25647" name="Oval 64"/>
            <p:cNvSpPr>
              <a:spLocks noChangeArrowheads="1"/>
            </p:cNvSpPr>
            <p:nvPr/>
          </p:nvSpPr>
          <p:spPr bwMode="auto">
            <a:xfrm>
              <a:off x="5638800" y="39624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21</a:t>
              </a:r>
            </a:p>
          </p:txBody>
        </p:sp>
        <p:sp>
          <p:nvSpPr>
            <p:cNvPr id="25648" name="Oval 65"/>
            <p:cNvSpPr>
              <a:spLocks noChangeArrowheads="1"/>
            </p:cNvSpPr>
            <p:nvPr/>
          </p:nvSpPr>
          <p:spPr bwMode="auto">
            <a:xfrm>
              <a:off x="4800600" y="4648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x</a:t>
              </a:r>
            </a:p>
          </p:txBody>
        </p:sp>
        <p:sp>
          <p:nvSpPr>
            <p:cNvPr id="25649" name="Oval 66"/>
            <p:cNvSpPr>
              <a:spLocks noChangeArrowheads="1"/>
            </p:cNvSpPr>
            <p:nvPr/>
          </p:nvSpPr>
          <p:spPr bwMode="auto">
            <a:xfrm>
              <a:off x="6324600" y="4495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x</a:t>
              </a:r>
            </a:p>
          </p:txBody>
        </p:sp>
        <p:sp>
          <p:nvSpPr>
            <p:cNvPr id="25650" name="Oval 67"/>
            <p:cNvSpPr>
              <a:spLocks noChangeArrowheads="1"/>
            </p:cNvSpPr>
            <p:nvPr/>
          </p:nvSpPr>
          <p:spPr bwMode="auto">
            <a:xfrm>
              <a:off x="5562600" y="4648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19</a:t>
              </a:r>
            </a:p>
          </p:txBody>
        </p:sp>
        <p:cxnSp>
          <p:nvCxnSpPr>
            <p:cNvPr id="25651" name="Straight Arrow Connector 69"/>
            <p:cNvCxnSpPr>
              <a:cxnSpLocks noChangeShapeType="1"/>
              <a:stCxn id="25633" idx="4"/>
              <a:endCxn id="25644" idx="0"/>
            </p:cNvCxnSpPr>
            <p:nvPr/>
          </p:nvCxnSpPr>
          <p:spPr bwMode="auto">
            <a:xfrm rot="5400000">
              <a:off x="5562600" y="3047999"/>
              <a:ext cx="2286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52" name="Straight Arrow Connector 71"/>
            <p:cNvCxnSpPr>
              <a:cxnSpLocks noChangeShapeType="1"/>
              <a:stCxn id="25633" idx="4"/>
              <a:endCxn id="25645" idx="1"/>
            </p:cNvCxnSpPr>
            <p:nvPr/>
          </p:nvCxnSpPr>
          <p:spPr bwMode="auto">
            <a:xfrm rot="16200000" flipH="1">
              <a:off x="5962650" y="2952748"/>
              <a:ext cx="306715" cy="5734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53" name="Straight Arrow Connector 73"/>
            <p:cNvCxnSpPr>
              <a:cxnSpLocks noChangeShapeType="1"/>
              <a:stCxn id="25644" idx="3"/>
              <a:endCxn id="25646" idx="7"/>
            </p:cNvCxnSpPr>
            <p:nvPr/>
          </p:nvCxnSpPr>
          <p:spPr bwMode="auto">
            <a:xfrm rot="5400000">
              <a:off x="5122535" y="3827134"/>
              <a:ext cx="270531" cy="1562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54" name="Straight Arrow Connector 75"/>
            <p:cNvCxnSpPr>
              <a:cxnSpLocks noChangeShapeType="1"/>
              <a:stCxn id="25644" idx="5"/>
            </p:cNvCxnSpPr>
            <p:nvPr/>
          </p:nvCxnSpPr>
          <p:spPr bwMode="auto">
            <a:xfrm rot="16200000" flipH="1">
              <a:off x="5617834" y="3865234"/>
              <a:ext cx="344816" cy="1543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55" name="Straight Arrow Connector 77"/>
            <p:cNvCxnSpPr>
              <a:cxnSpLocks noChangeShapeType="1"/>
              <a:stCxn id="25646" idx="4"/>
            </p:cNvCxnSpPr>
            <p:nvPr/>
          </p:nvCxnSpPr>
          <p:spPr bwMode="auto">
            <a:xfrm rot="16200000" flipH="1">
              <a:off x="4857750" y="4629150"/>
              <a:ext cx="3048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56" name="Straight Arrow Connector 79"/>
            <p:cNvCxnSpPr>
              <a:cxnSpLocks noChangeShapeType="1"/>
              <a:stCxn id="25647" idx="4"/>
              <a:endCxn id="25650" idx="0"/>
            </p:cNvCxnSpPr>
            <p:nvPr/>
          </p:nvCxnSpPr>
          <p:spPr bwMode="auto">
            <a:xfrm rot="5400000">
              <a:off x="5791200" y="4533900"/>
              <a:ext cx="152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57" name="Straight Arrow Connector 81"/>
            <p:cNvCxnSpPr>
              <a:cxnSpLocks noChangeShapeType="1"/>
              <a:stCxn id="25647" idx="5"/>
              <a:endCxn id="25649" idx="1"/>
            </p:cNvCxnSpPr>
            <p:nvPr/>
          </p:nvCxnSpPr>
          <p:spPr bwMode="auto">
            <a:xfrm rot="16200000" flipH="1">
              <a:off x="6170285" y="4341485"/>
              <a:ext cx="156230" cy="3086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5658" name="Oval 82"/>
            <p:cNvSpPr>
              <a:spLocks noChangeArrowheads="1"/>
            </p:cNvSpPr>
            <p:nvPr/>
          </p:nvSpPr>
          <p:spPr bwMode="auto">
            <a:xfrm>
              <a:off x="7467600" y="3429000"/>
              <a:ext cx="533400" cy="5334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25659" name="Oval 83"/>
            <p:cNvSpPr>
              <a:spLocks noChangeArrowheads="1"/>
            </p:cNvSpPr>
            <p:nvPr/>
          </p:nvSpPr>
          <p:spPr bwMode="auto">
            <a:xfrm>
              <a:off x="8153400" y="3429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 dirty="0"/>
                <a:t>21</a:t>
              </a:r>
            </a:p>
          </p:txBody>
        </p:sp>
        <p:cxnSp>
          <p:nvCxnSpPr>
            <p:cNvPr id="25660" name="Straight Arrow Connector 86"/>
            <p:cNvCxnSpPr>
              <a:cxnSpLocks noChangeShapeType="1"/>
              <a:stCxn id="25643" idx="5"/>
              <a:endCxn id="25658" idx="0"/>
            </p:cNvCxnSpPr>
            <p:nvPr/>
          </p:nvCxnSpPr>
          <p:spPr bwMode="auto">
            <a:xfrm rot="5400000">
              <a:off x="7789536" y="2990850"/>
              <a:ext cx="382915" cy="4933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5661" name="Straight Arrow Connector 88"/>
            <p:cNvCxnSpPr>
              <a:cxnSpLocks noChangeShapeType="1"/>
              <a:stCxn id="25643" idx="5"/>
            </p:cNvCxnSpPr>
            <p:nvPr/>
          </p:nvCxnSpPr>
          <p:spPr bwMode="auto">
            <a:xfrm rot="16200000" flipH="1">
              <a:off x="8037185" y="3236584"/>
              <a:ext cx="535315" cy="1543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405337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63" name="Rounded Rectangle 6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2057400" y="114300"/>
            <a:ext cx="7010400" cy="952500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APPLICATION: MAZE GAME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447800"/>
            <a:ext cx="4648200" cy="990600"/>
          </a:xfrm>
        </p:spPr>
        <p:txBody>
          <a:bodyPr/>
          <a:lstStyle/>
          <a:p>
            <a:pPr>
              <a:defRPr/>
            </a:pPr>
            <a:r>
              <a:rPr lang="en-IN" sz="1600" dirty="0"/>
              <a:t>BFS SOLUTION?</a:t>
            </a:r>
          </a:p>
          <a:p>
            <a:pPr lvl="1">
              <a:defRPr/>
            </a:pPr>
            <a:r>
              <a:rPr lang="en-IN" sz="1400" dirty="0"/>
              <a:t>S-1-2-3-5-8-10-12-14-16-19-G</a:t>
            </a:r>
          </a:p>
          <a:p>
            <a:pPr lvl="1">
              <a:defRPr/>
            </a:pPr>
            <a:r>
              <a:rPr lang="en-IN" sz="1400" dirty="0"/>
              <a:t>SEARCH SOLUTION FOUND IN </a:t>
            </a:r>
            <a:r>
              <a:rPr lang="en-IN" sz="1400" b="1" dirty="0"/>
              <a:t>12 STEPS</a:t>
            </a:r>
          </a:p>
          <a:p>
            <a:pPr lvl="1">
              <a:buFont typeface="Wingdings" pitchFamily="2" charset="2"/>
              <a:buNone/>
              <a:defRPr/>
            </a:pPr>
            <a:endParaRPr lang="en-IN" sz="1400" b="1" dirty="0"/>
          </a:p>
          <a:p>
            <a:pPr marL="342900" lvl="1" indent="-342900"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endParaRPr lang="en-IN" sz="1600" dirty="0"/>
          </a:p>
        </p:txBody>
      </p:sp>
      <p:pic>
        <p:nvPicPr>
          <p:cNvPr id="26628" name="Picture 1"/>
          <p:cNvPicPr>
            <a:picLocks noChangeAspect="1" noChangeArrowheads="1"/>
          </p:cNvPicPr>
          <p:nvPr/>
        </p:nvPicPr>
        <p:blipFill>
          <a:blip r:embed="rId3"/>
          <a:srcRect l="21875" t="26666" r="55624" b="58888"/>
          <a:stretch>
            <a:fillRect/>
          </a:stretch>
        </p:blipFill>
        <p:spPr bwMode="auto">
          <a:xfrm>
            <a:off x="5867400" y="1158876"/>
            <a:ext cx="335915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2209800" y="2438400"/>
            <a:ext cx="7924800" cy="4229100"/>
            <a:chOff x="762000" y="2552699"/>
            <a:chExt cx="7924800" cy="4229101"/>
          </a:xfrm>
        </p:grpSpPr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1295400" y="26288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S</a:t>
              </a: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1295400" y="33146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26633" name="Oval 9"/>
            <p:cNvSpPr>
              <a:spLocks noChangeArrowheads="1"/>
            </p:cNvSpPr>
            <p:nvPr/>
          </p:nvSpPr>
          <p:spPr bwMode="auto">
            <a:xfrm>
              <a:off x="1295400" y="40004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26634" name="Oval 10"/>
            <p:cNvSpPr>
              <a:spLocks noChangeArrowheads="1"/>
            </p:cNvSpPr>
            <p:nvPr/>
          </p:nvSpPr>
          <p:spPr bwMode="auto">
            <a:xfrm>
              <a:off x="1295400" y="46100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762000" y="51434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1905000" y="51434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4</a:t>
              </a:r>
            </a:p>
          </p:txBody>
        </p:sp>
        <p:cxnSp>
          <p:nvCxnSpPr>
            <p:cNvPr id="26637" name="Straight Arrow Connector 14"/>
            <p:cNvCxnSpPr>
              <a:cxnSpLocks noChangeShapeType="1"/>
              <a:stCxn id="26631" idx="4"/>
              <a:endCxn id="26632" idx="0"/>
            </p:cNvCxnSpPr>
            <p:nvPr/>
          </p:nvCxnSpPr>
          <p:spPr bwMode="auto">
            <a:xfrm rot="5400000">
              <a:off x="1485900" y="32384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38" name="Straight Arrow Connector 16"/>
            <p:cNvCxnSpPr>
              <a:cxnSpLocks noChangeShapeType="1"/>
              <a:stCxn id="26632" idx="4"/>
              <a:endCxn id="26633" idx="0"/>
            </p:cNvCxnSpPr>
            <p:nvPr/>
          </p:nvCxnSpPr>
          <p:spPr bwMode="auto">
            <a:xfrm rot="5400000">
              <a:off x="1485900" y="39242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39" name="Straight Arrow Connector 18"/>
            <p:cNvCxnSpPr>
              <a:cxnSpLocks noChangeShapeType="1"/>
              <a:stCxn id="26633" idx="4"/>
              <a:endCxn id="26634" idx="0"/>
            </p:cNvCxnSpPr>
            <p:nvPr/>
          </p:nvCxnSpPr>
          <p:spPr bwMode="auto">
            <a:xfrm rot="5400000">
              <a:off x="1524000" y="4571999"/>
              <a:ext cx="762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40" name="Straight Arrow Connector 20"/>
            <p:cNvCxnSpPr>
              <a:cxnSpLocks noChangeShapeType="1"/>
              <a:stCxn id="26634" idx="4"/>
              <a:endCxn id="26635" idx="7"/>
            </p:cNvCxnSpPr>
            <p:nvPr/>
          </p:nvCxnSpPr>
          <p:spPr bwMode="auto">
            <a:xfrm rot="5400000">
              <a:off x="1350636" y="5010149"/>
              <a:ext cx="78115" cy="3448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41" name="Straight Arrow Connector 22"/>
            <p:cNvCxnSpPr>
              <a:cxnSpLocks noChangeShapeType="1"/>
              <a:stCxn id="26634" idx="4"/>
              <a:endCxn id="26636" idx="1"/>
            </p:cNvCxnSpPr>
            <p:nvPr/>
          </p:nvCxnSpPr>
          <p:spPr bwMode="auto">
            <a:xfrm rot="16200000" flipH="1">
              <a:off x="1733550" y="4972048"/>
              <a:ext cx="78115" cy="4210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2" name="Oval 23"/>
            <p:cNvSpPr>
              <a:spLocks noChangeArrowheads="1"/>
            </p:cNvSpPr>
            <p:nvPr/>
          </p:nvSpPr>
          <p:spPr bwMode="auto">
            <a:xfrm>
              <a:off x="3124200" y="25526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5</a:t>
              </a:r>
            </a:p>
          </p:txBody>
        </p:sp>
        <p:sp>
          <p:nvSpPr>
            <p:cNvPr id="26643" name="Oval 24"/>
            <p:cNvSpPr>
              <a:spLocks noChangeArrowheads="1"/>
            </p:cNvSpPr>
            <p:nvPr/>
          </p:nvSpPr>
          <p:spPr bwMode="auto">
            <a:xfrm>
              <a:off x="2438400" y="31622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6</a:t>
              </a:r>
            </a:p>
          </p:txBody>
        </p:sp>
        <p:sp>
          <p:nvSpPr>
            <p:cNvPr id="26644" name="Oval 25"/>
            <p:cNvSpPr>
              <a:spLocks noChangeArrowheads="1"/>
            </p:cNvSpPr>
            <p:nvPr/>
          </p:nvSpPr>
          <p:spPr bwMode="auto">
            <a:xfrm>
              <a:off x="3200400" y="31622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7</a:t>
              </a:r>
            </a:p>
          </p:txBody>
        </p:sp>
        <p:sp>
          <p:nvSpPr>
            <p:cNvPr id="26645" name="Oval 26"/>
            <p:cNvSpPr>
              <a:spLocks noChangeArrowheads="1"/>
            </p:cNvSpPr>
            <p:nvPr/>
          </p:nvSpPr>
          <p:spPr bwMode="auto">
            <a:xfrm>
              <a:off x="3962400" y="3162299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>
                  <a:solidFill>
                    <a:srgbClr val="990099"/>
                  </a:solidFill>
                </a:rPr>
                <a:t>8</a:t>
              </a:r>
            </a:p>
          </p:txBody>
        </p:sp>
        <p:cxnSp>
          <p:nvCxnSpPr>
            <p:cNvPr id="26646" name="Straight Arrow Connector 28"/>
            <p:cNvCxnSpPr>
              <a:cxnSpLocks noChangeShapeType="1"/>
              <a:stCxn id="26642" idx="3"/>
              <a:endCxn id="26643" idx="0"/>
            </p:cNvCxnSpPr>
            <p:nvPr/>
          </p:nvCxnSpPr>
          <p:spPr bwMode="auto">
            <a:xfrm rot="5400000">
              <a:off x="2876551" y="2836534"/>
              <a:ext cx="154315" cy="4972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47" name="Straight Arrow Connector 30"/>
            <p:cNvCxnSpPr>
              <a:cxnSpLocks noChangeShapeType="1"/>
              <a:stCxn id="26642" idx="4"/>
              <a:endCxn id="26644" idx="0"/>
            </p:cNvCxnSpPr>
            <p:nvPr/>
          </p:nvCxnSpPr>
          <p:spPr bwMode="auto">
            <a:xfrm rot="16200000" flipH="1">
              <a:off x="3390900" y="3086099"/>
              <a:ext cx="762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48" name="Straight Arrow Connector 32"/>
            <p:cNvCxnSpPr>
              <a:cxnSpLocks noChangeShapeType="1"/>
              <a:stCxn id="26642" idx="5"/>
              <a:endCxn id="26645" idx="0"/>
            </p:cNvCxnSpPr>
            <p:nvPr/>
          </p:nvCxnSpPr>
          <p:spPr bwMode="auto">
            <a:xfrm rot="16200000" flipH="1">
              <a:off x="3827135" y="2760333"/>
              <a:ext cx="154315" cy="6496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49" name="Oval 33"/>
            <p:cNvSpPr>
              <a:spLocks noChangeArrowheads="1"/>
            </p:cNvSpPr>
            <p:nvPr/>
          </p:nvSpPr>
          <p:spPr bwMode="auto">
            <a:xfrm>
              <a:off x="2438400" y="38480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9</a:t>
              </a:r>
            </a:p>
          </p:txBody>
        </p:sp>
        <p:sp>
          <p:nvSpPr>
            <p:cNvPr id="26650" name="Oval 34"/>
            <p:cNvSpPr>
              <a:spLocks noChangeArrowheads="1"/>
            </p:cNvSpPr>
            <p:nvPr/>
          </p:nvSpPr>
          <p:spPr bwMode="auto">
            <a:xfrm>
              <a:off x="2514600" y="45338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400"/>
                <a:t>11</a:t>
              </a:r>
            </a:p>
          </p:txBody>
        </p:sp>
        <p:sp>
          <p:nvSpPr>
            <p:cNvPr id="26651" name="Oval 35"/>
            <p:cNvSpPr>
              <a:spLocks noChangeArrowheads="1"/>
            </p:cNvSpPr>
            <p:nvPr/>
          </p:nvSpPr>
          <p:spPr bwMode="auto">
            <a:xfrm>
              <a:off x="2590800" y="51434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13</a:t>
              </a:r>
            </a:p>
          </p:txBody>
        </p:sp>
        <p:cxnSp>
          <p:nvCxnSpPr>
            <p:cNvPr id="26652" name="Straight Arrow Connector 37"/>
            <p:cNvCxnSpPr>
              <a:cxnSpLocks noChangeShapeType="1"/>
              <a:stCxn id="26643" idx="4"/>
              <a:endCxn id="26649" idx="0"/>
            </p:cNvCxnSpPr>
            <p:nvPr/>
          </p:nvCxnSpPr>
          <p:spPr bwMode="auto">
            <a:xfrm rot="5400000">
              <a:off x="2628900" y="37718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53" name="Straight Arrow Connector 39"/>
            <p:cNvCxnSpPr>
              <a:cxnSpLocks noChangeShapeType="1"/>
              <a:stCxn id="26649" idx="4"/>
              <a:endCxn id="26650" idx="0"/>
            </p:cNvCxnSpPr>
            <p:nvPr/>
          </p:nvCxnSpPr>
          <p:spPr bwMode="auto">
            <a:xfrm rot="16200000" flipH="1">
              <a:off x="2667000" y="4419599"/>
              <a:ext cx="152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54" name="Straight Arrow Connector 41"/>
            <p:cNvCxnSpPr>
              <a:cxnSpLocks noChangeShapeType="1"/>
            </p:cNvCxnSpPr>
            <p:nvPr/>
          </p:nvCxnSpPr>
          <p:spPr bwMode="auto">
            <a:xfrm rot="16200000" flipH="1">
              <a:off x="2773268" y="5097367"/>
              <a:ext cx="152400" cy="922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5" name="Oval 43"/>
            <p:cNvSpPr>
              <a:spLocks noChangeArrowheads="1"/>
            </p:cNvSpPr>
            <p:nvPr/>
          </p:nvSpPr>
          <p:spPr bwMode="auto">
            <a:xfrm>
              <a:off x="2590800" y="5829299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15</a:t>
              </a:r>
            </a:p>
          </p:txBody>
        </p:sp>
        <p:cxnSp>
          <p:nvCxnSpPr>
            <p:cNvPr id="26656" name="Straight Arrow Connector 45"/>
            <p:cNvCxnSpPr>
              <a:cxnSpLocks noChangeShapeType="1"/>
              <a:stCxn id="26651" idx="4"/>
              <a:endCxn id="26655" idx="0"/>
            </p:cNvCxnSpPr>
            <p:nvPr/>
          </p:nvCxnSpPr>
          <p:spPr bwMode="auto">
            <a:xfrm rot="5400000">
              <a:off x="2781300" y="5753099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57" name="Oval 47"/>
            <p:cNvSpPr>
              <a:spLocks noChangeArrowheads="1"/>
            </p:cNvSpPr>
            <p:nvPr/>
          </p:nvSpPr>
          <p:spPr bwMode="auto">
            <a:xfrm>
              <a:off x="5562600" y="2552699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6658" name="Oval 48"/>
            <p:cNvSpPr>
              <a:spLocks noChangeArrowheads="1"/>
            </p:cNvSpPr>
            <p:nvPr/>
          </p:nvSpPr>
          <p:spPr bwMode="auto">
            <a:xfrm>
              <a:off x="3962400" y="3771105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10</a:t>
              </a:r>
            </a:p>
          </p:txBody>
        </p:sp>
        <p:sp>
          <p:nvSpPr>
            <p:cNvPr id="26659" name="Oval 49"/>
            <p:cNvSpPr>
              <a:spLocks noChangeArrowheads="1"/>
            </p:cNvSpPr>
            <p:nvPr/>
          </p:nvSpPr>
          <p:spPr bwMode="auto">
            <a:xfrm>
              <a:off x="4038600" y="4456905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12</a:t>
              </a:r>
            </a:p>
          </p:txBody>
        </p:sp>
        <p:sp>
          <p:nvSpPr>
            <p:cNvPr id="26660" name="Oval 50"/>
            <p:cNvSpPr>
              <a:spLocks noChangeArrowheads="1"/>
            </p:cNvSpPr>
            <p:nvPr/>
          </p:nvSpPr>
          <p:spPr bwMode="auto">
            <a:xfrm>
              <a:off x="4114800" y="5066505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14</a:t>
              </a:r>
            </a:p>
          </p:txBody>
        </p:sp>
        <p:cxnSp>
          <p:nvCxnSpPr>
            <p:cNvPr id="26661" name="Straight Arrow Connector 51"/>
            <p:cNvCxnSpPr>
              <a:cxnSpLocks noChangeShapeType="1"/>
              <a:endCxn id="26658" idx="0"/>
            </p:cNvCxnSpPr>
            <p:nvPr/>
          </p:nvCxnSpPr>
          <p:spPr bwMode="auto">
            <a:xfrm rot="5400000">
              <a:off x="4152900" y="3694905"/>
              <a:ext cx="152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62" name="Straight Arrow Connector 52"/>
            <p:cNvCxnSpPr>
              <a:cxnSpLocks noChangeShapeType="1"/>
              <a:stCxn id="26658" idx="4"/>
              <a:endCxn id="26659" idx="0"/>
            </p:cNvCxnSpPr>
            <p:nvPr/>
          </p:nvCxnSpPr>
          <p:spPr bwMode="auto">
            <a:xfrm rot="16200000" flipH="1">
              <a:off x="4191000" y="4342605"/>
              <a:ext cx="152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63" name="Straight Arrow Connector 53"/>
            <p:cNvCxnSpPr>
              <a:cxnSpLocks noChangeShapeType="1"/>
            </p:cNvCxnSpPr>
            <p:nvPr/>
          </p:nvCxnSpPr>
          <p:spPr bwMode="auto">
            <a:xfrm rot="16200000" flipH="1">
              <a:off x="4297268" y="5020373"/>
              <a:ext cx="152400" cy="9226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64" name="Oval 54"/>
            <p:cNvSpPr>
              <a:spLocks noChangeArrowheads="1"/>
            </p:cNvSpPr>
            <p:nvPr/>
          </p:nvSpPr>
          <p:spPr bwMode="auto">
            <a:xfrm>
              <a:off x="4114800" y="62484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19</a:t>
              </a:r>
            </a:p>
          </p:txBody>
        </p:sp>
        <p:cxnSp>
          <p:nvCxnSpPr>
            <p:cNvPr id="26665" name="Straight Arrow Connector 55"/>
            <p:cNvCxnSpPr>
              <a:cxnSpLocks noChangeShapeType="1"/>
            </p:cNvCxnSpPr>
            <p:nvPr/>
          </p:nvCxnSpPr>
          <p:spPr bwMode="auto">
            <a:xfrm rot="5400000">
              <a:off x="4425264" y="6177864"/>
              <a:ext cx="76200" cy="6487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66" name="Oval 58"/>
            <p:cNvSpPr>
              <a:spLocks noChangeArrowheads="1"/>
            </p:cNvSpPr>
            <p:nvPr/>
          </p:nvSpPr>
          <p:spPr bwMode="auto">
            <a:xfrm>
              <a:off x="4114800" y="5638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16</a:t>
              </a:r>
            </a:p>
          </p:txBody>
        </p:sp>
        <p:sp>
          <p:nvSpPr>
            <p:cNvPr id="26667" name="Oval 60"/>
            <p:cNvSpPr>
              <a:spLocks noChangeArrowheads="1"/>
            </p:cNvSpPr>
            <p:nvPr/>
          </p:nvSpPr>
          <p:spPr bwMode="auto">
            <a:xfrm>
              <a:off x="7772400" y="25908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19</a:t>
              </a:r>
            </a:p>
          </p:txBody>
        </p:sp>
        <p:sp>
          <p:nvSpPr>
            <p:cNvPr id="26668" name="Oval 61"/>
            <p:cNvSpPr>
              <a:spLocks noChangeArrowheads="1"/>
            </p:cNvSpPr>
            <p:nvPr/>
          </p:nvSpPr>
          <p:spPr bwMode="auto">
            <a:xfrm>
              <a:off x="5257800" y="33146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17</a:t>
              </a:r>
            </a:p>
          </p:txBody>
        </p:sp>
        <p:sp>
          <p:nvSpPr>
            <p:cNvPr id="26669" name="Oval 62"/>
            <p:cNvSpPr>
              <a:spLocks noChangeArrowheads="1"/>
            </p:cNvSpPr>
            <p:nvPr/>
          </p:nvSpPr>
          <p:spPr bwMode="auto">
            <a:xfrm>
              <a:off x="6324600" y="3314699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18</a:t>
              </a:r>
            </a:p>
          </p:txBody>
        </p:sp>
        <p:sp>
          <p:nvSpPr>
            <p:cNvPr id="26670" name="Oval 63"/>
            <p:cNvSpPr>
              <a:spLocks noChangeArrowheads="1"/>
            </p:cNvSpPr>
            <p:nvPr/>
          </p:nvSpPr>
          <p:spPr bwMode="auto">
            <a:xfrm>
              <a:off x="4724400" y="39624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20</a:t>
              </a:r>
            </a:p>
          </p:txBody>
        </p:sp>
        <p:sp>
          <p:nvSpPr>
            <p:cNvPr id="26671" name="Oval 64"/>
            <p:cNvSpPr>
              <a:spLocks noChangeArrowheads="1"/>
            </p:cNvSpPr>
            <p:nvPr/>
          </p:nvSpPr>
          <p:spPr bwMode="auto">
            <a:xfrm>
              <a:off x="5638800" y="39624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21</a:t>
              </a:r>
            </a:p>
          </p:txBody>
        </p:sp>
        <p:sp>
          <p:nvSpPr>
            <p:cNvPr id="26672" name="Oval 65"/>
            <p:cNvSpPr>
              <a:spLocks noChangeArrowheads="1"/>
            </p:cNvSpPr>
            <p:nvPr/>
          </p:nvSpPr>
          <p:spPr bwMode="auto">
            <a:xfrm>
              <a:off x="4800600" y="46482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x</a:t>
              </a:r>
            </a:p>
          </p:txBody>
        </p:sp>
        <p:sp>
          <p:nvSpPr>
            <p:cNvPr id="26673" name="Oval 66"/>
            <p:cNvSpPr>
              <a:spLocks noChangeArrowheads="1"/>
            </p:cNvSpPr>
            <p:nvPr/>
          </p:nvSpPr>
          <p:spPr bwMode="auto">
            <a:xfrm>
              <a:off x="6324600" y="44958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/>
                <a:t>x</a:t>
              </a:r>
            </a:p>
          </p:txBody>
        </p:sp>
        <p:sp>
          <p:nvSpPr>
            <p:cNvPr id="26674" name="Oval 67"/>
            <p:cNvSpPr>
              <a:spLocks noChangeArrowheads="1"/>
            </p:cNvSpPr>
            <p:nvPr/>
          </p:nvSpPr>
          <p:spPr bwMode="auto">
            <a:xfrm>
              <a:off x="5562600" y="4648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FF0000"/>
                  </a:solidFill>
                </a:rPr>
                <a:t>19</a:t>
              </a:r>
            </a:p>
          </p:txBody>
        </p:sp>
        <p:cxnSp>
          <p:nvCxnSpPr>
            <p:cNvPr id="26675" name="Straight Arrow Connector 69"/>
            <p:cNvCxnSpPr>
              <a:cxnSpLocks noChangeShapeType="1"/>
              <a:stCxn id="26657" idx="4"/>
              <a:endCxn id="26668" idx="0"/>
            </p:cNvCxnSpPr>
            <p:nvPr/>
          </p:nvCxnSpPr>
          <p:spPr bwMode="auto">
            <a:xfrm rot="5400000">
              <a:off x="5562600" y="3047999"/>
              <a:ext cx="2286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76" name="Straight Arrow Connector 71"/>
            <p:cNvCxnSpPr>
              <a:cxnSpLocks noChangeShapeType="1"/>
              <a:stCxn id="26657" idx="4"/>
              <a:endCxn id="26669" idx="1"/>
            </p:cNvCxnSpPr>
            <p:nvPr/>
          </p:nvCxnSpPr>
          <p:spPr bwMode="auto">
            <a:xfrm rot="16200000" flipH="1">
              <a:off x="5962650" y="2952748"/>
              <a:ext cx="306715" cy="5734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77" name="Straight Arrow Connector 73"/>
            <p:cNvCxnSpPr>
              <a:cxnSpLocks noChangeShapeType="1"/>
              <a:stCxn id="26668" idx="3"/>
              <a:endCxn id="26670" idx="7"/>
            </p:cNvCxnSpPr>
            <p:nvPr/>
          </p:nvCxnSpPr>
          <p:spPr bwMode="auto">
            <a:xfrm rot="5400000">
              <a:off x="5122535" y="3827134"/>
              <a:ext cx="270531" cy="1562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78" name="Straight Arrow Connector 75"/>
            <p:cNvCxnSpPr>
              <a:cxnSpLocks noChangeShapeType="1"/>
              <a:stCxn id="26668" idx="5"/>
            </p:cNvCxnSpPr>
            <p:nvPr/>
          </p:nvCxnSpPr>
          <p:spPr bwMode="auto">
            <a:xfrm rot="16200000" flipH="1">
              <a:off x="5617834" y="3865234"/>
              <a:ext cx="344816" cy="1543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79" name="Straight Arrow Connector 77"/>
            <p:cNvCxnSpPr>
              <a:cxnSpLocks noChangeShapeType="1"/>
              <a:stCxn id="26670" idx="4"/>
            </p:cNvCxnSpPr>
            <p:nvPr/>
          </p:nvCxnSpPr>
          <p:spPr bwMode="auto">
            <a:xfrm rot="16200000" flipH="1">
              <a:off x="4857750" y="4629150"/>
              <a:ext cx="304800" cy="381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80" name="Straight Arrow Connector 79"/>
            <p:cNvCxnSpPr>
              <a:cxnSpLocks noChangeShapeType="1"/>
              <a:stCxn id="26671" idx="4"/>
              <a:endCxn id="26674" idx="0"/>
            </p:cNvCxnSpPr>
            <p:nvPr/>
          </p:nvCxnSpPr>
          <p:spPr bwMode="auto">
            <a:xfrm rot="5400000">
              <a:off x="5791200" y="4533900"/>
              <a:ext cx="152400" cy="762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81" name="Straight Arrow Connector 81"/>
            <p:cNvCxnSpPr>
              <a:cxnSpLocks noChangeShapeType="1"/>
              <a:stCxn id="26671" idx="5"/>
              <a:endCxn id="26673" idx="1"/>
            </p:cNvCxnSpPr>
            <p:nvPr/>
          </p:nvCxnSpPr>
          <p:spPr bwMode="auto">
            <a:xfrm rot="16200000" flipH="1">
              <a:off x="6170285" y="4341485"/>
              <a:ext cx="156230" cy="30863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26682" name="Oval 82"/>
            <p:cNvSpPr>
              <a:spLocks noChangeArrowheads="1"/>
            </p:cNvSpPr>
            <p:nvPr/>
          </p:nvSpPr>
          <p:spPr bwMode="auto">
            <a:xfrm>
              <a:off x="7467600" y="3429000"/>
              <a:ext cx="533400" cy="533400"/>
            </a:xfrm>
            <a:prstGeom prst="ellipse">
              <a:avLst/>
            </a:prstGeom>
            <a:gradFill rotWithShape="0">
              <a:gsLst>
                <a:gs pos="0">
                  <a:srgbClr val="FBEAC7"/>
                </a:gs>
                <a:gs pos="17999">
                  <a:srgbClr val="FEE7F2"/>
                </a:gs>
                <a:gs pos="36000">
                  <a:srgbClr val="FAC77D"/>
                </a:gs>
                <a:gs pos="61000">
                  <a:srgbClr val="FBA97D"/>
                </a:gs>
                <a:gs pos="82001">
                  <a:srgbClr val="FBD49C"/>
                </a:gs>
                <a:gs pos="100000">
                  <a:srgbClr val="FEE7F2"/>
                </a:gs>
              </a:gsLst>
              <a:lin ang="5400000"/>
            </a:gra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>
                  <a:solidFill>
                    <a:srgbClr val="990099"/>
                  </a:solidFill>
                </a:rPr>
                <a:t>G</a:t>
              </a:r>
            </a:p>
          </p:txBody>
        </p:sp>
        <p:sp>
          <p:nvSpPr>
            <p:cNvPr id="26683" name="Oval 83"/>
            <p:cNvSpPr>
              <a:spLocks noChangeArrowheads="1"/>
            </p:cNvSpPr>
            <p:nvPr/>
          </p:nvSpPr>
          <p:spPr bwMode="auto">
            <a:xfrm>
              <a:off x="8153400" y="3429000"/>
              <a:ext cx="533400" cy="5334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en-US" sz="1200"/>
                <a:t>21</a:t>
              </a:r>
            </a:p>
          </p:txBody>
        </p:sp>
        <p:cxnSp>
          <p:nvCxnSpPr>
            <p:cNvPr id="26684" name="Straight Arrow Connector 86"/>
            <p:cNvCxnSpPr>
              <a:cxnSpLocks noChangeShapeType="1"/>
              <a:stCxn id="26667" idx="5"/>
              <a:endCxn id="26682" idx="0"/>
            </p:cNvCxnSpPr>
            <p:nvPr/>
          </p:nvCxnSpPr>
          <p:spPr bwMode="auto">
            <a:xfrm rot="5400000">
              <a:off x="7789536" y="2990850"/>
              <a:ext cx="382915" cy="49338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685" name="Straight Arrow Connector 88"/>
            <p:cNvCxnSpPr>
              <a:cxnSpLocks noChangeShapeType="1"/>
              <a:stCxn id="26667" idx="5"/>
            </p:cNvCxnSpPr>
            <p:nvPr/>
          </p:nvCxnSpPr>
          <p:spPr bwMode="auto">
            <a:xfrm rot="16200000" flipH="1">
              <a:off x="8037185" y="3236584"/>
              <a:ext cx="535315" cy="15431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935894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Blind Search : </a:t>
            </a:r>
            <a:r>
              <a:rPr lang="en-US" sz="3200" b="1" dirty="0"/>
              <a:t>Uniform Cost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513EEA3-D84C-4DC7-8A66-CBD3363F78FB}"/>
              </a:ext>
            </a:extLst>
          </p:cNvPr>
          <p:cNvSpPr txBox="1"/>
          <p:nvPr/>
        </p:nvSpPr>
        <p:spPr>
          <a:xfrm>
            <a:off x="1828800" y="1447800"/>
            <a:ext cx="8153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This algorithm comes into play when a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</a:rPr>
              <a:t>different cost is available for each edge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primary goal of the uniform-cost search is to find a path to the goal node which has the lowest cumulative cost.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Uniform-cost search expands nodes according to their path costs form the root node. It can be used to solve any graph/tree where the optimal cost is in demand.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 uniform-cost search algorithm is implemented by the priority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It gives maximum priority to the lowest cumulative cost.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Uniform cost search is equivalent to BFS algorithm if the path cost of all edges is the same.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685970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4098" name="Picture 2" descr="Uniform Cost Search">
            <a:extLst>
              <a:ext uri="{FF2B5EF4-FFF2-40B4-BE49-F238E27FC236}">
                <a16:creationId xmlns:a16="http://schemas.microsoft.com/office/drawing/2014/main" xmlns="" id="{EE2D22D7-7B17-481E-9D21-E5DC3B6B7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137" y="1263033"/>
            <a:ext cx="7925864" cy="506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8800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8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26E3D688-872D-4B7B-9A4D-65CE3E2C1A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1" y="1524001"/>
            <a:ext cx="872100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211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4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49930AE7-BB5A-4325-A0D3-39DC03D8E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6897" y="1300516"/>
            <a:ext cx="7480464" cy="4495800"/>
          </a:xfrm>
          <a:prstGeom prst="rect">
            <a:avLst/>
          </a:prstGeom>
        </p:spPr>
      </p:pic>
      <p:pic>
        <p:nvPicPr>
          <p:cNvPr id="6" name="Picture 2" descr="Uniform Cost Search">
            <a:extLst>
              <a:ext uri="{FF2B5EF4-FFF2-40B4-BE49-F238E27FC236}">
                <a16:creationId xmlns:a16="http://schemas.microsoft.com/office/drawing/2014/main" xmlns="" id="{6B898529-1C98-4D84-94D1-A469034E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48" y="4800600"/>
            <a:ext cx="3184444" cy="20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11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52742"/>
            <a:ext cx="7225694" cy="55685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6" name="Picture 2" descr="Uniform Cost Search">
            <a:extLst>
              <a:ext uri="{FF2B5EF4-FFF2-40B4-BE49-F238E27FC236}">
                <a16:creationId xmlns:a16="http://schemas.microsoft.com/office/drawing/2014/main" xmlns="" id="{6B898529-1C98-4D84-94D1-A469034E6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048" y="4800600"/>
            <a:ext cx="3184444" cy="203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0AB093C8-EC4E-4F84-B277-8C636DBFB5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625523"/>
            <a:ext cx="7265480" cy="3237600"/>
          </a:xfrm>
          <a:prstGeom prst="rect">
            <a:avLst/>
          </a:prstGeom>
        </p:spPr>
      </p:pic>
      <p:pic>
        <p:nvPicPr>
          <p:cNvPr id="9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A419F8FE-05BD-489B-AB57-F9C7F8B1F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1792" y="3879046"/>
            <a:ext cx="2079609" cy="2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8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SE 420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B288D2-44DD-4596-B6D3-131F4893A399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 search strategies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458200" cy="47625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en-US" b="1" dirty="0" smtClean="0"/>
              <a:t>Uninformed:</a:t>
            </a:r>
            <a:r>
              <a:rPr lang="en-US" altLang="en-US" dirty="0" smtClean="0"/>
              <a:t> Use only information available in the problem formulation</a:t>
            </a:r>
          </a:p>
          <a:p>
            <a:pPr lvl="1"/>
            <a:r>
              <a:rPr lang="en-US" altLang="en-US" dirty="0" smtClean="0"/>
              <a:t>Breadth-first</a:t>
            </a:r>
          </a:p>
          <a:p>
            <a:pPr lvl="1"/>
            <a:r>
              <a:rPr lang="en-US" altLang="en-US" dirty="0" smtClean="0"/>
              <a:t>Uniform-cost</a:t>
            </a:r>
          </a:p>
          <a:p>
            <a:pPr lvl="1"/>
            <a:r>
              <a:rPr lang="en-US" altLang="en-US" dirty="0" smtClean="0"/>
              <a:t>Depth-first</a:t>
            </a:r>
          </a:p>
          <a:p>
            <a:pPr lvl="1"/>
            <a:r>
              <a:rPr lang="en-US" altLang="en-US" dirty="0" smtClean="0"/>
              <a:t>Depth-limited</a:t>
            </a:r>
          </a:p>
          <a:p>
            <a:pPr lvl="1"/>
            <a:r>
              <a:rPr lang="en-US" altLang="en-US" dirty="0" smtClean="0"/>
              <a:t>Iterative deepening</a:t>
            </a:r>
          </a:p>
          <a:p>
            <a:pPr lvl="1"/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Informed: Use heuristics to guide the search</a:t>
            </a:r>
          </a:p>
          <a:p>
            <a:pPr lvl="1"/>
            <a:r>
              <a:rPr lang="en-US" altLang="en-US" dirty="0" smtClean="0"/>
              <a:t>Best first</a:t>
            </a:r>
          </a:p>
          <a:p>
            <a:pPr lvl="2"/>
            <a:r>
              <a:rPr lang="en-US" altLang="en-US" dirty="0" smtClean="0"/>
              <a:t>Greedy search</a:t>
            </a:r>
          </a:p>
          <a:p>
            <a:pPr lvl="2"/>
            <a:r>
              <a:rPr lang="en-US" altLang="en-US" dirty="0" smtClean="0"/>
              <a:t>A* </a:t>
            </a:r>
          </a:p>
        </p:txBody>
      </p:sp>
    </p:spTree>
    <p:extLst>
      <p:ext uri="{BB962C8B-B14F-4D97-AF65-F5344CB8AC3E}">
        <p14:creationId xmlns:p14="http://schemas.microsoft.com/office/powerpoint/2010/main" val="10167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8" name="Picture Placeholder 5" descr="15CS401-AI-Unit 2 - PowerPoint">
            <a:extLst>
              <a:ext uri="{FF2B5EF4-FFF2-40B4-BE49-F238E27FC236}">
                <a16:creationId xmlns:a16="http://schemas.microsoft.com/office/drawing/2014/main" xmlns="" id="{0E1189B6-4901-4DFC-BE90-65ECA960A2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1143001"/>
            <a:ext cx="7761988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62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4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8E406C39-5495-4C50-BF7C-20C262968A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524000"/>
            <a:ext cx="8001000" cy="4528418"/>
          </a:xfrm>
          <a:prstGeom prst="rect">
            <a:avLst/>
          </a:prstGeom>
        </p:spPr>
      </p:pic>
      <p:pic>
        <p:nvPicPr>
          <p:cNvPr id="6" name="Picture 2" descr="Uniform Cost Search">
            <a:extLst>
              <a:ext uri="{FF2B5EF4-FFF2-40B4-BE49-F238E27FC236}">
                <a16:creationId xmlns:a16="http://schemas.microsoft.com/office/drawing/2014/main" xmlns="" id="{9CFE575F-EE16-4FA5-9196-F66C89153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042" y="4876801"/>
            <a:ext cx="3081959" cy="196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570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52742"/>
            <a:ext cx="638175" cy="623888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821166" y="75052"/>
            <a:ext cx="7225694" cy="5148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4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70DE5022-243D-43BE-935F-0F8E765A4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589877"/>
            <a:ext cx="8154463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765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6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69FF8FAD-A8EB-422C-A1C7-EAC48874D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600200"/>
            <a:ext cx="2667000" cy="4817806"/>
          </a:xfrm>
          <a:prstGeom prst="rect">
            <a:avLst/>
          </a:prstGeom>
        </p:spPr>
      </p:pic>
      <p:pic>
        <p:nvPicPr>
          <p:cNvPr id="7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933E17CC-68C7-4980-9B64-92E5B0B7ED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3962" y="1497061"/>
            <a:ext cx="5603613" cy="50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53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4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3FA11C3D-DF31-446E-B1D3-FB30B4B10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1" y="1447801"/>
            <a:ext cx="7796645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57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 - Example</a:t>
            </a:r>
          </a:p>
        </p:txBody>
      </p:sp>
      <p:pic>
        <p:nvPicPr>
          <p:cNvPr id="4" name="Picture Placeholder 5" descr="Uniform Cost Search | Algorithm of Uniform Cost Search">
            <a:extLst>
              <a:ext uri="{FF2B5EF4-FFF2-40B4-BE49-F238E27FC236}">
                <a16:creationId xmlns:a16="http://schemas.microsoft.com/office/drawing/2014/main" xmlns="" id="{26C99CBE-4BE4-4BD3-9F29-68146F023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2849" y="1080490"/>
            <a:ext cx="7973622" cy="3811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409FA61-2CE0-4F1D-9157-8D1795149E94}"/>
              </a:ext>
            </a:extLst>
          </p:cNvPr>
          <p:cNvSpPr txBox="1"/>
          <p:nvPr/>
        </p:nvSpPr>
        <p:spPr>
          <a:xfrm>
            <a:off x="1600200" y="4879667"/>
            <a:ext cx="784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4D5968"/>
                </a:solidFill>
                <a:latin typeface="Nunito Sans"/>
              </a:rPr>
              <a:t>Minimum is S-&gt;D-&gt;C-&gt;G2</a:t>
            </a:r>
          </a:p>
          <a:p>
            <a:pPr algn="l"/>
            <a:r>
              <a:rPr lang="en-US" dirty="0">
                <a:solidFill>
                  <a:srgbClr val="4D5968"/>
                </a:solidFill>
                <a:latin typeface="Nunito Sans"/>
              </a:rPr>
              <a:t>And also G2 is one of the destination nodes thus we found our path.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7FD1BDF-F62D-4A69-B9EC-B2DDA8B617D1}"/>
              </a:ext>
            </a:extLst>
          </p:cNvPr>
          <p:cNvSpPr txBox="1"/>
          <p:nvPr/>
        </p:nvSpPr>
        <p:spPr>
          <a:xfrm>
            <a:off x="1676400" y="5628344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Nunito Sans"/>
              </a:rPr>
              <a:t>In this way we can find the path with the minimum cumulative cost from a start node to ending node – S-&gt;D-&gt;C-&gt;G2 with cost total cost as 13(marked with green color).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699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28800" y="1371600"/>
            <a:ext cx="3733800" cy="4876800"/>
          </a:xfrm>
          <a:prstGeom prst="rect">
            <a:avLst/>
          </a:prstGeom>
        </p:spPr>
        <p:txBody>
          <a:bodyPr/>
          <a:lstStyle/>
          <a:p>
            <a:r>
              <a:rPr lang="en-US" sz="2400" dirty="0">
                <a:solidFill>
                  <a:schemeClr val="accent2"/>
                </a:solidFill>
              </a:rPr>
              <a:t>Implementation</a:t>
            </a:r>
            <a:r>
              <a:rPr lang="en-US" sz="2400" dirty="0"/>
              <a:t>: </a:t>
            </a:r>
            <a:r>
              <a:rPr lang="en-US" sz="2400" i="1" dirty="0"/>
              <a:t>fringe</a:t>
            </a:r>
            <a:r>
              <a:rPr lang="en-US" sz="2400" dirty="0"/>
              <a:t> = queue ordered by path cost</a:t>
            </a:r>
          </a:p>
          <a:p>
            <a:r>
              <a:rPr lang="en-US" sz="2400" dirty="0"/>
              <a:t>Equivalent to breadth-first if all step costs all equal.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</a:rPr>
              <a:t>Breadth-first is only optimal if step costs is increasing with depth.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2"/>
                </a:solidFill>
              </a:rPr>
              <a:t>(e.g. constant). Can we guarantee optimality for any step cost?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Uniform-cost Search: </a:t>
            </a:r>
            <a:r>
              <a:rPr lang="en-US" sz="2400" dirty="0"/>
              <a:t>Expand node with                                           smallest path cost g(n).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 b="14464"/>
          <a:stretch>
            <a:fillRect/>
          </a:stretch>
        </p:blipFill>
        <p:spPr bwMode="auto">
          <a:xfrm>
            <a:off x="5486400" y="1981200"/>
            <a:ext cx="5181600" cy="31543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44459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7816" y="351937"/>
            <a:ext cx="106428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19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3179" y="2"/>
            <a:ext cx="1536595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59" dirty="0">
                <a:solidFill>
                  <a:srgbClr val="FFFFFF"/>
                </a:solidFill>
                <a:latin typeface="Times New Roman"/>
                <a:cs typeface="Times New Roman"/>
              </a:rPr>
              <a:t>Blind </a:t>
            </a: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strategies</a:t>
            </a:r>
            <a:r>
              <a:rPr sz="1000" spc="2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99" dirty="0">
                <a:solidFill>
                  <a:srgbClr val="FFFFFF"/>
                </a:solidFill>
                <a:latin typeface="Times New Roman"/>
                <a:cs typeface="Times New Roman"/>
              </a:rPr>
              <a:t>UCS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0256" y="1884251"/>
            <a:ext cx="7199326" cy="356113"/>
          </a:xfrm>
          <a:custGeom>
            <a:avLst/>
            <a:gdLst/>
            <a:ahLst/>
            <a:cxnLst/>
            <a:rect l="l" t="t" r="r" b="b"/>
            <a:pathLst>
              <a:path w="3629660" h="179705">
                <a:moveTo>
                  <a:pt x="3578847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79222"/>
                </a:lnTo>
                <a:lnTo>
                  <a:pt x="3629647" y="179222"/>
                </a:lnTo>
                <a:lnTo>
                  <a:pt x="3629647" y="50800"/>
                </a:lnTo>
                <a:lnTo>
                  <a:pt x="3625639" y="31075"/>
                </a:lnTo>
                <a:lnTo>
                  <a:pt x="3614725" y="14922"/>
                </a:lnTo>
                <a:lnTo>
                  <a:pt x="3598572" y="4008"/>
                </a:lnTo>
                <a:lnTo>
                  <a:pt x="3578847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855831" y="1864802"/>
            <a:ext cx="3356579" cy="331930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2000" spc="79" dirty="0">
                <a:solidFill>
                  <a:srgbClr val="3333B2"/>
                </a:solidFill>
                <a:latin typeface="Times New Roman"/>
                <a:cs typeface="Times New Roman"/>
              </a:rPr>
              <a:t>Uniform-cost </a:t>
            </a:r>
            <a:r>
              <a:rPr sz="2000" spc="89" dirty="0">
                <a:solidFill>
                  <a:srgbClr val="3333B2"/>
                </a:solidFill>
                <a:latin typeface="Times New Roman"/>
                <a:cs typeface="Times New Roman"/>
              </a:rPr>
              <a:t>search</a:t>
            </a:r>
            <a:r>
              <a:rPr sz="2000" spc="268" dirty="0">
                <a:solidFill>
                  <a:srgbClr val="3333B2"/>
                </a:solidFill>
                <a:latin typeface="Times New Roman"/>
                <a:cs typeface="Times New Roman"/>
              </a:rPr>
              <a:t> </a:t>
            </a:r>
            <a:r>
              <a:rPr sz="2000" spc="119" dirty="0">
                <a:solidFill>
                  <a:srgbClr val="3333B2"/>
                </a:solidFill>
                <a:latin typeface="Times New Roman"/>
                <a:cs typeface="Times New Roman"/>
              </a:rPr>
              <a:t>strategy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80257" y="1971883"/>
            <a:ext cx="7300086" cy="3259123"/>
            <a:chOff x="129196" y="995070"/>
            <a:chExt cx="3680460" cy="1644650"/>
          </a:xfrm>
        </p:grpSpPr>
        <p:sp>
          <p:nvSpPr>
            <p:cNvPr id="14" name="object 14"/>
            <p:cNvSpPr/>
            <p:nvPr/>
          </p:nvSpPr>
          <p:spPr>
            <a:xfrm>
              <a:off x="129197" y="1117422"/>
              <a:ext cx="3629646" cy="506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997" y="2537498"/>
              <a:ext cx="101600" cy="101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797" y="2524798"/>
              <a:ext cx="3578808" cy="114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8844" y="995083"/>
              <a:ext cx="50761" cy="15424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196" y="1161681"/>
              <a:ext cx="3629660" cy="1426845"/>
            </a:xfrm>
            <a:custGeom>
              <a:avLst/>
              <a:gdLst/>
              <a:ahLst/>
              <a:cxnLst/>
              <a:rect l="l" t="t" r="r" b="b"/>
              <a:pathLst>
                <a:path w="3629660" h="1426845">
                  <a:moveTo>
                    <a:pt x="3629647" y="0"/>
                  </a:moveTo>
                  <a:lnTo>
                    <a:pt x="0" y="0"/>
                  </a:lnTo>
                  <a:lnTo>
                    <a:pt x="0" y="1375816"/>
                  </a:lnTo>
                  <a:lnTo>
                    <a:pt x="4008" y="1395541"/>
                  </a:lnTo>
                  <a:lnTo>
                    <a:pt x="14922" y="1411694"/>
                  </a:lnTo>
                  <a:lnTo>
                    <a:pt x="31075" y="1422608"/>
                  </a:lnTo>
                  <a:lnTo>
                    <a:pt x="50800" y="1426616"/>
                  </a:lnTo>
                  <a:lnTo>
                    <a:pt x="3578847" y="1426616"/>
                  </a:lnTo>
                  <a:lnTo>
                    <a:pt x="3598572" y="1422608"/>
                  </a:lnTo>
                  <a:lnTo>
                    <a:pt x="3614725" y="1411694"/>
                  </a:lnTo>
                  <a:lnTo>
                    <a:pt x="3625639" y="1395541"/>
                  </a:lnTo>
                  <a:lnTo>
                    <a:pt x="3629647" y="1375816"/>
                  </a:lnTo>
                  <a:lnTo>
                    <a:pt x="3629647" y="0"/>
                  </a:lnTo>
                  <a:close/>
                </a:path>
              </a:pathLst>
            </a:custGeom>
            <a:solidFill>
              <a:srgbClr val="EAE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58844" y="1033170"/>
              <a:ext cx="0" cy="1524000"/>
            </a:xfrm>
            <a:custGeom>
              <a:avLst/>
              <a:gdLst/>
              <a:ahLst/>
              <a:cxnLst/>
              <a:rect l="l" t="t" r="r" b="b"/>
              <a:pathLst>
                <a:path h="1524000">
                  <a:moveTo>
                    <a:pt x="0" y="152337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8844" y="10204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58844" y="10077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58844" y="99507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1810" y="1220406"/>
              <a:ext cx="58419" cy="931544"/>
            </a:xfrm>
            <a:custGeom>
              <a:avLst/>
              <a:gdLst/>
              <a:ahLst/>
              <a:cxnLst/>
              <a:rect l="l" t="t" r="r" b="b"/>
              <a:pathLst>
                <a:path w="58420" h="931544">
                  <a:moveTo>
                    <a:pt x="57975" y="873023"/>
                  </a:moveTo>
                  <a:lnTo>
                    <a:pt x="0" y="873023"/>
                  </a:lnTo>
                  <a:lnTo>
                    <a:pt x="0" y="930998"/>
                  </a:lnTo>
                  <a:lnTo>
                    <a:pt x="57975" y="930998"/>
                  </a:lnTo>
                  <a:lnTo>
                    <a:pt x="57975" y="873023"/>
                  </a:lnTo>
                  <a:close/>
                </a:path>
                <a:path w="58420" h="931544">
                  <a:moveTo>
                    <a:pt x="57975" y="531406"/>
                  </a:moveTo>
                  <a:lnTo>
                    <a:pt x="0" y="531406"/>
                  </a:lnTo>
                  <a:lnTo>
                    <a:pt x="0" y="589381"/>
                  </a:lnTo>
                  <a:lnTo>
                    <a:pt x="57975" y="589381"/>
                  </a:lnTo>
                  <a:lnTo>
                    <a:pt x="57975" y="531406"/>
                  </a:lnTo>
                  <a:close/>
                </a:path>
                <a:path w="58420" h="931544">
                  <a:moveTo>
                    <a:pt x="57975" y="341617"/>
                  </a:moveTo>
                  <a:lnTo>
                    <a:pt x="0" y="341617"/>
                  </a:lnTo>
                  <a:lnTo>
                    <a:pt x="0" y="399592"/>
                  </a:lnTo>
                  <a:lnTo>
                    <a:pt x="57975" y="399592"/>
                  </a:lnTo>
                  <a:lnTo>
                    <a:pt x="57975" y="341617"/>
                  </a:lnTo>
                  <a:close/>
                </a:path>
                <a:path w="58420" h="931544">
                  <a:moveTo>
                    <a:pt x="57975" y="0"/>
                  </a:moveTo>
                  <a:lnTo>
                    <a:pt x="0" y="0"/>
                  </a:lnTo>
                  <a:lnTo>
                    <a:pt x="0" y="57975"/>
                  </a:lnTo>
                  <a:lnTo>
                    <a:pt x="57975" y="57975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07362" y="2260576"/>
            <a:ext cx="6341603" cy="2088359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75537">
              <a:spcBef>
                <a:spcPts val="258"/>
              </a:spcBef>
            </a:pPr>
            <a:r>
              <a:rPr sz="1900" spc="50" dirty="0">
                <a:latin typeface="Times New Roman"/>
                <a:cs typeface="Times New Roman"/>
              </a:rPr>
              <a:t>Expands</a:t>
            </a:r>
            <a:r>
              <a:rPr sz="1900" spc="169" dirty="0">
                <a:latin typeface="Times New Roman"/>
                <a:cs typeface="Times New Roman"/>
              </a:rPr>
              <a:t> </a:t>
            </a:r>
            <a:r>
              <a:rPr sz="1900" spc="99" dirty="0">
                <a:latin typeface="Times New Roman"/>
                <a:cs typeface="Times New Roman"/>
              </a:rPr>
              <a:t>the</a:t>
            </a:r>
            <a:r>
              <a:rPr sz="1900" spc="178" dirty="0">
                <a:latin typeface="Times New Roman"/>
                <a:cs typeface="Times New Roman"/>
              </a:rPr>
              <a:t> </a:t>
            </a:r>
            <a:r>
              <a:rPr sz="1900" spc="69" dirty="0">
                <a:latin typeface="Times New Roman"/>
                <a:cs typeface="Times New Roman"/>
              </a:rPr>
              <a:t>node</a:t>
            </a:r>
            <a:r>
              <a:rPr sz="1900" spc="188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with</a:t>
            </a:r>
            <a:r>
              <a:rPr sz="1900" spc="169" dirty="0">
                <a:latin typeface="Times New Roman"/>
                <a:cs typeface="Times New Roman"/>
              </a:rPr>
              <a:t> </a:t>
            </a:r>
            <a:r>
              <a:rPr sz="1900" spc="99" dirty="0">
                <a:latin typeface="Times New Roman"/>
                <a:cs typeface="Times New Roman"/>
              </a:rPr>
              <a:t>the</a:t>
            </a:r>
            <a:r>
              <a:rPr sz="1900" spc="178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lowest</a:t>
            </a:r>
            <a:r>
              <a:rPr sz="1900" spc="178" dirty="0">
                <a:latin typeface="Times New Roman"/>
                <a:cs typeface="Times New Roman"/>
              </a:rPr>
              <a:t> </a:t>
            </a:r>
            <a:r>
              <a:rPr sz="1900" spc="69" dirty="0">
                <a:latin typeface="Times New Roman"/>
                <a:cs typeface="Times New Roman"/>
              </a:rPr>
              <a:t>cost</a:t>
            </a:r>
            <a:r>
              <a:rPr sz="1900" spc="188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from</a:t>
            </a:r>
            <a:r>
              <a:rPr sz="1900" spc="169" dirty="0">
                <a:latin typeface="Times New Roman"/>
                <a:cs typeface="Times New Roman"/>
              </a:rPr>
              <a:t> </a:t>
            </a:r>
            <a:r>
              <a:rPr sz="1900" spc="99" dirty="0">
                <a:latin typeface="Times New Roman"/>
                <a:cs typeface="Times New Roman"/>
              </a:rPr>
              <a:t>the</a:t>
            </a:r>
            <a:r>
              <a:rPr sz="1900" spc="178" dirty="0">
                <a:latin typeface="Times New Roman"/>
                <a:cs typeface="Times New Roman"/>
              </a:rPr>
              <a:t> </a:t>
            </a:r>
            <a:r>
              <a:rPr sz="1900" spc="99" dirty="0">
                <a:latin typeface="Times New Roman"/>
                <a:cs typeface="Times New Roman"/>
              </a:rPr>
              <a:t>start</a:t>
            </a:r>
            <a:r>
              <a:rPr sz="1900" spc="178" dirty="0">
                <a:latin typeface="Times New Roman"/>
                <a:cs typeface="Times New Roman"/>
              </a:rPr>
              <a:t> </a:t>
            </a:r>
            <a:r>
              <a:rPr sz="1900" spc="69" dirty="0">
                <a:latin typeface="Times New Roman"/>
                <a:cs typeface="Times New Roman"/>
              </a:rPr>
              <a:t>node</a:t>
            </a:r>
            <a:endParaRPr sz="1900">
              <a:latin typeface="Times New Roman"/>
              <a:cs typeface="Times New Roman"/>
            </a:endParaRPr>
          </a:p>
          <a:p>
            <a:pPr marL="75537">
              <a:spcBef>
                <a:spcPts val="119"/>
              </a:spcBef>
            </a:pPr>
            <a:r>
              <a:rPr sz="1900" spc="149" dirty="0">
                <a:latin typeface="Times New Roman"/>
                <a:cs typeface="Times New Roman"/>
              </a:rPr>
              <a:t> </a:t>
            </a:r>
            <a:r>
              <a:rPr sz="1900" spc="159" dirty="0">
                <a:latin typeface="Times New Roman"/>
                <a:cs typeface="Times New Roman"/>
              </a:rPr>
              <a:t>rst.</a:t>
            </a:r>
            <a:r>
              <a:rPr spc="238" baseline="32407" dirty="0">
                <a:latin typeface="Arial"/>
                <a:cs typeface="Arial"/>
              </a:rPr>
              <a:t>a</a:t>
            </a:r>
            <a:endParaRPr baseline="32407">
              <a:latin typeface="Arial"/>
              <a:cs typeface="Arial"/>
            </a:endParaRPr>
          </a:p>
          <a:p>
            <a:pPr marL="75537">
              <a:spcBef>
                <a:spcPts val="595"/>
              </a:spcBef>
            </a:pPr>
            <a:r>
              <a:rPr sz="2000" spc="99" dirty="0">
                <a:latin typeface="Times New Roman"/>
                <a:cs typeface="Times New Roman"/>
              </a:rPr>
              <a:t>Completeness: </a:t>
            </a:r>
            <a:r>
              <a:rPr sz="1900" spc="10" dirty="0">
                <a:latin typeface="Times New Roman"/>
                <a:cs typeface="Times New Roman"/>
              </a:rPr>
              <a:t>yes, </a:t>
            </a:r>
            <a:r>
              <a:rPr sz="1900" spc="-40" dirty="0">
                <a:latin typeface="Times New Roman"/>
                <a:cs typeface="Times New Roman"/>
              </a:rPr>
              <a:t>if </a:t>
            </a:r>
            <a:r>
              <a:rPr sz="1900" spc="69" dirty="0">
                <a:latin typeface="Times New Roman"/>
                <a:cs typeface="Times New Roman"/>
              </a:rPr>
              <a:t>cost </a:t>
            </a:r>
            <a:r>
              <a:rPr sz="1900" spc="10" dirty="0">
                <a:latin typeface="Times New Roman"/>
                <a:cs typeface="Times New Roman"/>
              </a:rPr>
              <a:t>of </a:t>
            </a:r>
            <a:r>
              <a:rPr sz="1900" spc="59" dirty="0">
                <a:latin typeface="Times New Roman"/>
                <a:cs typeface="Times New Roman"/>
              </a:rPr>
              <a:t>each </a:t>
            </a:r>
            <a:r>
              <a:rPr sz="1900" spc="79" dirty="0">
                <a:latin typeface="Times New Roman"/>
                <a:cs typeface="Times New Roman"/>
              </a:rPr>
              <a:t>step </a:t>
            </a:r>
            <a:r>
              <a:rPr sz="2000" i="1" spc="40" dirty="0">
                <a:latin typeface="DejaVu Sans Condensed"/>
                <a:cs typeface="DejaVu Sans Condensed"/>
              </a:rPr>
              <a:t>≥ </a:t>
            </a:r>
            <a:r>
              <a:rPr sz="2000" i="1" spc="-198" dirty="0">
                <a:latin typeface="Arial"/>
                <a:cs typeface="Arial"/>
              </a:rPr>
              <a:t>s </a:t>
            </a:r>
            <a:r>
              <a:rPr sz="2000" i="1" spc="377" dirty="0">
                <a:latin typeface="Arial"/>
                <a:cs typeface="Arial"/>
              </a:rPr>
              <a:t>&gt;</a:t>
            </a:r>
            <a:r>
              <a:rPr sz="2000" i="1" spc="-109" dirty="0">
                <a:latin typeface="Arial"/>
                <a:cs typeface="Arial"/>
              </a:rPr>
              <a:t> </a:t>
            </a:r>
            <a:r>
              <a:rPr sz="1900" spc="59" dirty="0">
                <a:latin typeface="Times New Roman"/>
                <a:cs typeface="Times New Roman"/>
              </a:rPr>
              <a:t>0.</a:t>
            </a:r>
            <a:endParaRPr sz="1900">
              <a:latin typeface="Times New Roman"/>
              <a:cs typeface="Times New Roman"/>
            </a:endParaRPr>
          </a:p>
          <a:p>
            <a:pPr marL="75537" marR="642065">
              <a:lnSpc>
                <a:spcPct val="103800"/>
              </a:lnSpc>
              <a:spcBef>
                <a:spcPts val="496"/>
              </a:spcBef>
            </a:pPr>
            <a:r>
              <a:rPr sz="2000" spc="79" dirty="0">
                <a:latin typeface="Times New Roman"/>
                <a:cs typeface="Times New Roman"/>
              </a:rPr>
              <a:t>Optimality: </a:t>
            </a:r>
            <a:r>
              <a:rPr sz="1900" spc="69" dirty="0">
                <a:latin typeface="Times New Roman"/>
                <a:cs typeface="Times New Roman"/>
              </a:rPr>
              <a:t>same </a:t>
            </a:r>
            <a:r>
              <a:rPr sz="1900" spc="59" dirty="0">
                <a:latin typeface="Times New Roman"/>
                <a:cs typeface="Times New Roman"/>
              </a:rPr>
              <a:t>as above nodes </a:t>
            </a:r>
            <a:r>
              <a:rPr sz="1900" spc="40" dirty="0">
                <a:latin typeface="Times New Roman"/>
                <a:cs typeface="Times New Roman"/>
              </a:rPr>
              <a:t>are expanding </a:t>
            </a:r>
            <a:r>
              <a:rPr sz="1900" dirty="0">
                <a:latin typeface="Times New Roman"/>
                <a:cs typeface="Times New Roman"/>
              </a:rPr>
              <a:t>in  </a:t>
            </a:r>
            <a:r>
              <a:rPr sz="1900" spc="30" dirty="0">
                <a:latin typeface="Times New Roman"/>
                <a:cs typeface="Times New Roman"/>
              </a:rPr>
              <a:t>increasing </a:t>
            </a:r>
            <a:r>
              <a:rPr sz="1900" spc="40" dirty="0">
                <a:latin typeface="Times New Roman"/>
                <a:cs typeface="Times New Roman"/>
              </a:rPr>
              <a:t>order </a:t>
            </a:r>
            <a:r>
              <a:rPr sz="1900" spc="10" dirty="0">
                <a:latin typeface="Times New Roman"/>
                <a:cs typeface="Times New Roman"/>
              </a:rPr>
              <a:t>of</a:t>
            </a:r>
            <a:r>
              <a:rPr sz="1900" spc="466" dirty="0">
                <a:latin typeface="Times New Roman"/>
                <a:cs typeface="Times New Roman"/>
              </a:rPr>
              <a:t> </a:t>
            </a:r>
            <a:r>
              <a:rPr sz="1900" spc="69" dirty="0">
                <a:latin typeface="Times New Roman"/>
                <a:cs typeface="Times New Roman"/>
              </a:rPr>
              <a:t>cost.</a:t>
            </a:r>
            <a:endParaRPr sz="1900">
              <a:latin typeface="Times New Roman"/>
              <a:cs typeface="Times New Roman"/>
            </a:endParaRPr>
          </a:p>
          <a:p>
            <a:pPr marL="75537">
              <a:spcBef>
                <a:spcPts val="605"/>
              </a:spcBef>
            </a:pPr>
            <a:r>
              <a:rPr sz="2000" spc="119" dirty="0">
                <a:latin typeface="Times New Roman"/>
                <a:cs typeface="Times New Roman"/>
              </a:rPr>
              <a:t>Time </a:t>
            </a:r>
            <a:r>
              <a:rPr sz="2000" spc="129" dirty="0">
                <a:latin typeface="Times New Roman"/>
                <a:cs typeface="Times New Roman"/>
              </a:rPr>
              <a:t>and </a:t>
            </a:r>
            <a:r>
              <a:rPr sz="2000" spc="109" dirty="0">
                <a:latin typeface="Times New Roman"/>
                <a:cs typeface="Times New Roman"/>
              </a:rPr>
              <a:t>space </a:t>
            </a:r>
            <a:r>
              <a:rPr sz="2000" spc="59" dirty="0">
                <a:latin typeface="Times New Roman"/>
                <a:cs typeface="Times New Roman"/>
              </a:rPr>
              <a:t>complexity: </a:t>
            </a:r>
            <a:r>
              <a:rPr sz="2000" spc="50" dirty="0">
                <a:latin typeface="Times New Roman"/>
                <a:cs typeface="Times New Roman"/>
              </a:rPr>
              <a:t>O</a:t>
            </a:r>
            <a:r>
              <a:rPr sz="2000" spc="50" dirty="0">
                <a:latin typeface="Latin Modern Math"/>
                <a:cs typeface="Latin Modern Math"/>
              </a:rPr>
              <a:t>(</a:t>
            </a:r>
            <a:r>
              <a:rPr sz="2000" spc="50" dirty="0">
                <a:latin typeface="Times New Roman"/>
                <a:cs typeface="Times New Roman"/>
              </a:rPr>
              <a:t>b</a:t>
            </a:r>
            <a:r>
              <a:rPr spc="73" baseline="32407" dirty="0">
                <a:latin typeface="Verdana"/>
                <a:cs typeface="Verdana"/>
              </a:rPr>
              <a:t>1</a:t>
            </a:r>
            <a:r>
              <a:rPr sz="2100" spc="73" baseline="27777" dirty="0">
                <a:latin typeface="LM Roman 8"/>
                <a:cs typeface="LM Roman 8"/>
              </a:rPr>
              <a:t>+</a:t>
            </a:r>
            <a:r>
              <a:rPr sz="2100" i="1" spc="73" baseline="27777" dirty="0">
                <a:latin typeface="Klaudia"/>
                <a:cs typeface="Klaudia"/>
              </a:rPr>
              <a:t>ƒ</a:t>
            </a:r>
            <a:r>
              <a:rPr spc="73" baseline="32407" dirty="0">
                <a:latin typeface="Arial"/>
                <a:cs typeface="Arial"/>
              </a:rPr>
              <a:t>C</a:t>
            </a:r>
            <a:r>
              <a:rPr spc="-163" baseline="32407" dirty="0">
                <a:latin typeface="Arial"/>
                <a:cs typeface="Arial"/>
              </a:rPr>
              <a:t> </a:t>
            </a:r>
            <a:r>
              <a:rPr sz="2100" i="1" spc="87" baseline="27777" dirty="0">
                <a:latin typeface="Klaudia"/>
                <a:cs typeface="Klaudia"/>
              </a:rPr>
              <a:t>∗</a:t>
            </a:r>
            <a:r>
              <a:rPr sz="2100" i="1" spc="87" baseline="27777" dirty="0">
                <a:latin typeface="Trebuchet MS"/>
                <a:cs typeface="Trebuchet MS"/>
              </a:rPr>
              <a:t>/s</a:t>
            </a:r>
            <a:r>
              <a:rPr sz="2100" i="1" spc="87" baseline="27777" dirty="0">
                <a:latin typeface="Klaudia"/>
                <a:cs typeface="Klaudia"/>
              </a:rPr>
              <a:t>¶</a:t>
            </a:r>
            <a:r>
              <a:rPr sz="2000" spc="59" dirty="0">
                <a:latin typeface="Latin Modern Math"/>
                <a:cs typeface="Latin Modern Math"/>
              </a:rPr>
              <a:t>)</a:t>
            </a:r>
            <a:r>
              <a:rPr sz="1900" spc="59" dirty="0">
                <a:latin typeface="Times New Roman"/>
                <a:cs typeface="Times New Roman"/>
              </a:rPr>
              <a:t>.</a:t>
            </a:r>
            <a:r>
              <a:rPr spc="87" baseline="32407" dirty="0">
                <a:latin typeface="Arial"/>
                <a:cs typeface="Arial"/>
              </a:rPr>
              <a:t>b</a:t>
            </a:r>
            <a:endParaRPr baseline="32407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81019" y="4481431"/>
            <a:ext cx="3627372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142391" y="4513723"/>
            <a:ext cx="136026" cy="156163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800" spc="188" dirty="0">
                <a:latin typeface="Verdana"/>
                <a:cs typeface="Verdana"/>
              </a:rPr>
              <a:t>a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36195" y="4764965"/>
            <a:ext cx="142324" cy="156163"/>
          </a:xfrm>
          <a:prstGeom prst="rect">
            <a:avLst/>
          </a:prstGeom>
        </p:spPr>
        <p:txBody>
          <a:bodyPr vert="horz" wrap="square" lIns="0" tIns="32733" rIns="0" bIns="0" rtlCol="0">
            <a:spAutoFit/>
          </a:bodyPr>
          <a:lstStyle/>
          <a:p>
            <a:pPr marL="25179">
              <a:spcBef>
                <a:spcPts val="258"/>
              </a:spcBef>
            </a:pPr>
            <a:r>
              <a:rPr sz="800" spc="218" dirty="0">
                <a:latin typeface="Verdana"/>
                <a:cs typeface="Verdana"/>
              </a:rPr>
              <a:t>b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39701" y="4490822"/>
            <a:ext cx="3411995" cy="528717"/>
          </a:xfrm>
          <a:prstGeom prst="rect">
            <a:avLst/>
          </a:prstGeom>
        </p:spPr>
        <p:txBody>
          <a:bodyPr vert="horz" wrap="square" lIns="0" tIns="16366" rIns="0" bIns="0" rtlCol="0">
            <a:spAutoFit/>
          </a:bodyPr>
          <a:lstStyle/>
          <a:p>
            <a:pPr marL="25179" marR="10072">
              <a:lnSpc>
                <a:spcPct val="104000"/>
              </a:lnSpc>
              <a:spcBef>
                <a:spcPts val="129"/>
              </a:spcBef>
            </a:pPr>
            <a:r>
              <a:rPr sz="1600" spc="-40" dirty="0">
                <a:latin typeface="Times New Roman"/>
                <a:cs typeface="Times New Roman"/>
              </a:rPr>
              <a:t>If </a:t>
            </a:r>
            <a:r>
              <a:rPr sz="1600" dirty="0">
                <a:latin typeface="Times New Roman"/>
                <a:cs typeface="Times New Roman"/>
              </a:rPr>
              <a:t>all </a:t>
            </a:r>
            <a:r>
              <a:rPr sz="1600" spc="69" dirty="0">
                <a:latin typeface="Times New Roman"/>
                <a:cs typeface="Times New Roman"/>
              </a:rPr>
              <a:t>step </a:t>
            </a:r>
            <a:r>
              <a:rPr sz="1600" spc="59" dirty="0">
                <a:latin typeface="Times New Roman"/>
                <a:cs typeface="Times New Roman"/>
              </a:rPr>
              <a:t>costs </a:t>
            </a:r>
            <a:r>
              <a:rPr sz="1600" spc="40" dirty="0">
                <a:latin typeface="Times New Roman"/>
                <a:cs typeface="Times New Roman"/>
              </a:rPr>
              <a:t>are </a:t>
            </a:r>
            <a:r>
              <a:rPr sz="1600" spc="50" dirty="0">
                <a:latin typeface="Times New Roman"/>
                <a:cs typeface="Times New Roman"/>
              </a:rPr>
              <a:t>equal, </a:t>
            </a:r>
            <a:r>
              <a:rPr sz="1600" spc="89" dirty="0">
                <a:latin typeface="Times New Roman"/>
                <a:cs typeface="Times New Roman"/>
              </a:rPr>
              <a:t>UCS=BFS.  </a:t>
            </a:r>
            <a:r>
              <a:rPr sz="1100" spc="327" dirty="0">
                <a:latin typeface="LM Sans 8"/>
                <a:cs typeface="LM Sans 8"/>
              </a:rPr>
              <a:t>C </a:t>
            </a:r>
            <a:r>
              <a:rPr sz="1600" i="1" spc="-496" dirty="0">
                <a:latin typeface="DejaVu Sans"/>
                <a:cs typeface="DejaVu Sans"/>
              </a:rPr>
              <a:t>∗ </a:t>
            </a:r>
            <a:r>
              <a:rPr sz="1600" spc="69" dirty="0">
                <a:latin typeface="Times New Roman"/>
                <a:cs typeface="Times New Roman"/>
              </a:rPr>
              <a:t>cost </a:t>
            </a:r>
            <a:r>
              <a:rPr sz="1600" spc="10" dirty="0">
                <a:latin typeface="Times New Roman"/>
                <a:cs typeface="Times New Roman"/>
              </a:rPr>
              <a:t>of </a:t>
            </a:r>
            <a:r>
              <a:rPr sz="1600" spc="50" dirty="0">
                <a:latin typeface="Times New Roman"/>
                <a:cs typeface="Times New Roman"/>
              </a:rPr>
              <a:t>optimal</a:t>
            </a:r>
            <a:r>
              <a:rPr sz="1600" spc="-159" dirty="0">
                <a:latin typeface="Times New Roman"/>
                <a:cs typeface="Times New Roman"/>
              </a:rPr>
              <a:t> </a:t>
            </a:r>
            <a:r>
              <a:rPr sz="1600" spc="40" dirty="0">
                <a:latin typeface="Times New Roman"/>
                <a:cs typeface="Times New Roman"/>
              </a:rPr>
              <a:t>solution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</a:t>
            </a:r>
          </a:p>
        </p:txBody>
      </p:sp>
    </p:spTree>
    <p:extLst>
      <p:ext uri="{BB962C8B-B14F-4D97-AF65-F5344CB8AC3E}">
        <p14:creationId xmlns:p14="http://schemas.microsoft.com/office/powerpoint/2010/main" val="2645595451"/>
      </p:ext>
    </p:extLst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17816" y="351937"/>
            <a:ext cx="1064281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Search</a:t>
            </a:r>
            <a:r>
              <a:rPr sz="10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119" dirty="0">
                <a:solidFill>
                  <a:srgbClr val="FFFFFF"/>
                </a:solidFill>
                <a:latin typeface="Times New Roman"/>
                <a:cs typeface="Times New Roman"/>
              </a:rPr>
              <a:t>Methods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83179" y="2"/>
            <a:ext cx="1536595" cy="179313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>
              <a:spcBef>
                <a:spcPts val="198"/>
              </a:spcBef>
            </a:pPr>
            <a:r>
              <a:rPr sz="1000" spc="59" dirty="0">
                <a:solidFill>
                  <a:srgbClr val="FFFFFF"/>
                </a:solidFill>
                <a:latin typeface="Times New Roman"/>
                <a:cs typeface="Times New Roman"/>
              </a:rPr>
              <a:t>Blind </a:t>
            </a:r>
            <a:r>
              <a:rPr sz="1000" spc="89" dirty="0">
                <a:solidFill>
                  <a:srgbClr val="FFFFFF"/>
                </a:solidFill>
                <a:latin typeface="Times New Roman"/>
                <a:cs typeface="Times New Roman"/>
              </a:rPr>
              <a:t>strategies</a:t>
            </a:r>
            <a:r>
              <a:rPr sz="1000" spc="21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99" dirty="0">
                <a:solidFill>
                  <a:srgbClr val="FFFFFF"/>
                </a:solidFill>
                <a:latin typeface="Times New Roman"/>
                <a:cs typeface="Times New Roman"/>
              </a:rPr>
              <a:t>UCS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Uniform Cost Search</a:t>
            </a:r>
          </a:p>
        </p:txBody>
      </p:sp>
      <p:pic>
        <p:nvPicPr>
          <p:cNvPr id="29" name="Picture Placeholder 5" descr="Uninformed Search Algorithms - Javatpoint">
            <a:extLst>
              <a:ext uri="{FF2B5EF4-FFF2-40B4-BE49-F238E27FC236}">
                <a16:creationId xmlns:a16="http://schemas.microsoft.com/office/drawing/2014/main" xmlns="" id="{99534EBD-5546-4F1C-AF80-B5F71A3F8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97670" y="1524000"/>
            <a:ext cx="818525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7695"/>
      </p:ext>
    </p:extLst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directional search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search is carried out from </a:t>
            </a:r>
            <a:r>
              <a:rPr lang="en-US" b="1" dirty="0" smtClean="0"/>
              <a:t>both ends </a:t>
            </a:r>
            <a:r>
              <a:rPr lang="en-US" dirty="0" smtClean="0"/>
              <a:t>an we are </a:t>
            </a:r>
            <a:r>
              <a:rPr lang="en-US" i="1" dirty="0" smtClean="0"/>
              <a:t>unsure of getting solution </a:t>
            </a:r>
          </a:p>
          <a:p>
            <a:r>
              <a:rPr lang="en-US" i="1" dirty="0" smtClean="0"/>
              <a:t>It </a:t>
            </a:r>
            <a:r>
              <a:rPr lang="en-US" i="1" dirty="0" err="1" smtClean="0"/>
              <a:t>comparises</a:t>
            </a:r>
            <a:r>
              <a:rPr lang="en-US" i="1" dirty="0" smtClean="0"/>
              <a:t> </a:t>
            </a:r>
          </a:p>
          <a:p>
            <a:pPr lvl="1"/>
            <a:r>
              <a:rPr lang="en-US" i="1" dirty="0" smtClean="0"/>
              <a:t>Forward search-</a:t>
            </a:r>
            <a:r>
              <a:rPr lang="en-US" dirty="0" smtClean="0"/>
              <a:t>from initial stage  to goal</a:t>
            </a:r>
            <a:endParaRPr lang="en-US" i="1" dirty="0" smtClean="0"/>
          </a:p>
          <a:p>
            <a:pPr lvl="1"/>
            <a:r>
              <a:rPr lang="en-US" i="1" dirty="0" smtClean="0"/>
              <a:t>Backward search </a:t>
            </a:r>
            <a:endParaRPr lang="en-IN" i="1" dirty="0" smtClean="0"/>
          </a:p>
          <a:p>
            <a:pPr marL="457200" lvl="1" indent="0">
              <a:buNone/>
            </a:pPr>
            <a:r>
              <a:rPr lang="en-US" i="1" dirty="0" smtClean="0"/>
              <a:t>Its </a:t>
            </a:r>
            <a:r>
              <a:rPr lang="en-US" dirty="0" smtClean="0"/>
              <a:t>not necessary bi directional search always uses BFS as a path to search.</a:t>
            </a:r>
          </a:p>
          <a:p>
            <a:pPr marL="457200" lvl="1" indent="0">
              <a:buNone/>
            </a:pPr>
            <a:r>
              <a:rPr lang="en-US" i="1" dirty="0" smtClean="0"/>
              <a:t>It could be with best first or other methods too.</a:t>
            </a:r>
          </a:p>
          <a:p>
            <a:pPr marL="457200" lvl="1" indent="0">
              <a:buNone/>
            </a:pPr>
            <a:r>
              <a:rPr lang="en-US" i="1" dirty="0" smtClean="0"/>
              <a:t>It can be part of heuristics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7684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SEARCH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for solutions</a:t>
            </a:r>
          </a:p>
          <a:p>
            <a:r>
              <a:rPr lang="en-US" dirty="0" smtClean="0"/>
              <a:t>Problem solving agents</a:t>
            </a:r>
          </a:p>
          <a:p>
            <a:r>
              <a:rPr lang="en-US" dirty="0" smtClean="0"/>
              <a:t>Control strategies</a:t>
            </a:r>
          </a:p>
          <a:p>
            <a:r>
              <a:rPr lang="en-US" dirty="0" smtClean="0"/>
              <a:t>Parameters for search evaluation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115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Blind search -Bidirectional Search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00B98-4D30-44CF-8B25-AFCAE50AD44E}" type="slidenum">
              <a:rPr lang="en-US"/>
              <a:pPr/>
              <a:t>60</a:t>
            </a:fld>
            <a:endParaRPr lang="en-US"/>
          </a:p>
        </p:txBody>
      </p:sp>
      <p:pic>
        <p:nvPicPr>
          <p:cNvPr id="11" name="Picture 10" descr="bidirectional Search">
            <a:extLst>
              <a:ext uri="{FF2B5EF4-FFF2-40B4-BE49-F238E27FC236}">
                <a16:creationId xmlns:a16="http://schemas.microsoft.com/office/drawing/2014/main" xmlns="" id="{C8ED28F2-BB9A-4585-B226-E3F4592A82F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22296"/>
            <a:ext cx="4953000" cy="36117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648735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7232905" y="2356390"/>
            <a:ext cx="2070735" cy="1155065"/>
            <a:chOff x="5708904" y="2356389"/>
            <a:chExt cx="2070735" cy="11550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5704" y="2356389"/>
              <a:ext cx="241553" cy="2402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3704" y="2813589"/>
              <a:ext cx="241553" cy="2402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5704" y="2813589"/>
              <a:ext cx="241553" cy="2402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12586" y="2551937"/>
              <a:ext cx="605790" cy="307340"/>
            </a:xfrm>
            <a:custGeom>
              <a:avLst/>
              <a:gdLst/>
              <a:ahLst/>
              <a:cxnLst/>
              <a:rect l="l" t="t" r="r" b="b"/>
              <a:pathLst>
                <a:path w="605790" h="307339">
                  <a:moveTo>
                    <a:pt x="605789" y="11429"/>
                  </a:moveTo>
                  <a:lnTo>
                    <a:pt x="600455" y="0"/>
                  </a:lnTo>
                  <a:lnTo>
                    <a:pt x="0" y="295655"/>
                  </a:lnTo>
                  <a:lnTo>
                    <a:pt x="5333" y="307085"/>
                  </a:lnTo>
                  <a:lnTo>
                    <a:pt x="605789" y="11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8904" y="3270789"/>
              <a:ext cx="241553" cy="2402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24728" y="3010661"/>
              <a:ext cx="234315" cy="270510"/>
            </a:xfrm>
            <a:custGeom>
              <a:avLst/>
              <a:gdLst/>
              <a:ahLst/>
              <a:cxnLst/>
              <a:rect l="l" t="t" r="r" b="b"/>
              <a:pathLst>
                <a:path w="234314" h="270510">
                  <a:moveTo>
                    <a:pt x="233934" y="8382"/>
                  </a:moveTo>
                  <a:lnTo>
                    <a:pt x="224028" y="0"/>
                  </a:lnTo>
                  <a:lnTo>
                    <a:pt x="0" y="262128"/>
                  </a:lnTo>
                  <a:lnTo>
                    <a:pt x="9906" y="270510"/>
                  </a:lnTo>
                  <a:lnTo>
                    <a:pt x="233934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504" y="3270789"/>
              <a:ext cx="241553" cy="240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10287" y="2590799"/>
              <a:ext cx="692785" cy="690880"/>
            </a:xfrm>
            <a:custGeom>
              <a:avLst/>
              <a:gdLst/>
              <a:ahLst/>
              <a:cxnLst/>
              <a:rect l="l" t="t" r="r" b="b"/>
              <a:pathLst>
                <a:path w="692784" h="690879">
                  <a:moveTo>
                    <a:pt x="233934" y="681990"/>
                  </a:moveTo>
                  <a:lnTo>
                    <a:pt x="9906" y="419862"/>
                  </a:lnTo>
                  <a:lnTo>
                    <a:pt x="0" y="428244"/>
                  </a:lnTo>
                  <a:lnTo>
                    <a:pt x="224028" y="690372"/>
                  </a:lnTo>
                  <a:lnTo>
                    <a:pt x="233934" y="681990"/>
                  </a:lnTo>
                  <a:close/>
                </a:path>
                <a:path w="692784" h="690879">
                  <a:moveTo>
                    <a:pt x="692670" y="0"/>
                  </a:moveTo>
                  <a:lnTo>
                    <a:pt x="679716" y="0"/>
                  </a:lnTo>
                  <a:lnTo>
                    <a:pt x="679716" y="228600"/>
                  </a:lnTo>
                  <a:lnTo>
                    <a:pt x="692670" y="228600"/>
                  </a:lnTo>
                  <a:lnTo>
                    <a:pt x="692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37704" y="2813589"/>
              <a:ext cx="241553" cy="2402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974586" y="2551938"/>
              <a:ext cx="605790" cy="307340"/>
            </a:xfrm>
            <a:custGeom>
              <a:avLst/>
              <a:gdLst/>
              <a:ahLst/>
              <a:cxnLst/>
              <a:rect l="l" t="t" r="r" b="b"/>
              <a:pathLst>
                <a:path w="605790" h="307339">
                  <a:moveTo>
                    <a:pt x="605789" y="295655"/>
                  </a:moveTo>
                  <a:lnTo>
                    <a:pt x="5333" y="0"/>
                  </a:lnTo>
                  <a:lnTo>
                    <a:pt x="0" y="11430"/>
                  </a:lnTo>
                  <a:lnTo>
                    <a:pt x="600455" y="307085"/>
                  </a:lnTo>
                  <a:lnTo>
                    <a:pt x="605789" y="295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object 14"/>
          <p:cNvGrpSpPr/>
          <p:nvPr/>
        </p:nvGrpSpPr>
        <p:grpSpPr>
          <a:xfrm>
            <a:off x="7232905" y="4108990"/>
            <a:ext cx="2070735" cy="1155065"/>
            <a:chOff x="5708904" y="4108989"/>
            <a:chExt cx="2070735" cy="115506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5704" y="4108989"/>
              <a:ext cx="241553" cy="2402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13704" y="4566189"/>
              <a:ext cx="241553" cy="2402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5704" y="4566189"/>
              <a:ext cx="241553" cy="2402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212586" y="4304538"/>
              <a:ext cx="605790" cy="307340"/>
            </a:xfrm>
            <a:custGeom>
              <a:avLst/>
              <a:gdLst/>
              <a:ahLst/>
              <a:cxnLst/>
              <a:rect l="l" t="t" r="r" b="b"/>
              <a:pathLst>
                <a:path w="605790" h="307339">
                  <a:moveTo>
                    <a:pt x="605789" y="11429"/>
                  </a:moveTo>
                  <a:lnTo>
                    <a:pt x="600455" y="0"/>
                  </a:lnTo>
                  <a:lnTo>
                    <a:pt x="0" y="295655"/>
                  </a:lnTo>
                  <a:lnTo>
                    <a:pt x="5333" y="307085"/>
                  </a:lnTo>
                  <a:lnTo>
                    <a:pt x="605789" y="114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8904" y="5023389"/>
              <a:ext cx="241553" cy="2402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24728" y="4763262"/>
              <a:ext cx="234315" cy="270510"/>
            </a:xfrm>
            <a:custGeom>
              <a:avLst/>
              <a:gdLst/>
              <a:ahLst/>
              <a:cxnLst/>
              <a:rect l="l" t="t" r="r" b="b"/>
              <a:pathLst>
                <a:path w="234314" h="270510">
                  <a:moveTo>
                    <a:pt x="233934" y="8381"/>
                  </a:moveTo>
                  <a:lnTo>
                    <a:pt x="224028" y="0"/>
                  </a:lnTo>
                  <a:lnTo>
                    <a:pt x="0" y="262127"/>
                  </a:lnTo>
                  <a:lnTo>
                    <a:pt x="9906" y="270509"/>
                  </a:lnTo>
                  <a:lnTo>
                    <a:pt x="233934" y="83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18504" y="5023389"/>
              <a:ext cx="241553" cy="2402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10287" y="4343400"/>
              <a:ext cx="692785" cy="690880"/>
            </a:xfrm>
            <a:custGeom>
              <a:avLst/>
              <a:gdLst/>
              <a:ahLst/>
              <a:cxnLst/>
              <a:rect l="l" t="t" r="r" b="b"/>
              <a:pathLst>
                <a:path w="692784" h="690879">
                  <a:moveTo>
                    <a:pt x="233934" y="681990"/>
                  </a:moveTo>
                  <a:lnTo>
                    <a:pt x="9906" y="419862"/>
                  </a:lnTo>
                  <a:lnTo>
                    <a:pt x="0" y="428244"/>
                  </a:lnTo>
                  <a:lnTo>
                    <a:pt x="224028" y="690372"/>
                  </a:lnTo>
                  <a:lnTo>
                    <a:pt x="233934" y="681990"/>
                  </a:lnTo>
                  <a:close/>
                </a:path>
                <a:path w="692784" h="690879">
                  <a:moveTo>
                    <a:pt x="692670" y="0"/>
                  </a:moveTo>
                  <a:lnTo>
                    <a:pt x="679716" y="0"/>
                  </a:lnTo>
                  <a:lnTo>
                    <a:pt x="679716" y="228600"/>
                  </a:lnTo>
                  <a:lnTo>
                    <a:pt x="692670" y="228600"/>
                  </a:lnTo>
                  <a:lnTo>
                    <a:pt x="692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7704" y="4566189"/>
              <a:ext cx="241553" cy="2402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974586" y="4304538"/>
              <a:ext cx="605790" cy="307340"/>
            </a:xfrm>
            <a:custGeom>
              <a:avLst/>
              <a:gdLst/>
              <a:ahLst/>
              <a:cxnLst/>
              <a:rect l="l" t="t" r="r" b="b"/>
              <a:pathLst>
                <a:path w="605790" h="307339">
                  <a:moveTo>
                    <a:pt x="605789" y="295655"/>
                  </a:moveTo>
                  <a:lnTo>
                    <a:pt x="5333" y="0"/>
                  </a:lnTo>
                  <a:lnTo>
                    <a:pt x="0" y="11430"/>
                  </a:lnTo>
                  <a:lnTo>
                    <a:pt x="600455" y="307085"/>
                  </a:lnTo>
                  <a:lnTo>
                    <a:pt x="605789" y="2956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279905" y="2356104"/>
          <a:ext cx="4267835" cy="29367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3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solidFill>
                            <a:srgbClr val="0000FF"/>
                          </a:solidFill>
                          <a:latin typeface="Arial Unicode MS"/>
                          <a:cs typeface="Arial Unicode MS"/>
                        </a:rPr>
                        <a:t>Criterion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3550" marR="216535" indent="-2400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 Unicode MS"/>
                          <a:cs typeface="Arial Unicode MS"/>
                        </a:rPr>
                        <a:t>Breadth-  First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 marR="323850" indent="-1333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solidFill>
                            <a:srgbClr val="0000FF"/>
                          </a:solidFill>
                          <a:latin typeface="Arial Unicode MS"/>
                          <a:cs typeface="Arial Unicode MS"/>
                        </a:rPr>
                        <a:t>Depth-  First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9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 Unicode MS"/>
                          <a:cs typeface="Arial Unicode MS"/>
                        </a:rPr>
                        <a:t>Time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</a:pPr>
                      <a:r>
                        <a:rPr sz="3600" spc="-7" baseline="-16203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d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15"/>
                        </a:lnSpc>
                      </a:pPr>
                      <a:r>
                        <a:rPr sz="3600" spc="-7" baseline="-16203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m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9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Arial Unicode MS"/>
                          <a:cs typeface="Arial Unicode MS"/>
                        </a:rPr>
                        <a:t>Space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20"/>
                        </a:lnSpc>
                      </a:pPr>
                      <a:r>
                        <a:rPr sz="3600" spc="-7" baseline="-16203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600" spc="-5" dirty="0">
                          <a:latin typeface="Arial Unicode MS"/>
                          <a:cs typeface="Arial Unicode MS"/>
                        </a:rPr>
                        <a:t>d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400" spc="-5" dirty="0">
                          <a:latin typeface="Arial Unicode MS"/>
                          <a:cs typeface="Arial Unicode MS"/>
                        </a:rPr>
                        <a:t>bm</a:t>
                      </a:r>
                      <a:endParaRPr sz="2400">
                        <a:latin typeface="Arial Unicode MS"/>
                        <a:cs typeface="Arial Unicode MS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8926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 Unicode MS"/>
                          <a:cs typeface="Arial Unicode MS"/>
                        </a:rPr>
                        <a:t>Optimal?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 Unicode MS"/>
                          <a:cs typeface="Arial Unicode MS"/>
                        </a:rPr>
                        <a:t>Yes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5" dirty="0">
                          <a:latin typeface="Arial Unicode MS"/>
                          <a:cs typeface="Arial Unicode MS"/>
                        </a:rPr>
                        <a:t>No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92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 Unicode MS"/>
                          <a:cs typeface="Arial Unicode MS"/>
                        </a:rPr>
                        <a:t>Complete?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 Unicode MS"/>
                          <a:cs typeface="Arial Unicode MS"/>
                        </a:rPr>
                        <a:t>Yes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 Unicode MS"/>
                          <a:cs typeface="Arial Unicode MS"/>
                        </a:rPr>
                        <a:t>No</a:t>
                      </a:r>
                      <a:endParaRPr sz="2000">
                        <a:latin typeface="Arial Unicode MS"/>
                        <a:cs typeface="Arial Unicode MS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9851135" y="6453227"/>
            <a:ext cx="304800" cy="17953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pPr marL="114300">
                <a:lnSpc>
                  <a:spcPts val="1410"/>
                </a:lnSpc>
              </a:pPr>
              <a:t>61</a:t>
            </a:fld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88617" y="5661216"/>
            <a:ext cx="21266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b</a:t>
            </a:r>
            <a:r>
              <a:rPr sz="2000" spc="-5" dirty="0">
                <a:latin typeface="Arial Unicode MS"/>
                <a:cs typeface="Arial Unicode MS"/>
              </a:rPr>
              <a:t>: branching</a:t>
            </a:r>
            <a:r>
              <a:rPr sz="2000" spc="-45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factor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31864" y="5661216"/>
            <a:ext cx="18872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d</a:t>
            </a:r>
            <a:r>
              <a:rPr sz="2000" spc="-5" dirty="0">
                <a:latin typeface="Arial Unicode MS"/>
                <a:cs typeface="Arial Unicode MS"/>
              </a:rPr>
              <a:t>: solution</a:t>
            </a:r>
            <a:r>
              <a:rPr sz="2000" spc="-5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depth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75113" y="5661216"/>
            <a:ext cx="2181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spc="-5" dirty="0">
                <a:solidFill>
                  <a:srgbClr val="0000FF"/>
                </a:solidFill>
                <a:latin typeface="Arial Unicode MS"/>
                <a:cs typeface="Arial Unicode MS"/>
              </a:rPr>
              <a:t>m</a:t>
            </a:r>
            <a:r>
              <a:rPr sz="2000" spc="-5" dirty="0">
                <a:latin typeface="Arial Unicode MS"/>
                <a:cs typeface="Arial Unicode MS"/>
              </a:rPr>
              <a:t>: maximum</a:t>
            </a:r>
            <a:r>
              <a:rPr sz="2000" spc="-70" dirty="0">
                <a:latin typeface="Arial Unicode MS"/>
                <a:cs typeface="Arial Unicode MS"/>
              </a:rPr>
              <a:t> </a:t>
            </a:r>
            <a:r>
              <a:rPr sz="2000" spc="-5" dirty="0">
                <a:latin typeface="Arial Unicode MS"/>
                <a:cs typeface="Arial Unicode MS"/>
              </a:rPr>
              <a:t>depth</a:t>
            </a:r>
            <a:endParaRPr sz="2000">
              <a:latin typeface="Arial Unicode MS"/>
              <a:cs typeface="Arial Unicode M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 of Blind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12205422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 of Blind Search Algorithms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5C7A-3EA6-4BA1-B89E-C8F09978169F}" type="slidenum">
              <a:rPr lang="en-US"/>
              <a:pPr/>
              <a:t>62</a:t>
            </a:fld>
            <a:endParaRPr lang="en-US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/>
          <a:srcRect l="14063" t="22917" r="17969" b="51042"/>
          <a:stretch>
            <a:fillRect/>
          </a:stretch>
        </p:blipFill>
        <p:spPr bwMode="auto">
          <a:xfrm>
            <a:off x="2209800" y="1219200"/>
            <a:ext cx="6629400" cy="1905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0ADEEBE-CF40-449F-8626-BE5199DFB18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3272467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 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Theta(b^ (ceil(C*/e))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</a:t>
                      </a:r>
                      <a:r>
                        <a:rPr lang="en-US" dirty="0" err="1"/>
                        <a:t>b^l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152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Summary of Search Algorithms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5C7A-3EA6-4BA1-B89E-C8F09978169F}" type="slidenum">
              <a:rPr lang="en-US"/>
              <a:pPr/>
              <a:t>63</a:t>
            </a:fld>
            <a:endParaRPr lang="en-US"/>
          </a:p>
        </p:txBody>
      </p:sp>
      <p:pic>
        <p:nvPicPr>
          <p:cNvPr id="5122" name="Picture 2" descr="Search Algorithms in Artificial Intelligence">
            <a:extLst>
              <a:ext uri="{FF2B5EF4-FFF2-40B4-BE49-F238E27FC236}">
                <a16:creationId xmlns:a16="http://schemas.microsoft.com/office/drawing/2014/main" xmlns="" id="{F024E810-9176-4AB5-851F-D1951635E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84170"/>
            <a:ext cx="5715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88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Informed Search Algorithms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3600" dirty="0">
                <a:ea typeface="ＭＳ Ｐゴシック" pitchFamily="34" charset="-128"/>
              </a:rPr>
              <a:t>Generate and Test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 dirty="0">
                <a:ea typeface="ＭＳ Ｐゴシック" pitchFamily="34" charset="-128"/>
              </a:rPr>
              <a:t>Best-first search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 dirty="0">
                <a:ea typeface="ＭＳ Ｐゴシック" pitchFamily="34" charset="-128"/>
              </a:rPr>
              <a:t>Greedy best-first search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 dirty="0">
                <a:ea typeface="ＭＳ Ｐゴシック" pitchFamily="34" charset="-128"/>
              </a:rPr>
              <a:t>A</a:t>
            </a:r>
            <a:r>
              <a:rPr lang="en-US" sz="3600" baseline="30000" dirty="0">
                <a:ea typeface="ＭＳ Ｐゴシック" pitchFamily="34" charset="-128"/>
              </a:rPr>
              <a:t>*</a:t>
            </a:r>
            <a:r>
              <a:rPr lang="en-US" sz="3600" dirty="0">
                <a:ea typeface="ＭＳ Ｐゴシック" pitchFamily="34" charset="-128"/>
              </a:rPr>
              <a:t> search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 dirty="0">
                <a:ea typeface="ＭＳ Ｐゴシック" pitchFamily="34" charset="-128"/>
              </a:rPr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1834208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EDB44-6CC2-4943-A016-BE2AD298CCC0}" type="slidenum">
              <a:rPr lang="en-US"/>
              <a:pPr/>
              <a:t>65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10400" cy="7159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Generate-and-test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simple strategy - just keep guessing.</a:t>
            </a:r>
          </a:p>
          <a:p>
            <a:pPr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i="1" dirty="0">
                <a:latin typeface="Courier New" pitchFamily="49" charset="0"/>
              </a:rPr>
              <a:t>do while goal not accomplished</a:t>
            </a:r>
          </a:p>
          <a:p>
            <a:pPr lvl="1">
              <a:buFontTx/>
              <a:buNone/>
            </a:pPr>
            <a:r>
              <a:rPr lang="en-US" b="1" i="1" dirty="0">
                <a:latin typeface="Courier New" pitchFamily="49" charset="0"/>
              </a:rPr>
              <a:t>	generate a possible solution</a:t>
            </a:r>
            <a:endParaRPr lang="en-US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i="1" dirty="0">
                <a:latin typeface="Courier New" pitchFamily="49" charset="0"/>
              </a:rPr>
              <a:t>test solution to see if it is a goal</a:t>
            </a:r>
            <a:endParaRPr lang="en-US" b="1" dirty="0">
              <a:latin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Heuristics may be used to determine the specific rules for solution generation.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76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D354-AB52-4693-B10C-517C41C169E8}" type="slidenum">
              <a:rPr lang="en-US"/>
              <a:pPr/>
              <a:t>66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Traveling Salesman Problem (TSP)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514600"/>
            <a:ext cx="8229600" cy="3581400"/>
          </a:xfrm>
        </p:spPr>
        <p:txBody>
          <a:bodyPr/>
          <a:lstStyle/>
          <a:p>
            <a:r>
              <a:rPr lang="en-US" dirty="0"/>
              <a:t>Traveler needs to visit </a:t>
            </a:r>
            <a:r>
              <a:rPr lang="en-US" i="1" dirty="0"/>
              <a:t>n</a:t>
            </a:r>
            <a:r>
              <a:rPr lang="en-US" dirty="0"/>
              <a:t> cities.</a:t>
            </a:r>
          </a:p>
          <a:p>
            <a:r>
              <a:rPr lang="en-US" dirty="0"/>
              <a:t>Know the distance between each pair of cities.</a:t>
            </a:r>
          </a:p>
          <a:p>
            <a:r>
              <a:rPr lang="en-US" dirty="0"/>
              <a:t>Want to know the shortest route that visits all the cities once.</a:t>
            </a:r>
          </a:p>
          <a:p>
            <a:r>
              <a:rPr lang="en-US" i="1" dirty="0"/>
              <a:t>n=80 </a:t>
            </a:r>
            <a:r>
              <a:rPr lang="en-US" dirty="0"/>
              <a:t>will take millions of years to solve exhaustively!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274638"/>
            <a:ext cx="7010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Generate-and-test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714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1A64C-E8A9-4731-B6FF-F91F99F178A9}" type="slidenum">
              <a:rPr lang="en-US"/>
              <a:pPr/>
              <a:t>67</a:t>
            </a:fld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657600" y="2819400"/>
            <a:ext cx="40386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>
            <a:off x="3657600" y="2819400"/>
            <a:ext cx="40386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3657600" y="2819400"/>
            <a:ext cx="4038600" cy="25146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TSP Example</a:t>
            </a: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200400" y="23622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 dirty="0">
                <a:latin typeface="News Gothic" pitchFamily="34" charset="0"/>
              </a:rPr>
              <a:t>A</a:t>
            </a:r>
            <a:endParaRPr lang="en-US" dirty="0"/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7239000" y="23622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>
                <a:latin typeface="News Gothic" pitchFamily="34" charset="0"/>
              </a:rPr>
              <a:t>B</a:t>
            </a:r>
            <a:endParaRPr lang="en-US"/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7239000" y="48768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>
                <a:latin typeface="News Gothic" pitchFamily="34" charset="0"/>
              </a:rPr>
              <a:t>C</a:t>
            </a:r>
            <a:endParaRPr lang="en-US"/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3200400" y="4876800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600" b="1">
                <a:latin typeface="News Gothic" pitchFamily="34" charset="0"/>
              </a:rPr>
              <a:t>D</a:t>
            </a:r>
            <a:endParaRPr 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410201" y="5105401"/>
            <a:ext cx="39687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4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486401" y="2590801"/>
            <a:ext cx="39687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6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7467601" y="3810001"/>
            <a:ext cx="39687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3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352801" y="3886201"/>
            <a:ext cx="39687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5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4648201" y="3276601"/>
            <a:ext cx="39687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1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6400801" y="3276601"/>
            <a:ext cx="396875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Courier New" pitchFamily="49" charset="0"/>
              </a:rPr>
              <a:t>2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981200" y="274638"/>
            <a:ext cx="7010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Generate-and-test</a:t>
            </a:r>
            <a:endParaRPr lang="en-US" sz="44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08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7D4D-9EBF-4E8A-BC93-97ABC0E1D326}" type="slidenum">
              <a:rPr lang="en-US"/>
              <a:pPr/>
              <a:t>68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4800600" cy="4114800"/>
          </a:xfrm>
        </p:spPr>
        <p:txBody>
          <a:bodyPr>
            <a:normAutofit/>
          </a:bodyPr>
          <a:lstStyle/>
          <a:p>
            <a:r>
              <a:rPr lang="en-US" dirty="0"/>
              <a:t>TSP - generation of possible solutions is done in </a:t>
            </a:r>
            <a:r>
              <a:rPr lang="en-US" dirty="0">
                <a:highlight>
                  <a:srgbClr val="FFFF00"/>
                </a:highlight>
              </a:rPr>
              <a:t>lexicographical</a:t>
            </a:r>
            <a:r>
              <a:rPr lang="en-US" dirty="0"/>
              <a:t> order of cities:</a:t>
            </a:r>
          </a:p>
          <a:p>
            <a:pPr lvl="1">
              <a:buFontTx/>
              <a:buNone/>
            </a:pPr>
            <a:r>
              <a:rPr lang="en-US" dirty="0">
                <a:latin typeface="News Gothic" pitchFamily="34" charset="0"/>
              </a:rPr>
              <a:t>1. A - B - C - D</a:t>
            </a:r>
          </a:p>
          <a:p>
            <a:pPr lvl="1">
              <a:buFontTx/>
              <a:buNone/>
            </a:pPr>
            <a:r>
              <a:rPr lang="en-US" dirty="0">
                <a:latin typeface="News Gothic" pitchFamily="34" charset="0"/>
              </a:rPr>
              <a:t>2. A - B - D - C</a:t>
            </a:r>
          </a:p>
          <a:p>
            <a:pPr lvl="1">
              <a:buFontTx/>
              <a:buNone/>
            </a:pPr>
            <a:r>
              <a:rPr lang="en-US" dirty="0">
                <a:latin typeface="News Gothic" pitchFamily="34" charset="0"/>
              </a:rPr>
              <a:t>3. A - C - B - D</a:t>
            </a:r>
          </a:p>
          <a:p>
            <a:pPr lvl="1">
              <a:buFontTx/>
              <a:buNone/>
            </a:pPr>
            <a:r>
              <a:rPr lang="en-US" dirty="0">
                <a:latin typeface="News Gothic" pitchFamily="34" charset="0"/>
              </a:rPr>
              <a:t>4. A - C - D - B</a:t>
            </a:r>
          </a:p>
          <a:p>
            <a:pPr lvl="1">
              <a:buFontTx/>
              <a:buNone/>
            </a:pPr>
            <a:r>
              <a:rPr lang="en-US" dirty="0">
                <a:latin typeface="News Gothic" pitchFamily="34" charset="0"/>
              </a:rPr>
              <a:t>...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5638800" y="1981200"/>
            <a:ext cx="4573588" cy="4256088"/>
            <a:chOff x="2544" y="1104"/>
            <a:chExt cx="2881" cy="2681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562" y="1536"/>
              <a:ext cx="1863" cy="233"/>
              <a:chOff x="3274" y="1536"/>
              <a:chExt cx="1863" cy="233"/>
            </a:xfrm>
          </p:grpSpPr>
          <p:sp>
            <p:nvSpPr>
              <p:cNvPr id="7176" name="Text Box 8"/>
              <p:cNvSpPr txBox="1">
                <a:spLocks noChangeArrowheads="1"/>
              </p:cNvSpPr>
              <p:nvPr/>
            </p:nvSpPr>
            <p:spPr bwMode="auto">
              <a:xfrm>
                <a:off x="3274" y="1536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A</a:t>
                </a:r>
              </a:p>
            </p:txBody>
          </p:sp>
          <p:sp>
            <p:nvSpPr>
              <p:cNvPr id="7177" name="Text Box 9"/>
              <p:cNvSpPr txBox="1">
                <a:spLocks noChangeArrowheads="1"/>
              </p:cNvSpPr>
              <p:nvPr/>
            </p:nvSpPr>
            <p:spPr bwMode="auto">
              <a:xfrm>
                <a:off x="3814" y="1536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B</a:t>
                </a:r>
              </a:p>
            </p:txBody>
          </p:sp>
          <p:sp>
            <p:nvSpPr>
              <p:cNvPr id="7178" name="Text Box 10"/>
              <p:cNvSpPr txBox="1">
                <a:spLocks noChangeArrowheads="1"/>
              </p:cNvSpPr>
              <p:nvPr/>
            </p:nvSpPr>
            <p:spPr bwMode="auto">
              <a:xfrm>
                <a:off x="4368" y="1536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C</a:t>
                </a:r>
              </a:p>
            </p:txBody>
          </p:sp>
          <p:sp>
            <p:nvSpPr>
              <p:cNvPr id="7179" name="Text Box 11"/>
              <p:cNvSpPr txBox="1">
                <a:spLocks noChangeArrowheads="1"/>
              </p:cNvSpPr>
              <p:nvPr/>
            </p:nvSpPr>
            <p:spPr bwMode="auto">
              <a:xfrm>
                <a:off x="4916" y="1536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D</a:t>
                </a:r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2758" y="2208"/>
              <a:ext cx="1783" cy="233"/>
              <a:chOff x="2710" y="2400"/>
              <a:chExt cx="1783" cy="233"/>
            </a:xfrm>
          </p:grpSpPr>
          <p:sp>
            <p:nvSpPr>
              <p:cNvPr id="7181" name="Text Box 13"/>
              <p:cNvSpPr txBox="1">
                <a:spLocks noChangeArrowheads="1"/>
              </p:cNvSpPr>
              <p:nvPr/>
            </p:nvSpPr>
            <p:spPr bwMode="auto">
              <a:xfrm>
                <a:off x="2710" y="2400"/>
                <a:ext cx="21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B</a:t>
                </a:r>
              </a:p>
            </p:txBody>
          </p:sp>
          <p:sp>
            <p:nvSpPr>
              <p:cNvPr id="7182" name="Text Box 14"/>
              <p:cNvSpPr txBox="1">
                <a:spLocks noChangeArrowheads="1"/>
              </p:cNvSpPr>
              <p:nvPr/>
            </p:nvSpPr>
            <p:spPr bwMode="auto">
              <a:xfrm>
                <a:off x="3494" y="2400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C</a:t>
                </a:r>
              </a:p>
            </p:txBody>
          </p:sp>
          <p:sp>
            <p:nvSpPr>
              <p:cNvPr id="7183" name="Text Box 15"/>
              <p:cNvSpPr txBox="1">
                <a:spLocks noChangeArrowheads="1"/>
              </p:cNvSpPr>
              <p:nvPr/>
            </p:nvSpPr>
            <p:spPr bwMode="auto">
              <a:xfrm>
                <a:off x="4272" y="2400"/>
                <a:ext cx="22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News Gothic" pitchFamily="34" charset="0"/>
                  </a:rPr>
                  <a:t>D</a:t>
                </a:r>
              </a:p>
            </p:txBody>
          </p:sp>
        </p:grpSp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2544" y="2880"/>
              <a:ext cx="2181" cy="233"/>
              <a:chOff x="2496" y="3072"/>
              <a:chExt cx="2181" cy="233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2496" y="3072"/>
                <a:ext cx="653" cy="233"/>
                <a:chOff x="2400" y="3072"/>
                <a:chExt cx="653" cy="233"/>
              </a:xfrm>
            </p:grpSpPr>
            <p:sp>
              <p:nvSpPr>
                <p:cNvPr id="718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C</a:t>
                  </a:r>
                </a:p>
              </p:txBody>
            </p:sp>
            <p:sp>
              <p:nvSpPr>
                <p:cNvPr id="718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832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D</a:t>
                  </a:r>
                </a:p>
              </p:txBody>
            </p: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4032" y="3072"/>
                <a:ext cx="645" cy="233"/>
                <a:chOff x="2400" y="3072"/>
                <a:chExt cx="645" cy="233"/>
              </a:xfrm>
            </p:grpSpPr>
            <p:sp>
              <p:nvSpPr>
                <p:cNvPr id="71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C</a:t>
                  </a:r>
                </a:p>
              </p:txBody>
            </p:sp>
            <p:sp>
              <p:nvSpPr>
                <p:cNvPr id="719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32" y="3072"/>
                  <a:ext cx="21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8" name="Group 23"/>
              <p:cNvGrpSpPr>
                <a:grpSpLocks/>
              </p:cNvGrpSpPr>
              <p:nvPr/>
            </p:nvGrpSpPr>
            <p:grpSpPr bwMode="auto">
              <a:xfrm>
                <a:off x="3264" y="3072"/>
                <a:ext cx="653" cy="233"/>
                <a:chOff x="2400" y="3072"/>
                <a:chExt cx="653" cy="233"/>
              </a:xfrm>
            </p:grpSpPr>
            <p:sp>
              <p:nvSpPr>
                <p:cNvPr id="719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21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B</a:t>
                  </a:r>
                </a:p>
              </p:txBody>
            </p:sp>
            <p:sp>
              <p:nvSpPr>
                <p:cNvPr id="719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832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D</a:t>
                  </a:r>
                </a:p>
              </p:txBody>
            </p:sp>
          </p:grp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2544" y="3552"/>
              <a:ext cx="2189" cy="233"/>
              <a:chOff x="2496" y="3552"/>
              <a:chExt cx="2189" cy="233"/>
            </a:xfrm>
          </p:grpSpPr>
          <p:grpSp>
            <p:nvGrpSpPr>
              <p:cNvPr id="10" name="Group 26"/>
              <p:cNvGrpSpPr>
                <a:grpSpLocks/>
              </p:cNvGrpSpPr>
              <p:nvPr/>
            </p:nvGrpSpPr>
            <p:grpSpPr bwMode="auto">
              <a:xfrm>
                <a:off x="2496" y="3552"/>
                <a:ext cx="653" cy="233"/>
                <a:chOff x="2400" y="3072"/>
                <a:chExt cx="653" cy="233"/>
              </a:xfrm>
            </p:grpSpPr>
            <p:sp>
              <p:nvSpPr>
                <p:cNvPr id="719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D</a:t>
                  </a:r>
                </a:p>
              </p:txBody>
            </p:sp>
            <p:sp>
              <p:nvSpPr>
                <p:cNvPr id="719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832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1" name="Group 29"/>
              <p:cNvGrpSpPr>
                <a:grpSpLocks/>
              </p:cNvGrpSpPr>
              <p:nvPr/>
            </p:nvGrpSpPr>
            <p:grpSpPr bwMode="auto">
              <a:xfrm>
                <a:off x="4032" y="3552"/>
                <a:ext cx="653" cy="233"/>
                <a:chOff x="2400" y="3072"/>
                <a:chExt cx="653" cy="233"/>
              </a:xfrm>
            </p:grpSpPr>
            <p:sp>
              <p:nvSpPr>
                <p:cNvPr id="719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21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B</a:t>
                  </a:r>
                </a:p>
              </p:txBody>
            </p:sp>
            <p:sp>
              <p:nvSpPr>
                <p:cNvPr id="719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832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12" name="Group 32"/>
              <p:cNvGrpSpPr>
                <a:grpSpLocks/>
              </p:cNvGrpSpPr>
              <p:nvPr/>
            </p:nvGrpSpPr>
            <p:grpSpPr bwMode="auto">
              <a:xfrm>
                <a:off x="3264" y="3552"/>
                <a:ext cx="645" cy="233"/>
                <a:chOff x="2400" y="3072"/>
                <a:chExt cx="645" cy="233"/>
              </a:xfrm>
            </p:grpSpPr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400" y="3072"/>
                  <a:ext cx="221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D</a:t>
                  </a:r>
                </a:p>
              </p:txBody>
            </p:sp>
            <p:sp>
              <p:nvSpPr>
                <p:cNvPr id="720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832" y="3072"/>
                  <a:ext cx="213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News Gothic" pitchFamily="34" charset="0"/>
                    </a:rPr>
                    <a:t>B</a:t>
                  </a:r>
                </a:p>
              </p:txBody>
            </p:sp>
          </p:grpSp>
        </p:grp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3744" y="1104"/>
              <a:ext cx="76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 flipH="1">
              <a:off x="4224" y="1104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 flipH="1">
              <a:off x="4512" y="1104"/>
              <a:ext cx="768" cy="480"/>
              <a:chOff x="3552" y="1200"/>
              <a:chExt cx="768" cy="480"/>
            </a:xfrm>
          </p:grpSpPr>
          <p:sp>
            <p:nvSpPr>
              <p:cNvPr id="7210" name="Line 42"/>
              <p:cNvSpPr>
                <a:spLocks noChangeShapeType="1"/>
              </p:cNvSpPr>
              <p:nvPr/>
            </p:nvSpPr>
            <p:spPr bwMode="auto">
              <a:xfrm flipH="1">
                <a:off x="3552" y="1200"/>
                <a:ext cx="76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43"/>
              <p:cNvSpPr>
                <a:spLocks noChangeShapeType="1"/>
              </p:cNvSpPr>
              <p:nvPr/>
            </p:nvSpPr>
            <p:spPr bwMode="auto">
              <a:xfrm flipH="1">
                <a:off x="4032" y="1200"/>
                <a:ext cx="28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H="1">
              <a:off x="2928" y="1728"/>
              <a:ext cx="62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46"/>
            <p:cNvSpPr>
              <a:spLocks noChangeShapeType="1"/>
            </p:cNvSpPr>
            <p:nvPr/>
          </p:nvSpPr>
          <p:spPr bwMode="auto">
            <a:xfrm>
              <a:off x="3792" y="1728"/>
              <a:ext cx="624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47"/>
            <p:cNvSpPr>
              <a:spLocks noChangeShapeType="1"/>
            </p:cNvSpPr>
            <p:nvPr/>
          </p:nvSpPr>
          <p:spPr bwMode="auto">
            <a:xfrm>
              <a:off x="3648" y="177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48"/>
            <p:cNvSpPr>
              <a:spLocks noChangeShapeType="1"/>
            </p:cNvSpPr>
            <p:nvPr/>
          </p:nvSpPr>
          <p:spPr bwMode="auto">
            <a:xfrm flipH="1">
              <a:off x="2688" y="2448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49"/>
            <p:cNvSpPr>
              <a:spLocks noChangeShapeType="1"/>
            </p:cNvSpPr>
            <p:nvPr/>
          </p:nvSpPr>
          <p:spPr bwMode="auto">
            <a:xfrm>
              <a:off x="2928" y="2448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Line 50"/>
            <p:cNvSpPr>
              <a:spLocks noChangeShapeType="1"/>
            </p:cNvSpPr>
            <p:nvPr/>
          </p:nvSpPr>
          <p:spPr bwMode="auto">
            <a:xfrm flipH="1">
              <a:off x="3456" y="2448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9" name="Line 51"/>
            <p:cNvSpPr>
              <a:spLocks noChangeShapeType="1"/>
            </p:cNvSpPr>
            <p:nvPr/>
          </p:nvSpPr>
          <p:spPr bwMode="auto">
            <a:xfrm>
              <a:off x="3696" y="2448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0" name="Line 52"/>
            <p:cNvSpPr>
              <a:spLocks noChangeShapeType="1"/>
            </p:cNvSpPr>
            <p:nvPr/>
          </p:nvSpPr>
          <p:spPr bwMode="auto">
            <a:xfrm flipH="1">
              <a:off x="4224" y="2448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1" name="Line 53"/>
            <p:cNvSpPr>
              <a:spLocks noChangeShapeType="1"/>
            </p:cNvSpPr>
            <p:nvPr/>
          </p:nvSpPr>
          <p:spPr bwMode="auto">
            <a:xfrm>
              <a:off x="4464" y="2448"/>
              <a:ext cx="14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2" name="Line 54"/>
            <p:cNvSpPr>
              <a:spLocks noChangeShapeType="1"/>
            </p:cNvSpPr>
            <p:nvPr/>
          </p:nvSpPr>
          <p:spPr bwMode="auto">
            <a:xfrm>
              <a:off x="2688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3" name="Line 55"/>
            <p:cNvSpPr>
              <a:spLocks noChangeShapeType="1"/>
            </p:cNvSpPr>
            <p:nvPr/>
          </p:nvSpPr>
          <p:spPr bwMode="auto">
            <a:xfrm>
              <a:off x="3072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4" name="Line 56"/>
            <p:cNvSpPr>
              <a:spLocks noChangeShapeType="1"/>
            </p:cNvSpPr>
            <p:nvPr/>
          </p:nvSpPr>
          <p:spPr bwMode="auto">
            <a:xfrm>
              <a:off x="3408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5" name="Line 57"/>
            <p:cNvSpPr>
              <a:spLocks noChangeShapeType="1"/>
            </p:cNvSpPr>
            <p:nvPr/>
          </p:nvSpPr>
          <p:spPr bwMode="auto">
            <a:xfrm>
              <a:off x="3840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6" name="Line 58"/>
            <p:cNvSpPr>
              <a:spLocks noChangeShapeType="1"/>
            </p:cNvSpPr>
            <p:nvPr/>
          </p:nvSpPr>
          <p:spPr bwMode="auto">
            <a:xfrm>
              <a:off x="4176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27" name="Line 59"/>
            <p:cNvSpPr>
              <a:spLocks noChangeShapeType="1"/>
            </p:cNvSpPr>
            <p:nvPr/>
          </p:nvSpPr>
          <p:spPr bwMode="auto">
            <a:xfrm>
              <a:off x="4656" y="312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sp>
        <p:nvSpPr>
          <p:cNvPr id="56" name="Rectangle 2"/>
          <p:cNvSpPr txBox="1">
            <a:spLocks noChangeArrowheads="1"/>
          </p:cNvSpPr>
          <p:nvPr/>
        </p:nvSpPr>
        <p:spPr>
          <a:xfrm>
            <a:off x="1981200" y="274638"/>
            <a:ext cx="70104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Generate-and-test Example</a:t>
            </a: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994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Best First Search Algorithms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Idea: use an 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evaluation function</a:t>
            </a:r>
            <a:r>
              <a:rPr lang="en-US" sz="2400" dirty="0">
                <a:ea typeface="ＭＳ Ｐゴシック" pitchFamily="34" charset="-128"/>
              </a:rPr>
              <a:t> </a:t>
            </a:r>
            <a:r>
              <a:rPr lang="en-US" sz="2400" i="1" dirty="0">
                <a:ea typeface="ＭＳ Ｐゴシック" pitchFamily="34" charset="-128"/>
              </a:rPr>
              <a:t>f(n) </a:t>
            </a:r>
            <a:r>
              <a:rPr lang="en-US" sz="2400" dirty="0">
                <a:ea typeface="ＭＳ Ｐゴシック" pitchFamily="34" charset="-128"/>
              </a:rPr>
              <a:t>for each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f(n) provides an estimate for the total cost.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r>
              <a:rPr lang="en-US" sz="2000" dirty="0">
                <a:ea typeface="ＭＳ Ｐゴシック" pitchFamily="34" charset="-128"/>
              </a:rPr>
              <a:t>Expand the node n with smallest f(n).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à"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pitchFamily="34" charset="-128"/>
              </a:rPr>
              <a:t>Implementation</a:t>
            </a:r>
            <a:r>
              <a:rPr lang="en-US" sz="2400" dirty="0">
                <a:ea typeface="ＭＳ Ｐゴシック" pitchFamily="34" charset="-128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ea typeface="ＭＳ Ｐゴシック" pitchFamily="34" charset="-128"/>
              </a:rPr>
              <a:t>	Order the nodes in fringe increasing order of cost.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pitchFamily="34" charset="-128"/>
              </a:rPr>
              <a:t>Special cases: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greedy best-first search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pitchFamily="34" charset="-128"/>
              </a:rPr>
              <a:t>A</a:t>
            </a:r>
            <a:r>
              <a:rPr lang="en-US" sz="2000" baseline="30000" dirty="0">
                <a:ea typeface="ＭＳ Ｐゴシック" pitchFamily="34" charset="-128"/>
              </a:rPr>
              <a:t>*</a:t>
            </a:r>
            <a:r>
              <a:rPr lang="en-US" sz="2000" dirty="0">
                <a:ea typeface="ＭＳ Ｐゴシック" pitchFamily="34" charset="-128"/>
              </a:rPr>
              <a:t>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solutions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space-finding path</a:t>
            </a:r>
          </a:p>
          <a:p>
            <a:r>
              <a:rPr lang="en-US" dirty="0" smtClean="0"/>
              <a:t>State space-collection of all possible configurations</a:t>
            </a:r>
          </a:p>
          <a:p>
            <a:r>
              <a:rPr lang="en-US" dirty="0" smtClean="0"/>
              <a:t>[S,A,I,G]-state  space search-process of starting the state space for solution to reach the goal.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5684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4" descr="romania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828800"/>
            <a:ext cx="8229600" cy="40338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4" name="Rounded Rectangle 3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6781800" cy="8524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ea typeface="ＭＳ Ｐゴシック" pitchFamily="34" charset="-128"/>
              </a:rPr>
              <a:t>Romania with straight-line dist.</a:t>
            </a:r>
          </a:p>
        </p:txBody>
      </p:sp>
    </p:spTree>
    <p:extLst>
      <p:ext uri="{BB962C8B-B14F-4D97-AF65-F5344CB8AC3E}">
        <p14:creationId xmlns:p14="http://schemas.microsoft.com/office/powerpoint/2010/main" val="6739662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104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>Greedy best-first search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447800"/>
            <a:ext cx="7772400" cy="487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>
                <a:ea typeface="ＭＳ Ｐゴシック" pitchFamily="34" charset="-128"/>
              </a:rPr>
              <a:t>f(n) = estimate of cost from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to </a:t>
            </a:r>
            <a:r>
              <a:rPr lang="en-US" i="1" dirty="0">
                <a:ea typeface="ＭＳ Ｐゴシック" pitchFamily="34" charset="-128"/>
              </a:rPr>
              <a:t>goal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e.g., </a:t>
            </a:r>
            <a:r>
              <a:rPr lang="en-US" i="1" dirty="0">
                <a:ea typeface="ＭＳ Ｐゴシック" pitchFamily="34" charset="-128"/>
              </a:rPr>
              <a:t>f(n)</a:t>
            </a:r>
            <a:r>
              <a:rPr lang="en-US" dirty="0">
                <a:ea typeface="ＭＳ Ｐゴシック" pitchFamily="34" charset="-128"/>
              </a:rPr>
              <a:t> = straight-line distance from </a:t>
            </a:r>
            <a:r>
              <a:rPr lang="en-US" i="1" dirty="0">
                <a:ea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</a:rPr>
              <a:t> to Bucharest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Greedy best-first search expands the node that 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appears</a:t>
            </a:r>
            <a:r>
              <a:rPr lang="en-US" dirty="0">
                <a:ea typeface="ＭＳ Ｐゴシック" pitchFamily="34" charset="-128"/>
              </a:rPr>
              <a:t> to be closest to goal.</a:t>
            </a:r>
          </a:p>
        </p:txBody>
      </p:sp>
    </p:spTree>
    <p:extLst>
      <p:ext uri="{BB962C8B-B14F-4D97-AF65-F5344CB8AC3E}">
        <p14:creationId xmlns:p14="http://schemas.microsoft.com/office/powerpoint/2010/main" val="3235803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104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ea typeface="ＭＳ Ｐゴシック" pitchFamily="34" charset="-128"/>
              </a:rPr>
              <a:t>Greedy best-first search example</a:t>
            </a:r>
          </a:p>
        </p:txBody>
      </p:sp>
      <p:pic>
        <p:nvPicPr>
          <p:cNvPr id="24579" name="Picture 4" descr="greedy-progress01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7" descr="romania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733800"/>
            <a:ext cx="6096000" cy="29892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7712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pic>
        <p:nvPicPr>
          <p:cNvPr id="26626" name="Picture 4" descr="greedy-progress02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162800" cy="792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chemeClr val="bg1"/>
                </a:solidFill>
                <a:ea typeface="ＭＳ Ｐゴシック" pitchFamily="34" charset="-128"/>
              </a:rPr>
              <a:t>Greedy best-first search example</a:t>
            </a:r>
          </a:p>
        </p:txBody>
      </p:sp>
      <p:pic>
        <p:nvPicPr>
          <p:cNvPr id="26628" name="Picture 5" descr="romania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733800"/>
            <a:ext cx="6096000" cy="298926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34738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pic>
        <p:nvPicPr>
          <p:cNvPr id="28674" name="Picture 4" descr="greedy-progress03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86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ea typeface="ＭＳ Ｐゴシック" pitchFamily="34" charset="-128"/>
              </a:rPr>
              <a:t>Greedy best-first search example</a:t>
            </a:r>
          </a:p>
        </p:txBody>
      </p:sp>
      <p:pic>
        <p:nvPicPr>
          <p:cNvPr id="28676" name="Picture 5" descr="romania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810000"/>
            <a:ext cx="6096000" cy="2989262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9048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pic>
        <p:nvPicPr>
          <p:cNvPr id="30722" name="Picture 4" descr="greedy-progress04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1828801"/>
            <a:ext cx="546735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086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ea typeface="ＭＳ Ｐゴシック" pitchFamily="34" charset="-128"/>
              </a:rPr>
              <a:t>Greedy best-first search example</a:t>
            </a:r>
          </a:p>
        </p:txBody>
      </p:sp>
      <p:pic>
        <p:nvPicPr>
          <p:cNvPr id="30724" name="Picture 5" descr="romania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1800" y="3810000"/>
            <a:ext cx="6096000" cy="2989262"/>
          </a:xfrm>
          <a:prstGeom prst="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7641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0137" y="247176"/>
            <a:ext cx="7225694" cy="8034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825" y="52742"/>
            <a:ext cx="1276350" cy="1247775"/>
          </a:xfrm>
          <a:prstGeom prst="rect">
            <a:avLst/>
          </a:prstGeom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162800" cy="7159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>
                <a:solidFill>
                  <a:schemeClr val="bg1"/>
                </a:solidFill>
                <a:ea typeface="ＭＳ Ｐゴシック" pitchFamily="34" charset="-128"/>
              </a:rPr>
              <a:t>Properties of greedy best-first search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u="sng" dirty="0">
                <a:solidFill>
                  <a:srgbClr val="CC0099"/>
                </a:solidFill>
                <a:ea typeface="ＭＳ Ｐゴシック" pitchFamily="34" charset="-128"/>
              </a:rPr>
              <a:t>Complete?</a:t>
            </a:r>
            <a:r>
              <a:rPr lang="en-US" dirty="0">
                <a:ea typeface="ＭＳ Ｐゴシック" pitchFamily="34" charset="-128"/>
              </a:rPr>
              <a:t> No – can get stuck in loops.</a:t>
            </a:r>
          </a:p>
          <a:p>
            <a:pPr eaLnBrk="1" hangingPunct="1"/>
            <a:r>
              <a:rPr lang="en-US" u="sng" dirty="0">
                <a:solidFill>
                  <a:srgbClr val="CC0099"/>
                </a:solidFill>
                <a:ea typeface="ＭＳ Ｐゴシック" pitchFamily="34" charset="-128"/>
              </a:rPr>
              <a:t>Time?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O(</a:t>
            </a:r>
            <a:r>
              <a:rPr lang="en-US" i="1" dirty="0" err="1">
                <a:ea typeface="ＭＳ Ｐゴシック" pitchFamily="34" charset="-128"/>
              </a:rPr>
              <a:t>b</a:t>
            </a:r>
            <a:r>
              <a:rPr lang="en-US" i="1" baseline="30000" dirty="0" err="1">
                <a:ea typeface="ＭＳ Ｐゴシック" pitchFamily="34" charset="-128"/>
              </a:rPr>
              <a:t>m</a:t>
            </a:r>
            <a:r>
              <a:rPr lang="en-US" i="1" dirty="0">
                <a:ea typeface="ＭＳ Ｐゴシック" pitchFamily="34" charset="-128"/>
              </a:rPr>
              <a:t>)</a:t>
            </a:r>
            <a:r>
              <a:rPr lang="en-US" dirty="0">
                <a:ea typeface="ＭＳ Ｐゴシック" pitchFamily="34" charset="-128"/>
              </a:rPr>
              <a:t>, but a good heuristic can give dramatic improvement</a:t>
            </a:r>
          </a:p>
          <a:p>
            <a:pPr eaLnBrk="1" hangingPunct="1"/>
            <a:r>
              <a:rPr lang="en-US" u="sng" dirty="0">
                <a:solidFill>
                  <a:srgbClr val="CC0099"/>
                </a:solidFill>
                <a:ea typeface="ＭＳ Ｐゴシック" pitchFamily="34" charset="-128"/>
              </a:rPr>
              <a:t>Space?</a:t>
            </a:r>
            <a:r>
              <a:rPr lang="en-US" dirty="0">
                <a:ea typeface="ＭＳ Ｐゴシック" pitchFamily="34" charset="-128"/>
              </a:rPr>
              <a:t> </a:t>
            </a:r>
            <a:r>
              <a:rPr lang="en-US" i="1" dirty="0">
                <a:ea typeface="ＭＳ Ｐゴシック" pitchFamily="34" charset="-128"/>
              </a:rPr>
              <a:t>O(</a:t>
            </a:r>
            <a:r>
              <a:rPr lang="en-US" i="1" dirty="0" err="1">
                <a:ea typeface="ＭＳ Ｐゴシック" pitchFamily="34" charset="-128"/>
              </a:rPr>
              <a:t>b</a:t>
            </a:r>
            <a:r>
              <a:rPr lang="en-US" i="1" baseline="30000" dirty="0" err="1">
                <a:ea typeface="ＭＳ Ｐゴシック" pitchFamily="34" charset="-128"/>
              </a:rPr>
              <a:t>m</a:t>
            </a:r>
            <a:r>
              <a:rPr lang="en-US" i="1" dirty="0">
                <a:ea typeface="ＭＳ Ｐゴシック" pitchFamily="34" charset="-128"/>
              </a:rPr>
              <a:t>) </a:t>
            </a:r>
            <a:r>
              <a:rPr lang="en-US" dirty="0">
                <a:ea typeface="ＭＳ Ｐゴシック" pitchFamily="34" charset="-128"/>
              </a:rPr>
              <a:t>- keeps all nodes in memory</a:t>
            </a:r>
          </a:p>
          <a:p>
            <a:pPr eaLnBrk="1" hangingPunct="1"/>
            <a:r>
              <a:rPr lang="en-US" u="sng" dirty="0">
                <a:solidFill>
                  <a:srgbClr val="CC0099"/>
                </a:solidFill>
                <a:ea typeface="ＭＳ Ｐゴシック" pitchFamily="34" charset="-128"/>
              </a:rPr>
              <a:t>Optimal?</a:t>
            </a:r>
            <a:r>
              <a:rPr lang="en-US" dirty="0">
                <a:ea typeface="ＭＳ Ｐゴシック" pitchFamily="34" charset="-128"/>
              </a:rPr>
              <a:t> No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>
                <a:ea typeface="ＭＳ Ｐゴシック" pitchFamily="34" charset="-128"/>
              </a:rPr>
              <a:t>   e.g. </a:t>
            </a:r>
            <a:r>
              <a:rPr lang="en-US" dirty="0" err="1">
                <a:ea typeface="ＭＳ Ｐゴシック" pitchFamily="34" charset="-128"/>
              </a:rPr>
              <a:t>Arad</a:t>
            </a:r>
            <a:r>
              <a:rPr lang="en-US" dirty="0" err="1">
                <a:ea typeface="ＭＳ Ｐゴシック" pitchFamily="34" charset="-128"/>
                <a:sym typeface="Wingdings" pitchFamily="2" charset="2"/>
              </a:rPr>
              <a:t>SibiuRimnicu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 </a:t>
            </a:r>
            <a:r>
              <a:rPr lang="en-US" dirty="0" err="1">
                <a:ea typeface="ＭＳ Ｐゴシック" pitchFamily="34" charset="-128"/>
                <a:sym typeface="Wingdings" pitchFamily="2" charset="2"/>
              </a:rPr>
              <a:t>VireaPitestiBucharest</a:t>
            </a:r>
            <a:r>
              <a:rPr lang="en-US" dirty="0">
                <a:ea typeface="ＭＳ Ｐゴシック" pitchFamily="34" charset="-128"/>
                <a:sym typeface="Wingdings" pitchFamily="2" charset="2"/>
              </a:rPr>
              <a:t> is shorter!</a:t>
            </a: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92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2286000"/>
            <a:ext cx="6681933" cy="361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9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agent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 –formulate the goal as well the problem</a:t>
            </a:r>
          </a:p>
          <a:p>
            <a:r>
              <a:rPr lang="en-US" dirty="0" smtClean="0"/>
              <a:t>Entity that can perceive the environment and act on it.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429" y="3505201"/>
            <a:ext cx="841314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97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2571</Words>
  <Application>Microsoft Office PowerPoint</Application>
  <PresentationFormat>Widescreen</PresentationFormat>
  <Paragraphs>530</Paragraphs>
  <Slides>76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7" baseType="lpstr">
      <vt:lpstr>Arial Unicode MS</vt:lpstr>
      <vt:lpstr>ＭＳ Ｐゴシック</vt:lpstr>
      <vt:lpstr>Arial</vt:lpstr>
      <vt:lpstr>Calibri</vt:lpstr>
      <vt:lpstr>Calibri Light</vt:lpstr>
      <vt:lpstr>Courier New</vt:lpstr>
      <vt:lpstr>DejaVu Sans</vt:lpstr>
      <vt:lpstr>DejaVu Sans Condensed</vt:lpstr>
      <vt:lpstr>Klaudia</vt:lpstr>
      <vt:lpstr>Latin Modern Math</vt:lpstr>
      <vt:lpstr>LM Roman 8</vt:lpstr>
      <vt:lpstr>LM Sans 8</vt:lpstr>
      <vt:lpstr>News Gothic</vt:lpstr>
      <vt:lpstr>Nunito Sans</vt:lpstr>
      <vt:lpstr>Source Sans Pro</vt:lpstr>
      <vt:lpstr>Times New Roman</vt:lpstr>
      <vt:lpstr>Trebuchet MS</vt:lpstr>
      <vt:lpstr>verdana</vt:lpstr>
      <vt:lpstr>verdana</vt:lpstr>
      <vt:lpstr>Wingdings</vt:lpstr>
      <vt:lpstr>Office Theme</vt:lpstr>
      <vt:lpstr>PowerPoint Presentation</vt:lpstr>
      <vt:lpstr>PowerPoint Presentation</vt:lpstr>
      <vt:lpstr>search </vt:lpstr>
      <vt:lpstr>PowerPoint Presentation</vt:lpstr>
      <vt:lpstr> search strategies</vt:lpstr>
      <vt:lpstr>GENERAL SEARCH ALGORITHM</vt:lpstr>
      <vt:lpstr>Searching for solutions</vt:lpstr>
      <vt:lpstr>Algorithm </vt:lpstr>
      <vt:lpstr>Problem solving agent </vt:lpstr>
      <vt:lpstr>Control strategies </vt:lpstr>
      <vt:lpstr>Evaluation of search strategies</vt:lpstr>
      <vt:lpstr>Last time: uninformed search strategies</vt:lpstr>
      <vt:lpstr>Breadth first search (BFS)</vt:lpstr>
      <vt:lpstr>BFS ALGORITHM</vt:lpstr>
      <vt:lpstr>PowerPoint Presentation</vt:lpstr>
      <vt:lpstr>PowerPoint Presentation</vt:lpstr>
      <vt:lpstr>STEPS </vt:lpstr>
      <vt:lpstr>PowerPoint Presentation</vt:lpstr>
      <vt:lpstr>PowerPoint Presentation</vt:lpstr>
      <vt:lpstr>PowerPoint Presentation</vt:lpstr>
      <vt:lpstr>Uniform cost search </vt:lpstr>
      <vt:lpstr>Example-uniform cost search </vt:lpstr>
      <vt:lpstr>PowerPoint Presentation</vt:lpstr>
      <vt:lpstr>PowerPoint Presentation</vt:lpstr>
      <vt:lpstr>PowerPoint Presentation</vt:lpstr>
      <vt:lpstr>Depth first search 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BFS Vs DFS</vt:lpstr>
      <vt:lpstr>PowerPoint Presentation</vt:lpstr>
      <vt:lpstr>Algorithm</vt:lpstr>
      <vt:lpstr>PowerPoint Presentation</vt:lpstr>
      <vt:lpstr>ITEREATIVE DEEPENING SEARCH </vt:lpstr>
      <vt:lpstr>PowerPoint Presentation</vt:lpstr>
      <vt:lpstr>PowerPoint Presentation</vt:lpstr>
      <vt:lpstr>PowerPoint Presentation</vt:lpstr>
      <vt:lpstr>APPLICATION: MAZE GAME</vt:lpstr>
      <vt:lpstr>APPLICATION: MAZE GAME</vt:lpstr>
      <vt:lpstr>APPLICATION: MAZE GAME</vt:lpstr>
      <vt:lpstr>APPLICATION: MAZE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 directional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Generate-and-test</vt:lpstr>
      <vt:lpstr>Example - Traveling Salesman Problem (TSP)</vt:lpstr>
      <vt:lpstr>TSP Example</vt:lpstr>
      <vt:lpstr>PowerPoint Presentation</vt:lpstr>
      <vt:lpstr>PowerPoint Presentation</vt:lpstr>
      <vt:lpstr>Romania with straight-line dist.</vt:lpstr>
      <vt:lpstr>Greedy best-first search</vt:lpstr>
      <vt:lpstr>Greedy best-first search example</vt:lpstr>
      <vt:lpstr>Greedy best-first search example</vt:lpstr>
      <vt:lpstr>Greedy best-first search example</vt:lpstr>
      <vt:lpstr>Greedy best-first search example</vt:lpstr>
      <vt:lpstr>Properties of greedy best-first search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adminf</dc:creator>
  <cp:lastModifiedBy>adminf</cp:lastModifiedBy>
  <cp:revision>5</cp:revision>
  <dcterms:created xsi:type="dcterms:W3CDTF">2024-02-16T08:43:23Z</dcterms:created>
  <dcterms:modified xsi:type="dcterms:W3CDTF">2024-02-16T09:11:09Z</dcterms:modified>
</cp:coreProperties>
</file>