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4B28640-62F6-40E3-BF05-44183277367A}"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9" name="Google Shape;99;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7" name="Google Shape;107;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Bayes Network, Reinforcement Learning and CNN</a:t>
            </a:r>
            <a:endParaRPr lang="en-US"/>
          </a:p>
        </p:txBody>
      </p:sp>
      <p:sp>
        <p:nvSpPr>
          <p:cNvPr id="85" name="Google Shape;85;p1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Unit IV</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panose="020F0502020204030204"/>
              <a:buNone/>
            </a:pPr>
            <a:r>
              <a:rPr lang="en-US" sz="3200" b="1"/>
              <a:t>Characteristics of Reinforcement Learning </a:t>
            </a:r>
            <a:endParaRPr sz="3200" b="1"/>
          </a:p>
        </p:txBody>
      </p:sp>
      <p:sp>
        <p:nvSpPr>
          <p:cNvPr id="152" name="Google Shape;152;p2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Char char="•"/>
            </a:pPr>
            <a:r>
              <a:rPr lang="en-US" sz="2200" b="1"/>
              <a:t>Sequential Decision Making: </a:t>
            </a:r>
            <a:r>
              <a:rPr lang="en-US" sz="2200"/>
              <a:t>From the figure, it can be seen the path from start to goal state is not done in one step. </a:t>
            </a:r>
            <a:endParaRPr lang="en-US" sz="2200"/>
          </a:p>
          <a:p>
            <a:pPr marL="342900" lvl="0" indent="-342900" algn="l" rtl="0">
              <a:spcBef>
                <a:spcPts val="440"/>
              </a:spcBef>
              <a:spcAft>
                <a:spcPts val="0"/>
              </a:spcAft>
              <a:buClr>
                <a:schemeClr val="dk1"/>
              </a:buClr>
              <a:buSzPts val="2200"/>
              <a:buChar char="•"/>
            </a:pPr>
            <a:r>
              <a:rPr lang="en-US" sz="2200"/>
              <a:t>It is a sequence of decisions that leads</a:t>
            </a:r>
            <a:endParaRPr lang="en-US" sz="2200"/>
          </a:p>
          <a:p>
            <a:pPr marL="0" lvl="0" indent="0" algn="l" rtl="0">
              <a:spcBef>
                <a:spcPts val="440"/>
              </a:spcBef>
              <a:spcAft>
                <a:spcPts val="0"/>
              </a:spcAft>
              <a:buClr>
                <a:schemeClr val="dk1"/>
              </a:buClr>
              <a:buSzPts val="2200"/>
              <a:buNone/>
            </a:pPr>
            <a:r>
              <a:rPr lang="en-US" sz="2200"/>
              <a:t>      to the goal.</a:t>
            </a:r>
            <a:endParaRPr lang="en-US" sz="2200"/>
          </a:p>
          <a:p>
            <a:pPr marL="342900" lvl="0" indent="-342900" algn="l" rtl="0">
              <a:spcBef>
                <a:spcPts val="440"/>
              </a:spcBef>
              <a:spcAft>
                <a:spcPts val="0"/>
              </a:spcAft>
              <a:buClr>
                <a:schemeClr val="dk1"/>
              </a:buClr>
              <a:buSzPts val="2200"/>
              <a:buChar char="•"/>
            </a:pPr>
            <a:r>
              <a:rPr lang="en-US" sz="2200"/>
              <a:t>One wrong move may result in failure.</a:t>
            </a:r>
            <a:endParaRPr lang="en-US" sz="2200"/>
          </a:p>
          <a:p>
            <a:pPr marL="342900" lvl="0" indent="-342900" algn="l" rtl="0">
              <a:spcBef>
                <a:spcPts val="440"/>
              </a:spcBef>
              <a:spcAft>
                <a:spcPts val="0"/>
              </a:spcAft>
              <a:buClr>
                <a:schemeClr val="dk1"/>
              </a:buClr>
              <a:buSzPts val="2200"/>
              <a:buChar char="•"/>
            </a:pPr>
            <a:r>
              <a:rPr lang="en-US" sz="2200" b="1"/>
              <a:t>Actions are interdependent: </a:t>
            </a:r>
            <a:r>
              <a:rPr lang="en-US" sz="2200"/>
              <a:t>the </a:t>
            </a:r>
            <a:endParaRPr lang="en-US" sz="2200"/>
          </a:p>
          <a:p>
            <a:pPr marL="0" lvl="0" indent="0" algn="l" rtl="0">
              <a:spcBef>
                <a:spcPts val="440"/>
              </a:spcBef>
              <a:spcAft>
                <a:spcPts val="0"/>
              </a:spcAft>
              <a:buClr>
                <a:schemeClr val="dk1"/>
              </a:buClr>
              <a:buSzPts val="2200"/>
              <a:buNone/>
            </a:pPr>
            <a:r>
              <a:rPr lang="en-US" sz="2200" b="1"/>
              <a:t>     </a:t>
            </a:r>
            <a:r>
              <a:rPr lang="en-US" sz="2200"/>
              <a:t>agent’s next action is dependent on </a:t>
            </a:r>
            <a:endParaRPr lang="en-US" sz="2200"/>
          </a:p>
          <a:p>
            <a:pPr marL="0" lvl="0" indent="0" algn="l" rtl="0">
              <a:spcBef>
                <a:spcPts val="440"/>
              </a:spcBef>
              <a:spcAft>
                <a:spcPts val="0"/>
              </a:spcAft>
              <a:buClr>
                <a:schemeClr val="dk1"/>
              </a:buClr>
              <a:buSzPts val="2200"/>
              <a:buNone/>
            </a:pPr>
            <a:r>
              <a:rPr lang="en-US" sz="2200"/>
              <a:t>     reward received in the previous action.</a:t>
            </a:r>
            <a:endParaRPr lang="en-US" sz="2200"/>
          </a:p>
          <a:p>
            <a:pPr marL="342900" lvl="0" indent="-342900" algn="l" rtl="0">
              <a:spcBef>
                <a:spcPts val="440"/>
              </a:spcBef>
              <a:spcAft>
                <a:spcPts val="0"/>
              </a:spcAft>
              <a:buClr>
                <a:schemeClr val="dk1"/>
              </a:buClr>
              <a:buSzPts val="2200"/>
              <a:buChar char="•"/>
            </a:pPr>
            <a:r>
              <a:rPr lang="en-US" sz="2200" b="1"/>
              <a:t>Delayed feedback: </a:t>
            </a:r>
            <a:r>
              <a:rPr lang="en-US" sz="2200"/>
              <a:t>often get reward for </a:t>
            </a:r>
            <a:endParaRPr lang="en-US" sz="2200"/>
          </a:p>
          <a:p>
            <a:pPr marL="0" lvl="0" indent="0" algn="l" rtl="0">
              <a:spcBef>
                <a:spcPts val="440"/>
              </a:spcBef>
              <a:spcAft>
                <a:spcPts val="0"/>
              </a:spcAft>
              <a:buClr>
                <a:schemeClr val="dk1"/>
              </a:buClr>
              <a:buSzPts val="2200"/>
              <a:buNone/>
            </a:pPr>
            <a:r>
              <a:rPr lang="en-US" sz="2200" b="1"/>
              <a:t>      </a:t>
            </a:r>
            <a:r>
              <a:rPr lang="en-US" sz="2200"/>
              <a:t>a particular action, but the overall feedback is delayed. One must </a:t>
            </a:r>
            <a:endParaRPr lang="en-US" sz="2200"/>
          </a:p>
          <a:p>
            <a:pPr marL="0" lvl="0" indent="0" algn="l" rtl="0">
              <a:spcBef>
                <a:spcPts val="440"/>
              </a:spcBef>
              <a:spcAft>
                <a:spcPts val="0"/>
              </a:spcAft>
              <a:buClr>
                <a:schemeClr val="dk1"/>
              </a:buClr>
              <a:buSzPts val="2200"/>
              <a:buNone/>
            </a:pPr>
            <a:r>
              <a:rPr lang="en-US" sz="2200" b="1"/>
              <a:t>      </a:t>
            </a:r>
            <a:r>
              <a:rPr lang="en-US" sz="2200"/>
              <a:t>spend many moves to get final success or failure.</a:t>
            </a:r>
            <a:endParaRPr sz="2200" b="1"/>
          </a:p>
        </p:txBody>
      </p:sp>
      <p:pic>
        <p:nvPicPr>
          <p:cNvPr id="153" name="Google Shape;153;p22"/>
          <p:cNvPicPr preferRelativeResize="0"/>
          <p:nvPr/>
        </p:nvPicPr>
        <p:blipFill rotWithShape="1">
          <a:blip r:embed="rId1"/>
          <a:srcRect/>
          <a:stretch>
            <a:fillRect/>
          </a:stretch>
        </p:blipFill>
        <p:spPr>
          <a:xfrm>
            <a:off x="5410200" y="2438400"/>
            <a:ext cx="3397389"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panose="020F0502020204030204"/>
              <a:buNone/>
            </a:pPr>
            <a:r>
              <a:rPr lang="en-US" sz="3200" b="1"/>
              <a:t>Challenges of Reinforcement Learning </a:t>
            </a:r>
            <a:endParaRPr sz="3200" b="1"/>
          </a:p>
        </p:txBody>
      </p:sp>
      <p:sp>
        <p:nvSpPr>
          <p:cNvPr id="159" name="Google Shape;159;p2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sz="2200" b="1"/>
              <a:t>Reward design: </a:t>
            </a:r>
            <a:r>
              <a:rPr lang="en-US" sz="2200"/>
              <a:t>is a big challenge as in many games, as determining the rewards and its value is challenge.</a:t>
            </a:r>
            <a:endParaRPr lang="en-US" sz="2200"/>
          </a:p>
          <a:p>
            <a:pPr marL="342900" lvl="0" indent="-342900" algn="just" rtl="0">
              <a:spcBef>
                <a:spcPts val="440"/>
              </a:spcBef>
              <a:spcAft>
                <a:spcPts val="0"/>
              </a:spcAft>
              <a:buClr>
                <a:schemeClr val="dk1"/>
              </a:buClr>
              <a:buSzPts val="2200"/>
              <a:buChar char="•"/>
            </a:pPr>
            <a:r>
              <a:rPr lang="en-US" sz="2200" b="1"/>
              <a:t>Partially observable states: </a:t>
            </a:r>
            <a:r>
              <a:rPr lang="en-US" sz="2200"/>
              <a:t>in some games, the states of the opponent cannot be fully viewed.</a:t>
            </a:r>
            <a:endParaRPr lang="en-US" sz="2200"/>
          </a:p>
          <a:p>
            <a:pPr marL="342900" lvl="0" indent="-342900" algn="just" rtl="0">
              <a:spcBef>
                <a:spcPts val="440"/>
              </a:spcBef>
              <a:spcAft>
                <a:spcPts val="0"/>
              </a:spcAft>
              <a:buClr>
                <a:schemeClr val="dk1"/>
              </a:buClr>
              <a:buSzPts val="2200"/>
              <a:buChar char="•"/>
            </a:pPr>
            <a:r>
              <a:rPr lang="en-US" sz="2200" b="1"/>
              <a:t>Time consuming operations: </a:t>
            </a:r>
            <a:r>
              <a:rPr lang="en-US" sz="2200"/>
              <a:t>more states spaces and possible actions may complicate the scenario, resulting in more time consumption. </a:t>
            </a:r>
            <a:endParaRPr sz="2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228600" y="274638"/>
            <a:ext cx="84582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panose="020F0502020204030204"/>
              <a:buNone/>
            </a:pPr>
            <a:r>
              <a:rPr lang="en-US" sz="3200" b="1"/>
              <a:t>Different Types Of Environments in Reinforcement Learning</a:t>
            </a:r>
            <a:br>
              <a:rPr lang="en-US" sz="3200" b="1"/>
            </a:br>
            <a:endParaRPr sz="3200" b="1"/>
          </a:p>
        </p:txBody>
      </p:sp>
      <p:sp>
        <p:nvSpPr>
          <p:cNvPr id="165" name="Google Shape;165;p24"/>
          <p:cNvSpPr txBox="1"/>
          <p:nvPr>
            <p:ph type="body" idx="1"/>
          </p:nvPr>
        </p:nvSpPr>
        <p:spPr>
          <a:xfrm>
            <a:off x="457200" y="1143000"/>
            <a:ext cx="8229600" cy="5638800"/>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1"/>
              </a:buClr>
              <a:buSzPts val="2200"/>
              <a:buNone/>
            </a:pPr>
            <a:r>
              <a:rPr lang="en-US" sz="2200" b="1"/>
              <a:t>1. Deterministic vs Stochastic Environment</a:t>
            </a:r>
            <a:endParaRPr sz="2200"/>
          </a:p>
          <a:p>
            <a:pPr marL="0" lvl="0" indent="0" algn="l" rtl="0">
              <a:spcBef>
                <a:spcPts val="440"/>
              </a:spcBef>
              <a:spcAft>
                <a:spcPts val="0"/>
              </a:spcAft>
              <a:buClr>
                <a:schemeClr val="dk1"/>
              </a:buClr>
              <a:buSzPts val="2200"/>
              <a:buNone/>
            </a:pPr>
            <a:r>
              <a:rPr lang="en-US" sz="2200" b="1"/>
              <a:t>Deterministic Environment: </a:t>
            </a:r>
            <a:r>
              <a:rPr lang="en-US" sz="2200"/>
              <a:t>In a deterministic environment, the next state of the environment can always be determined based on the current state and the agent’s action. Example: chess.</a:t>
            </a:r>
            <a:endParaRPr sz="2200"/>
          </a:p>
          <a:p>
            <a:pPr marL="0" lvl="0" indent="0" algn="just" rtl="0">
              <a:spcBef>
                <a:spcPts val="440"/>
              </a:spcBef>
              <a:spcAft>
                <a:spcPts val="0"/>
              </a:spcAft>
              <a:buClr>
                <a:schemeClr val="dk1"/>
              </a:buClr>
              <a:buSzPts val="2200"/>
              <a:buNone/>
            </a:pPr>
            <a:r>
              <a:rPr lang="en-US" sz="2200" b="1"/>
              <a:t>Stochastic Environment: </a:t>
            </a:r>
            <a:r>
              <a:rPr lang="en-US" sz="2200"/>
              <a:t>In a stochastic reinforcement learning environment, we cannot always determine the next state of the environment from the current state by performing a certain action. Example: driverless car.</a:t>
            </a:r>
            <a:endParaRPr sz="2200"/>
          </a:p>
          <a:p>
            <a:pPr marL="0" lvl="0" indent="0" algn="ctr" rtl="0">
              <a:spcBef>
                <a:spcPts val="440"/>
              </a:spcBef>
              <a:spcAft>
                <a:spcPts val="0"/>
              </a:spcAft>
              <a:buClr>
                <a:schemeClr val="dk1"/>
              </a:buClr>
              <a:buSzPts val="2200"/>
              <a:buNone/>
            </a:pPr>
            <a:r>
              <a:rPr lang="en-US" sz="2200" b="1"/>
              <a:t>2. Single Agent vs Multi-Agent environment</a:t>
            </a:r>
            <a:endParaRPr sz="2200" b="1"/>
          </a:p>
          <a:p>
            <a:pPr marL="0" lvl="0" indent="0" algn="just" rtl="0">
              <a:spcBef>
                <a:spcPts val="440"/>
              </a:spcBef>
              <a:spcAft>
                <a:spcPts val="0"/>
              </a:spcAft>
              <a:buClr>
                <a:schemeClr val="dk1"/>
              </a:buClr>
              <a:buSzPts val="2200"/>
              <a:buNone/>
            </a:pPr>
            <a:r>
              <a:rPr lang="en-US" sz="2200" b="1"/>
              <a:t>Single Agent Environment: </a:t>
            </a:r>
            <a:r>
              <a:rPr lang="en-US" sz="2200"/>
              <a:t>In a single agent environment, there is only one agent that exists and interacts with the environment. For example, if there is only one agent that is driving the car from point A to point B then it is a single agent environment. Example: vacuum cleaner.</a:t>
            </a:r>
            <a:endParaRPr sz="2200"/>
          </a:p>
          <a:p>
            <a:pPr marL="0" lvl="0" indent="0" algn="just" rtl="0">
              <a:spcBef>
                <a:spcPts val="440"/>
              </a:spcBef>
              <a:spcAft>
                <a:spcPts val="0"/>
              </a:spcAft>
              <a:buClr>
                <a:schemeClr val="dk1"/>
              </a:buClr>
              <a:buSzPts val="2200"/>
              <a:buNone/>
            </a:pPr>
            <a:r>
              <a:rPr lang="en-US" sz="2200" b="1"/>
              <a:t>Multi-Agent Environment: </a:t>
            </a:r>
            <a:r>
              <a:rPr lang="en-US" sz="2200"/>
              <a:t>In a multi-agent environment, there are more than one agents that are interacting with the environment. Example: computer games.</a:t>
            </a:r>
            <a:endParaRPr sz="2200"/>
          </a:p>
          <a:p>
            <a:pPr marL="0" lvl="0" indent="0" algn="l" rtl="0">
              <a:spcBef>
                <a:spcPts val="440"/>
              </a:spcBef>
              <a:spcAft>
                <a:spcPts val="0"/>
              </a:spcAft>
              <a:buClr>
                <a:schemeClr val="dk1"/>
              </a:buClr>
              <a:buSzPts val="2200"/>
              <a:buNone/>
            </a:pPr>
            <a:endParaRPr sz="2200"/>
          </a:p>
          <a:p>
            <a:pPr marL="0" lvl="0" indent="0" algn="l" rtl="0">
              <a:spcBef>
                <a:spcPts val="640"/>
              </a:spcBef>
              <a:spcAft>
                <a:spcPts val="0"/>
              </a:spcAft>
              <a:buClr>
                <a:schemeClr val="dk1"/>
              </a:buClr>
              <a:buSzPts val="32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5"/>
          <p:cNvSpPr txBox="1"/>
          <p:nvPr>
            <p:ph type="body" idx="1"/>
          </p:nvPr>
        </p:nvSpPr>
        <p:spPr>
          <a:xfrm>
            <a:off x="457200" y="228600"/>
            <a:ext cx="8229600" cy="6477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200"/>
              <a:buNone/>
            </a:pPr>
            <a:r>
              <a:rPr lang="en-US" sz="2200" b="1"/>
              <a:t>3. Discrete vs Continuous Environment</a:t>
            </a:r>
            <a:endParaRPr sz="2200"/>
          </a:p>
          <a:p>
            <a:pPr marL="342900" lvl="0" indent="-342900" algn="just" rtl="0">
              <a:spcBef>
                <a:spcPts val="440"/>
              </a:spcBef>
              <a:spcAft>
                <a:spcPts val="0"/>
              </a:spcAft>
              <a:buClr>
                <a:schemeClr val="dk1"/>
              </a:buClr>
              <a:buSzPts val="2200"/>
              <a:buChar char="•"/>
            </a:pPr>
            <a:r>
              <a:rPr lang="en-US" sz="2200" b="1"/>
              <a:t>Discrete Environment: </a:t>
            </a:r>
            <a:r>
              <a:rPr lang="en-US" sz="2200"/>
              <a:t>In a discrete environment, the action space of the environment is discrete in nature. Example: chess</a:t>
            </a:r>
            <a:endParaRPr lang="en-US" sz="2200"/>
          </a:p>
          <a:p>
            <a:pPr marL="342900" lvl="0" indent="-342900" algn="just" rtl="0">
              <a:spcBef>
                <a:spcPts val="440"/>
              </a:spcBef>
              <a:spcAft>
                <a:spcPts val="0"/>
              </a:spcAft>
              <a:buClr>
                <a:schemeClr val="dk1"/>
              </a:buClr>
              <a:buSzPts val="2200"/>
              <a:buChar char="•"/>
            </a:pPr>
            <a:r>
              <a:rPr lang="en-US" sz="2200" b="1"/>
              <a:t>Continuous Environment: </a:t>
            </a:r>
            <a:r>
              <a:rPr lang="en-US" sz="2200"/>
              <a:t>In a continuous environment, the action space of the environment is continuous in nature. Example: driverless car.</a:t>
            </a:r>
            <a:endParaRPr lang="en-US" sz="2200"/>
          </a:p>
          <a:p>
            <a:pPr marL="0" lvl="0" indent="0" algn="ctr" rtl="0">
              <a:spcBef>
                <a:spcPts val="440"/>
              </a:spcBef>
              <a:spcAft>
                <a:spcPts val="0"/>
              </a:spcAft>
              <a:buClr>
                <a:schemeClr val="dk1"/>
              </a:buClr>
              <a:buSzPts val="2200"/>
              <a:buNone/>
            </a:pPr>
            <a:r>
              <a:rPr lang="en-US" sz="2200" b="1"/>
              <a:t>4. Episodic vs Sequential Environment</a:t>
            </a:r>
            <a:endParaRPr sz="2200"/>
          </a:p>
          <a:p>
            <a:pPr marL="342900" lvl="0" indent="-342900" algn="just" rtl="0">
              <a:spcBef>
                <a:spcPts val="440"/>
              </a:spcBef>
              <a:spcAft>
                <a:spcPts val="0"/>
              </a:spcAft>
              <a:buClr>
                <a:schemeClr val="dk1"/>
              </a:buClr>
              <a:buSzPts val="2200"/>
              <a:buChar char="•"/>
            </a:pPr>
            <a:r>
              <a:rPr lang="en-US" sz="2200" b="1"/>
              <a:t>Episodic Environment: </a:t>
            </a:r>
            <a:r>
              <a:rPr lang="en-US" sz="2200"/>
              <a:t>In an episodic environment, the agent’s actions are confined to the particular episode only and not on any previous actions. </a:t>
            </a:r>
            <a:endParaRPr lang="en-US" sz="2200"/>
          </a:p>
          <a:p>
            <a:pPr marL="342900" lvl="0" indent="-342900" algn="just" rtl="0">
              <a:spcBef>
                <a:spcPts val="440"/>
              </a:spcBef>
              <a:spcAft>
                <a:spcPts val="0"/>
              </a:spcAft>
              <a:buClr>
                <a:schemeClr val="dk1"/>
              </a:buClr>
              <a:buSzPts val="2200"/>
              <a:buChar char="•"/>
            </a:pPr>
            <a:r>
              <a:rPr lang="en-US" sz="2200" b="1"/>
              <a:t>Sequential Environment: </a:t>
            </a:r>
            <a:r>
              <a:rPr lang="en-US" sz="2200"/>
              <a:t>In a sequential environment, the agent’s actions are connected with the previous actions it took. For example, in Chess, the current state of the game was reached due to all the game-playing actions the agent took. And all the future actions in the game are also going to be dependent on its previous history of sequences.</a:t>
            </a:r>
            <a:endParaRPr lang="en-US" sz="2200"/>
          </a:p>
          <a:p>
            <a:pPr marL="342900" lvl="0" indent="-203200" algn="just" rtl="0">
              <a:spcBef>
                <a:spcPts val="440"/>
              </a:spcBef>
              <a:spcAft>
                <a:spcPts val="0"/>
              </a:spcAft>
              <a:buClr>
                <a:schemeClr val="dk1"/>
              </a:buClr>
              <a:buSzPts val="2200"/>
              <a:buNone/>
            </a:pPr>
            <a:endParaRPr sz="2200"/>
          </a:p>
          <a:p>
            <a:pPr marL="342900" lvl="0" indent="-203200" algn="l" rtl="0">
              <a:spcBef>
                <a:spcPts val="440"/>
              </a:spcBef>
              <a:spcAft>
                <a:spcPts val="0"/>
              </a:spcAft>
              <a:buClr>
                <a:schemeClr val="dk1"/>
              </a:buClr>
              <a:buSzPts val="2200"/>
              <a:buNone/>
            </a:pP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6"/>
          <p:cNvSpPr txBox="1"/>
          <p:nvPr>
            <p:ph type="body" idx="1"/>
          </p:nvPr>
        </p:nvSpPr>
        <p:spPr>
          <a:xfrm>
            <a:off x="457200" y="304800"/>
            <a:ext cx="8229600" cy="64008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200"/>
              <a:buNone/>
            </a:pPr>
            <a:r>
              <a:rPr lang="en-US" sz="2200" b="1"/>
              <a:t>5. Fully Observable vs Partially Observable Environment</a:t>
            </a:r>
            <a:endParaRPr sz="2200"/>
          </a:p>
          <a:p>
            <a:pPr marL="342900" lvl="0" indent="-203200" algn="just" rtl="0">
              <a:spcBef>
                <a:spcPts val="440"/>
              </a:spcBef>
              <a:spcAft>
                <a:spcPts val="0"/>
              </a:spcAft>
              <a:buClr>
                <a:schemeClr val="dk1"/>
              </a:buClr>
              <a:buSzPts val="2200"/>
              <a:buNone/>
            </a:pPr>
            <a:endParaRPr sz="2200" b="1"/>
          </a:p>
          <a:p>
            <a:pPr marL="342900" lvl="0" indent="-342900" algn="just" rtl="0">
              <a:spcBef>
                <a:spcPts val="440"/>
              </a:spcBef>
              <a:spcAft>
                <a:spcPts val="0"/>
              </a:spcAft>
              <a:buClr>
                <a:schemeClr val="dk1"/>
              </a:buClr>
              <a:buSzPts val="2200"/>
              <a:buChar char="•"/>
            </a:pPr>
            <a:r>
              <a:rPr lang="en-US" sz="2200" b="1"/>
              <a:t>Fully Observable Environment: </a:t>
            </a:r>
            <a:r>
              <a:rPr lang="en-US" sz="2200"/>
              <a:t>In a fully observable environment, the agent is always aware of the complete state of the environment at any given point in time. In the game of chess, the agent can always see the complete position of itself and its opponent on the board. Hence it is a fully observable environment.</a:t>
            </a:r>
            <a:endParaRPr lang="en-US" sz="2200"/>
          </a:p>
          <a:p>
            <a:pPr marL="342900" lvl="0" indent="-342900" algn="just" rtl="0">
              <a:spcBef>
                <a:spcPts val="440"/>
              </a:spcBef>
              <a:spcAft>
                <a:spcPts val="0"/>
              </a:spcAft>
              <a:buClr>
                <a:schemeClr val="dk1"/>
              </a:buClr>
              <a:buSzPts val="2200"/>
              <a:buChar char="•"/>
            </a:pPr>
            <a:r>
              <a:rPr lang="en-US" sz="2200" b="1"/>
              <a:t>Partially Observable Environment: </a:t>
            </a:r>
            <a:r>
              <a:rPr lang="en-US" sz="2200"/>
              <a:t>In a partially observable environment, the agent cannot always see the complete state of the environment at any given point in time. In the game of poker, the agent cannot see the hands of the opponent for the most part of the game, and hence it is a partially observable environment.</a:t>
            </a:r>
            <a:endParaRPr lang="en-US" sz="2200"/>
          </a:p>
          <a:p>
            <a:pPr marL="342900" lvl="0" indent="-203200" algn="just" rtl="0">
              <a:spcBef>
                <a:spcPts val="440"/>
              </a:spcBef>
              <a:spcAft>
                <a:spcPts val="0"/>
              </a:spcAft>
              <a:buClr>
                <a:schemeClr val="dk1"/>
              </a:buClr>
              <a:buSzPts val="2200"/>
              <a:buNone/>
            </a:pPr>
            <a:endParaRPr sz="2200"/>
          </a:p>
          <a:p>
            <a:pPr marL="342900" lvl="0" indent="-139700" algn="l" rtl="0">
              <a:spcBef>
                <a:spcPts val="640"/>
              </a:spcBef>
              <a:spcAft>
                <a:spcPts val="0"/>
              </a:spcAft>
              <a:buClr>
                <a:schemeClr val="dk1"/>
              </a:buClr>
              <a:buSzPts val="3200"/>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Bayesian Decision Theory</a:t>
            </a:r>
            <a:endParaRPr lang="en-US"/>
          </a:p>
        </p:txBody>
      </p:sp>
      <p:sp>
        <p:nvSpPr>
          <p:cNvPr id="91" name="Google Shape;91;p1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2500"/>
              <a:buNone/>
            </a:pPr>
            <a:r>
              <a:rPr lang="en-US" sz="2500" b="1"/>
              <a:t>Marginal, Conditional and Joint Probabilities</a:t>
            </a:r>
            <a:endParaRPr lang="en-US" sz="2500" b="1"/>
          </a:p>
          <a:p>
            <a:pPr marL="0" lvl="0" indent="0" algn="just" rtl="0">
              <a:spcBef>
                <a:spcPts val="500"/>
              </a:spcBef>
              <a:spcAft>
                <a:spcPts val="0"/>
              </a:spcAft>
              <a:buClr>
                <a:schemeClr val="dk1"/>
              </a:buClr>
              <a:buSzPts val="2500"/>
              <a:buNone/>
            </a:pPr>
            <a:r>
              <a:rPr lang="en-US" sz="2500" b="1" i="1" u="sng"/>
              <a:t>Marginal Probability</a:t>
            </a:r>
            <a:endParaRPr lang="en-US" sz="2500" b="1" i="1" u="sng"/>
          </a:p>
          <a:p>
            <a:pPr marL="342900" lvl="0" indent="-342900" algn="just" rtl="0">
              <a:spcBef>
                <a:spcPts val="500"/>
              </a:spcBef>
              <a:spcAft>
                <a:spcPts val="0"/>
              </a:spcAft>
              <a:buClr>
                <a:schemeClr val="dk1"/>
              </a:buClr>
              <a:buSzPts val="2500"/>
              <a:buChar char="•"/>
            </a:pPr>
            <a:r>
              <a:rPr lang="en-US" sz="2500"/>
              <a:t>It is the probability of an event irrespective of any other factor/event/circumstance. Basically, you ‘marginalize’ other events and hence the name. </a:t>
            </a:r>
            <a:endParaRPr sz="2500"/>
          </a:p>
          <a:p>
            <a:pPr marL="342900" lvl="0" indent="-342900" algn="just" rtl="0">
              <a:spcBef>
                <a:spcPts val="500"/>
              </a:spcBef>
              <a:spcAft>
                <a:spcPts val="0"/>
              </a:spcAft>
              <a:buClr>
                <a:schemeClr val="dk1"/>
              </a:buClr>
              <a:buSzPts val="2500"/>
              <a:buChar char="•"/>
            </a:pPr>
            <a:r>
              <a:rPr lang="en-US" sz="2500"/>
              <a:t>It is denoted by </a:t>
            </a:r>
            <a:r>
              <a:rPr lang="en-US" sz="2500" b="1" i="1"/>
              <a:t>P(A) </a:t>
            </a:r>
            <a:r>
              <a:rPr lang="en-US" sz="2500"/>
              <a:t>and read as “probability of A”.</a:t>
            </a:r>
            <a:endParaRPr lang="en-US" sz="2500"/>
          </a:p>
          <a:p>
            <a:pPr marL="0" lvl="0" indent="0" algn="just" rtl="0">
              <a:spcBef>
                <a:spcPts val="500"/>
              </a:spcBef>
              <a:spcAft>
                <a:spcPts val="0"/>
              </a:spcAft>
              <a:buClr>
                <a:schemeClr val="dk1"/>
              </a:buClr>
              <a:buSzPts val="2500"/>
              <a:buNone/>
            </a:pPr>
            <a:r>
              <a:rPr lang="en-US" sz="2500" b="1" i="1" u="sng"/>
              <a:t>Conditional Probability</a:t>
            </a:r>
            <a:endParaRPr lang="en-US" sz="2500" b="1" i="1" u="sng"/>
          </a:p>
          <a:p>
            <a:pPr marL="342900" lvl="0" indent="-342900" algn="just" rtl="0">
              <a:spcBef>
                <a:spcPts val="500"/>
              </a:spcBef>
              <a:spcAft>
                <a:spcPts val="0"/>
              </a:spcAft>
              <a:buClr>
                <a:schemeClr val="dk1"/>
              </a:buClr>
              <a:buSzPts val="2500"/>
              <a:buChar char="•"/>
            </a:pPr>
            <a:r>
              <a:rPr lang="en-US" sz="2500"/>
              <a:t>Conditional probability is when the occurrence of an event is wholly or partially affected by other event(s). </a:t>
            </a:r>
            <a:endParaRPr sz="2500"/>
          </a:p>
          <a:p>
            <a:pPr marL="342900" lvl="0" indent="-342900" algn="just" rtl="0">
              <a:spcBef>
                <a:spcPts val="500"/>
              </a:spcBef>
              <a:spcAft>
                <a:spcPts val="0"/>
              </a:spcAft>
              <a:buClr>
                <a:schemeClr val="dk1"/>
              </a:buClr>
              <a:buSzPts val="2500"/>
              <a:buChar char="•"/>
            </a:pPr>
            <a:r>
              <a:rPr lang="en-US" sz="2500"/>
              <a:t>It is denoted by </a:t>
            </a:r>
            <a:r>
              <a:rPr lang="en-US" sz="2500" b="1" i="1"/>
              <a:t>P(A|B)</a:t>
            </a:r>
            <a:r>
              <a:rPr lang="en-US" sz="2500"/>
              <a:t> and read as “probability of A given B”.</a:t>
            </a:r>
            <a:endParaRPr sz="2500" b="1" u="sng"/>
          </a:p>
          <a:p>
            <a:pPr marL="342900" lvl="0" indent="-184150" algn="just" rtl="0">
              <a:spcBef>
                <a:spcPts val="500"/>
              </a:spcBef>
              <a:spcAft>
                <a:spcPts val="0"/>
              </a:spcAft>
              <a:buClr>
                <a:schemeClr val="dk1"/>
              </a:buClr>
              <a:buSzPts val="2500"/>
              <a:buNone/>
            </a:pP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body" idx="1"/>
          </p:nvPr>
        </p:nvSpPr>
        <p:spPr>
          <a:xfrm>
            <a:off x="457200" y="1112837"/>
            <a:ext cx="8229600" cy="57451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500"/>
              <a:buNone/>
            </a:pPr>
            <a:r>
              <a:rPr lang="en-US" sz="2500" b="1" i="1" u="sng"/>
              <a:t>Joint Probability</a:t>
            </a:r>
            <a:endParaRPr lang="en-US" sz="2500" b="1" i="1" u="sng"/>
          </a:p>
          <a:p>
            <a:pPr marL="342900" lvl="0" indent="-342900" algn="just" rtl="0">
              <a:spcBef>
                <a:spcPts val="500"/>
              </a:spcBef>
              <a:spcAft>
                <a:spcPts val="0"/>
              </a:spcAft>
              <a:buClr>
                <a:schemeClr val="dk1"/>
              </a:buClr>
              <a:buSzPts val="2500"/>
              <a:buChar char="•"/>
            </a:pPr>
            <a:r>
              <a:rPr lang="en-US" sz="2500"/>
              <a:t>Joint probability is calculated when we are interested in the occurrence of two different events simultaneously. </a:t>
            </a:r>
            <a:endParaRPr sz="2500"/>
          </a:p>
          <a:p>
            <a:pPr marL="342900" lvl="0" indent="-342900" algn="just" rtl="0">
              <a:spcBef>
                <a:spcPts val="500"/>
              </a:spcBef>
              <a:spcAft>
                <a:spcPts val="0"/>
              </a:spcAft>
              <a:buClr>
                <a:schemeClr val="dk1"/>
              </a:buClr>
              <a:buSzPts val="2500"/>
              <a:buChar char="•"/>
            </a:pPr>
            <a:r>
              <a:rPr lang="en-US" sz="2500"/>
              <a:t>It is denoted by </a:t>
            </a:r>
            <a:r>
              <a:rPr lang="en-US" sz="2500" b="1" i="1"/>
              <a:t>P(A, B)</a:t>
            </a:r>
            <a:r>
              <a:rPr lang="en-US" sz="2500"/>
              <a:t> and read as “probability of A and B”.</a:t>
            </a:r>
            <a:endParaRPr lang="en-US" sz="2500"/>
          </a:p>
          <a:p>
            <a:pPr marL="0" lvl="0" indent="0" algn="just" rtl="0">
              <a:spcBef>
                <a:spcPts val="500"/>
              </a:spcBef>
              <a:spcAft>
                <a:spcPts val="0"/>
              </a:spcAft>
              <a:buClr>
                <a:schemeClr val="dk1"/>
              </a:buClr>
              <a:buSzPts val="2500"/>
              <a:buNone/>
            </a:pPr>
            <a:r>
              <a:rPr lang="en-US" sz="2500" b="1"/>
              <a:t>Difference between Probability and Likelihood:</a:t>
            </a:r>
            <a:endParaRPr lang="en-US" sz="2500" b="1"/>
          </a:p>
          <a:p>
            <a:pPr marL="342900" lvl="0" indent="-342900" algn="just" rtl="0">
              <a:spcBef>
                <a:spcPts val="500"/>
              </a:spcBef>
              <a:spcAft>
                <a:spcPts val="0"/>
              </a:spcAft>
              <a:buClr>
                <a:schemeClr val="dk1"/>
              </a:buClr>
              <a:buSzPts val="2500"/>
              <a:buChar char="•"/>
            </a:pPr>
            <a:r>
              <a:rPr lang="en-US" sz="2500" b="1"/>
              <a:t>Probability</a:t>
            </a:r>
            <a:r>
              <a:rPr lang="en-US" sz="2500"/>
              <a:t> refers to the chance that a particular outcome occurs based on the values of parameters in a model.</a:t>
            </a:r>
            <a:endParaRPr lang="en-US" sz="2500"/>
          </a:p>
          <a:p>
            <a:pPr marL="342900" lvl="0" indent="-342900" algn="just" rtl="0">
              <a:spcBef>
                <a:spcPts val="500"/>
              </a:spcBef>
              <a:spcAft>
                <a:spcPts val="0"/>
              </a:spcAft>
              <a:buClr>
                <a:schemeClr val="dk1"/>
              </a:buClr>
              <a:buSzPts val="2500"/>
              <a:buChar char="•"/>
            </a:pPr>
            <a:r>
              <a:rPr lang="en-US" sz="2500" b="1"/>
              <a:t>Likelihood</a:t>
            </a:r>
            <a:r>
              <a:rPr lang="en-US" sz="2500"/>
              <a:t> refers to how well a sample provides support for particular values of a parameter in a model.</a:t>
            </a:r>
            <a:endParaRPr lang="en-US" sz="2500"/>
          </a:p>
          <a:p>
            <a:pPr marL="0" lvl="0" indent="0" algn="just" rtl="0">
              <a:spcBef>
                <a:spcPts val="500"/>
              </a:spcBef>
              <a:spcAft>
                <a:spcPts val="0"/>
              </a:spcAft>
              <a:buClr>
                <a:schemeClr val="dk1"/>
              </a:buClr>
              <a:buSzPts val="2500"/>
              <a:buNone/>
            </a:pPr>
            <a:endParaRPr sz="2500" b="1"/>
          </a:p>
          <a:p>
            <a:pPr marL="0" lvl="0" indent="0" algn="just" rtl="0">
              <a:spcBef>
                <a:spcPts val="500"/>
              </a:spcBef>
              <a:spcAft>
                <a:spcPts val="0"/>
              </a:spcAft>
              <a:buClr>
                <a:schemeClr val="dk1"/>
              </a:buClr>
              <a:buSzPts val="2500"/>
              <a:buNone/>
            </a:pPr>
            <a:endParaRPr sz="2500"/>
          </a:p>
        </p:txBody>
      </p:sp>
      <p:sp>
        <p:nvSpPr>
          <p:cNvPr id="1" name="Text Box 0"/>
          <p:cNvSpPr txBox="1"/>
          <p:nvPr/>
        </p:nvSpPr>
        <p:spPr>
          <a:xfrm>
            <a:off x="9721850" y="5055235"/>
            <a:ext cx="3048000" cy="306705"/>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Bayes Theorem</a:t>
            </a:r>
            <a:endParaRPr lang="en-US"/>
          </a:p>
        </p:txBody>
      </p:sp>
      <p:sp>
        <p:nvSpPr>
          <p:cNvPr id="102" name="Google Shape;102;p16"/>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500"/>
              <a:buChar char="•"/>
            </a:pPr>
            <a:r>
              <a:rPr lang="en-US" sz="2500"/>
              <a:t>It helps to estimates the posterior probability of an event, based on the prior knowledge of the evidences (observation).</a:t>
            </a:r>
            <a:endParaRPr lang="en-US" sz="2500"/>
          </a:p>
          <a:p>
            <a:pPr marL="0" lvl="0" indent="0" algn="just" rtl="0">
              <a:spcBef>
                <a:spcPts val="500"/>
              </a:spcBef>
              <a:spcAft>
                <a:spcPts val="0"/>
              </a:spcAft>
              <a:buClr>
                <a:schemeClr val="dk1"/>
              </a:buClr>
              <a:buSzPts val="2500"/>
              <a:buNone/>
            </a:pPr>
            <a:endParaRPr sz="2500"/>
          </a:p>
          <a:p>
            <a:pPr marL="0" lvl="0" indent="0" algn="just" rtl="0">
              <a:spcBef>
                <a:spcPts val="500"/>
              </a:spcBef>
              <a:spcAft>
                <a:spcPts val="0"/>
              </a:spcAft>
              <a:buClr>
                <a:schemeClr val="dk1"/>
              </a:buClr>
              <a:buSzPts val="2500"/>
              <a:buNone/>
            </a:pPr>
            <a:endParaRPr sz="2500"/>
          </a:p>
        </p:txBody>
      </p:sp>
      <p:pic>
        <p:nvPicPr>
          <p:cNvPr id="103" name="Google Shape;103;p16"/>
          <p:cNvPicPr preferRelativeResize="0"/>
          <p:nvPr/>
        </p:nvPicPr>
        <p:blipFill rotWithShape="1">
          <a:blip r:embed="rId1"/>
          <a:srcRect/>
          <a:stretch>
            <a:fillRect/>
          </a:stretch>
        </p:blipFill>
        <p:spPr>
          <a:xfrm>
            <a:off x="381000" y="3276601"/>
            <a:ext cx="8621637" cy="1981200"/>
          </a:xfrm>
          <a:prstGeom prst="rect">
            <a:avLst/>
          </a:prstGeom>
          <a:noFill/>
          <a:ln>
            <a:noFill/>
          </a:ln>
        </p:spPr>
      </p:pic>
      <p:sp>
        <p:nvSpPr>
          <p:cNvPr id="104" name="Google Shape;104;p16"/>
          <p:cNvSpPr txBox="1"/>
          <p:nvPr/>
        </p:nvSpPr>
        <p:spPr>
          <a:xfrm>
            <a:off x="591527" y="5467290"/>
            <a:ext cx="36218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alibri" panose="020F0502020204030204"/>
                <a:ea typeface="Calibri" panose="020F0502020204030204"/>
                <a:cs typeface="Calibri" panose="020F0502020204030204"/>
                <a:sym typeface="Calibri" panose="020F0502020204030204"/>
              </a:rPr>
              <a:t>Dark cloud = yes, Wind = speedy</a:t>
            </a:r>
            <a:endParaRPr sz="20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Bayesian Network</a:t>
            </a:r>
            <a:endParaRPr lang="en-US"/>
          </a:p>
        </p:txBody>
      </p:sp>
      <p:sp>
        <p:nvSpPr>
          <p:cNvPr id="110" name="Google Shape;110;p17"/>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A Bayesian network is a probabilistic graphical model which represents a set of variables and their conditional dependencies using a directed acyclic graph.</a:t>
            </a:r>
            <a:endParaRPr lang="en-US" sz="2000"/>
          </a:p>
          <a:p>
            <a:pPr marL="342900" lvl="0" indent="-342900" algn="just" rtl="0">
              <a:spcBef>
                <a:spcPts val="400"/>
              </a:spcBef>
              <a:spcAft>
                <a:spcPts val="0"/>
              </a:spcAft>
              <a:buClr>
                <a:schemeClr val="dk1"/>
              </a:buClr>
              <a:buSzPts val="2000"/>
              <a:buChar char="•"/>
            </a:pPr>
            <a:r>
              <a:rPr lang="en-US" sz="2000"/>
              <a:t>It is also called a </a:t>
            </a:r>
            <a:r>
              <a:rPr lang="en-US" sz="2000" b="1"/>
              <a:t>Bayes network, belief network, decision network</a:t>
            </a:r>
            <a:r>
              <a:rPr lang="en-US" sz="2000"/>
              <a:t>, or </a:t>
            </a:r>
            <a:r>
              <a:rPr lang="en-US" sz="2000" b="1"/>
              <a:t>Bayesian model</a:t>
            </a:r>
            <a:r>
              <a:rPr lang="en-US" sz="2000"/>
              <a:t>. </a:t>
            </a:r>
            <a:endParaRPr sz="2000"/>
          </a:p>
          <a:p>
            <a:pPr marL="342900" lvl="0" indent="-342900" algn="just" rtl="0">
              <a:spcBef>
                <a:spcPts val="400"/>
              </a:spcBef>
              <a:spcAft>
                <a:spcPts val="0"/>
              </a:spcAft>
              <a:buClr>
                <a:schemeClr val="dk1"/>
              </a:buClr>
              <a:buSzPts val="2000"/>
              <a:buChar char="•"/>
            </a:pPr>
            <a:r>
              <a:rPr lang="en-US" sz="2000"/>
              <a:t>Bayesian networks are probabilistic, because these networks are built from a </a:t>
            </a:r>
            <a:r>
              <a:rPr lang="en-US" sz="2000" b="1"/>
              <a:t>probability distribution</a:t>
            </a:r>
            <a:r>
              <a:rPr lang="en-US" sz="2000"/>
              <a:t>, and also use probability theory for prediction and anomaly detection.</a:t>
            </a:r>
            <a:endParaRPr lang="en-US" sz="2000"/>
          </a:p>
          <a:p>
            <a:pPr marL="342900" lvl="0" indent="-342900" algn="just" rtl="0">
              <a:spcBef>
                <a:spcPts val="400"/>
              </a:spcBef>
              <a:spcAft>
                <a:spcPts val="0"/>
              </a:spcAft>
              <a:buClr>
                <a:schemeClr val="dk1"/>
              </a:buClr>
              <a:buSzPts val="2000"/>
              <a:buChar char="•"/>
            </a:pPr>
            <a:r>
              <a:rPr lang="en-US" sz="2000"/>
              <a:t>It can also be used in various tasks including </a:t>
            </a:r>
            <a:r>
              <a:rPr lang="en-US" sz="2000" b="1"/>
              <a:t>prediction, anomaly detection, diagnostics, decision making under uncertainty.</a:t>
            </a:r>
            <a:endParaRPr lang="en-US" sz="2000" b="1"/>
          </a:p>
          <a:p>
            <a:pPr marL="342900" lvl="0" indent="-342900" algn="l" rtl="0">
              <a:spcBef>
                <a:spcPts val="400"/>
              </a:spcBef>
              <a:spcAft>
                <a:spcPts val="0"/>
              </a:spcAft>
              <a:buClr>
                <a:schemeClr val="dk1"/>
              </a:buClr>
              <a:buSzPts val="2000"/>
              <a:buChar char="•"/>
            </a:pPr>
            <a:r>
              <a:rPr lang="en-US" sz="2000"/>
              <a:t>It consists of two parts:</a:t>
            </a:r>
            <a:endParaRPr lang="en-US" sz="2000"/>
          </a:p>
          <a:p>
            <a:pPr marL="742950" lvl="1" indent="-285750" algn="l" rtl="0">
              <a:spcBef>
                <a:spcPts val="400"/>
              </a:spcBef>
              <a:spcAft>
                <a:spcPts val="0"/>
              </a:spcAft>
              <a:buClr>
                <a:schemeClr val="dk1"/>
              </a:buClr>
              <a:buSzPts val="2000"/>
              <a:buChar char="–"/>
            </a:pPr>
            <a:r>
              <a:rPr lang="en-US" sz="2000" b="1"/>
              <a:t>Directed Acyclic Graph</a:t>
            </a:r>
            <a:endParaRPr sz="2000"/>
          </a:p>
          <a:p>
            <a:pPr marL="742950" lvl="1" indent="-285750" algn="l" rtl="0">
              <a:spcBef>
                <a:spcPts val="400"/>
              </a:spcBef>
              <a:spcAft>
                <a:spcPts val="0"/>
              </a:spcAft>
              <a:buClr>
                <a:schemeClr val="dk1"/>
              </a:buClr>
              <a:buSzPts val="2000"/>
              <a:buChar char="–"/>
            </a:pPr>
            <a:r>
              <a:rPr lang="en-US" sz="2000" b="1"/>
              <a:t>Table of conditional probabilities.</a:t>
            </a:r>
            <a:endParaRPr sz="2000"/>
          </a:p>
          <a:p>
            <a:pPr marL="342900" lvl="0" indent="-215900" algn="just" rtl="0">
              <a:spcBef>
                <a:spcPts val="400"/>
              </a:spcBef>
              <a:spcAft>
                <a:spcPts val="0"/>
              </a:spcAft>
              <a:buClr>
                <a:schemeClr val="dk1"/>
              </a:buClr>
              <a:buSzPts val="2000"/>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body" idx="1"/>
          </p:nvPr>
        </p:nvSpPr>
        <p:spPr>
          <a:xfrm>
            <a:off x="457200" y="381000"/>
            <a:ext cx="8229600" cy="57451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a:t>Each </a:t>
            </a:r>
            <a:r>
              <a:rPr lang="en-US" sz="2000" b="1"/>
              <a:t>node</a:t>
            </a:r>
            <a:r>
              <a:rPr lang="en-US" sz="2000"/>
              <a:t> corresponds to the random variables, and a variable can be </a:t>
            </a:r>
            <a:r>
              <a:rPr lang="en-US" sz="2000" b="1"/>
              <a:t>continuous</a:t>
            </a:r>
            <a:r>
              <a:rPr lang="en-US" sz="2000"/>
              <a:t> or </a:t>
            </a:r>
            <a:r>
              <a:rPr lang="en-US" sz="2000" b="1"/>
              <a:t>discrete</a:t>
            </a:r>
            <a:r>
              <a:rPr lang="en-US" sz="2000"/>
              <a:t>.</a:t>
            </a:r>
            <a:endParaRPr lang="en-US" sz="2000"/>
          </a:p>
          <a:p>
            <a:pPr marL="342900" lvl="0" indent="-342900" algn="just" rtl="0">
              <a:spcBef>
                <a:spcPts val="400"/>
              </a:spcBef>
              <a:spcAft>
                <a:spcPts val="0"/>
              </a:spcAft>
              <a:buClr>
                <a:schemeClr val="dk1"/>
              </a:buClr>
              <a:buSzPts val="2000"/>
              <a:buChar char="•"/>
            </a:pPr>
            <a:r>
              <a:rPr lang="en-US" sz="2000" b="1"/>
              <a:t>Arc or directed arrows</a:t>
            </a:r>
            <a:r>
              <a:rPr lang="en-US" sz="2000"/>
              <a:t> represent the causal relationship or conditional probabilities between random variables.</a:t>
            </a:r>
            <a:endParaRPr lang="en-US" sz="2000"/>
          </a:p>
          <a:p>
            <a:pPr marL="342900" lvl="0" indent="-342900" algn="just" rtl="0">
              <a:spcBef>
                <a:spcPts val="400"/>
              </a:spcBef>
              <a:spcAft>
                <a:spcPts val="0"/>
              </a:spcAft>
              <a:buClr>
                <a:schemeClr val="dk1"/>
              </a:buClr>
              <a:buSzPts val="2000"/>
              <a:buChar char="•"/>
            </a:pPr>
            <a:r>
              <a:rPr lang="en-US" sz="2000"/>
              <a:t>These links represent that one node directly influence the other node, and if there is no directed link that means that nodes are independent with each other</a:t>
            </a:r>
            <a:endParaRPr lang="en-US" sz="2000"/>
          </a:p>
          <a:p>
            <a:pPr marL="342900" lvl="0" indent="-342900" algn="just" rtl="0">
              <a:spcBef>
                <a:spcPts val="400"/>
              </a:spcBef>
              <a:spcAft>
                <a:spcPts val="0"/>
              </a:spcAft>
              <a:buClr>
                <a:schemeClr val="dk1"/>
              </a:buClr>
              <a:buSzPts val="2000"/>
              <a:buChar char="•"/>
            </a:pPr>
            <a:r>
              <a:rPr lang="en-US" sz="2000"/>
              <a:t>Each node in the Bayesian network has condition probability distribution </a:t>
            </a:r>
            <a:r>
              <a:rPr lang="en-US" sz="2000" b="1"/>
              <a:t>P(X</a:t>
            </a:r>
            <a:r>
              <a:rPr lang="en-US" sz="2000" b="1" baseline="-25000"/>
              <a:t>i</a:t>
            </a:r>
            <a:r>
              <a:rPr lang="en-US" sz="2000" b="1"/>
              <a:t> |Parent(X</a:t>
            </a:r>
            <a:r>
              <a:rPr lang="en-US" sz="2000" b="1" baseline="-25000"/>
              <a:t>i</a:t>
            </a:r>
            <a:r>
              <a:rPr lang="en-US" sz="2000" b="1"/>
              <a:t>) )</a:t>
            </a:r>
            <a:r>
              <a:rPr lang="en-US" sz="2000"/>
              <a:t>, which determines the effect of the parent on that node.</a:t>
            </a:r>
            <a:endParaRPr sz="2000"/>
          </a:p>
          <a:p>
            <a:pPr marL="342900" lvl="0" indent="-215900" algn="just" rtl="0">
              <a:spcBef>
                <a:spcPts val="400"/>
              </a:spcBef>
              <a:spcAft>
                <a:spcPts val="0"/>
              </a:spcAft>
              <a:buClr>
                <a:schemeClr val="dk1"/>
              </a:buClr>
              <a:buSzPts val="2000"/>
              <a:buNone/>
            </a:pPr>
            <a:endParaRPr sz="2000"/>
          </a:p>
        </p:txBody>
      </p:sp>
      <p:pic>
        <p:nvPicPr>
          <p:cNvPr id="116" name="Google Shape;116;p18"/>
          <p:cNvPicPr preferRelativeResize="0"/>
          <p:nvPr/>
        </p:nvPicPr>
        <p:blipFill rotWithShape="1">
          <a:blip r:embed="rId1"/>
          <a:srcRect/>
          <a:stretch>
            <a:fillRect/>
          </a:stretch>
        </p:blipFill>
        <p:spPr>
          <a:xfrm>
            <a:off x="2703443" y="3733800"/>
            <a:ext cx="3714750" cy="29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graphicFrame>
        <p:nvGraphicFramePr>
          <p:cNvPr id="121" name="Google Shape;121;p19"/>
          <p:cNvGraphicFramePr/>
          <p:nvPr/>
        </p:nvGraphicFramePr>
        <p:xfrm>
          <a:off x="990600" y="695960"/>
          <a:ext cx="3000000" cy="3000000"/>
        </p:xfrm>
        <a:graphic>
          <a:graphicData uri="http://schemas.openxmlformats.org/drawingml/2006/table">
            <a:tbl>
              <a:tblPr firstRow="1" bandRow="1">
                <a:noFill/>
                <a:tableStyleId>{64B28640-62F6-40E3-BF05-44183277367A}</a:tableStyleId>
              </a:tblPr>
              <a:tblGrid>
                <a:gridCol w="838200"/>
              </a:tblGrid>
              <a:tr h="370850">
                <a:tc>
                  <a:txBody>
                    <a:bodyPr/>
                    <a:lstStyle/>
                    <a:p>
                      <a:pPr marL="0" marR="0" lvl="0" indent="0" algn="l" rtl="0">
                        <a:spcBef>
                          <a:spcPts val="0"/>
                        </a:spcBef>
                        <a:spcAft>
                          <a:spcPts val="0"/>
                        </a:spcAft>
                        <a:buNone/>
                      </a:pPr>
                      <a:r>
                        <a:rPr lang="en-US" sz="1800" u="none" strike="noStrike" cap="none">
                          <a:solidFill>
                            <a:srgbClr val="000000"/>
                          </a:solidFill>
                        </a:rPr>
                        <a:t>P(W)</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0.001</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
        <p:nvSpPr>
          <p:cNvPr id="122" name="Google Shape;122;p19"/>
          <p:cNvSpPr/>
          <p:nvPr/>
        </p:nvSpPr>
        <p:spPr>
          <a:xfrm>
            <a:off x="3733800" y="2057400"/>
            <a:ext cx="1676400" cy="914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000000"/>
                </a:solidFill>
                <a:latin typeface="Calibri" panose="020F0502020204030204"/>
                <a:ea typeface="Calibri" panose="020F0502020204030204"/>
                <a:cs typeface="Calibri" panose="020F0502020204030204"/>
                <a:sym typeface="Calibri" panose="020F0502020204030204"/>
              </a:rPr>
              <a:t>Rains</a:t>
            </a:r>
            <a:endParaRPr sz="2000" b="1">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19"/>
          <p:cNvSpPr/>
          <p:nvPr/>
        </p:nvSpPr>
        <p:spPr>
          <a:xfrm>
            <a:off x="1961322" y="609600"/>
            <a:ext cx="1676400" cy="914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000000"/>
                </a:solidFill>
                <a:latin typeface="Calibri" panose="020F0502020204030204"/>
                <a:ea typeface="Calibri" panose="020F0502020204030204"/>
                <a:cs typeface="Calibri" panose="020F0502020204030204"/>
                <a:sym typeface="Calibri" panose="020F0502020204030204"/>
              </a:rPr>
              <a:t>Windy</a:t>
            </a:r>
            <a:endParaRPr sz="2000" b="1">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19"/>
          <p:cNvSpPr/>
          <p:nvPr/>
        </p:nvSpPr>
        <p:spPr>
          <a:xfrm>
            <a:off x="5638800" y="533400"/>
            <a:ext cx="1676400" cy="914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000000"/>
                </a:solidFill>
                <a:latin typeface="Calibri" panose="020F0502020204030204"/>
                <a:ea typeface="Calibri" panose="020F0502020204030204"/>
                <a:cs typeface="Calibri" panose="020F0502020204030204"/>
                <a:sym typeface="Calibri" panose="020F0502020204030204"/>
              </a:rPr>
              <a:t>Cloudy</a:t>
            </a:r>
            <a:endParaRPr sz="2000" b="1">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19"/>
          <p:cNvSpPr/>
          <p:nvPr/>
        </p:nvSpPr>
        <p:spPr>
          <a:xfrm>
            <a:off x="1961322" y="3780183"/>
            <a:ext cx="1676400" cy="9144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000000"/>
                </a:solidFill>
                <a:latin typeface="Calibri" panose="020F0502020204030204"/>
                <a:ea typeface="Calibri" panose="020F0502020204030204"/>
                <a:cs typeface="Calibri" panose="020F0502020204030204"/>
                <a:sym typeface="Calibri" panose="020F0502020204030204"/>
              </a:rPr>
              <a:t>Wet Grass</a:t>
            </a:r>
            <a:endParaRPr sz="2000" b="1">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19"/>
          <p:cNvSpPr/>
          <p:nvPr/>
        </p:nvSpPr>
        <p:spPr>
          <a:xfrm>
            <a:off x="6019800" y="3780183"/>
            <a:ext cx="1752600" cy="960783"/>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000000"/>
                </a:solidFill>
                <a:latin typeface="Calibri" panose="020F0502020204030204"/>
                <a:ea typeface="Calibri" panose="020F0502020204030204"/>
                <a:cs typeface="Calibri" panose="020F0502020204030204"/>
                <a:sym typeface="Calibri" panose="020F0502020204030204"/>
              </a:rPr>
              <a:t>Take off from work</a:t>
            </a:r>
            <a:endParaRPr sz="2000" b="1">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127" name="Google Shape;127;p19"/>
          <p:cNvCxnSpPr>
            <a:endCxn id="122" idx="1"/>
          </p:cNvCxnSpPr>
          <p:nvPr/>
        </p:nvCxnSpPr>
        <p:spPr>
          <a:xfrm>
            <a:off x="3276703" y="1447911"/>
            <a:ext cx="702600" cy="7434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28" name="Google Shape;128;p19"/>
          <p:cNvCxnSpPr/>
          <p:nvPr/>
        </p:nvCxnSpPr>
        <p:spPr>
          <a:xfrm flipH="1">
            <a:off x="5181600" y="1371600"/>
            <a:ext cx="838202" cy="819711"/>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29" name="Google Shape;129;p19"/>
          <p:cNvCxnSpPr>
            <a:stCxn id="122" idx="3"/>
            <a:endCxn id="125" idx="0"/>
          </p:cNvCxnSpPr>
          <p:nvPr/>
        </p:nvCxnSpPr>
        <p:spPr>
          <a:xfrm flipH="1">
            <a:off x="2799403" y="2837889"/>
            <a:ext cx="1179900" cy="9423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30" name="Google Shape;130;p19"/>
          <p:cNvCxnSpPr>
            <a:endCxn id="126" idx="1"/>
          </p:cNvCxnSpPr>
          <p:nvPr/>
        </p:nvCxnSpPr>
        <p:spPr>
          <a:xfrm>
            <a:off x="5181462" y="2837886"/>
            <a:ext cx="1095000" cy="1083000"/>
          </a:xfrm>
          <a:prstGeom prst="straightConnector1">
            <a:avLst/>
          </a:prstGeom>
          <a:noFill/>
          <a:ln w="25400" cap="flat" cmpd="sng">
            <a:solidFill>
              <a:schemeClr val="dk1"/>
            </a:solidFill>
            <a:prstDash val="solid"/>
            <a:round/>
            <a:headEnd type="none" w="sm" len="sm"/>
            <a:tailEnd type="stealth" w="med" len="med"/>
          </a:ln>
          <a:effectLst>
            <a:outerShdw blurRad="40000" dist="20000" dir="5400000" rotWithShape="0">
              <a:srgbClr val="000000">
                <a:alpha val="37647"/>
              </a:srgbClr>
            </a:outerShdw>
          </a:effectLst>
        </p:spPr>
      </p:cxnSp>
      <p:graphicFrame>
        <p:nvGraphicFramePr>
          <p:cNvPr id="131" name="Google Shape;131;p19"/>
          <p:cNvGraphicFramePr/>
          <p:nvPr/>
        </p:nvGraphicFramePr>
        <p:xfrm>
          <a:off x="7543800" y="533400"/>
          <a:ext cx="3000000" cy="3000000"/>
        </p:xfrm>
        <a:graphic>
          <a:graphicData uri="http://schemas.openxmlformats.org/drawingml/2006/table">
            <a:tbl>
              <a:tblPr firstRow="1" bandRow="1">
                <a:noFill/>
                <a:tableStyleId>{64B28640-62F6-40E3-BF05-44183277367A}</a:tableStyleId>
              </a:tblPr>
              <a:tblGrid>
                <a:gridCol w="838200"/>
              </a:tblGrid>
              <a:tr h="370850">
                <a:tc>
                  <a:txBody>
                    <a:bodyPr/>
                    <a:lstStyle/>
                    <a:p>
                      <a:pPr marL="0" marR="0" lvl="0" indent="0" algn="l" rtl="0">
                        <a:spcBef>
                          <a:spcPts val="0"/>
                        </a:spcBef>
                        <a:spcAft>
                          <a:spcPts val="0"/>
                        </a:spcAft>
                        <a:buNone/>
                      </a:pPr>
                      <a:r>
                        <a:rPr lang="en-US" sz="1800">
                          <a:solidFill>
                            <a:srgbClr val="000000"/>
                          </a:solidFill>
                        </a:rPr>
                        <a:t>P(C)</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0.002</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graphicFrame>
        <p:nvGraphicFramePr>
          <p:cNvPr id="132" name="Google Shape;132;p19"/>
          <p:cNvGraphicFramePr/>
          <p:nvPr/>
        </p:nvGraphicFramePr>
        <p:xfrm>
          <a:off x="762000" y="4747592"/>
          <a:ext cx="3000000" cy="3000000"/>
        </p:xfrm>
        <a:graphic>
          <a:graphicData uri="http://schemas.openxmlformats.org/drawingml/2006/table">
            <a:tbl>
              <a:tblPr firstRow="1" bandRow="1">
                <a:noFill/>
                <a:tableStyleId>{64B28640-62F6-40E3-BF05-44183277367A}</a:tableStyleId>
              </a:tblPr>
              <a:tblGrid>
                <a:gridCol w="876300"/>
                <a:gridCol w="876300"/>
              </a:tblGrid>
              <a:tr h="370850">
                <a:tc>
                  <a:txBody>
                    <a:bodyPr/>
                    <a:lstStyle/>
                    <a:p>
                      <a:pPr marL="0" marR="0" lvl="0" indent="0" algn="l" rtl="0">
                        <a:spcBef>
                          <a:spcPts val="0"/>
                        </a:spcBef>
                        <a:spcAft>
                          <a:spcPts val="0"/>
                        </a:spcAft>
                        <a:buNone/>
                      </a:pPr>
                      <a:r>
                        <a:rPr lang="en-US" sz="1800">
                          <a:solidFill>
                            <a:srgbClr val="000000"/>
                          </a:solidFill>
                        </a:rPr>
                        <a:t>R</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P(WG)</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T</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0.95</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F</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0.05</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graphicFrame>
        <p:nvGraphicFramePr>
          <p:cNvPr id="133" name="Google Shape;133;p19"/>
          <p:cNvGraphicFramePr/>
          <p:nvPr/>
        </p:nvGraphicFramePr>
        <p:xfrm>
          <a:off x="6781800" y="4876800"/>
          <a:ext cx="3000000" cy="3000000"/>
        </p:xfrm>
        <a:graphic>
          <a:graphicData uri="http://schemas.openxmlformats.org/drawingml/2006/table">
            <a:tbl>
              <a:tblPr firstRow="1" bandRow="1">
                <a:noFill/>
                <a:tableStyleId>{64B28640-62F6-40E3-BF05-44183277367A}</a:tableStyleId>
              </a:tblPr>
              <a:tblGrid>
                <a:gridCol w="876300"/>
                <a:gridCol w="876300"/>
              </a:tblGrid>
              <a:tr h="370850">
                <a:tc>
                  <a:txBody>
                    <a:bodyPr/>
                    <a:lstStyle/>
                    <a:p>
                      <a:pPr marL="0" marR="0" lvl="0" indent="0" algn="l" rtl="0">
                        <a:spcBef>
                          <a:spcPts val="0"/>
                        </a:spcBef>
                        <a:spcAft>
                          <a:spcPts val="0"/>
                        </a:spcAft>
                        <a:buNone/>
                      </a:pPr>
                      <a:r>
                        <a:rPr lang="en-US" sz="1800">
                          <a:solidFill>
                            <a:srgbClr val="000000"/>
                          </a:solidFill>
                        </a:rPr>
                        <a:t>R</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P(O)</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T</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0.7</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F</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0.01</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graphicFrame>
        <p:nvGraphicFramePr>
          <p:cNvPr id="134" name="Google Shape;134;p19"/>
          <p:cNvGraphicFramePr/>
          <p:nvPr/>
        </p:nvGraphicFramePr>
        <p:xfrm>
          <a:off x="6236874" y="1686560"/>
          <a:ext cx="3000000" cy="3000000"/>
        </p:xfrm>
        <a:graphic>
          <a:graphicData uri="http://schemas.openxmlformats.org/drawingml/2006/table">
            <a:tbl>
              <a:tblPr firstRow="1" bandRow="1">
                <a:noFill/>
                <a:tableStyleId>{64B28640-62F6-40E3-BF05-44183277367A}</a:tableStyleId>
              </a:tblPr>
              <a:tblGrid>
                <a:gridCol w="701325"/>
                <a:gridCol w="701325"/>
                <a:gridCol w="701325"/>
              </a:tblGrid>
              <a:tr h="370850">
                <a:tc>
                  <a:txBody>
                    <a:bodyPr/>
                    <a:lstStyle/>
                    <a:p>
                      <a:pPr marL="0" marR="0" lvl="0" indent="0" algn="l" rtl="0">
                        <a:spcBef>
                          <a:spcPts val="0"/>
                        </a:spcBef>
                        <a:spcAft>
                          <a:spcPts val="0"/>
                        </a:spcAft>
                        <a:buNone/>
                      </a:pPr>
                      <a:r>
                        <a:rPr lang="en-US" sz="1800">
                          <a:solidFill>
                            <a:srgbClr val="000000"/>
                          </a:solidFill>
                        </a:rPr>
                        <a:t>W</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C</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P(R)</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T</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T</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0.95</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T</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F</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0.95</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F</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T</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0.29</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l" rtl="0">
                        <a:spcBef>
                          <a:spcPts val="0"/>
                        </a:spcBef>
                        <a:spcAft>
                          <a:spcPts val="0"/>
                        </a:spcAft>
                        <a:buNone/>
                      </a:pPr>
                      <a:r>
                        <a:rPr lang="en-US" sz="1800">
                          <a:solidFill>
                            <a:srgbClr val="000000"/>
                          </a:solidFill>
                        </a:rPr>
                        <a:t>F</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F</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a:solidFill>
                            <a:srgbClr val="000000"/>
                          </a:solidFill>
                        </a:rPr>
                        <a:t>0.01</a:t>
                      </a: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0"/>
          <p:cNvSpPr txBox="1"/>
          <p:nvPr>
            <p:ph type="body" idx="1"/>
          </p:nvPr>
        </p:nvSpPr>
        <p:spPr>
          <a:xfrm>
            <a:off x="228600" y="304800"/>
            <a:ext cx="8686800" cy="6324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200"/>
              <a:buNone/>
            </a:pPr>
            <a:r>
              <a:rPr lang="en-US" sz="2200"/>
              <a:t>Find the probability of wet grass:</a:t>
            </a:r>
            <a:endParaRPr lang="en-US" sz="2200"/>
          </a:p>
          <a:p>
            <a:pPr marL="0" lvl="0" indent="0" algn="l" rtl="0">
              <a:spcBef>
                <a:spcPts val="440"/>
              </a:spcBef>
              <a:spcAft>
                <a:spcPts val="0"/>
              </a:spcAft>
              <a:buClr>
                <a:schemeClr val="dk1"/>
              </a:buClr>
              <a:buSzPts val="2200"/>
              <a:buNone/>
            </a:pPr>
            <a:r>
              <a:rPr lang="en-US" sz="2200"/>
              <a:t>	 P(WG) = P(WG|R) * P(R) + P(WG|</a:t>
            </a:r>
            <a:r>
              <a:rPr lang="en-US" sz="2200">
                <a:latin typeface="Arial" panose="020B0604020202020204"/>
                <a:ea typeface="Arial" panose="020B0604020202020204"/>
                <a:cs typeface="Arial" panose="020B0604020202020204"/>
                <a:sym typeface="Arial" panose="020B0604020202020204"/>
              </a:rPr>
              <a:t>¬</a:t>
            </a:r>
            <a:r>
              <a:rPr lang="en-US" sz="2200"/>
              <a:t>R)* P(</a:t>
            </a:r>
            <a:r>
              <a:rPr lang="en-US" sz="2200">
                <a:latin typeface="Arial" panose="020B0604020202020204"/>
                <a:ea typeface="Arial" panose="020B0604020202020204"/>
                <a:cs typeface="Arial" panose="020B0604020202020204"/>
                <a:sym typeface="Arial" panose="020B0604020202020204"/>
              </a:rPr>
              <a:t>¬</a:t>
            </a:r>
            <a:r>
              <a:rPr lang="en-US" sz="2200"/>
              <a:t>R)----------- (1)</a:t>
            </a:r>
            <a:endParaRPr lang="en-US" sz="2200"/>
          </a:p>
          <a:p>
            <a:pPr marL="0" lvl="0" indent="0" algn="l" rtl="0">
              <a:spcBef>
                <a:spcPts val="440"/>
              </a:spcBef>
              <a:spcAft>
                <a:spcPts val="0"/>
              </a:spcAft>
              <a:buClr>
                <a:schemeClr val="dk1"/>
              </a:buClr>
              <a:buSzPts val="2200"/>
              <a:buNone/>
            </a:pPr>
            <a:r>
              <a:rPr lang="en-US" sz="2200"/>
              <a:t>		= 0.95 *P(R) + 0.05 *P (</a:t>
            </a:r>
            <a:r>
              <a:rPr lang="en-US" sz="2200">
                <a:latin typeface="Arial" panose="020B0604020202020204"/>
                <a:ea typeface="Arial" panose="020B0604020202020204"/>
                <a:cs typeface="Arial" panose="020B0604020202020204"/>
                <a:sym typeface="Arial" panose="020B0604020202020204"/>
              </a:rPr>
              <a:t>¬</a:t>
            </a:r>
            <a:r>
              <a:rPr lang="en-US" sz="2200"/>
              <a:t>R)</a:t>
            </a:r>
            <a:endParaRPr lang="en-US" sz="2200"/>
          </a:p>
          <a:p>
            <a:pPr marL="0" lvl="0" indent="0" algn="l" rtl="0">
              <a:spcBef>
                <a:spcPts val="440"/>
              </a:spcBef>
              <a:spcAft>
                <a:spcPts val="0"/>
              </a:spcAft>
              <a:buClr>
                <a:schemeClr val="dk1"/>
              </a:buClr>
              <a:buSzPts val="2200"/>
              <a:buNone/>
            </a:pPr>
            <a:r>
              <a:rPr lang="en-US" sz="2200"/>
              <a:t>P(R)	= P(R|W,C)*P(W</a:t>
            </a:r>
            <a:r>
              <a:rPr lang="en-US" sz="2200">
                <a:latin typeface="Arial" panose="020B0604020202020204"/>
                <a:ea typeface="Arial" panose="020B0604020202020204"/>
                <a:cs typeface="Arial" panose="020B0604020202020204"/>
                <a:sym typeface="Arial" panose="020B0604020202020204"/>
              </a:rPr>
              <a:t>Ʌ</a:t>
            </a:r>
            <a:r>
              <a:rPr lang="en-US" sz="2200"/>
              <a:t>C)+P(R|</a:t>
            </a:r>
            <a:r>
              <a:rPr lang="en-US" sz="2200">
                <a:latin typeface="Arial" panose="020B0604020202020204"/>
                <a:ea typeface="Arial" panose="020B0604020202020204"/>
                <a:cs typeface="Arial" panose="020B0604020202020204"/>
                <a:sym typeface="Arial" panose="020B0604020202020204"/>
              </a:rPr>
              <a:t>¬</a:t>
            </a:r>
            <a:r>
              <a:rPr lang="en-US" sz="2200"/>
              <a:t>W</a:t>
            </a:r>
            <a:r>
              <a:rPr lang="en-US" sz="2200">
                <a:latin typeface="Arial" panose="020B0604020202020204"/>
                <a:ea typeface="Arial" panose="020B0604020202020204"/>
                <a:cs typeface="Arial" panose="020B0604020202020204"/>
                <a:sym typeface="Arial" panose="020B0604020202020204"/>
              </a:rPr>
              <a:t>,</a:t>
            </a:r>
            <a:r>
              <a:rPr lang="en-US" sz="2200"/>
              <a:t>C)*P(</a:t>
            </a:r>
            <a:r>
              <a:rPr lang="en-US" sz="2200">
                <a:latin typeface="Arial" panose="020B0604020202020204"/>
                <a:ea typeface="Arial" panose="020B0604020202020204"/>
                <a:cs typeface="Arial" panose="020B0604020202020204"/>
                <a:sym typeface="Arial" panose="020B0604020202020204"/>
              </a:rPr>
              <a:t>¬</a:t>
            </a:r>
            <a:r>
              <a:rPr lang="en-US" sz="2200"/>
              <a:t>W</a:t>
            </a:r>
            <a:r>
              <a:rPr lang="en-US" sz="2200">
                <a:latin typeface="Arial" panose="020B0604020202020204"/>
                <a:ea typeface="Arial" panose="020B0604020202020204"/>
                <a:cs typeface="Arial" panose="020B0604020202020204"/>
                <a:sym typeface="Arial" panose="020B0604020202020204"/>
              </a:rPr>
              <a:t>Ʌ</a:t>
            </a:r>
            <a:r>
              <a:rPr lang="en-US" sz="2200"/>
              <a:t>C)+ 	  				P(R|W,</a:t>
            </a:r>
            <a:r>
              <a:rPr lang="en-US" sz="2200">
                <a:latin typeface="Arial" panose="020B0604020202020204"/>
                <a:ea typeface="Arial" panose="020B0604020202020204"/>
                <a:cs typeface="Arial" panose="020B0604020202020204"/>
                <a:sym typeface="Arial" panose="020B0604020202020204"/>
              </a:rPr>
              <a:t>¬</a:t>
            </a:r>
            <a:r>
              <a:rPr lang="en-US" sz="2200"/>
              <a:t>C)*P(W</a:t>
            </a:r>
            <a:r>
              <a:rPr lang="en-US" sz="2200">
                <a:latin typeface="Arial" panose="020B0604020202020204"/>
                <a:ea typeface="Arial" panose="020B0604020202020204"/>
                <a:cs typeface="Arial" panose="020B0604020202020204"/>
                <a:sym typeface="Arial" panose="020B0604020202020204"/>
              </a:rPr>
              <a:t>Ʌ¬</a:t>
            </a:r>
            <a:r>
              <a:rPr lang="en-US" sz="2200"/>
              <a:t>C)+ P(R|</a:t>
            </a:r>
            <a:r>
              <a:rPr lang="en-US" sz="2200">
                <a:latin typeface="Arial" panose="020B0604020202020204"/>
                <a:ea typeface="Arial" panose="020B0604020202020204"/>
                <a:cs typeface="Arial" panose="020B0604020202020204"/>
                <a:sym typeface="Arial" panose="020B0604020202020204"/>
              </a:rPr>
              <a:t>¬</a:t>
            </a:r>
            <a:r>
              <a:rPr lang="en-US" sz="2200"/>
              <a:t>W,</a:t>
            </a:r>
            <a:r>
              <a:rPr lang="en-US" sz="2200">
                <a:latin typeface="Arial" panose="020B0604020202020204"/>
                <a:ea typeface="Arial" panose="020B0604020202020204"/>
                <a:cs typeface="Arial" panose="020B0604020202020204"/>
                <a:sym typeface="Arial" panose="020B0604020202020204"/>
              </a:rPr>
              <a:t>¬</a:t>
            </a:r>
            <a:r>
              <a:rPr lang="en-US" sz="2200"/>
              <a:t>C) *P(</a:t>
            </a:r>
            <a:r>
              <a:rPr lang="en-US" sz="2200">
                <a:latin typeface="Arial" panose="020B0604020202020204"/>
                <a:ea typeface="Arial" panose="020B0604020202020204"/>
                <a:cs typeface="Arial" panose="020B0604020202020204"/>
                <a:sym typeface="Arial" panose="020B0604020202020204"/>
              </a:rPr>
              <a:t>¬</a:t>
            </a:r>
            <a:r>
              <a:rPr lang="en-US" sz="2200"/>
              <a:t>W</a:t>
            </a:r>
            <a:r>
              <a:rPr lang="en-US" sz="2200">
                <a:latin typeface="Arial" panose="020B0604020202020204"/>
                <a:ea typeface="Arial" panose="020B0604020202020204"/>
                <a:cs typeface="Arial" panose="020B0604020202020204"/>
                <a:sym typeface="Arial" panose="020B0604020202020204"/>
              </a:rPr>
              <a:t>Ʌ¬</a:t>
            </a:r>
            <a:r>
              <a:rPr lang="en-US" sz="2200"/>
              <a:t>C)-----(2)</a:t>
            </a:r>
            <a:endParaRPr lang="en-US" sz="2200"/>
          </a:p>
          <a:p>
            <a:pPr marL="0" lvl="0" indent="0" algn="l" rtl="0">
              <a:spcBef>
                <a:spcPts val="440"/>
              </a:spcBef>
              <a:spcAft>
                <a:spcPts val="0"/>
              </a:spcAft>
              <a:buClr>
                <a:schemeClr val="dk1"/>
              </a:buClr>
              <a:buSzPts val="2200"/>
              <a:buNone/>
            </a:pPr>
            <a:r>
              <a:rPr lang="en-US" sz="2200"/>
              <a:t>	=0.95*0.001*0.002+0.29*0.999*0.002+0.95*0.001*0.998+0.01*    	   0.999*0.998</a:t>
            </a:r>
            <a:endParaRPr lang="en-US" sz="2200"/>
          </a:p>
          <a:p>
            <a:pPr marL="0" lvl="0" indent="0" algn="l" rtl="0">
              <a:spcBef>
                <a:spcPts val="440"/>
              </a:spcBef>
              <a:spcAft>
                <a:spcPts val="0"/>
              </a:spcAft>
              <a:buClr>
                <a:schemeClr val="dk1"/>
              </a:buClr>
              <a:buSzPts val="2200"/>
              <a:buNone/>
            </a:pPr>
            <a:r>
              <a:rPr lang="en-US" sz="2200" b="1"/>
              <a:t>P(R)	= 0.00252.</a:t>
            </a:r>
            <a:endParaRPr lang="en-US" sz="2200" b="1"/>
          </a:p>
          <a:p>
            <a:pPr marL="0" lvl="0" indent="0" algn="l" rtl="0">
              <a:spcBef>
                <a:spcPts val="440"/>
              </a:spcBef>
              <a:spcAft>
                <a:spcPts val="0"/>
              </a:spcAft>
              <a:buClr>
                <a:schemeClr val="dk1"/>
              </a:buClr>
              <a:buSzPts val="2200"/>
              <a:buNone/>
            </a:pPr>
            <a:r>
              <a:rPr lang="en-US" sz="2200"/>
              <a:t>Similarly</a:t>
            </a:r>
            <a:endParaRPr lang="en-US" sz="2200"/>
          </a:p>
          <a:p>
            <a:pPr marL="0" lvl="0" indent="0" algn="l" rtl="0">
              <a:spcBef>
                <a:spcPts val="440"/>
              </a:spcBef>
              <a:spcAft>
                <a:spcPts val="0"/>
              </a:spcAft>
              <a:buClr>
                <a:schemeClr val="dk1"/>
              </a:buClr>
              <a:buSzPts val="2200"/>
              <a:buNone/>
            </a:pPr>
            <a:r>
              <a:rPr lang="en-US" sz="2200" b="1"/>
              <a:t>P(</a:t>
            </a:r>
            <a:r>
              <a:rPr lang="en-US" sz="2200" b="1">
                <a:latin typeface="Arial" panose="020B0604020202020204"/>
                <a:ea typeface="Arial" panose="020B0604020202020204"/>
                <a:cs typeface="Arial" panose="020B0604020202020204"/>
                <a:sym typeface="Arial" panose="020B0604020202020204"/>
              </a:rPr>
              <a:t>¬</a:t>
            </a:r>
            <a:r>
              <a:rPr lang="en-US" sz="2200" b="1"/>
              <a:t>R) 	= 0.99744</a:t>
            </a:r>
            <a:endParaRPr lang="en-US" sz="2200" b="1"/>
          </a:p>
          <a:p>
            <a:pPr marL="0" lvl="0" indent="0" algn="l" rtl="0">
              <a:spcBef>
                <a:spcPts val="440"/>
              </a:spcBef>
              <a:spcAft>
                <a:spcPts val="0"/>
              </a:spcAft>
              <a:buClr>
                <a:schemeClr val="dk1"/>
              </a:buClr>
              <a:buSzPts val="2200"/>
              <a:buNone/>
            </a:pPr>
            <a:r>
              <a:rPr lang="en-US" sz="2200"/>
              <a:t>P(WG)	= 0.0521</a:t>
            </a:r>
            <a:endParaRPr lang="en-US" sz="2200"/>
          </a:p>
          <a:p>
            <a:pPr marL="0" lvl="0" indent="0" algn="l" rtl="0">
              <a:spcBef>
                <a:spcPts val="440"/>
              </a:spcBef>
              <a:spcAft>
                <a:spcPts val="0"/>
              </a:spcAft>
              <a:buClr>
                <a:schemeClr val="dk1"/>
              </a:buClr>
              <a:buSzPts val="2200"/>
              <a:buNone/>
            </a:pP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panose="020F0502020204030204"/>
              <a:buNone/>
            </a:pPr>
            <a:r>
              <a:rPr lang="en-US" sz="3200" b="1"/>
              <a:t>What is Reinforcement Learning ?</a:t>
            </a:r>
            <a:endParaRPr sz="3200" b="1"/>
          </a:p>
        </p:txBody>
      </p:sp>
      <p:sp>
        <p:nvSpPr>
          <p:cNvPr id="145" name="Google Shape;145;p21"/>
          <p:cNvSpPr txBox="1"/>
          <p:nvPr>
            <p:ph type="body" idx="1"/>
          </p:nvPr>
        </p:nvSpPr>
        <p:spPr>
          <a:xfrm>
            <a:off x="457200" y="838200"/>
            <a:ext cx="8229600" cy="58674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200"/>
              <a:buChar char="•"/>
            </a:pPr>
            <a:r>
              <a:rPr lang="en-US" sz="2200" b="1"/>
              <a:t>Definition:</a:t>
            </a:r>
            <a:r>
              <a:rPr lang="en-US" sz="2200"/>
              <a:t> 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endParaRPr lang="en-US" sz="2200"/>
          </a:p>
          <a:p>
            <a:pPr marL="342900" lvl="0" indent="-342900" algn="just" rtl="0">
              <a:spcBef>
                <a:spcPts val="440"/>
              </a:spcBef>
              <a:spcAft>
                <a:spcPts val="0"/>
              </a:spcAft>
              <a:buClr>
                <a:schemeClr val="dk1"/>
              </a:buClr>
              <a:buSzPts val="2200"/>
              <a:buChar char="•"/>
            </a:pPr>
            <a:r>
              <a:rPr lang="en-US" sz="2200"/>
              <a:t>In Reinforcement Learning, the agent learns automatically using feedbacks without any labeled data, unlike supervised learning.</a:t>
            </a:r>
            <a:endParaRPr lang="en-US" sz="2200"/>
          </a:p>
          <a:p>
            <a:pPr marL="342900" lvl="0" indent="-342900" algn="just" rtl="0">
              <a:spcBef>
                <a:spcPts val="440"/>
              </a:spcBef>
              <a:spcAft>
                <a:spcPts val="0"/>
              </a:spcAft>
              <a:buClr>
                <a:schemeClr val="dk1"/>
              </a:buClr>
              <a:buSzPts val="2200"/>
              <a:buChar char="•"/>
            </a:pPr>
            <a:r>
              <a:rPr lang="en-US" sz="2200"/>
              <a:t>Since there is no labeled data, so the agent is bound to learn by its experience only.</a:t>
            </a:r>
            <a:endParaRPr lang="en-US" sz="2200"/>
          </a:p>
          <a:p>
            <a:pPr marL="342900" lvl="0" indent="-342900" algn="just" rtl="0">
              <a:spcBef>
                <a:spcPts val="440"/>
              </a:spcBef>
              <a:spcAft>
                <a:spcPts val="0"/>
              </a:spcAft>
              <a:buClr>
                <a:schemeClr val="dk1"/>
              </a:buClr>
              <a:buSzPts val="2200"/>
              <a:buChar char="•"/>
            </a:pPr>
            <a:r>
              <a:rPr lang="en-US" sz="2200"/>
              <a:t>RL can be used for game-playing, robotics etc.,</a:t>
            </a:r>
            <a:endParaRPr lang="en-US" sz="2200"/>
          </a:p>
          <a:p>
            <a:pPr marL="342900" lvl="0" indent="-203200" algn="just" rtl="0">
              <a:spcBef>
                <a:spcPts val="440"/>
              </a:spcBef>
              <a:spcAft>
                <a:spcPts val="0"/>
              </a:spcAft>
              <a:buClr>
                <a:schemeClr val="dk1"/>
              </a:buClr>
              <a:buSzPts val="2200"/>
              <a:buNone/>
            </a:pPr>
            <a:endParaRPr sz="2200"/>
          </a:p>
          <a:p>
            <a:pPr marL="342900" lvl="0" indent="-203200" algn="just" rtl="0">
              <a:spcBef>
                <a:spcPts val="440"/>
              </a:spcBef>
              <a:spcAft>
                <a:spcPts val="0"/>
              </a:spcAft>
              <a:buClr>
                <a:schemeClr val="dk1"/>
              </a:buClr>
              <a:buSzPts val="2200"/>
              <a:buNone/>
            </a:pPr>
            <a:endParaRPr sz="2200"/>
          </a:p>
        </p:txBody>
      </p:sp>
      <p:pic>
        <p:nvPicPr>
          <p:cNvPr id="146" name="Google Shape;146;p21"/>
          <p:cNvPicPr preferRelativeResize="0"/>
          <p:nvPr/>
        </p:nvPicPr>
        <p:blipFill rotWithShape="1">
          <a:blip r:embed="rId1"/>
          <a:srcRect/>
          <a:stretch>
            <a:fillRect/>
          </a:stretch>
        </p:blipFill>
        <p:spPr>
          <a:xfrm>
            <a:off x="6004719" y="3999014"/>
            <a:ext cx="3171801" cy="285898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6782</Words>
  <Application>WPS Presentation</Application>
  <PresentationFormat/>
  <Paragraphs>187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Arial</vt:lpstr>
      <vt:lpstr>Calibri</vt:lpstr>
      <vt:lpstr>Microsoft YaHei</vt:lpstr>
      <vt:lpstr>Arial Unicode MS</vt:lpstr>
      <vt:lpstr>Office Theme</vt:lpstr>
      <vt:lpstr>Bayes Network, Reinforcement Learning and CNN</vt:lpstr>
      <vt:lpstr>Bayesian Decision Theory</vt:lpstr>
      <vt:lpstr>PowerPoint 演示文稿</vt:lpstr>
      <vt:lpstr>Bayes Theorem</vt:lpstr>
      <vt:lpstr>Bayesian Network</vt:lpstr>
      <vt:lpstr>PowerPoint 演示文稿</vt:lpstr>
      <vt:lpstr>PowerPoint 演示文稿</vt:lpstr>
      <vt:lpstr>PowerPoint 演示文稿</vt:lpstr>
      <vt:lpstr>What is Reinforcement Learning ?</vt:lpstr>
      <vt:lpstr>Characteristics of Reinforcement Learning </vt:lpstr>
      <vt:lpstr>Challenges of Reinforcement Learning </vt:lpstr>
      <vt:lpstr>Different Types Of Environments in Reinforcement Learning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 Network, Reinforcement Learning and CNN</dc:title>
  <dc:creator/>
  <cp:lastModifiedBy>LENOVO</cp:lastModifiedBy>
  <cp:revision>1</cp:revision>
  <dcterms:created xsi:type="dcterms:W3CDTF">2024-05-09T12:40:07Z</dcterms:created>
  <dcterms:modified xsi:type="dcterms:W3CDTF">2024-05-09T12:40:07Z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A56FE0FBE9F24B3080129F9CCE250A0B_12</vt:lpwstr>
  </property>
  <property fmtid="{D5CDD505-2E9C-101B-9397-08002B2CF9AE}" pid="3" name="KSOProductBuildVer">
    <vt:lpwstr>1033-12.2.0.13472</vt:lpwstr>
  </property>
</Properties>
</file>